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95" r:id="rId4"/>
    <p:sldId id="292" r:id="rId5"/>
    <p:sldId id="291" r:id="rId6"/>
    <p:sldId id="296" r:id="rId7"/>
    <p:sldId id="294" r:id="rId8"/>
  </p:sldIdLst>
  <p:sldSz cx="12801600" cy="9601200" type="A3"/>
  <p:notesSz cx="9939338" cy="1436846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95"/>
            <p14:sldId id="292"/>
            <p14:sldId id="291"/>
            <p14:sldId id="296"/>
            <p14:sldId id="294"/>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FF66"/>
    <a:srgbClr val="FFCCCC"/>
    <a:srgbClr val="59FA00"/>
    <a:srgbClr val="FFB3FF"/>
    <a:srgbClr val="FFCCFF"/>
    <a:srgbClr val="FF99FF"/>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14" autoAdjust="0"/>
    <p:restoredTop sz="95199" autoAdjust="0"/>
  </p:normalViewPr>
  <p:slideViewPr>
    <p:cSldViewPr showGuides="1">
      <p:cViewPr varScale="1">
        <p:scale>
          <a:sx n="78" d="100"/>
          <a:sy n="78" d="100"/>
        </p:scale>
        <p:origin x="1404" y="108"/>
      </p:cViewPr>
      <p:guideLst>
        <p:guide orient="horz" pos="3024"/>
        <p:guide pos="4032"/>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4306506" cy="718640"/>
          </a:xfrm>
          <a:prstGeom prst="rect">
            <a:avLst/>
          </a:prstGeom>
          <a:noFill/>
          <a:ln w="9525">
            <a:noFill/>
            <a:miter lim="800000"/>
            <a:headEnd/>
            <a:tailEnd/>
          </a:ln>
          <a:effectLst/>
        </p:spPr>
        <p:txBody>
          <a:bodyPr vert="horz" wrap="square" lIns="134045" tIns="67022" rIns="134045" bIns="67022" numCol="1" anchor="t" anchorCtr="0" compatLnSpc="1">
            <a:prstTxWarp prst="textNoShape">
              <a:avLst/>
            </a:prstTxWarp>
          </a:bodyPr>
          <a:lstStyle>
            <a:lvl1pPr defTabSz="1340100">
              <a:defRPr sz="18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32832" y="0"/>
            <a:ext cx="4306506" cy="718640"/>
          </a:xfrm>
          <a:prstGeom prst="rect">
            <a:avLst/>
          </a:prstGeom>
          <a:noFill/>
          <a:ln w="9525">
            <a:noFill/>
            <a:miter lim="800000"/>
            <a:headEnd/>
            <a:tailEnd/>
          </a:ln>
          <a:effectLst/>
        </p:spPr>
        <p:txBody>
          <a:bodyPr vert="horz" wrap="square" lIns="134045" tIns="67022" rIns="134045" bIns="67022" numCol="1" anchor="t" anchorCtr="0" compatLnSpc="1">
            <a:prstTxWarp prst="textNoShape">
              <a:avLst/>
            </a:prstTxWarp>
          </a:bodyPr>
          <a:lstStyle>
            <a:lvl1pPr algn="r" defTabSz="1340100">
              <a:defRPr sz="18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13649825"/>
            <a:ext cx="4306506" cy="718639"/>
          </a:xfrm>
          <a:prstGeom prst="rect">
            <a:avLst/>
          </a:prstGeom>
          <a:noFill/>
          <a:ln w="9525">
            <a:noFill/>
            <a:miter lim="800000"/>
            <a:headEnd/>
            <a:tailEnd/>
          </a:ln>
          <a:effectLst/>
        </p:spPr>
        <p:txBody>
          <a:bodyPr vert="horz" wrap="square" lIns="134045" tIns="67022" rIns="134045" bIns="67022" numCol="1" anchor="b" anchorCtr="0" compatLnSpc="1">
            <a:prstTxWarp prst="textNoShape">
              <a:avLst/>
            </a:prstTxWarp>
          </a:bodyPr>
          <a:lstStyle>
            <a:lvl1pPr defTabSz="1340100">
              <a:defRPr sz="18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32832" y="13649825"/>
            <a:ext cx="4306506" cy="718639"/>
          </a:xfrm>
          <a:prstGeom prst="rect">
            <a:avLst/>
          </a:prstGeom>
          <a:noFill/>
          <a:ln w="9525">
            <a:noFill/>
            <a:miter lim="800000"/>
            <a:headEnd/>
            <a:tailEnd/>
          </a:ln>
          <a:effectLst/>
        </p:spPr>
        <p:txBody>
          <a:bodyPr vert="horz" wrap="square" lIns="134045" tIns="67022" rIns="134045" bIns="67022" numCol="1" anchor="b" anchorCtr="0" compatLnSpc="1">
            <a:prstTxWarp prst="textNoShape">
              <a:avLst/>
            </a:prstTxWarp>
          </a:bodyPr>
          <a:lstStyle>
            <a:lvl1pPr algn="r" defTabSz="1340100">
              <a:defRPr sz="18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07587" cy="718640"/>
          </a:xfrm>
          <a:prstGeom prst="rect">
            <a:avLst/>
          </a:prstGeom>
          <a:noFill/>
          <a:ln w="9525">
            <a:noFill/>
            <a:miter lim="800000"/>
            <a:headEnd/>
            <a:tailEnd/>
          </a:ln>
          <a:effectLst/>
        </p:spPr>
        <p:txBody>
          <a:bodyPr vert="horz" wrap="square" lIns="62250" tIns="31125" rIns="62250" bIns="31125" numCol="1" anchor="t" anchorCtr="0" compatLnSpc="1">
            <a:prstTxWarp prst="textNoShape">
              <a:avLst/>
            </a:prstTxWarp>
          </a:bodyPr>
          <a:lstStyle>
            <a:lvl1pPr>
              <a:defRPr sz="8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29590" y="0"/>
            <a:ext cx="4307587" cy="718640"/>
          </a:xfrm>
          <a:prstGeom prst="rect">
            <a:avLst/>
          </a:prstGeom>
          <a:noFill/>
          <a:ln w="9525">
            <a:noFill/>
            <a:miter lim="800000"/>
            <a:headEnd/>
            <a:tailEnd/>
          </a:ln>
          <a:effectLst/>
        </p:spPr>
        <p:txBody>
          <a:bodyPr vert="horz" wrap="square" lIns="62250" tIns="31125" rIns="62250" bIns="31125" numCol="1" anchor="t" anchorCtr="0" compatLnSpc="1">
            <a:prstTxWarp prst="textNoShape">
              <a:avLst/>
            </a:prstTxWarp>
          </a:bodyPr>
          <a:lstStyle>
            <a:lvl1pPr algn="r">
              <a:defRPr sz="8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377950" y="1077913"/>
            <a:ext cx="7183438" cy="5387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4474" y="6825452"/>
            <a:ext cx="7951470" cy="6465593"/>
          </a:xfrm>
          <a:prstGeom prst="rect">
            <a:avLst/>
          </a:prstGeom>
          <a:noFill/>
          <a:ln w="9525">
            <a:noFill/>
            <a:miter lim="800000"/>
            <a:headEnd/>
            <a:tailEnd/>
          </a:ln>
          <a:effectLst/>
        </p:spPr>
        <p:txBody>
          <a:bodyPr vert="horz" wrap="square" lIns="62250" tIns="31125" rIns="62250" bIns="31125"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47664"/>
            <a:ext cx="4307587" cy="718639"/>
          </a:xfrm>
          <a:prstGeom prst="rect">
            <a:avLst/>
          </a:prstGeom>
          <a:noFill/>
          <a:ln w="9525">
            <a:noFill/>
            <a:miter lim="800000"/>
            <a:headEnd/>
            <a:tailEnd/>
          </a:ln>
          <a:effectLst/>
        </p:spPr>
        <p:txBody>
          <a:bodyPr vert="horz" wrap="square" lIns="62250" tIns="31125" rIns="62250" bIns="31125" numCol="1" anchor="b" anchorCtr="0" compatLnSpc="1">
            <a:prstTxWarp prst="textNoShape">
              <a:avLst/>
            </a:prstTxWarp>
          </a:bodyPr>
          <a:lstStyle>
            <a:lvl1pPr>
              <a:defRPr sz="8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29590" y="13647664"/>
            <a:ext cx="4307587" cy="718639"/>
          </a:xfrm>
          <a:prstGeom prst="rect">
            <a:avLst/>
          </a:prstGeom>
          <a:noFill/>
          <a:ln w="9525">
            <a:noFill/>
            <a:miter lim="800000"/>
            <a:headEnd/>
            <a:tailEnd/>
          </a:ln>
          <a:effectLst/>
        </p:spPr>
        <p:txBody>
          <a:bodyPr vert="horz" wrap="square" lIns="62250" tIns="31125" rIns="62250" bIns="31125" numCol="1" anchor="b" anchorCtr="0" compatLnSpc="1">
            <a:prstTxWarp prst="textNoShape">
              <a:avLst/>
            </a:prstTxWarp>
          </a:bodyPr>
          <a:lstStyle>
            <a:lvl1pPr algn="r">
              <a:defRPr sz="8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100">
                <a:solidFill>
                  <a:schemeClr val="tx1"/>
                </a:solidFill>
                <a:latin typeface="Times New Roman" panose="02020603050405020304" pitchFamily="18" charset="0"/>
                <a:ea typeface="ＭＳ Ｐゴシック" panose="020B0600070205080204" pitchFamily="34" charset="-128"/>
              </a:defRPr>
            </a:lvl1pPr>
            <a:lvl2pPr marL="505779" indent="-194531" eaLnBrk="0" hangingPunct="0">
              <a:defRPr kumimoji="1" sz="1100">
                <a:solidFill>
                  <a:schemeClr val="tx1"/>
                </a:solidFill>
                <a:latin typeface="Times New Roman" panose="02020603050405020304" pitchFamily="18" charset="0"/>
                <a:ea typeface="ＭＳ Ｐゴシック" panose="020B0600070205080204" pitchFamily="34" charset="-128"/>
              </a:defRPr>
            </a:lvl2pPr>
            <a:lvl3pPr marL="778122" indent="-155625" eaLnBrk="0" hangingPunct="0">
              <a:defRPr kumimoji="1" sz="1100">
                <a:solidFill>
                  <a:schemeClr val="tx1"/>
                </a:solidFill>
                <a:latin typeface="Times New Roman" panose="02020603050405020304" pitchFamily="18" charset="0"/>
                <a:ea typeface="ＭＳ Ｐゴシック" panose="020B0600070205080204" pitchFamily="34" charset="-128"/>
              </a:defRPr>
            </a:lvl3pPr>
            <a:lvl4pPr marL="1089371" indent="-155625" eaLnBrk="0" hangingPunct="0">
              <a:defRPr kumimoji="1" sz="1100">
                <a:solidFill>
                  <a:schemeClr val="tx1"/>
                </a:solidFill>
                <a:latin typeface="Times New Roman" panose="02020603050405020304" pitchFamily="18" charset="0"/>
                <a:ea typeface="ＭＳ Ｐゴシック" panose="020B0600070205080204" pitchFamily="34" charset="-128"/>
              </a:defRPr>
            </a:lvl4pPr>
            <a:lvl5pPr marL="1400621" indent="-155625" eaLnBrk="0" hangingPunct="0">
              <a:defRPr kumimoji="1" sz="1100">
                <a:solidFill>
                  <a:schemeClr val="tx1"/>
                </a:solidFill>
                <a:latin typeface="Times New Roman" panose="02020603050405020304" pitchFamily="18" charset="0"/>
                <a:ea typeface="ＭＳ Ｐゴシック" panose="020B0600070205080204" pitchFamily="34" charset="-128"/>
              </a:defRPr>
            </a:lvl5pPr>
            <a:lvl6pPr marL="1711870" indent="-155625" eaLnBrk="0" fontAlgn="base" hangingPunct="0">
              <a:spcBef>
                <a:spcPct val="0"/>
              </a:spcBef>
              <a:spcAft>
                <a:spcPct val="0"/>
              </a:spcAft>
              <a:defRPr kumimoji="1" sz="1100">
                <a:solidFill>
                  <a:schemeClr val="tx1"/>
                </a:solidFill>
                <a:latin typeface="Times New Roman" panose="02020603050405020304" pitchFamily="18" charset="0"/>
                <a:ea typeface="ＭＳ Ｐゴシック" panose="020B0600070205080204" pitchFamily="34" charset="-128"/>
              </a:defRPr>
            </a:lvl6pPr>
            <a:lvl7pPr marL="2023118" indent="-155625" eaLnBrk="0" fontAlgn="base" hangingPunct="0">
              <a:spcBef>
                <a:spcPct val="0"/>
              </a:spcBef>
              <a:spcAft>
                <a:spcPct val="0"/>
              </a:spcAft>
              <a:defRPr kumimoji="1" sz="1100">
                <a:solidFill>
                  <a:schemeClr val="tx1"/>
                </a:solidFill>
                <a:latin typeface="Times New Roman" panose="02020603050405020304" pitchFamily="18" charset="0"/>
                <a:ea typeface="ＭＳ Ｐゴシック" panose="020B0600070205080204" pitchFamily="34" charset="-128"/>
              </a:defRPr>
            </a:lvl7pPr>
            <a:lvl8pPr marL="2334367" indent="-155625" eaLnBrk="0" fontAlgn="base" hangingPunct="0">
              <a:spcBef>
                <a:spcPct val="0"/>
              </a:spcBef>
              <a:spcAft>
                <a:spcPct val="0"/>
              </a:spcAft>
              <a:defRPr kumimoji="1" sz="1100">
                <a:solidFill>
                  <a:schemeClr val="tx1"/>
                </a:solidFill>
                <a:latin typeface="Times New Roman" panose="02020603050405020304" pitchFamily="18" charset="0"/>
                <a:ea typeface="ＭＳ Ｐゴシック" panose="020B0600070205080204" pitchFamily="34" charset="-128"/>
              </a:defRPr>
            </a:lvl8pPr>
            <a:lvl9pPr marL="2645617" indent="-155625" eaLnBrk="0" fontAlgn="base" hangingPunct="0">
              <a:spcBef>
                <a:spcPct val="0"/>
              </a:spcBef>
              <a:spcAft>
                <a:spcPct val="0"/>
              </a:spcAft>
              <a:defRPr kumimoji="1" sz="11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800"/>
              <a:pPr eaLnBrk="1" hangingPunct="1"/>
              <a:t>1</a:t>
            </a:fld>
            <a:endParaRPr lang="en-US" altLang="ja-JP" sz="8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4</a:t>
            </a:fld>
            <a:endParaRPr lang="en-US" altLang="ja-JP"/>
          </a:p>
        </p:txBody>
      </p:sp>
    </p:spTree>
    <p:extLst>
      <p:ext uri="{BB962C8B-B14F-4D97-AF65-F5344CB8AC3E}">
        <p14:creationId xmlns:p14="http://schemas.microsoft.com/office/powerpoint/2010/main" val="1474161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5</a:t>
            </a:fld>
            <a:endParaRPr lang="en-US" altLang="ja-JP"/>
          </a:p>
        </p:txBody>
      </p:sp>
    </p:spTree>
    <p:extLst>
      <p:ext uri="{BB962C8B-B14F-4D97-AF65-F5344CB8AC3E}">
        <p14:creationId xmlns:p14="http://schemas.microsoft.com/office/powerpoint/2010/main" val="1450502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9" Type="http://schemas.openxmlformats.org/officeDocument/2006/relationships/image" Target="../media/image46.png"/><Relationship Id="rId21" Type="http://schemas.openxmlformats.org/officeDocument/2006/relationships/image" Target="../media/image28.png"/><Relationship Id="rId34" Type="http://schemas.openxmlformats.org/officeDocument/2006/relationships/image" Target="../media/image41.png"/><Relationship Id="rId7" Type="http://schemas.openxmlformats.org/officeDocument/2006/relationships/image" Target="../media/image140.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38" Type="http://schemas.openxmlformats.org/officeDocument/2006/relationships/image" Target="../media/image45.png"/><Relationship Id="rId2" Type="http://schemas.openxmlformats.org/officeDocument/2006/relationships/image" Target="../media/image4.png"/><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32" Type="http://schemas.openxmlformats.org/officeDocument/2006/relationships/image" Target="../media/image39.png"/><Relationship Id="rId37" Type="http://schemas.openxmlformats.org/officeDocument/2006/relationships/image" Target="../media/image44.png"/><Relationship Id="rId40" Type="http://schemas.openxmlformats.org/officeDocument/2006/relationships/image" Target="../media/image47.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36" Type="http://schemas.openxmlformats.org/officeDocument/2006/relationships/image" Target="../media/image43.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 Type="http://schemas.openxmlformats.org/officeDocument/2006/relationships/image" Target="../media/image14.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 Id="rId35" Type="http://schemas.openxmlformats.org/officeDocument/2006/relationships/image" Target="../media/image42.png"/><Relationship Id="rId8" Type="http://schemas.openxmlformats.org/officeDocument/2006/relationships/image" Target="../media/image15.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019</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株式会社ゼネテック</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t>東京地区</a:t>
            </a:r>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東京都新宿区</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dirty="0"/>
              <a:t>Team: </a:t>
            </a:r>
            <a:r>
              <a:rPr lang="en-US" altLang="ja-JP" sz="2800" dirty="0" err="1"/>
              <a:t>Genkai</a:t>
            </a:r>
            <a:endParaRPr lang="en-US" altLang="ja-JP" sz="28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342900" lvl="0" indent="-342900" defTabSz="914400" eaLnBrk="1" hangingPunct="1">
              <a:lnSpc>
                <a:spcPct val="80000"/>
              </a:lnSpc>
              <a:spcBef>
                <a:spcPts val="600"/>
              </a:spcBef>
              <a:buFont typeface="+mj-lt"/>
              <a:buAutoNum type="arabicPeriod"/>
            </a:pPr>
            <a:r>
              <a:rPr lang="ja-JP" altLang="en-US" sz="1800" dirty="0">
                <a:latin typeface="HG丸ｺﾞｼｯｸM-PRO" panose="020F0600000000000000" pitchFamily="50" charset="-128"/>
                <a:ea typeface="HG丸ｺﾞｼｯｸM-PRO" panose="020F0600000000000000" pitchFamily="50" charset="-128"/>
              </a:rPr>
              <a:t>機能モデル</a:t>
            </a:r>
            <a:endParaRPr lang="en-US" altLang="ja-JP" sz="1800" dirty="0">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sz="1800" dirty="0">
                <a:latin typeface="HG丸ｺﾞｼｯｸM-PRO" panose="020F0600000000000000" pitchFamily="50" charset="-128"/>
                <a:ea typeface="HG丸ｺﾞｼｯｸM-PRO" panose="020F0600000000000000" pitchFamily="50" charset="-128"/>
              </a:rPr>
              <a:t>目標とするリザルトタイムを要求内容とし、その内容を実現するための戦略について検討した。</a:t>
            </a:r>
            <a:endParaRPr lang="en-US" altLang="ja-JP" sz="1800" dirty="0">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sz="1800" dirty="0">
                <a:latin typeface="HG丸ｺﾞｼｯｸM-PRO" panose="020F0600000000000000" pitchFamily="50" charset="-128"/>
                <a:ea typeface="HG丸ｺﾞｼｯｸM-PRO" panose="020F0600000000000000" pitchFamily="50" charset="-128"/>
              </a:rPr>
              <a:t>検討した戦略から、大きく次の機能要件を得た。</a:t>
            </a:r>
            <a:endParaRPr lang="en-US" altLang="ja-JP" sz="1800" dirty="0">
              <a:latin typeface="HG丸ｺﾞｼｯｸM-PRO" panose="020F0600000000000000" pitchFamily="50" charset="-128"/>
              <a:ea typeface="HG丸ｺﾞｼｯｸM-PRO" panose="020F0600000000000000" pitchFamily="50" charset="-128"/>
            </a:endParaRPr>
          </a:p>
          <a:p>
            <a:pPr marL="547687" lvl="1" defTabSz="914400" eaLnBrk="1" hangingPunct="1">
              <a:lnSpc>
                <a:spcPct val="80000"/>
              </a:lnSpc>
              <a:spcBef>
                <a:spcPts val="600"/>
              </a:spcBef>
              <a:buFont typeface="Arial" panose="020B0604020202020204" pitchFamily="34" charset="0"/>
              <a:buChar char="•"/>
            </a:pPr>
            <a:r>
              <a:rPr lang="ja-JP" altLang="en-US" sz="1800" dirty="0">
                <a:latin typeface="HG丸ｺﾞｼｯｸM-PRO" panose="020F0600000000000000" pitchFamily="50" charset="-128"/>
                <a:ea typeface="HG丸ｺﾞｼｯｸM-PRO" panose="020F0600000000000000" pitchFamily="50" charset="-128"/>
              </a:rPr>
              <a:t>コースの各セクションには、個別の適した走行が必要</a:t>
            </a:r>
            <a:endParaRPr lang="en-US" altLang="ja-JP" sz="1800" dirty="0">
              <a:latin typeface="HG丸ｺﾞｼｯｸM-PRO" panose="020F0600000000000000" pitchFamily="50" charset="-128"/>
              <a:ea typeface="HG丸ｺﾞｼｯｸM-PRO" panose="020F0600000000000000" pitchFamily="50" charset="-128"/>
            </a:endParaRPr>
          </a:p>
          <a:p>
            <a:pPr marL="547687" lvl="1" defTabSz="914400" eaLnBrk="1" hangingPunct="1">
              <a:lnSpc>
                <a:spcPct val="80000"/>
              </a:lnSpc>
              <a:spcBef>
                <a:spcPts val="600"/>
              </a:spcBef>
              <a:buFont typeface="Arial" panose="020B0604020202020204" pitchFamily="34" charset="0"/>
              <a:buChar char="•"/>
            </a:pPr>
            <a:r>
              <a:rPr lang="ja-JP" altLang="en-US" sz="1800" dirty="0">
                <a:latin typeface="HG丸ｺﾞｼｯｸM-PRO" panose="020F0600000000000000" pitchFamily="50" charset="-128"/>
                <a:ea typeface="HG丸ｺﾞｼｯｸM-PRO" panose="020F0600000000000000" pitchFamily="50" charset="-128"/>
              </a:rPr>
              <a:t>姿勢制御を伴う走行制御</a:t>
            </a:r>
            <a:endParaRPr lang="en-US" altLang="ja-JP" sz="1800" dirty="0">
              <a:latin typeface="HG丸ｺﾞｼｯｸM-PRO" panose="020F0600000000000000" pitchFamily="50" charset="-128"/>
              <a:ea typeface="HG丸ｺﾞｼｯｸM-PRO" panose="020F0600000000000000" pitchFamily="50" charset="-128"/>
            </a:endParaRPr>
          </a:p>
          <a:p>
            <a:pPr marL="547687" lvl="1" defTabSz="914400" eaLnBrk="1" hangingPunct="1">
              <a:lnSpc>
                <a:spcPct val="80000"/>
              </a:lnSpc>
              <a:spcBef>
                <a:spcPts val="600"/>
              </a:spcBef>
              <a:buFont typeface="Arial" panose="020B0604020202020204" pitchFamily="34" charset="0"/>
              <a:buChar char="•"/>
            </a:pPr>
            <a:r>
              <a:rPr lang="ja-JP" altLang="en-US" sz="1800" dirty="0">
                <a:latin typeface="HG丸ｺﾞｼｯｸM-PRO" panose="020F0600000000000000" pitchFamily="50" charset="-128"/>
                <a:ea typeface="HG丸ｺﾞｼｯｸM-PRO" panose="020F0600000000000000" pitchFamily="50" charset="-128"/>
              </a:rPr>
              <a:t>センサ制御</a:t>
            </a:r>
            <a:endParaRPr lang="en-US" altLang="ja-JP" sz="1800" dirty="0">
              <a:latin typeface="HG丸ｺﾞｼｯｸM-PRO" panose="020F0600000000000000" pitchFamily="50" charset="-128"/>
              <a:ea typeface="HG丸ｺﾞｼｯｸM-PRO" panose="020F0600000000000000" pitchFamily="50" charset="-128"/>
            </a:endParaRPr>
          </a:p>
          <a:p>
            <a:pPr marL="547687" lvl="1" defTabSz="914400" eaLnBrk="1" hangingPunct="1">
              <a:lnSpc>
                <a:spcPct val="80000"/>
              </a:lnSpc>
              <a:spcBef>
                <a:spcPts val="600"/>
              </a:spcBef>
              <a:buFont typeface="Arial" panose="020B0604020202020204" pitchFamily="34" charset="0"/>
              <a:buChar char="•"/>
            </a:pPr>
            <a:r>
              <a:rPr lang="ja-JP" altLang="en-US" sz="1800" dirty="0">
                <a:latin typeface="HG丸ｺﾞｼｯｸM-PRO" panose="020F0600000000000000" pitchFamily="50" charset="-128"/>
                <a:ea typeface="HG丸ｺﾞｼｯｸM-PRO" panose="020F0600000000000000" pitchFamily="50" charset="-128"/>
              </a:rPr>
              <a:t>自車位置推定機能</a:t>
            </a:r>
            <a:endParaRPr lang="en-US" altLang="ja-JP" sz="1800" dirty="0">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mj-lt"/>
              <a:buAutoNum type="arabicPeriod" startAt="2"/>
            </a:pPr>
            <a:r>
              <a:rPr lang="ja-JP" altLang="en-US" sz="1800" dirty="0">
                <a:latin typeface="HG丸ｺﾞｼｯｸM-PRO" panose="020F0600000000000000" pitchFamily="50" charset="-128"/>
                <a:ea typeface="HG丸ｺﾞｼｯｸM-PRO" panose="020F0600000000000000" pitchFamily="50" charset="-128"/>
              </a:rPr>
              <a:t>構造モデル</a:t>
            </a:r>
            <a:endParaRPr lang="en-US" altLang="ja-JP" sz="1800" dirty="0">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sz="1800" dirty="0">
                <a:latin typeface="HG丸ｺﾞｼｯｸM-PRO" panose="020F0600000000000000" pitchFamily="50" charset="-128"/>
                <a:ea typeface="HG丸ｺﾞｼｯｸM-PRO" panose="020F0600000000000000" pitchFamily="50" charset="-128"/>
              </a:rPr>
              <a:t>状態管理</a:t>
            </a:r>
            <a:r>
              <a:rPr lang="en-US" altLang="ja-JP" sz="1800" dirty="0">
                <a:latin typeface="HG丸ｺﾞｼｯｸM-PRO" panose="020F0600000000000000" pitchFamily="50" charset="-128"/>
                <a:ea typeface="HG丸ｺﾞｼｯｸM-PRO" panose="020F0600000000000000" pitchFamily="50" charset="-128"/>
              </a:rPr>
              <a:t>/</a:t>
            </a:r>
            <a:r>
              <a:rPr lang="ja-JP" altLang="en-US" sz="1800" dirty="0">
                <a:latin typeface="HG丸ｺﾞｼｯｸM-PRO" panose="020F0600000000000000" pitchFamily="50" charset="-128"/>
                <a:ea typeface="HG丸ｺﾞｼｯｸM-PRO" panose="020F0600000000000000" pitchFamily="50" charset="-128"/>
              </a:rPr>
              <a:t>走行制御</a:t>
            </a:r>
            <a:r>
              <a:rPr lang="en-US" altLang="ja-JP" sz="1800" dirty="0">
                <a:latin typeface="HG丸ｺﾞｼｯｸM-PRO" panose="020F0600000000000000" pitchFamily="50" charset="-128"/>
                <a:ea typeface="HG丸ｺﾞｼｯｸM-PRO" panose="020F0600000000000000" pitchFamily="50" charset="-128"/>
              </a:rPr>
              <a:t>/</a:t>
            </a:r>
            <a:r>
              <a:rPr lang="ja-JP" altLang="en-US" sz="1800" dirty="0">
                <a:latin typeface="HG丸ｺﾞｼｯｸM-PRO" panose="020F0600000000000000" pitchFamily="50" charset="-128"/>
                <a:ea typeface="HG丸ｺﾞｼｯｸM-PRO" panose="020F0600000000000000" pitchFamily="50" charset="-128"/>
              </a:rPr>
              <a:t>センサ制御</a:t>
            </a:r>
            <a:r>
              <a:rPr lang="en-US" altLang="ja-JP" sz="1800" dirty="0">
                <a:latin typeface="HG丸ｺﾞｼｯｸM-PRO" panose="020F0600000000000000" pitchFamily="50" charset="-128"/>
                <a:ea typeface="HG丸ｺﾞｼｯｸM-PRO" panose="020F0600000000000000" pitchFamily="50" charset="-128"/>
              </a:rPr>
              <a:t>/</a:t>
            </a:r>
            <a:r>
              <a:rPr lang="ja-JP" altLang="en-US" sz="1800" dirty="0">
                <a:latin typeface="HG丸ｺﾞｼｯｸM-PRO" panose="020F0600000000000000" pitchFamily="50" charset="-128"/>
                <a:ea typeface="HG丸ｺﾞｼｯｸM-PRO" panose="020F0600000000000000" pitchFamily="50" charset="-128"/>
              </a:rPr>
              <a:t>自車位置推定の</a:t>
            </a:r>
            <a:r>
              <a:rPr lang="en-US" altLang="ja-JP" sz="1800" dirty="0">
                <a:latin typeface="HG丸ｺﾞｼｯｸM-PRO" panose="020F0600000000000000" pitchFamily="50" charset="-128"/>
                <a:ea typeface="HG丸ｺﾞｼｯｸM-PRO" panose="020F0600000000000000" pitchFamily="50" charset="-128"/>
              </a:rPr>
              <a:t>4</a:t>
            </a:r>
            <a:r>
              <a:rPr lang="ja-JP" altLang="en-US" sz="1800" dirty="0" err="1">
                <a:latin typeface="HG丸ｺﾞｼｯｸM-PRO" panose="020F0600000000000000" pitchFamily="50" charset="-128"/>
                <a:ea typeface="HG丸ｺﾞｼｯｸM-PRO" panose="020F0600000000000000" pitchFamily="50" charset="-128"/>
              </a:rPr>
              <a:t>つの</a:t>
            </a:r>
            <a:r>
              <a:rPr lang="ja-JP" altLang="en-US" sz="1800" dirty="0">
                <a:latin typeface="HG丸ｺﾞｼｯｸM-PRO" panose="020F0600000000000000" pitchFamily="50" charset="-128"/>
                <a:ea typeface="HG丸ｺﾞｼｯｸM-PRO" panose="020F0600000000000000" pitchFamily="50" charset="-128"/>
              </a:rPr>
              <a:t>ブロックに大きく分割した。</a:t>
            </a:r>
            <a:endParaRPr lang="en-US" altLang="ja-JP" sz="1800" dirty="0">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sz="1800" dirty="0">
                <a:latin typeface="HG丸ｺﾞｼｯｸM-PRO" panose="020F0600000000000000" pitchFamily="50" charset="-128"/>
                <a:ea typeface="HG丸ｺﾞｼｯｸM-PRO" panose="020F0600000000000000" pitchFamily="50" charset="-128"/>
              </a:rPr>
              <a:t>状態管理ブロックが処理を一括管理しており、基本動作としては、状態管理ブロックからの指示により、各ブロックの処理を行う。</a:t>
            </a:r>
            <a:endParaRPr lang="en-US" altLang="ja-JP" sz="1800" dirty="0">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mj-lt"/>
              <a:buAutoNum type="arabicPeriod" startAt="3"/>
            </a:pPr>
            <a:r>
              <a:rPr lang="ja-JP" altLang="en-US" sz="1800" dirty="0">
                <a:latin typeface="HG丸ｺﾞｼｯｸM-PRO" panose="020F0600000000000000" pitchFamily="50" charset="-128"/>
                <a:ea typeface="HG丸ｺﾞｼｯｸM-PRO" panose="020F0600000000000000" pitchFamily="50" charset="-128"/>
              </a:rPr>
              <a:t>振る舞いモデル</a:t>
            </a:r>
            <a:endParaRPr lang="en-US" altLang="ja-JP" sz="1800" dirty="0">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sz="1800" dirty="0">
                <a:latin typeface="HG丸ｺﾞｼｯｸM-PRO" panose="020F0600000000000000" pitchFamily="50" charset="-128"/>
                <a:ea typeface="HG丸ｺﾞｼｯｸM-PRO" panose="020F0600000000000000" pitchFamily="50" charset="-128"/>
              </a:rPr>
              <a:t>状態遷移図を用いて、ベーシックコースにおける走行体の振る舞いについて検討した。</a:t>
            </a:r>
            <a:endParaRPr lang="en-US" altLang="ja-JP" sz="1800" dirty="0">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sz="1800" dirty="0">
                <a:latin typeface="HG丸ｺﾞｼｯｸM-PRO" panose="020F0600000000000000" pitchFamily="50" charset="-128"/>
                <a:ea typeface="HG丸ｺﾞｼｯｸM-PRO" panose="020F0600000000000000" pitchFamily="50" charset="-128"/>
              </a:rPr>
              <a:t>状態遷移図で検討した内容をベースに、システム観点での振る舞いを検討し、シーケンス図として表現した。</a:t>
            </a:r>
            <a:endParaRPr lang="en-US" altLang="ja-JP" sz="1800" dirty="0">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mj-lt"/>
              <a:buAutoNum type="arabicPeriod" startAt="4"/>
            </a:pPr>
            <a:r>
              <a:rPr lang="ja-JP" altLang="en-US" sz="1800" dirty="0">
                <a:latin typeface="HG丸ｺﾞｼｯｸM-PRO" panose="020F0600000000000000" pitchFamily="50" charset="-128"/>
                <a:ea typeface="HG丸ｺﾞｼｯｸM-PRO" panose="020F0600000000000000" pitchFamily="50" charset="-128"/>
              </a:rPr>
              <a:t>工夫点</a:t>
            </a:r>
            <a:endParaRPr lang="en-US" altLang="ja-JP" sz="1800" dirty="0">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sz="1800" dirty="0">
                <a:latin typeface="HG丸ｺﾞｼｯｸM-PRO" panose="020F0600000000000000" pitchFamily="50" charset="-128"/>
                <a:ea typeface="HG丸ｺﾞｼｯｸM-PRO" panose="020F0600000000000000" pitchFamily="50" charset="-128"/>
              </a:rPr>
              <a:t>自車位置推定の機能で使用している、オドメトリ手法について記載した。</a:t>
            </a:r>
            <a:endParaRPr lang="en-US" altLang="ja-JP" sz="1800" dirty="0">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sz="1800" dirty="0">
                <a:latin typeface="HG丸ｺﾞｼｯｸM-PRO" panose="020F0600000000000000" pitchFamily="50" charset="-128"/>
                <a:ea typeface="HG丸ｺﾞｼｯｸM-PRO" panose="020F0600000000000000" pitchFamily="50" charset="-128"/>
              </a:rPr>
              <a:t>走行体のスタート地点設置時の誤差について検討し、許容できない走行方向の誤差については補正処理を追加し、効果を検証した。</a:t>
            </a:r>
          </a:p>
          <a:p>
            <a:pPr marL="342900" lvl="0" indent="-342900" defTabSz="914400" eaLnBrk="1" hangingPunct="1">
              <a:lnSpc>
                <a:spcPct val="80000"/>
              </a:lnSpc>
              <a:spcBef>
                <a:spcPts val="600"/>
              </a:spcBef>
              <a:buFont typeface="+mj-lt"/>
              <a:buAutoNum type="arabicPeriod"/>
            </a:pPr>
            <a:endParaRPr lang="ja-JP" altLang="en-US" dirty="0">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sz="1800" dirty="0">
                <a:latin typeface="HG丸ｺﾞｼｯｸM-PRO" panose="020F0600000000000000" pitchFamily="50" charset="-128"/>
                <a:ea typeface="HG丸ｺﾞｼｯｸM-PRO" panose="020F0600000000000000" pitchFamily="50" charset="-128"/>
              </a:rPr>
              <a:t>  私たち</a:t>
            </a:r>
            <a:r>
              <a:rPr lang="en-US" altLang="ja-JP" sz="1800" dirty="0">
                <a:latin typeface="HG丸ｺﾞｼｯｸM-PRO" panose="020F0600000000000000" pitchFamily="50" charset="-128"/>
                <a:ea typeface="HG丸ｺﾞｼｯｸM-PRO" panose="020F0600000000000000" pitchFamily="50" charset="-128"/>
              </a:rPr>
              <a:t>Team: </a:t>
            </a:r>
            <a:r>
              <a:rPr lang="en-US" altLang="ja-JP" sz="1800" dirty="0" err="1">
                <a:latin typeface="HG丸ｺﾞｼｯｸM-PRO" panose="020F0600000000000000" pitchFamily="50" charset="-128"/>
                <a:ea typeface="HG丸ｺﾞｼｯｸM-PRO" panose="020F0600000000000000" pitchFamily="50" charset="-128"/>
              </a:rPr>
              <a:t>Genkai</a:t>
            </a:r>
            <a:r>
              <a:rPr lang="en-US" altLang="ja-JP" sz="1800" dirty="0">
                <a:latin typeface="HG丸ｺﾞｼｯｸM-PRO" panose="020F0600000000000000" pitchFamily="50" charset="-128"/>
                <a:ea typeface="HG丸ｺﾞｼｯｸM-PRO" panose="020F0600000000000000" pitchFamily="50" charset="-128"/>
              </a:rPr>
              <a:t> (</a:t>
            </a:r>
            <a:r>
              <a:rPr lang="ja-JP" altLang="en-US" sz="1800" dirty="0">
                <a:latin typeface="HG丸ｺﾞｼｯｸM-PRO" panose="020F0600000000000000" pitchFamily="50" charset="-128"/>
                <a:ea typeface="HG丸ｺﾞｼｯｸM-PRO" panose="020F0600000000000000" pitchFamily="50" charset="-128"/>
              </a:rPr>
              <a:t>チームゲンカイ</a:t>
            </a:r>
            <a:r>
              <a:rPr lang="en-US" altLang="ja-JP" sz="1800" dirty="0">
                <a:latin typeface="HG丸ｺﾞｼｯｸM-PRO" panose="020F0600000000000000" pitchFamily="50" charset="-128"/>
                <a:ea typeface="HG丸ｺﾞｼｯｸM-PRO" panose="020F0600000000000000" pitchFamily="50" charset="-128"/>
              </a:rPr>
              <a:t>) </a:t>
            </a:r>
            <a:r>
              <a:rPr lang="ja-JP" altLang="en-US" sz="1800" dirty="0">
                <a:latin typeface="HG丸ｺﾞｼｯｸM-PRO" panose="020F0600000000000000" pitchFamily="50" charset="-128"/>
                <a:ea typeface="HG丸ｺﾞｼｯｸM-PRO" panose="020F0600000000000000" pitchFamily="50" charset="-128"/>
              </a:rPr>
              <a:t>は、株式会社ゼネテック システム本部の社員チームで、入社２～５年目の若手社員を中心とした７名で「安心・安全」をスローガンに参加しています。実業務と兼任の為、休日や業務時間外にメンバーが集まり、みんなで楽しく、時には互いに意見をぶつけ合いながら活動を行っています。</a:t>
            </a:r>
            <a:r>
              <a:rPr lang="en-US" altLang="ja-JP" sz="1800" dirty="0">
                <a:latin typeface="HG丸ｺﾞｼｯｸM-PRO" panose="020F0600000000000000" pitchFamily="50" charset="-128"/>
                <a:ea typeface="HG丸ｺﾞｼｯｸM-PRO" panose="020F0600000000000000" pitchFamily="50" charset="-128"/>
              </a:rPr>
              <a:t>ET</a:t>
            </a:r>
            <a:r>
              <a:rPr lang="ja-JP" altLang="en-US" sz="1800" dirty="0">
                <a:latin typeface="HG丸ｺﾞｼｯｸM-PRO" panose="020F0600000000000000" pitchFamily="50" charset="-128"/>
                <a:ea typeface="HG丸ｺﾞｼｯｸM-PRO" panose="020F0600000000000000" pitchFamily="50" charset="-128"/>
              </a:rPr>
              <a:t>ロボコンに初出場ということで緊張していますが、今まで私たちを支えてくれた方々の為にも、もてる技術すべてを出し切った上で、昨年大会の</a:t>
            </a:r>
            <a:r>
              <a:rPr lang="en-US" altLang="ja-JP" sz="1800" dirty="0">
                <a:latin typeface="HG丸ｺﾞｼｯｸM-PRO" panose="020F0600000000000000" pitchFamily="50" charset="-128"/>
                <a:ea typeface="HG丸ｺﾞｼｯｸM-PRO" panose="020F0600000000000000" pitchFamily="50" charset="-128"/>
              </a:rPr>
              <a:t>CS</a:t>
            </a:r>
            <a:r>
              <a:rPr lang="ja-JP" altLang="en-US" sz="1800" dirty="0">
                <a:latin typeface="HG丸ｺﾞｼｯｸM-PRO" panose="020F0600000000000000" pitchFamily="50" charset="-128"/>
                <a:ea typeface="HG丸ｺﾞｼｯｸM-PRO" panose="020F0600000000000000" pitchFamily="50" charset="-128"/>
              </a:rPr>
              <a:t>大会出場ラインであった、リザルトタイム</a:t>
            </a:r>
            <a:r>
              <a:rPr lang="en-US" altLang="ja-JP" sz="1800" dirty="0">
                <a:latin typeface="HG丸ｺﾞｼｯｸM-PRO" panose="020F0600000000000000" pitchFamily="50" charset="-128"/>
                <a:ea typeface="HG丸ｺﾞｼｯｸM-PRO" panose="020F0600000000000000" pitchFamily="50" charset="-128"/>
              </a:rPr>
              <a:t>20</a:t>
            </a:r>
            <a:r>
              <a:rPr lang="ja-JP" altLang="en-US" sz="1800" dirty="0">
                <a:latin typeface="HG丸ｺﾞｼｯｸM-PRO" panose="020F0600000000000000" pitchFamily="50" charset="-128"/>
                <a:ea typeface="HG丸ｺﾞｼｯｸM-PRO" panose="020F0600000000000000" pitchFamily="50" charset="-128"/>
              </a:rPr>
              <a:t>秒以下を達成します！そして、目指せ</a:t>
            </a:r>
            <a:r>
              <a:rPr lang="en-US" altLang="ja-JP" sz="1800" dirty="0">
                <a:latin typeface="HG丸ｺﾞｼｯｸM-PRO" panose="020F0600000000000000" pitchFamily="50" charset="-128"/>
                <a:ea typeface="HG丸ｺﾞｼｯｸM-PRO" panose="020F0600000000000000" pitchFamily="50" charset="-128"/>
              </a:rPr>
              <a:t>CS</a:t>
            </a:r>
            <a:r>
              <a:rPr lang="ja-JP" altLang="en-US" sz="1800" dirty="0">
                <a:latin typeface="HG丸ｺﾞｼｯｸM-PRO" panose="020F0600000000000000" pitchFamily="50" charset="-128"/>
                <a:ea typeface="HG丸ｺﾞｼｯｸM-PRO" panose="020F0600000000000000" pitchFamily="50" charset="-128"/>
              </a:rPr>
              <a:t>大会！！</a:t>
            </a:r>
            <a:endParaRPr lang="ja-JP" altLang="en-US" sz="20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endParaRPr lang="en-US" altLang="ja-JP" sz="1947" b="1" dirty="0">
              <a:solidFill>
                <a:srgbClr val="FF0000"/>
              </a:solidFill>
              <a:latin typeface="HG丸ｺﾞｼｯｸM-PRO" panose="020F0600000000000000" pitchFamily="50" charset="-128"/>
              <a:ea typeface="HG丸ｺﾞｼｯｸM-PRO" panose="020F0600000000000000" pitchFamily="50" charset="-128"/>
            </a:endParaRPr>
          </a:p>
          <a:p>
            <a:pPr marL="285750" indent="-285750" defTabSz="774222" eaLnBrk="1" hangingPunct="1">
              <a:lnSpc>
                <a:spcPct val="80000"/>
              </a:lnSpc>
              <a:spcBef>
                <a:spcPct val="20000"/>
              </a:spcBef>
              <a:buFont typeface="Arial" panose="020B0604020202020204" pitchFamily="34" charset="0"/>
              <a:buChar char="•"/>
            </a:pPr>
            <a:r>
              <a:rPr lang="ja-JP" altLang="en-US" sz="1800" dirty="0">
                <a:latin typeface="HG丸ｺﾞｼｯｸM-PRO" panose="020F0600000000000000" pitchFamily="50" charset="-128"/>
                <a:ea typeface="HG丸ｺﾞｼｯｸM-PRO" panose="020F0600000000000000" pitchFamily="50" charset="-128"/>
              </a:rPr>
              <a:t>本モデルシートでは、「コースを走破する」機能について取り上げる。</a:t>
            </a:r>
            <a:endParaRPr lang="en-US" altLang="ja-JP" sz="1800" dirty="0">
              <a:latin typeface="HG丸ｺﾞｼｯｸM-PRO" panose="020F0600000000000000" pitchFamily="50" charset="-128"/>
              <a:ea typeface="HG丸ｺﾞｼｯｸM-PRO" panose="020F0600000000000000" pitchFamily="50" charset="-128"/>
            </a:endParaRPr>
          </a:p>
          <a:p>
            <a:pPr marL="285750" indent="-285750" defTabSz="774222" eaLnBrk="1" hangingPunct="1">
              <a:lnSpc>
                <a:spcPct val="80000"/>
              </a:lnSpc>
              <a:spcBef>
                <a:spcPct val="20000"/>
              </a:spcBef>
              <a:buFont typeface="Arial" panose="020B0604020202020204" pitchFamily="34" charset="0"/>
              <a:buChar char="•"/>
            </a:pPr>
            <a:r>
              <a:rPr lang="ja-JP" altLang="en-US" sz="1800" dirty="0">
                <a:latin typeface="HG丸ｺﾞｼｯｸM-PRO" panose="020F0600000000000000" pitchFamily="50" charset="-128"/>
                <a:ea typeface="HG丸ｺﾞｼｯｸM-PRO" panose="020F0600000000000000" pitchFamily="50" charset="-128"/>
              </a:rPr>
              <a:t>ベーシックコースにおける走行戦略を検討、コースを複数のセクションに分割し、各セクションに適した速度で走行する案を採用した。</a:t>
            </a:r>
            <a:endParaRPr lang="en-US" altLang="ja-JP" sz="1800" dirty="0">
              <a:latin typeface="HG丸ｺﾞｼｯｸM-PRO" panose="020F0600000000000000" pitchFamily="50" charset="-128"/>
              <a:ea typeface="HG丸ｺﾞｼｯｸM-PRO" panose="020F0600000000000000" pitchFamily="50" charset="-128"/>
            </a:endParaRPr>
          </a:p>
          <a:p>
            <a:pPr marL="285750" indent="-285750" defTabSz="774222" eaLnBrk="1" hangingPunct="1">
              <a:lnSpc>
                <a:spcPct val="80000"/>
              </a:lnSpc>
              <a:spcBef>
                <a:spcPct val="20000"/>
              </a:spcBef>
              <a:buFont typeface="Arial" panose="020B0604020202020204" pitchFamily="34" charset="0"/>
              <a:buChar char="•"/>
            </a:pPr>
            <a:r>
              <a:rPr lang="ja-JP" altLang="en-US" sz="1800" dirty="0">
                <a:latin typeface="HG丸ｺﾞｼｯｸM-PRO" panose="020F0600000000000000" pitchFamily="50" charset="-128"/>
                <a:ea typeface="HG丸ｺﾞｼｯｸM-PRO" panose="020F0600000000000000" pitchFamily="50" charset="-128"/>
              </a:rPr>
              <a:t>セクションの切替方法として、自車位置推定機能を実装し、内部で保持しているセクション境界情報と比較することで判定する。この自車位置推定機能は、左右車輪モータのエンコーダ値から算出するオドメトリ手法を用いる。</a:t>
            </a:r>
            <a:endParaRPr lang="en-US" altLang="ja-JP" sz="1800" dirty="0">
              <a:latin typeface="HG丸ｺﾞｼｯｸM-PRO" panose="020F0600000000000000" pitchFamily="50" charset="-128"/>
              <a:ea typeface="HG丸ｺﾞｼｯｸM-PRO" panose="020F0600000000000000" pitchFamily="50" charset="-128"/>
            </a:endParaRPr>
          </a:p>
          <a:p>
            <a:pPr marL="285750" indent="-285750" defTabSz="774222" eaLnBrk="1" hangingPunct="1">
              <a:lnSpc>
                <a:spcPct val="80000"/>
              </a:lnSpc>
              <a:spcBef>
                <a:spcPct val="20000"/>
              </a:spcBef>
              <a:buFont typeface="Arial" panose="020B0604020202020204" pitchFamily="34" charset="0"/>
              <a:buChar char="•"/>
            </a:pPr>
            <a:r>
              <a:rPr lang="ja-JP" altLang="en-US" sz="1800" dirty="0">
                <a:latin typeface="HG丸ｺﾞｼｯｸM-PRO" panose="020F0600000000000000" pitchFamily="50" charset="-128"/>
                <a:ea typeface="HG丸ｺﾞｼｯｸM-PRO" panose="020F0600000000000000" pitchFamily="50" charset="-128"/>
              </a:rPr>
              <a:t>走行シナリオは、各シナリオを状態として管理し、状態遷移で持ってシナリオを進める。</a:t>
            </a:r>
            <a:endParaRPr lang="en-US" altLang="ja-JP" sz="1800" dirty="0">
              <a:latin typeface="HG丸ｺﾞｼｯｸM-PRO" panose="020F0600000000000000" pitchFamily="50" charset="-128"/>
              <a:ea typeface="HG丸ｺﾞｼｯｸM-PRO" panose="020F0600000000000000" pitchFamily="50" charset="-128"/>
            </a:endParaRPr>
          </a:p>
          <a:p>
            <a:pPr marL="285750" indent="-285750" defTabSz="774222" eaLnBrk="1" hangingPunct="1">
              <a:lnSpc>
                <a:spcPct val="80000"/>
              </a:lnSpc>
              <a:spcBef>
                <a:spcPct val="20000"/>
              </a:spcBef>
              <a:buFont typeface="Arial" panose="020B0604020202020204" pitchFamily="34" charset="0"/>
              <a:buChar char="•"/>
            </a:pPr>
            <a:r>
              <a:rPr lang="ja-JP" altLang="en-US" sz="1800" dirty="0">
                <a:latin typeface="HG丸ｺﾞｼｯｸM-PRO" panose="020F0600000000000000" pitchFamily="50" charset="-128"/>
                <a:ea typeface="HG丸ｺﾞｼｯｸM-PRO" panose="020F0600000000000000" pitchFamily="50" charset="-128"/>
              </a:rPr>
              <a:t>走行体がラインから外れ、意図していない場所を走行したり、センサ値異常を起こした場合は停止する。</a:t>
            </a:r>
            <a:endParaRPr lang="en-US" altLang="ja-JP" sz="18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2608FEC-B28F-4D14-A0B2-2B3D2DD513EA}"/>
              </a:ext>
            </a:extLst>
          </p:cNvPr>
          <p:cNvPicPr>
            <a:picLocks noChangeAspect="1"/>
          </p:cNvPicPr>
          <p:nvPr/>
        </p:nvPicPr>
        <p:blipFill>
          <a:blip r:embed="rId2"/>
          <a:stretch>
            <a:fillRect/>
          </a:stretch>
        </p:blipFill>
        <p:spPr>
          <a:xfrm>
            <a:off x="6229150" y="6311545"/>
            <a:ext cx="6524120" cy="3138841"/>
          </a:xfrm>
          <a:prstGeom prst="rect">
            <a:avLst/>
          </a:prstGeom>
        </p:spPr>
      </p:pic>
      <p:pic>
        <p:nvPicPr>
          <p:cNvPr id="98" name="図 97">
            <a:extLst>
              <a:ext uri="{FF2B5EF4-FFF2-40B4-BE49-F238E27FC236}">
                <a16:creationId xmlns:a16="http://schemas.microsoft.com/office/drawing/2014/main" id="{1D0ADA44-F058-4275-AE03-436090F34462}"/>
              </a:ext>
            </a:extLst>
          </p:cNvPr>
          <p:cNvPicPr>
            <a:picLocks noChangeAspect="1"/>
          </p:cNvPicPr>
          <p:nvPr/>
        </p:nvPicPr>
        <p:blipFill>
          <a:blip r:embed="rId3"/>
          <a:stretch>
            <a:fillRect/>
          </a:stretch>
        </p:blipFill>
        <p:spPr>
          <a:xfrm>
            <a:off x="12605" y="5035752"/>
            <a:ext cx="7017049" cy="2440443"/>
          </a:xfrm>
          <a:prstGeom prst="rect">
            <a:avLst/>
          </a:prstGeom>
        </p:spPr>
      </p:pic>
      <p:sp>
        <p:nvSpPr>
          <p:cNvPr id="11" name="四角形: 上の 2 つの角を丸める 10">
            <a:extLst>
              <a:ext uri="{FF2B5EF4-FFF2-40B4-BE49-F238E27FC236}">
                <a16:creationId xmlns:a16="http://schemas.microsoft.com/office/drawing/2014/main" id="{4F42FB19-89CC-4068-8461-C36DF353F73E}"/>
              </a:ext>
            </a:extLst>
          </p:cNvPr>
          <p:cNvSpPr/>
          <p:nvPr/>
        </p:nvSpPr>
        <p:spPr>
          <a:xfrm>
            <a:off x="2316124" y="120080"/>
            <a:ext cx="2708612" cy="720080"/>
          </a:xfrm>
          <a:prstGeom prst="round2SameRect">
            <a:avLst>
              <a:gd name="adj1" fmla="val 37149"/>
              <a:gd name="adj2" fmla="val 0"/>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200" dirty="0">
                <a:latin typeface="Meiryo UI" panose="020B0604030504040204" pitchFamily="50" charset="-128"/>
                <a:ea typeface="Meiryo UI" panose="020B0604030504040204" pitchFamily="50" charset="-128"/>
              </a:rPr>
              <a:t>工夫点</a:t>
            </a:r>
            <a:endParaRPr kumimoji="1" lang="en-US" altLang="ja-JP" sz="3200" dirty="0">
              <a:latin typeface="Meiryo UI" panose="020B0604030504040204" pitchFamily="50" charset="-128"/>
              <a:ea typeface="Meiryo UI" panose="020B0604030504040204" pitchFamily="50" charset="-128"/>
            </a:endParaRPr>
          </a:p>
        </p:txBody>
      </p:sp>
      <p:sp>
        <p:nvSpPr>
          <p:cNvPr id="10" name="四角形: 上の 2 つの角を丸める 9">
            <a:extLst>
              <a:ext uri="{FF2B5EF4-FFF2-40B4-BE49-F238E27FC236}">
                <a16:creationId xmlns:a16="http://schemas.microsoft.com/office/drawing/2014/main" id="{20F9E81C-FCBD-4AFA-BA31-0A5414BE987A}"/>
              </a:ext>
            </a:extLst>
          </p:cNvPr>
          <p:cNvSpPr/>
          <p:nvPr/>
        </p:nvSpPr>
        <p:spPr>
          <a:xfrm>
            <a:off x="1598682" y="120080"/>
            <a:ext cx="2708612" cy="720080"/>
          </a:xfrm>
          <a:prstGeom prst="round2SameRect">
            <a:avLst>
              <a:gd name="adj1" fmla="val 37149"/>
              <a:gd name="adj2" fmla="val 0"/>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ja-JP" altLang="en-US" sz="3200" dirty="0">
                <a:latin typeface="Meiryo UI" panose="020B0604030504040204" pitchFamily="50" charset="-128"/>
                <a:ea typeface="Meiryo UI" panose="020B0604030504040204" pitchFamily="50" charset="-128"/>
              </a:rPr>
              <a:t>振舞</a:t>
            </a:r>
            <a:endParaRPr kumimoji="1" lang="ja-JP" altLang="en-US" sz="3200" dirty="0">
              <a:latin typeface="Meiryo UI" panose="020B0604030504040204" pitchFamily="50" charset="-128"/>
              <a:ea typeface="Meiryo UI" panose="020B0604030504040204" pitchFamily="50" charset="-128"/>
            </a:endParaRPr>
          </a:p>
        </p:txBody>
      </p:sp>
      <p:sp>
        <p:nvSpPr>
          <p:cNvPr id="9" name="四角形: 上の 2 つの角を丸める 8">
            <a:extLst>
              <a:ext uri="{FF2B5EF4-FFF2-40B4-BE49-F238E27FC236}">
                <a16:creationId xmlns:a16="http://schemas.microsoft.com/office/drawing/2014/main" id="{D170C716-E84E-4026-9469-49E19D3CE451}"/>
              </a:ext>
            </a:extLst>
          </p:cNvPr>
          <p:cNvSpPr/>
          <p:nvPr/>
        </p:nvSpPr>
        <p:spPr>
          <a:xfrm>
            <a:off x="881239" y="120080"/>
            <a:ext cx="2708612" cy="720080"/>
          </a:xfrm>
          <a:prstGeom prst="round2SameRect">
            <a:avLst>
              <a:gd name="adj1" fmla="val 37149"/>
              <a:gd name="adj2" fmla="val 0"/>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ja-JP" altLang="en-US" sz="3200" dirty="0">
                <a:latin typeface="Meiryo UI" panose="020B0604030504040204" pitchFamily="50" charset="-128"/>
                <a:ea typeface="Meiryo UI" panose="020B0604030504040204" pitchFamily="50" charset="-128"/>
              </a:rPr>
              <a:t>構造</a:t>
            </a:r>
          </a:p>
        </p:txBody>
      </p:sp>
      <p:sp>
        <p:nvSpPr>
          <p:cNvPr id="4" name="四角形: 上の 2 つの角を丸める 3">
            <a:extLst>
              <a:ext uri="{FF2B5EF4-FFF2-40B4-BE49-F238E27FC236}">
                <a16:creationId xmlns:a16="http://schemas.microsoft.com/office/drawing/2014/main" id="{2D897761-6790-4E29-B17D-DFBD8B2446A2}"/>
              </a:ext>
            </a:extLst>
          </p:cNvPr>
          <p:cNvSpPr/>
          <p:nvPr/>
        </p:nvSpPr>
        <p:spPr>
          <a:xfrm>
            <a:off x="163796" y="120080"/>
            <a:ext cx="2708612" cy="720080"/>
          </a:xfrm>
          <a:prstGeom prst="round2SameRect">
            <a:avLst>
              <a:gd name="adj1" fmla="val 37149"/>
              <a:gd name="adj2" fmla="val 0"/>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3200" dirty="0">
                <a:latin typeface="Meiryo UI" panose="020B0604030504040204" pitchFamily="50" charset="-128"/>
                <a:ea typeface="Meiryo UI" panose="020B0604030504040204" pitchFamily="50" charset="-128"/>
              </a:rPr>
              <a:t>機能</a:t>
            </a:r>
          </a:p>
        </p:txBody>
      </p:sp>
      <p:sp>
        <p:nvSpPr>
          <p:cNvPr id="13" name="正方形/長方形 12">
            <a:extLst>
              <a:ext uri="{FF2B5EF4-FFF2-40B4-BE49-F238E27FC236}">
                <a16:creationId xmlns:a16="http://schemas.microsoft.com/office/drawing/2014/main" id="{5E18A7C7-7F3C-4BBB-8FDE-76C409EF03D0}"/>
              </a:ext>
            </a:extLst>
          </p:cNvPr>
          <p:cNvSpPr/>
          <p:nvPr/>
        </p:nvSpPr>
        <p:spPr>
          <a:xfrm>
            <a:off x="0" y="840160"/>
            <a:ext cx="12801600" cy="32400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r>
              <a:rPr kumimoji="1" lang="ja-JP" altLang="en-US" dirty="0">
                <a:latin typeface="Meiryo UI" panose="020B0604030504040204" pitchFamily="50" charset="-128"/>
                <a:ea typeface="Meiryo UI" panose="020B0604030504040204" pitchFamily="50" charset="-128"/>
              </a:rPr>
              <a:t>目標達成のために必要な走行戦略と、それを実現するための機能要件について検討する。</a:t>
            </a:r>
          </a:p>
        </p:txBody>
      </p:sp>
      <p:sp>
        <p:nvSpPr>
          <p:cNvPr id="14" name="テキスト ボックス 13">
            <a:extLst>
              <a:ext uri="{FF2B5EF4-FFF2-40B4-BE49-F238E27FC236}">
                <a16:creationId xmlns:a16="http://schemas.microsoft.com/office/drawing/2014/main" id="{D6E4ECC9-1F99-45E4-A197-6DA26E1DA826}"/>
              </a:ext>
            </a:extLst>
          </p:cNvPr>
          <p:cNvSpPr txBox="1"/>
          <p:nvPr/>
        </p:nvSpPr>
        <p:spPr>
          <a:xfrm>
            <a:off x="5733392" y="150814"/>
            <a:ext cx="3489782" cy="584775"/>
          </a:xfrm>
          <a:prstGeom prst="rect">
            <a:avLst/>
          </a:prstGeom>
          <a:noFill/>
        </p:spPr>
        <p:txBody>
          <a:bodyPr wrap="square" rtlCol="0">
            <a:spAutoFit/>
          </a:bodyPr>
          <a:lstStyle/>
          <a:p>
            <a:r>
              <a:rPr kumimoji="1" lang="en-US" altLang="ja-JP" sz="3200" dirty="0">
                <a:latin typeface="Snap ITC" panose="04040A07060A02020202" pitchFamily="82" charset="0"/>
                <a:ea typeface="Meiryo UI" panose="020B0604030504040204" pitchFamily="50" charset="-128"/>
              </a:rPr>
              <a:t>Team: </a:t>
            </a:r>
            <a:r>
              <a:rPr kumimoji="1" lang="en-US" altLang="ja-JP" sz="3200" dirty="0" err="1">
                <a:latin typeface="Snap ITC" panose="04040A07060A02020202" pitchFamily="82" charset="0"/>
                <a:ea typeface="Meiryo UI" panose="020B0604030504040204" pitchFamily="50" charset="-128"/>
              </a:rPr>
              <a:t>Genkai</a:t>
            </a:r>
            <a:endParaRPr kumimoji="1" lang="en-US" altLang="ja-JP" sz="3200" dirty="0">
              <a:latin typeface="Snap ITC" panose="04040A07060A02020202" pitchFamily="82" charset="0"/>
              <a:ea typeface="Meiryo UI" panose="020B0604030504040204" pitchFamily="50" charset="-128"/>
            </a:endParaRPr>
          </a:p>
        </p:txBody>
      </p:sp>
      <p:pic>
        <p:nvPicPr>
          <p:cNvPr id="16" name="図 15">
            <a:extLst>
              <a:ext uri="{FF2B5EF4-FFF2-40B4-BE49-F238E27FC236}">
                <a16:creationId xmlns:a16="http://schemas.microsoft.com/office/drawing/2014/main" id="{173D3B7D-FF4D-44D4-A2E6-C3C79C98C0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8022" y="219852"/>
            <a:ext cx="3489782" cy="504056"/>
          </a:xfrm>
          <a:prstGeom prst="rect">
            <a:avLst/>
          </a:prstGeom>
        </p:spPr>
      </p:pic>
      <p:cxnSp>
        <p:nvCxnSpPr>
          <p:cNvPr id="18" name="直線コネクタ 17">
            <a:extLst>
              <a:ext uri="{FF2B5EF4-FFF2-40B4-BE49-F238E27FC236}">
                <a16:creationId xmlns:a16="http://schemas.microsoft.com/office/drawing/2014/main" id="{C224F936-B5CD-4B37-A7C0-BBB24A74958A}"/>
              </a:ext>
            </a:extLst>
          </p:cNvPr>
          <p:cNvCxnSpPr>
            <a:cxnSpLocks/>
          </p:cNvCxnSpPr>
          <p:nvPr/>
        </p:nvCxnSpPr>
        <p:spPr>
          <a:xfrm>
            <a:off x="3589851" y="1151005"/>
            <a:ext cx="0" cy="3075832"/>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4" name="コンテンツ プレースホルダー 2">
            <a:extLst>
              <a:ext uri="{FF2B5EF4-FFF2-40B4-BE49-F238E27FC236}">
                <a16:creationId xmlns:a16="http://schemas.microsoft.com/office/drawing/2014/main" id="{32DB2D43-31AD-43CD-ADD0-C2421197DA38}"/>
              </a:ext>
            </a:extLst>
          </p:cNvPr>
          <p:cNvSpPr txBox="1">
            <a:spLocks/>
          </p:cNvSpPr>
          <p:nvPr/>
        </p:nvSpPr>
        <p:spPr>
          <a:xfrm>
            <a:off x="-1" y="1143760"/>
            <a:ext cx="6185747" cy="93609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1200" b="1" dirty="0">
                <a:latin typeface="Meiryo UI" panose="020B0604030504040204" pitchFamily="50" charset="-128"/>
                <a:ea typeface="Meiryo UI" panose="020B0604030504040204" pitchFamily="50" charset="-128"/>
                <a:cs typeface="Meiryo UI" panose="020B0604030504040204" pitchFamily="50" charset="-128"/>
              </a:rPr>
              <a:t>1-1. </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走行戦略</a:t>
            </a:r>
            <a:br>
              <a:rPr lang="en-US" altLang="ja-JP" sz="1200" b="1" dirty="0">
                <a:latin typeface="Meiryo UI" panose="020B0604030504040204" pitchFamily="50" charset="-128"/>
                <a:ea typeface="Meiryo UI" panose="020B0604030504040204" pitchFamily="50" charset="-128"/>
                <a:cs typeface="Meiryo UI" panose="020B0604030504040204" pitchFamily="50" charset="-128"/>
              </a:rPr>
            </a:b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ベーシックコースでは、コースを複数のセクションに分割し、</a:t>
            </a:r>
            <a:br>
              <a:rPr lang="en-US" altLang="ja-JP" sz="1050" dirty="0">
                <a:latin typeface="Meiryo UI" panose="020B0604030504040204" pitchFamily="50" charset="-128"/>
                <a:ea typeface="Meiryo UI" panose="020B0604030504040204" pitchFamily="50" charset="-128"/>
                <a:cs typeface="Meiryo UI" panose="020B0604030504040204" pitchFamily="50" charset="-128"/>
              </a:rPr>
            </a:br>
            <a:r>
              <a:rPr lang="ja-JP" altLang="en-US" sz="1050" dirty="0">
                <a:latin typeface="Meiryo UI" panose="020B0604030504040204" pitchFamily="50" charset="-128"/>
                <a:ea typeface="Meiryo UI" panose="020B0604030504040204" pitchFamily="50" charset="-128"/>
                <a:cs typeface="Meiryo UI" panose="020B0604030504040204" pitchFamily="50" charset="-128"/>
              </a:rPr>
              <a:t>セクション毎に適した速度で走行する。</a:t>
            </a:r>
            <a:br>
              <a:rPr lang="en-US" altLang="ja-JP" sz="1050" dirty="0">
                <a:latin typeface="Meiryo UI" panose="020B0604030504040204" pitchFamily="50" charset="-128"/>
                <a:ea typeface="Meiryo UI" panose="020B0604030504040204" pitchFamily="50" charset="-128"/>
                <a:cs typeface="Meiryo UI" panose="020B0604030504040204" pitchFamily="50" charset="-128"/>
              </a:rPr>
            </a:b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7" name="直線コネクタ 26">
            <a:extLst>
              <a:ext uri="{FF2B5EF4-FFF2-40B4-BE49-F238E27FC236}">
                <a16:creationId xmlns:a16="http://schemas.microsoft.com/office/drawing/2014/main" id="{51470B79-FEC1-4BA5-99D5-1987B8A87D74}"/>
              </a:ext>
            </a:extLst>
          </p:cNvPr>
          <p:cNvCxnSpPr>
            <a:cxnSpLocks/>
          </p:cNvCxnSpPr>
          <p:nvPr/>
        </p:nvCxnSpPr>
        <p:spPr>
          <a:xfrm>
            <a:off x="14586" y="4274313"/>
            <a:ext cx="12787014"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pic>
        <p:nvPicPr>
          <p:cNvPr id="3" name="図 2">
            <a:extLst>
              <a:ext uri="{FF2B5EF4-FFF2-40B4-BE49-F238E27FC236}">
                <a16:creationId xmlns:a16="http://schemas.microsoft.com/office/drawing/2014/main" id="{6074330F-8F8F-4693-90BD-0F60B6F9BC2A}"/>
              </a:ext>
            </a:extLst>
          </p:cNvPr>
          <p:cNvPicPr>
            <a:picLocks noChangeAspect="1"/>
          </p:cNvPicPr>
          <p:nvPr/>
        </p:nvPicPr>
        <p:blipFill>
          <a:blip r:embed="rId5"/>
          <a:stretch>
            <a:fillRect/>
          </a:stretch>
        </p:blipFill>
        <p:spPr>
          <a:xfrm>
            <a:off x="103747" y="1753649"/>
            <a:ext cx="3332416" cy="2254386"/>
          </a:xfrm>
          <a:prstGeom prst="rect">
            <a:avLst/>
          </a:prstGeom>
        </p:spPr>
      </p:pic>
      <p:sp>
        <p:nvSpPr>
          <p:cNvPr id="35" name="コンテンツ プレースホルダー 2">
            <a:extLst>
              <a:ext uri="{FF2B5EF4-FFF2-40B4-BE49-F238E27FC236}">
                <a16:creationId xmlns:a16="http://schemas.microsoft.com/office/drawing/2014/main" id="{1C6EAA4C-118E-4A5F-9425-16BE68084D4E}"/>
              </a:ext>
            </a:extLst>
          </p:cNvPr>
          <p:cNvSpPr txBox="1">
            <a:spLocks/>
          </p:cNvSpPr>
          <p:nvPr/>
        </p:nvSpPr>
        <p:spPr>
          <a:xfrm>
            <a:off x="3647552" y="1136746"/>
            <a:ext cx="5386147" cy="6386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1200" b="1" dirty="0">
                <a:latin typeface="Meiryo UI" panose="020B0604030504040204" pitchFamily="50" charset="-128"/>
                <a:ea typeface="Meiryo UI" panose="020B0604030504040204" pitchFamily="50" charset="-128"/>
                <a:cs typeface="Meiryo UI" panose="020B0604030504040204" pitchFamily="50" charset="-128"/>
              </a:rPr>
              <a:t>1-2. </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ユースケース</a:t>
            </a:r>
            <a:br>
              <a:rPr lang="en-US" altLang="ja-JP" sz="1200" b="1"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1-1. </a:t>
            </a: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走行戦略</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で得た、</a:t>
            </a:r>
            <a:r>
              <a:rPr lang="en-US" altLang="ja-JP"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競技者がシステムに対する要求から予測されるユースケースとミスユースケース、ミスケースに対する緩和策をユースケース図を用いて検討した</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コンテンツ プレースホルダー 2">
            <a:extLst>
              <a:ext uri="{FF2B5EF4-FFF2-40B4-BE49-F238E27FC236}">
                <a16:creationId xmlns:a16="http://schemas.microsoft.com/office/drawing/2014/main" id="{DEE32740-2ABF-40AC-8D29-836208E5D7A4}"/>
              </a:ext>
            </a:extLst>
          </p:cNvPr>
          <p:cNvSpPr txBox="1">
            <a:spLocks/>
          </p:cNvSpPr>
          <p:nvPr/>
        </p:nvSpPr>
        <p:spPr>
          <a:xfrm>
            <a:off x="9109093" y="1143760"/>
            <a:ext cx="3647552" cy="88776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1200" b="1" dirty="0">
                <a:latin typeface="Meiryo UI" panose="020B0604030504040204" pitchFamily="50" charset="-128"/>
                <a:ea typeface="Meiryo UI" panose="020B0604030504040204" pitchFamily="50" charset="-128"/>
                <a:cs typeface="Meiryo UI" panose="020B0604030504040204" pitchFamily="50" charset="-128"/>
              </a:rPr>
              <a:t>1.3 </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ユースケース記述</a:t>
            </a:r>
            <a:br>
              <a:rPr lang="en-US" altLang="ja-JP" sz="1400" b="1" dirty="0">
                <a:latin typeface="Meiryo UI" panose="020B0604030504040204" pitchFamily="50" charset="-128"/>
                <a:ea typeface="Meiryo UI" panose="020B0604030504040204" pitchFamily="50" charset="-128"/>
                <a:cs typeface="Meiryo UI" panose="020B0604030504040204" pitchFamily="50" charset="-128"/>
              </a:rPr>
            </a:b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1-2. </a:t>
            </a: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ユースケース</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で抽出したユースケースの中で、</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走行に関するユースケース</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ライン上を走行する</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についてユースケース記述を用いて整理した。</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3" name="直線コネクタ 62">
            <a:extLst>
              <a:ext uri="{FF2B5EF4-FFF2-40B4-BE49-F238E27FC236}">
                <a16:creationId xmlns:a16="http://schemas.microsoft.com/office/drawing/2014/main" id="{DB59B285-C171-443C-9CE1-C831D948C0EC}"/>
              </a:ext>
            </a:extLst>
          </p:cNvPr>
          <p:cNvCxnSpPr>
            <a:cxnSpLocks/>
          </p:cNvCxnSpPr>
          <p:nvPr/>
        </p:nvCxnSpPr>
        <p:spPr>
          <a:xfrm flipH="1">
            <a:off x="9065038" y="1092188"/>
            <a:ext cx="13120" cy="312419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C86F9F56-959E-4BFD-86DA-2698DDA4EF0D}"/>
              </a:ext>
            </a:extLst>
          </p:cNvPr>
          <p:cNvCxnSpPr>
            <a:cxnSpLocks/>
          </p:cNvCxnSpPr>
          <p:nvPr/>
        </p:nvCxnSpPr>
        <p:spPr>
          <a:xfrm>
            <a:off x="7192888" y="6200775"/>
            <a:ext cx="0" cy="1426716"/>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6486B92-0A29-4055-ACFF-273D2D39F10A}"/>
              </a:ext>
            </a:extLst>
          </p:cNvPr>
          <p:cNvCxnSpPr>
            <a:cxnSpLocks/>
          </p:cNvCxnSpPr>
          <p:nvPr/>
        </p:nvCxnSpPr>
        <p:spPr>
          <a:xfrm flipH="1">
            <a:off x="7192888" y="6200775"/>
            <a:ext cx="55637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63CB0E2-03F5-4809-85AB-EC39A34CB65C}"/>
              </a:ext>
            </a:extLst>
          </p:cNvPr>
          <p:cNvCxnSpPr>
            <a:cxnSpLocks/>
          </p:cNvCxnSpPr>
          <p:nvPr/>
        </p:nvCxnSpPr>
        <p:spPr>
          <a:xfrm flipH="1">
            <a:off x="-7912" y="7656066"/>
            <a:ext cx="7200800"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id="{B9E01CA5-49E1-4982-9D0C-A767ABC3D328}"/>
              </a:ext>
            </a:extLst>
          </p:cNvPr>
          <p:cNvSpPr/>
          <p:nvPr/>
        </p:nvSpPr>
        <p:spPr>
          <a:xfrm>
            <a:off x="875083" y="6452775"/>
            <a:ext cx="6095625" cy="90358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L 字 45">
            <a:extLst>
              <a:ext uri="{FF2B5EF4-FFF2-40B4-BE49-F238E27FC236}">
                <a16:creationId xmlns:a16="http://schemas.microsoft.com/office/drawing/2014/main" id="{A36715A5-4A97-4128-8E59-4251C018F336}"/>
              </a:ext>
            </a:extLst>
          </p:cNvPr>
          <p:cNvSpPr/>
          <p:nvPr/>
        </p:nvSpPr>
        <p:spPr>
          <a:xfrm flipV="1">
            <a:off x="875083" y="5115504"/>
            <a:ext cx="6154571" cy="1266689"/>
          </a:xfrm>
          <a:prstGeom prst="corner">
            <a:avLst>
              <a:gd name="adj1" fmla="val 68185"/>
              <a:gd name="adj2" fmla="val 409758"/>
            </a:avLst>
          </a:prstGeom>
          <a:noFill/>
          <a:ln w="28575">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コンテンツ プレースホルダー 2">
            <a:extLst>
              <a:ext uri="{FF2B5EF4-FFF2-40B4-BE49-F238E27FC236}">
                <a16:creationId xmlns:a16="http://schemas.microsoft.com/office/drawing/2014/main" id="{577FB9A0-BA41-492A-AEF9-05BAE04A0B36}"/>
              </a:ext>
            </a:extLst>
          </p:cNvPr>
          <p:cNvSpPr txBox="1">
            <a:spLocks/>
          </p:cNvSpPr>
          <p:nvPr/>
        </p:nvSpPr>
        <p:spPr>
          <a:xfrm>
            <a:off x="12605" y="4298526"/>
            <a:ext cx="8993088" cy="720079"/>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1200" b="1" dirty="0">
                <a:latin typeface="Meiryo UI" panose="020B0604030504040204" pitchFamily="50" charset="-128"/>
                <a:ea typeface="Meiryo UI" panose="020B0604030504040204" pitchFamily="50" charset="-128"/>
                <a:cs typeface="Meiryo UI" panose="020B0604030504040204" pitchFamily="50" charset="-128"/>
              </a:rPr>
              <a:t>1-5. </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基本機能の検討</a:t>
            </a:r>
            <a:br>
              <a:rPr lang="en-US" altLang="ja-JP" sz="1200" b="1"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1-4. </a:t>
            </a: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ユースケース記述</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で得た事前条件・基本フロー・事後条件より、ユースケース「ライン上を走行する」に対する</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基本機能について検討する。</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正方形/長方形 49">
            <a:extLst>
              <a:ext uri="{FF2B5EF4-FFF2-40B4-BE49-F238E27FC236}">
                <a16:creationId xmlns:a16="http://schemas.microsoft.com/office/drawing/2014/main" id="{3E652771-258F-4E32-99E3-CFD3C92E66BB}"/>
              </a:ext>
            </a:extLst>
          </p:cNvPr>
          <p:cNvSpPr/>
          <p:nvPr/>
        </p:nvSpPr>
        <p:spPr>
          <a:xfrm>
            <a:off x="7317486" y="4481314"/>
            <a:ext cx="5360949" cy="808961"/>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en-US" altLang="ja-JP" sz="1000" b="1" dirty="0">
                <a:latin typeface="Meiryo UI" panose="020B0604030504040204" pitchFamily="50" charset="-128"/>
                <a:ea typeface="Meiryo UI" panose="020B0604030504040204" pitchFamily="50" charset="-128"/>
              </a:rPr>
              <a:t>【</a:t>
            </a:r>
            <a:r>
              <a:rPr kumimoji="1" lang="ja-JP" altLang="en-US" sz="1000" b="1" dirty="0">
                <a:latin typeface="Meiryo UI" panose="020B0604030504040204" pitchFamily="50" charset="-128"/>
                <a:ea typeface="Meiryo UI" panose="020B0604030504040204" pitchFamily="50" charset="-128"/>
              </a:rPr>
              <a:t>走行制御機能</a:t>
            </a:r>
            <a:r>
              <a:rPr kumimoji="1" lang="en-US" altLang="ja-JP" sz="1000" b="1" dirty="0">
                <a:latin typeface="Meiryo UI" panose="020B0604030504040204" pitchFamily="50" charset="-128"/>
                <a:ea typeface="Meiryo UI" panose="020B0604030504040204" pitchFamily="50" charset="-128"/>
              </a:rPr>
              <a:t>】</a:t>
            </a:r>
            <a:br>
              <a:rPr lang="en-US" altLang="ja-JP" sz="1000" dirty="0">
                <a:latin typeface="Meiryo UI" panose="020B0604030504040204" pitchFamily="50" charset="-128"/>
                <a:ea typeface="Meiryo UI" panose="020B0604030504040204" pitchFamily="50" charset="-128"/>
              </a:rPr>
            </a:br>
            <a:r>
              <a:rPr lang="ja-JP" altLang="en-US" sz="1000" dirty="0">
                <a:latin typeface="Meiryo UI" panose="020B0604030504040204" pitchFamily="50" charset="-128"/>
                <a:ea typeface="Meiryo UI" panose="020B0604030504040204" pitchFamily="50" charset="-128"/>
              </a:rPr>
              <a:t>走行中のセクションを判定し、目標速度を設定する。また、</a:t>
            </a:r>
            <a:r>
              <a:rPr lang="en-US" altLang="ja-JP" sz="1000" dirty="0">
                <a:latin typeface="Meiryo UI" panose="020B0604030504040204" pitchFamily="50" charset="-128"/>
                <a:ea typeface="Meiryo UI" panose="020B0604030504040204" pitchFamily="50" charset="-128"/>
              </a:rPr>
              <a:t>PID</a:t>
            </a:r>
            <a:r>
              <a:rPr lang="ja-JP" altLang="en-US" sz="1000" dirty="0">
                <a:latin typeface="Meiryo UI" panose="020B0604030504040204" pitchFamily="50" charset="-128"/>
                <a:ea typeface="Meiryo UI" panose="020B0604030504040204" pitchFamily="50" charset="-128"/>
              </a:rPr>
              <a:t>制御で補正したカラーセンサ値から走行体の回転量を設定する。設定した各パラメータを使用し、姿勢制御</a:t>
            </a:r>
            <a:r>
              <a:rPr lang="en-US" altLang="ja-JP" sz="1000" dirty="0">
                <a:latin typeface="Meiryo UI" panose="020B0604030504040204" pitchFamily="50" charset="-128"/>
                <a:ea typeface="Meiryo UI" panose="020B0604030504040204" pitchFamily="50" charset="-128"/>
              </a:rPr>
              <a:t>API</a:t>
            </a:r>
            <a:r>
              <a:rPr lang="ja-JP" altLang="en-US" sz="1000" dirty="0">
                <a:latin typeface="Meiryo UI" panose="020B0604030504040204" pitchFamily="50" charset="-128"/>
                <a:ea typeface="Meiryo UI" panose="020B0604030504040204" pitchFamily="50" charset="-128"/>
              </a:rPr>
              <a:t>を用いて左右車輪モータの</a:t>
            </a:r>
            <a:r>
              <a:rPr lang="en-US" altLang="ja-JP" sz="1000" dirty="0">
                <a:latin typeface="Meiryo UI" panose="020B0604030504040204" pitchFamily="50" charset="-128"/>
                <a:ea typeface="Meiryo UI" panose="020B0604030504040204" pitchFamily="50" charset="-128"/>
              </a:rPr>
              <a:t>PWM</a:t>
            </a:r>
            <a:r>
              <a:rPr lang="ja-JP" altLang="en-US" sz="1000" dirty="0">
                <a:latin typeface="Meiryo UI" panose="020B0604030504040204" pitchFamily="50" charset="-128"/>
                <a:ea typeface="Meiryo UI" panose="020B0604030504040204" pitchFamily="50" charset="-128"/>
              </a:rPr>
              <a:t>値を算出する。走行体は、ベーシックコースを完走しても走行し続けるため、常に周期的に処理を行う。</a:t>
            </a:r>
            <a:endParaRPr lang="en-US" altLang="ja-JP" sz="1000" dirty="0">
              <a:latin typeface="Meiryo UI" panose="020B0604030504040204" pitchFamily="50" charset="-128"/>
              <a:ea typeface="Meiryo UI" panose="020B0604030504040204" pitchFamily="50" charset="-128"/>
            </a:endParaRPr>
          </a:p>
        </p:txBody>
      </p:sp>
      <p:sp>
        <p:nvSpPr>
          <p:cNvPr id="52" name="正方形/長方形 51">
            <a:extLst>
              <a:ext uri="{FF2B5EF4-FFF2-40B4-BE49-F238E27FC236}">
                <a16:creationId xmlns:a16="http://schemas.microsoft.com/office/drawing/2014/main" id="{12C553F1-3149-4891-8B5A-8034ACD8511F}"/>
              </a:ext>
            </a:extLst>
          </p:cNvPr>
          <p:cNvSpPr/>
          <p:nvPr/>
        </p:nvSpPr>
        <p:spPr>
          <a:xfrm>
            <a:off x="7336903" y="5405714"/>
            <a:ext cx="5360949" cy="606094"/>
          </a:xfrm>
          <a:prstGeom prst="rect">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r>
              <a:rPr kumimoji="1" lang="en-US" altLang="ja-JP" sz="1000" b="1" dirty="0">
                <a:latin typeface="Meiryo UI" panose="020B0604030504040204" pitchFamily="50" charset="-128"/>
                <a:ea typeface="Meiryo UI" panose="020B0604030504040204" pitchFamily="50" charset="-128"/>
              </a:rPr>
              <a:t>【</a:t>
            </a:r>
            <a:r>
              <a:rPr lang="ja-JP" altLang="en-US" sz="1000" b="1" dirty="0">
                <a:latin typeface="Meiryo UI" panose="020B0604030504040204" pitchFamily="50" charset="-128"/>
                <a:ea typeface="Meiryo UI" panose="020B0604030504040204" pitchFamily="50" charset="-128"/>
              </a:rPr>
              <a:t>自車位置推定機能</a:t>
            </a:r>
            <a:r>
              <a:rPr kumimoji="1" lang="en-US" altLang="ja-JP" sz="1000" b="1" dirty="0">
                <a:latin typeface="Meiryo UI" panose="020B0604030504040204" pitchFamily="50" charset="-128"/>
                <a:ea typeface="Meiryo UI" panose="020B0604030504040204" pitchFamily="50" charset="-128"/>
              </a:rPr>
              <a:t>】</a:t>
            </a:r>
            <a:br>
              <a:rPr lang="en-US" altLang="ja-JP" sz="1000" dirty="0">
                <a:latin typeface="Meiryo UI" panose="020B0604030504040204" pitchFamily="50" charset="-128"/>
                <a:ea typeface="Meiryo UI" panose="020B0604030504040204" pitchFamily="50" charset="-128"/>
              </a:rPr>
            </a:br>
            <a:r>
              <a:rPr lang="ja-JP" altLang="en-US" sz="1000" dirty="0">
                <a:latin typeface="Meiryo UI" panose="020B0604030504040204" pitchFamily="50" charset="-128"/>
                <a:ea typeface="Meiryo UI" panose="020B0604030504040204" pitchFamily="50" charset="-128"/>
              </a:rPr>
              <a:t>左右車輪モータのエンコーダ値を取得し、自車位置を算出する。</a:t>
            </a:r>
            <a:br>
              <a:rPr lang="en-US" altLang="ja-JP" sz="1000" dirty="0">
                <a:latin typeface="Meiryo UI" panose="020B0604030504040204" pitchFamily="50" charset="-128"/>
                <a:ea typeface="Meiryo UI" panose="020B0604030504040204" pitchFamily="50" charset="-128"/>
              </a:rPr>
            </a:br>
            <a:r>
              <a:rPr lang="ja-JP" altLang="en-US" sz="1000" dirty="0">
                <a:latin typeface="Meiryo UI" panose="020B0604030504040204" pitchFamily="50" charset="-128"/>
                <a:ea typeface="Meiryo UI" panose="020B0604030504040204" pitchFamily="50" charset="-128"/>
              </a:rPr>
              <a:t>自車位置が、次セクションとの境界位置を判定した場合に、セクション情報を次セクションに更新する。</a:t>
            </a:r>
            <a:endParaRPr kumimoji="1" lang="en-US" altLang="ja-JP" sz="1000" dirty="0">
              <a:latin typeface="Meiryo UI" panose="020B0604030504040204" pitchFamily="50" charset="-128"/>
              <a:ea typeface="Meiryo UI" panose="020B0604030504040204" pitchFamily="50" charset="-128"/>
            </a:endParaRPr>
          </a:p>
        </p:txBody>
      </p:sp>
      <p:cxnSp>
        <p:nvCxnSpPr>
          <p:cNvPr id="58" name="直線コネクタ 57">
            <a:extLst>
              <a:ext uri="{FF2B5EF4-FFF2-40B4-BE49-F238E27FC236}">
                <a16:creationId xmlns:a16="http://schemas.microsoft.com/office/drawing/2014/main" id="{2A2F8ECA-6434-40D6-B86B-BAB55E838A1E}"/>
              </a:ext>
            </a:extLst>
          </p:cNvPr>
          <p:cNvCxnSpPr>
            <a:cxnSpLocks/>
          </p:cNvCxnSpPr>
          <p:nvPr/>
        </p:nvCxnSpPr>
        <p:spPr>
          <a:xfrm flipV="1">
            <a:off x="7025008" y="4489354"/>
            <a:ext cx="290125" cy="611011"/>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7D974798-766B-4F69-8975-F2883B48FA7E}"/>
              </a:ext>
            </a:extLst>
          </p:cNvPr>
          <p:cNvCxnSpPr>
            <a:cxnSpLocks/>
          </p:cNvCxnSpPr>
          <p:nvPr/>
        </p:nvCxnSpPr>
        <p:spPr>
          <a:xfrm flipV="1">
            <a:off x="6976948" y="5983661"/>
            <a:ext cx="359955" cy="1364903"/>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7F5B411-9B4E-47A0-A779-94A697B9D46F}"/>
              </a:ext>
            </a:extLst>
          </p:cNvPr>
          <p:cNvCxnSpPr>
            <a:cxnSpLocks/>
          </p:cNvCxnSpPr>
          <p:nvPr/>
        </p:nvCxnSpPr>
        <p:spPr>
          <a:xfrm flipV="1">
            <a:off x="6970708" y="5405714"/>
            <a:ext cx="363842" cy="1044811"/>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08479D70-C32D-44D6-947F-8811B84338FE}"/>
              </a:ext>
            </a:extLst>
          </p:cNvPr>
          <p:cNvCxnSpPr>
            <a:cxnSpLocks/>
          </p:cNvCxnSpPr>
          <p:nvPr/>
        </p:nvCxnSpPr>
        <p:spPr>
          <a:xfrm flipV="1">
            <a:off x="7029654" y="5285352"/>
            <a:ext cx="285479" cy="677111"/>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77" name="コンテンツ プレースホルダー 2">
            <a:extLst>
              <a:ext uri="{FF2B5EF4-FFF2-40B4-BE49-F238E27FC236}">
                <a16:creationId xmlns:a16="http://schemas.microsoft.com/office/drawing/2014/main" id="{11967809-C446-41EF-A709-80C38343B98C}"/>
              </a:ext>
            </a:extLst>
          </p:cNvPr>
          <p:cNvSpPr txBox="1">
            <a:spLocks/>
          </p:cNvSpPr>
          <p:nvPr/>
        </p:nvSpPr>
        <p:spPr>
          <a:xfrm>
            <a:off x="-1" y="7732400"/>
            <a:ext cx="5775336" cy="545094"/>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1200" b="1" dirty="0">
                <a:latin typeface="Meiryo UI" panose="020B0604030504040204" pitchFamily="50" charset="-128"/>
                <a:ea typeface="Meiryo UI" panose="020B0604030504040204" pitchFamily="50" charset="-128"/>
                <a:cs typeface="Meiryo UI" panose="020B0604030504040204" pitchFamily="50" charset="-128"/>
              </a:rPr>
              <a:t>1-6.</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 機能要件検討</a:t>
            </a:r>
            <a:br>
              <a:rPr lang="en-US" altLang="ja-JP" sz="1200"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1-5. </a:t>
            </a: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基本機能の検討</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で検討した主機能に対する機能要件を、要求図を用いて検討・整理する。</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  また、抽出した機能要件をグルーピングしパッケージ構成についても検討する。</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正方形/長方形 92">
            <a:extLst>
              <a:ext uri="{FF2B5EF4-FFF2-40B4-BE49-F238E27FC236}">
                <a16:creationId xmlns:a16="http://schemas.microsoft.com/office/drawing/2014/main" id="{F3649CA9-F88C-4CAF-9F7B-98CDA13D48C8}"/>
              </a:ext>
            </a:extLst>
          </p:cNvPr>
          <p:cNvSpPr/>
          <p:nvPr/>
        </p:nvSpPr>
        <p:spPr>
          <a:xfrm>
            <a:off x="48826" y="8392059"/>
            <a:ext cx="2196950" cy="648072"/>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rPr>
              <a:t>【</a:t>
            </a:r>
            <a:r>
              <a:rPr lang="ja-JP" altLang="en-US" sz="1000" b="1" dirty="0">
                <a:solidFill>
                  <a:schemeClr val="tx1"/>
                </a:solidFill>
                <a:latin typeface="Meiryo UI" panose="020B0604030504040204" pitchFamily="50" charset="-128"/>
                <a:ea typeface="Meiryo UI" panose="020B0604030504040204" pitchFamily="50" charset="-128"/>
              </a:rPr>
              <a:t>基本機能要件</a:t>
            </a:r>
            <a:r>
              <a:rPr lang="en-US" altLang="ja-JP" sz="1000" b="1" dirty="0">
                <a:solidFill>
                  <a:schemeClr val="tx1"/>
                </a:solidFill>
                <a:latin typeface="Meiryo UI" panose="020B0604030504040204" pitchFamily="50" charset="-128"/>
                <a:ea typeface="Meiryo UI" panose="020B0604030504040204" pitchFamily="50" charset="-128"/>
              </a:rPr>
              <a:t>】</a:t>
            </a:r>
          </a:p>
          <a:p>
            <a:pPr algn="ctr"/>
            <a:r>
              <a:rPr lang="ja-JP" altLang="en-US" sz="1000" dirty="0">
                <a:solidFill>
                  <a:schemeClr val="tx1"/>
                </a:solidFill>
                <a:latin typeface="Meiryo UI" panose="020B0604030504040204" pitchFamily="50" charset="-128"/>
                <a:ea typeface="Meiryo UI" panose="020B0604030504040204" pitchFamily="50" charset="-128"/>
              </a:rPr>
              <a:t>ユースケース</a:t>
            </a:r>
            <a:r>
              <a:rPr lang="en-US" altLang="ja-JP" sz="1000" dirty="0">
                <a:solidFill>
                  <a:schemeClr val="tx1"/>
                </a:solidFill>
                <a:latin typeface="Meiryo UI" panose="020B0604030504040204" pitchFamily="50" charset="-128"/>
                <a:ea typeface="Meiryo UI" panose="020B0604030504040204" pitchFamily="50" charset="-128"/>
              </a:rPr>
              <a:t>『</a:t>
            </a:r>
            <a:r>
              <a:rPr lang="ja-JP" altLang="en-US" sz="1000" dirty="0">
                <a:solidFill>
                  <a:schemeClr val="tx1"/>
                </a:solidFill>
                <a:latin typeface="Meiryo UI" panose="020B0604030504040204" pitchFamily="50" charset="-128"/>
                <a:ea typeface="Meiryo UI" panose="020B0604030504040204" pitchFamily="50" charset="-128"/>
              </a:rPr>
              <a:t>ライン上を走行する</a:t>
            </a:r>
            <a:r>
              <a:rPr lang="en-US" altLang="ja-JP" sz="1000" dirty="0">
                <a:solidFill>
                  <a:schemeClr val="tx1"/>
                </a:solidFill>
                <a:latin typeface="Meiryo UI" panose="020B0604030504040204" pitchFamily="50" charset="-128"/>
                <a:ea typeface="Meiryo UI" panose="020B0604030504040204" pitchFamily="50" charset="-128"/>
              </a:rPr>
              <a:t>』</a:t>
            </a:r>
            <a:r>
              <a:rPr lang="ja-JP" altLang="en-US" sz="1000" dirty="0">
                <a:solidFill>
                  <a:schemeClr val="tx1"/>
                </a:solidFill>
                <a:latin typeface="Meiryo UI" panose="020B0604030504040204" pitchFamily="50" charset="-128"/>
                <a:ea typeface="Meiryo UI" panose="020B0604030504040204" pitchFamily="50" charset="-128"/>
              </a:rPr>
              <a:t>を実現するために必要なベースとなる機能</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94" name="正方形/長方形 93">
            <a:extLst>
              <a:ext uri="{FF2B5EF4-FFF2-40B4-BE49-F238E27FC236}">
                <a16:creationId xmlns:a16="http://schemas.microsoft.com/office/drawing/2014/main" id="{AE5E0CFF-C90A-4524-BC00-90105AD5C840}"/>
              </a:ext>
            </a:extLst>
          </p:cNvPr>
          <p:cNvSpPr/>
          <p:nvPr/>
        </p:nvSpPr>
        <p:spPr>
          <a:xfrm>
            <a:off x="2289178" y="8392059"/>
            <a:ext cx="1802298" cy="648072"/>
          </a:xfrm>
          <a:prstGeom prst="rect">
            <a:avLst/>
          </a:prstGeom>
          <a:solidFill>
            <a:srgbClr val="99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rPr>
              <a:t>【</a:t>
            </a:r>
            <a:r>
              <a:rPr lang="ja-JP" altLang="en-US" sz="1000" b="1" dirty="0">
                <a:solidFill>
                  <a:schemeClr val="tx1"/>
                </a:solidFill>
                <a:latin typeface="Meiryo UI" panose="020B0604030504040204" pitchFamily="50" charset="-128"/>
                <a:ea typeface="Meiryo UI" panose="020B0604030504040204" pitchFamily="50" charset="-128"/>
              </a:rPr>
              <a:t>機能要件</a:t>
            </a:r>
            <a:r>
              <a:rPr lang="en-US" altLang="ja-JP" sz="1000" b="1" dirty="0">
                <a:solidFill>
                  <a:schemeClr val="tx1"/>
                </a:solidFill>
                <a:latin typeface="Meiryo UI" panose="020B0604030504040204" pitchFamily="50" charset="-128"/>
                <a:ea typeface="Meiryo UI" panose="020B0604030504040204" pitchFamily="50" charset="-128"/>
              </a:rPr>
              <a:t>】</a:t>
            </a:r>
          </a:p>
          <a:p>
            <a:pPr algn="ctr"/>
            <a:r>
              <a:rPr kumimoji="1" lang="ja-JP" altLang="en-US" sz="1000" dirty="0">
                <a:solidFill>
                  <a:schemeClr val="tx1"/>
                </a:solidFill>
                <a:latin typeface="Meiryo UI" panose="020B0604030504040204" pitchFamily="50" charset="-128"/>
                <a:ea typeface="Meiryo UI" panose="020B0604030504040204" pitchFamily="50" charset="-128"/>
              </a:rPr>
              <a:t>基本機能を構成する機能要件</a:t>
            </a:r>
          </a:p>
        </p:txBody>
      </p:sp>
      <p:sp>
        <p:nvSpPr>
          <p:cNvPr id="95" name="正方形/長方形 94">
            <a:extLst>
              <a:ext uri="{FF2B5EF4-FFF2-40B4-BE49-F238E27FC236}">
                <a16:creationId xmlns:a16="http://schemas.microsoft.com/office/drawing/2014/main" id="{115E23D9-5799-4A6A-92FF-5C445BF32659}"/>
              </a:ext>
            </a:extLst>
          </p:cNvPr>
          <p:cNvSpPr/>
          <p:nvPr/>
        </p:nvSpPr>
        <p:spPr>
          <a:xfrm>
            <a:off x="4134878" y="8382986"/>
            <a:ext cx="1802298" cy="648072"/>
          </a:xfrm>
          <a:prstGeom prst="rect">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rPr>
              <a:t>【</a:t>
            </a:r>
            <a:r>
              <a:rPr kumimoji="1" lang="ja-JP" altLang="en-US" sz="1000" b="1" dirty="0">
                <a:solidFill>
                  <a:schemeClr val="tx1"/>
                </a:solidFill>
                <a:latin typeface="Meiryo UI" panose="020B0604030504040204" pitchFamily="50" charset="-128"/>
                <a:ea typeface="Meiryo UI" panose="020B0604030504040204" pitchFamily="50" charset="-128"/>
              </a:rPr>
              <a:t>パッケージ</a:t>
            </a:r>
            <a:r>
              <a:rPr kumimoji="1" lang="en-US" altLang="ja-JP" sz="1000" b="1" dirty="0">
                <a:solidFill>
                  <a:schemeClr val="tx1"/>
                </a:solidFill>
                <a:latin typeface="Meiryo UI" panose="020B0604030504040204" pitchFamily="50" charset="-128"/>
                <a:ea typeface="Meiryo UI" panose="020B0604030504040204" pitchFamily="50" charset="-128"/>
              </a:rPr>
              <a:t>】</a:t>
            </a:r>
            <a:br>
              <a:rPr lang="en-US" altLang="ja-JP" sz="1000" dirty="0">
                <a:solidFill>
                  <a:schemeClr val="tx1"/>
                </a:solidFill>
                <a:latin typeface="Meiryo UI" panose="020B0604030504040204" pitchFamily="50" charset="-128"/>
                <a:ea typeface="Meiryo UI" panose="020B0604030504040204" pitchFamily="50" charset="-128"/>
              </a:rPr>
            </a:br>
            <a:r>
              <a:rPr lang="ja-JP" altLang="en-US" sz="1000" dirty="0">
                <a:solidFill>
                  <a:schemeClr val="tx1"/>
                </a:solidFill>
                <a:latin typeface="Meiryo UI" panose="020B0604030504040204" pitchFamily="50" charset="-128"/>
                <a:ea typeface="Meiryo UI" panose="020B0604030504040204" pitchFamily="50" charset="-128"/>
              </a:rPr>
              <a:t>各機能要件をグルーピング</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107" name="直線コネクタ 106">
            <a:extLst>
              <a:ext uri="{FF2B5EF4-FFF2-40B4-BE49-F238E27FC236}">
                <a16:creationId xmlns:a16="http://schemas.microsoft.com/office/drawing/2014/main" id="{6825916E-7C90-436E-9489-CAA9A9B6D753}"/>
              </a:ext>
            </a:extLst>
          </p:cNvPr>
          <p:cNvCxnSpPr>
            <a:cxnSpLocks/>
          </p:cNvCxnSpPr>
          <p:nvPr/>
        </p:nvCxnSpPr>
        <p:spPr>
          <a:xfrm flipH="1">
            <a:off x="1504258" y="4921614"/>
            <a:ext cx="451209" cy="776989"/>
          </a:xfrm>
          <a:prstGeom prst="line">
            <a:avLst/>
          </a:prstGeom>
          <a:ln w="28575">
            <a:solidFill>
              <a:srgbClr val="0000CC"/>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15" name="コンテンツ プレースホルダー 2">
            <a:extLst>
              <a:ext uri="{FF2B5EF4-FFF2-40B4-BE49-F238E27FC236}">
                <a16:creationId xmlns:a16="http://schemas.microsoft.com/office/drawing/2014/main" id="{F9DAB244-C179-47E0-97B0-8E8AFC776C9F}"/>
              </a:ext>
            </a:extLst>
          </p:cNvPr>
          <p:cNvSpPr txBox="1">
            <a:spLocks/>
          </p:cNvSpPr>
          <p:nvPr/>
        </p:nvSpPr>
        <p:spPr>
          <a:xfrm>
            <a:off x="-15260" y="9190660"/>
            <a:ext cx="5775336" cy="39428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  次ページの構造モデル</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では、このパッケージ構成を基にモデリングを行う。</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6" name="直線コネクタ 125">
            <a:extLst>
              <a:ext uri="{FF2B5EF4-FFF2-40B4-BE49-F238E27FC236}">
                <a16:creationId xmlns:a16="http://schemas.microsoft.com/office/drawing/2014/main" id="{7A575833-A9EC-4F15-82A9-E59EE5A261A8}"/>
              </a:ext>
            </a:extLst>
          </p:cNvPr>
          <p:cNvCxnSpPr>
            <a:cxnSpLocks/>
          </p:cNvCxnSpPr>
          <p:nvPr/>
        </p:nvCxnSpPr>
        <p:spPr>
          <a:xfrm>
            <a:off x="5974249" y="4921614"/>
            <a:ext cx="0" cy="2019089"/>
          </a:xfrm>
          <a:prstGeom prst="line">
            <a:avLst/>
          </a:prstGeom>
          <a:ln w="28575">
            <a:solidFill>
              <a:srgbClr val="0000CC"/>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41" name="四角形: 角を丸くする 140">
            <a:extLst>
              <a:ext uri="{FF2B5EF4-FFF2-40B4-BE49-F238E27FC236}">
                <a16:creationId xmlns:a16="http://schemas.microsoft.com/office/drawing/2014/main" id="{7CD6C526-9274-40B3-A255-3EE8F4176B70}"/>
              </a:ext>
            </a:extLst>
          </p:cNvPr>
          <p:cNvSpPr/>
          <p:nvPr/>
        </p:nvSpPr>
        <p:spPr>
          <a:xfrm>
            <a:off x="4240560" y="9127958"/>
            <a:ext cx="1945186" cy="392158"/>
          </a:xfrm>
          <a:prstGeom prst="roundRect">
            <a:avLst/>
          </a:prstGeom>
          <a:ln w="28575">
            <a:solidFill>
              <a:srgbClr val="0000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000" b="1" dirty="0">
                <a:solidFill>
                  <a:srgbClr val="0000CC"/>
                </a:solidFill>
                <a:latin typeface="Meiryo UI" panose="020B0604030504040204" pitchFamily="50" charset="-128"/>
                <a:ea typeface="Meiryo UI" panose="020B0604030504040204" pitchFamily="50" charset="-128"/>
              </a:rPr>
              <a:t>センサ値のフィルタリング機能は、</a:t>
            </a:r>
            <a:br>
              <a:rPr lang="en-US" altLang="ja-JP" sz="1000" b="1" dirty="0">
                <a:solidFill>
                  <a:srgbClr val="0000CC"/>
                </a:solidFill>
                <a:latin typeface="Meiryo UI" panose="020B0604030504040204" pitchFamily="50" charset="-128"/>
                <a:ea typeface="Meiryo UI" panose="020B0604030504040204" pitchFamily="50" charset="-128"/>
              </a:rPr>
            </a:br>
            <a:r>
              <a:rPr lang="ja-JP" altLang="en-US" sz="1000" b="1" dirty="0">
                <a:solidFill>
                  <a:srgbClr val="0000CC"/>
                </a:solidFill>
                <a:latin typeface="Meiryo UI" panose="020B0604030504040204" pitchFamily="50" charset="-128"/>
                <a:ea typeface="Meiryo UI" panose="020B0604030504040204" pitchFamily="50" charset="-128"/>
              </a:rPr>
              <a:t>加重平均を採用する</a:t>
            </a:r>
            <a:endParaRPr lang="en-US" altLang="ja-JP" sz="1000" b="1" dirty="0">
              <a:solidFill>
                <a:srgbClr val="0000CC"/>
              </a:solidFill>
              <a:latin typeface="Meiryo UI" panose="020B0604030504040204" pitchFamily="50" charset="-128"/>
              <a:ea typeface="Meiryo UI" panose="020B0604030504040204" pitchFamily="50" charset="-128"/>
            </a:endParaRPr>
          </a:p>
        </p:txBody>
      </p:sp>
      <p:cxnSp>
        <p:nvCxnSpPr>
          <p:cNvPr id="142" name="直線コネクタ 141">
            <a:extLst>
              <a:ext uri="{FF2B5EF4-FFF2-40B4-BE49-F238E27FC236}">
                <a16:creationId xmlns:a16="http://schemas.microsoft.com/office/drawing/2014/main" id="{3971E8A9-2C10-4AED-9FD4-6535AF620DF9}"/>
              </a:ext>
            </a:extLst>
          </p:cNvPr>
          <p:cNvCxnSpPr>
            <a:cxnSpLocks/>
            <a:stCxn id="141" idx="3"/>
          </p:cNvCxnSpPr>
          <p:nvPr/>
        </p:nvCxnSpPr>
        <p:spPr>
          <a:xfrm flipV="1">
            <a:off x="6185746" y="9190661"/>
            <a:ext cx="795192" cy="133376"/>
          </a:xfrm>
          <a:prstGeom prst="line">
            <a:avLst/>
          </a:prstGeom>
          <a:ln w="28575">
            <a:solidFill>
              <a:srgbClr val="0000CC"/>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50" name="四角形: 角を丸くする 149">
            <a:extLst>
              <a:ext uri="{FF2B5EF4-FFF2-40B4-BE49-F238E27FC236}">
                <a16:creationId xmlns:a16="http://schemas.microsoft.com/office/drawing/2014/main" id="{7E0C430D-7DF2-4139-8693-00F7BAE55D1A}"/>
              </a:ext>
            </a:extLst>
          </p:cNvPr>
          <p:cNvSpPr/>
          <p:nvPr/>
        </p:nvSpPr>
        <p:spPr>
          <a:xfrm>
            <a:off x="10695001" y="8844052"/>
            <a:ext cx="1961411" cy="392158"/>
          </a:xfrm>
          <a:prstGeom prst="roundRect">
            <a:avLst/>
          </a:prstGeom>
          <a:ln w="28575">
            <a:solidFill>
              <a:srgbClr val="0000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000" b="1" dirty="0">
                <a:solidFill>
                  <a:srgbClr val="0000CC"/>
                </a:solidFill>
                <a:latin typeface="Meiryo UI" panose="020B0604030504040204" pitchFamily="50" charset="-128"/>
                <a:ea typeface="Meiryo UI" panose="020B0604030504040204" pitchFamily="50" charset="-128"/>
              </a:rPr>
              <a:t>自車位置推定機能の詳細は、</a:t>
            </a:r>
            <a:endParaRPr lang="en-US" altLang="ja-JP" sz="1000" b="1" dirty="0">
              <a:solidFill>
                <a:srgbClr val="0000CC"/>
              </a:solidFill>
              <a:latin typeface="Meiryo UI" panose="020B0604030504040204" pitchFamily="50" charset="-128"/>
              <a:ea typeface="Meiryo UI" panose="020B0604030504040204" pitchFamily="50" charset="-128"/>
            </a:endParaRPr>
          </a:p>
          <a:p>
            <a:pPr algn="ctr"/>
            <a:r>
              <a:rPr lang="en-US" altLang="ja-JP" sz="1000" b="1" dirty="0">
                <a:solidFill>
                  <a:srgbClr val="0000CC"/>
                </a:solidFill>
                <a:latin typeface="Meiryo UI" panose="020B0604030504040204" pitchFamily="50" charset="-128"/>
                <a:ea typeface="Meiryo UI" panose="020B0604030504040204" pitchFamily="50" charset="-128"/>
              </a:rPr>
              <a:t>6</a:t>
            </a:r>
            <a:r>
              <a:rPr lang="ja-JP" altLang="en-US" sz="1000" b="1" dirty="0">
                <a:solidFill>
                  <a:srgbClr val="0000CC"/>
                </a:solidFill>
                <a:latin typeface="Meiryo UI" panose="020B0604030504040204" pitchFamily="50" charset="-128"/>
                <a:ea typeface="Meiryo UI" panose="020B0604030504040204" pitchFamily="50" charset="-128"/>
              </a:rPr>
              <a:t>ページ「工夫点」のシートに記載</a:t>
            </a:r>
            <a:endParaRPr lang="en-US" altLang="ja-JP" sz="1000" b="1" dirty="0">
              <a:solidFill>
                <a:srgbClr val="0000CC"/>
              </a:solidFill>
              <a:latin typeface="Meiryo UI" panose="020B0604030504040204" pitchFamily="50" charset="-128"/>
              <a:ea typeface="Meiryo UI" panose="020B0604030504040204" pitchFamily="50" charset="-128"/>
            </a:endParaRPr>
          </a:p>
        </p:txBody>
      </p:sp>
      <p:sp>
        <p:nvSpPr>
          <p:cNvPr id="56" name="四角形: 角を丸くする 55">
            <a:extLst>
              <a:ext uri="{FF2B5EF4-FFF2-40B4-BE49-F238E27FC236}">
                <a16:creationId xmlns:a16="http://schemas.microsoft.com/office/drawing/2014/main" id="{93DC85F7-27D5-40D8-8DAE-FD4C7BAD6B45}"/>
              </a:ext>
            </a:extLst>
          </p:cNvPr>
          <p:cNvSpPr/>
          <p:nvPr/>
        </p:nvSpPr>
        <p:spPr>
          <a:xfrm>
            <a:off x="1864296" y="4747920"/>
            <a:ext cx="4143423" cy="240015"/>
          </a:xfrm>
          <a:prstGeom prst="roundRect">
            <a:avLst/>
          </a:prstGeom>
          <a:ln w="28575">
            <a:solidFill>
              <a:srgbClr val="0000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900" b="1" dirty="0">
                <a:solidFill>
                  <a:srgbClr val="0000CC"/>
                </a:solidFill>
                <a:latin typeface="Meiryo UI" panose="020B0604030504040204" pitchFamily="50" charset="-128"/>
                <a:ea typeface="Meiryo UI" panose="020B0604030504040204" pitchFamily="50" charset="-128"/>
              </a:rPr>
              <a:t>走行制御で使用する</a:t>
            </a:r>
            <a:r>
              <a:rPr lang="en-US" altLang="ja-JP" sz="900" b="1" dirty="0">
                <a:solidFill>
                  <a:srgbClr val="0000CC"/>
                </a:solidFill>
                <a:latin typeface="Meiryo UI" panose="020B0604030504040204" pitchFamily="50" charset="-128"/>
                <a:ea typeface="Meiryo UI" panose="020B0604030504040204" pitchFamily="50" charset="-128"/>
              </a:rPr>
              <a:t>『</a:t>
            </a:r>
            <a:r>
              <a:rPr lang="ja-JP" altLang="en-US" sz="900" b="1" dirty="0">
                <a:solidFill>
                  <a:srgbClr val="0000CC"/>
                </a:solidFill>
                <a:latin typeface="Meiryo UI" panose="020B0604030504040204" pitchFamily="50" charset="-128"/>
                <a:ea typeface="Meiryo UI" panose="020B0604030504040204" pitchFamily="50" charset="-128"/>
              </a:rPr>
              <a:t>走行するセクション</a:t>
            </a:r>
            <a:r>
              <a:rPr lang="en-US" altLang="ja-JP" sz="900" b="1" dirty="0">
                <a:solidFill>
                  <a:srgbClr val="0000CC"/>
                </a:solidFill>
                <a:latin typeface="Meiryo UI" panose="020B0604030504040204" pitchFamily="50" charset="-128"/>
                <a:ea typeface="Meiryo UI" panose="020B0604030504040204" pitchFamily="50" charset="-128"/>
              </a:rPr>
              <a:t>』</a:t>
            </a:r>
            <a:r>
              <a:rPr lang="ja-JP" altLang="en-US" sz="900" b="1" dirty="0">
                <a:solidFill>
                  <a:srgbClr val="0000CC"/>
                </a:solidFill>
                <a:latin typeface="Meiryo UI" panose="020B0604030504040204" pitchFamily="50" charset="-128"/>
                <a:ea typeface="Meiryo UI" panose="020B0604030504040204" pitchFamily="50" charset="-128"/>
              </a:rPr>
              <a:t>の情報は、自車位置推定によって更新</a:t>
            </a:r>
            <a:endParaRPr lang="en-US" altLang="ja-JP" sz="900" b="1" dirty="0">
              <a:solidFill>
                <a:srgbClr val="0000CC"/>
              </a:solidFill>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152FFEE6-3E1D-4F75-BCCC-F10B36AB5090}"/>
              </a:ext>
            </a:extLst>
          </p:cNvPr>
          <p:cNvPicPr>
            <a:picLocks noChangeAspect="1"/>
          </p:cNvPicPr>
          <p:nvPr/>
        </p:nvPicPr>
        <p:blipFill>
          <a:blip r:embed="rId6"/>
          <a:stretch>
            <a:fillRect/>
          </a:stretch>
        </p:blipFill>
        <p:spPr>
          <a:xfrm>
            <a:off x="9120981" y="1937473"/>
            <a:ext cx="3647549" cy="2291212"/>
          </a:xfrm>
          <a:prstGeom prst="rect">
            <a:avLst/>
          </a:prstGeom>
          <a:ln>
            <a:solidFill>
              <a:schemeClr val="tx1"/>
            </a:solidFill>
          </a:ln>
        </p:spPr>
      </p:pic>
      <p:pic>
        <p:nvPicPr>
          <p:cNvPr id="12" name="図 11">
            <a:extLst>
              <a:ext uri="{FF2B5EF4-FFF2-40B4-BE49-F238E27FC236}">
                <a16:creationId xmlns:a16="http://schemas.microsoft.com/office/drawing/2014/main" id="{C005D2F6-F821-4936-AFAB-59D4A609AF96}"/>
              </a:ext>
            </a:extLst>
          </p:cNvPr>
          <p:cNvPicPr>
            <a:picLocks noChangeAspect="1"/>
          </p:cNvPicPr>
          <p:nvPr/>
        </p:nvPicPr>
        <p:blipFill>
          <a:blip r:embed="rId7"/>
          <a:stretch>
            <a:fillRect/>
          </a:stretch>
        </p:blipFill>
        <p:spPr>
          <a:xfrm>
            <a:off x="3681818" y="1719425"/>
            <a:ext cx="5278673" cy="2482201"/>
          </a:xfrm>
          <a:prstGeom prst="rect">
            <a:avLst/>
          </a:prstGeom>
        </p:spPr>
      </p:pic>
    </p:spTree>
    <p:extLst>
      <p:ext uri="{BB962C8B-B14F-4D97-AF65-F5344CB8AC3E}">
        <p14:creationId xmlns:p14="http://schemas.microsoft.com/office/powerpoint/2010/main" val="1170161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上の 2 つの角を丸める 10">
            <a:extLst>
              <a:ext uri="{FF2B5EF4-FFF2-40B4-BE49-F238E27FC236}">
                <a16:creationId xmlns:a16="http://schemas.microsoft.com/office/drawing/2014/main" id="{4F42FB19-89CC-4068-8461-C36DF353F73E}"/>
              </a:ext>
            </a:extLst>
          </p:cNvPr>
          <p:cNvSpPr/>
          <p:nvPr/>
        </p:nvSpPr>
        <p:spPr>
          <a:xfrm>
            <a:off x="2316124" y="120080"/>
            <a:ext cx="2708612" cy="720080"/>
          </a:xfrm>
          <a:prstGeom prst="round2SameRect">
            <a:avLst>
              <a:gd name="adj1" fmla="val 37149"/>
              <a:gd name="adj2" fmla="val 0"/>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3200" dirty="0">
                <a:latin typeface="Meiryo UI" panose="020B0604030504040204" pitchFamily="50" charset="-128"/>
                <a:ea typeface="Meiryo UI" panose="020B0604030504040204" pitchFamily="50" charset="-128"/>
              </a:rPr>
              <a:t>工夫点</a:t>
            </a:r>
            <a:endParaRPr kumimoji="1" lang="en-US" altLang="ja-JP" sz="3200" dirty="0">
              <a:latin typeface="Meiryo UI" panose="020B0604030504040204" pitchFamily="50" charset="-128"/>
              <a:ea typeface="Meiryo UI" panose="020B0604030504040204" pitchFamily="50" charset="-128"/>
            </a:endParaRPr>
          </a:p>
        </p:txBody>
      </p:sp>
      <p:sp>
        <p:nvSpPr>
          <p:cNvPr id="10" name="四角形: 上の 2 つの角を丸める 9">
            <a:extLst>
              <a:ext uri="{FF2B5EF4-FFF2-40B4-BE49-F238E27FC236}">
                <a16:creationId xmlns:a16="http://schemas.microsoft.com/office/drawing/2014/main" id="{20F9E81C-FCBD-4AFA-BA31-0A5414BE987A}"/>
              </a:ext>
            </a:extLst>
          </p:cNvPr>
          <p:cNvSpPr/>
          <p:nvPr/>
        </p:nvSpPr>
        <p:spPr>
          <a:xfrm>
            <a:off x="1598682" y="120080"/>
            <a:ext cx="2708612" cy="720080"/>
          </a:xfrm>
          <a:prstGeom prst="round2SameRect">
            <a:avLst>
              <a:gd name="adj1" fmla="val 37149"/>
              <a:gd name="adj2" fmla="val 0"/>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200" dirty="0">
                <a:latin typeface="Meiryo UI" panose="020B0604030504040204" pitchFamily="50" charset="-128"/>
                <a:ea typeface="Meiryo UI" panose="020B0604030504040204" pitchFamily="50" charset="-128"/>
              </a:rPr>
              <a:t>振舞</a:t>
            </a:r>
            <a:endParaRPr kumimoji="1" lang="ja-JP" altLang="en-US" sz="3200" dirty="0">
              <a:latin typeface="Meiryo UI" panose="020B0604030504040204" pitchFamily="50" charset="-128"/>
              <a:ea typeface="Meiryo UI" panose="020B0604030504040204" pitchFamily="50" charset="-128"/>
            </a:endParaRPr>
          </a:p>
        </p:txBody>
      </p:sp>
      <p:sp>
        <p:nvSpPr>
          <p:cNvPr id="4" name="四角形: 上の 2 つの角を丸める 3">
            <a:extLst>
              <a:ext uri="{FF2B5EF4-FFF2-40B4-BE49-F238E27FC236}">
                <a16:creationId xmlns:a16="http://schemas.microsoft.com/office/drawing/2014/main" id="{2D897761-6790-4E29-B17D-DFBD8B2446A2}"/>
              </a:ext>
            </a:extLst>
          </p:cNvPr>
          <p:cNvSpPr/>
          <p:nvPr/>
        </p:nvSpPr>
        <p:spPr>
          <a:xfrm>
            <a:off x="163796" y="120080"/>
            <a:ext cx="2708612" cy="720080"/>
          </a:xfrm>
          <a:prstGeom prst="round2SameRect">
            <a:avLst>
              <a:gd name="adj1" fmla="val 37149"/>
              <a:gd name="adj2" fmla="val 0"/>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3200" dirty="0">
                <a:latin typeface="Meiryo UI" panose="020B0604030504040204" pitchFamily="50" charset="-128"/>
                <a:ea typeface="Meiryo UI" panose="020B0604030504040204" pitchFamily="50" charset="-128"/>
              </a:rPr>
              <a:t>機能</a:t>
            </a:r>
          </a:p>
        </p:txBody>
      </p:sp>
      <p:sp>
        <p:nvSpPr>
          <p:cNvPr id="14" name="テキスト ボックス 13">
            <a:extLst>
              <a:ext uri="{FF2B5EF4-FFF2-40B4-BE49-F238E27FC236}">
                <a16:creationId xmlns:a16="http://schemas.microsoft.com/office/drawing/2014/main" id="{D6E4ECC9-1F99-45E4-A197-6DA26E1DA826}"/>
              </a:ext>
            </a:extLst>
          </p:cNvPr>
          <p:cNvSpPr txBox="1"/>
          <p:nvPr/>
        </p:nvSpPr>
        <p:spPr>
          <a:xfrm>
            <a:off x="5733392" y="150814"/>
            <a:ext cx="3489782" cy="584775"/>
          </a:xfrm>
          <a:prstGeom prst="rect">
            <a:avLst/>
          </a:prstGeom>
          <a:noFill/>
        </p:spPr>
        <p:txBody>
          <a:bodyPr wrap="square" rtlCol="0">
            <a:spAutoFit/>
          </a:bodyPr>
          <a:lstStyle/>
          <a:p>
            <a:r>
              <a:rPr kumimoji="1" lang="en-US" altLang="ja-JP" sz="3200" dirty="0">
                <a:latin typeface="Snap ITC" panose="04040A07060A02020202" pitchFamily="82" charset="0"/>
                <a:ea typeface="Meiryo UI" panose="020B0604030504040204" pitchFamily="50" charset="-128"/>
              </a:rPr>
              <a:t>Team: </a:t>
            </a:r>
            <a:r>
              <a:rPr kumimoji="1" lang="en-US" altLang="ja-JP" sz="3200" dirty="0" err="1">
                <a:latin typeface="Snap ITC" panose="04040A07060A02020202" pitchFamily="82" charset="0"/>
                <a:ea typeface="Meiryo UI" panose="020B0604030504040204" pitchFamily="50" charset="-128"/>
              </a:rPr>
              <a:t>Genkai</a:t>
            </a:r>
            <a:endParaRPr kumimoji="1" lang="en-US" altLang="ja-JP" sz="3200" dirty="0">
              <a:latin typeface="Snap ITC" panose="04040A07060A02020202" pitchFamily="82" charset="0"/>
              <a:ea typeface="Meiryo UI" panose="020B0604030504040204" pitchFamily="50" charset="-128"/>
            </a:endParaRPr>
          </a:p>
        </p:txBody>
      </p:sp>
      <p:pic>
        <p:nvPicPr>
          <p:cNvPr id="16" name="図 15">
            <a:extLst>
              <a:ext uri="{FF2B5EF4-FFF2-40B4-BE49-F238E27FC236}">
                <a16:creationId xmlns:a16="http://schemas.microsoft.com/office/drawing/2014/main" id="{173D3B7D-FF4D-44D4-A2E6-C3C79C9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8022" y="219852"/>
            <a:ext cx="3489782" cy="504056"/>
          </a:xfrm>
          <a:prstGeom prst="rect">
            <a:avLst/>
          </a:prstGeom>
        </p:spPr>
      </p:pic>
      <p:sp>
        <p:nvSpPr>
          <p:cNvPr id="9" name="四角形: 上の 2 つの角を丸める 8">
            <a:extLst>
              <a:ext uri="{FF2B5EF4-FFF2-40B4-BE49-F238E27FC236}">
                <a16:creationId xmlns:a16="http://schemas.microsoft.com/office/drawing/2014/main" id="{D170C716-E84E-4026-9469-49E19D3CE451}"/>
              </a:ext>
            </a:extLst>
          </p:cNvPr>
          <p:cNvSpPr/>
          <p:nvPr/>
        </p:nvSpPr>
        <p:spPr>
          <a:xfrm>
            <a:off x="881239" y="120080"/>
            <a:ext cx="2708612" cy="720080"/>
          </a:xfrm>
          <a:prstGeom prst="round2SameRect">
            <a:avLst>
              <a:gd name="adj1" fmla="val 37149"/>
              <a:gd name="adj2" fmla="val 0"/>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ja-JP" altLang="en-US" sz="3200" dirty="0">
                <a:latin typeface="Meiryo UI" panose="020B0604030504040204" pitchFamily="50" charset="-128"/>
                <a:ea typeface="Meiryo UI" panose="020B0604030504040204" pitchFamily="50" charset="-128"/>
              </a:rPr>
              <a:t>構造</a:t>
            </a:r>
          </a:p>
        </p:txBody>
      </p:sp>
      <p:sp>
        <p:nvSpPr>
          <p:cNvPr id="12" name="正方形/長方形 11">
            <a:extLst>
              <a:ext uri="{FF2B5EF4-FFF2-40B4-BE49-F238E27FC236}">
                <a16:creationId xmlns:a16="http://schemas.microsoft.com/office/drawing/2014/main" id="{08BA0615-5EC4-41E7-838A-CC4A4E1E3466}"/>
              </a:ext>
            </a:extLst>
          </p:cNvPr>
          <p:cNvSpPr/>
          <p:nvPr/>
        </p:nvSpPr>
        <p:spPr>
          <a:xfrm>
            <a:off x="0" y="840160"/>
            <a:ext cx="12801600" cy="324000"/>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3C226B01-D91D-483D-9554-0E2D48E56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9121"/>
            <a:ext cx="12801600" cy="7436103"/>
          </a:xfrm>
          <a:prstGeom prst="rect">
            <a:avLst/>
          </a:prstGeom>
        </p:spPr>
      </p:pic>
      <p:sp>
        <p:nvSpPr>
          <p:cNvPr id="25" name="コンテンツ プレースホルダー 2">
            <a:extLst>
              <a:ext uri="{FF2B5EF4-FFF2-40B4-BE49-F238E27FC236}">
                <a16:creationId xmlns:a16="http://schemas.microsoft.com/office/drawing/2014/main" id="{9D5BD035-5F6C-42CF-B173-064E137A40A4}"/>
              </a:ext>
            </a:extLst>
          </p:cNvPr>
          <p:cNvSpPr txBox="1">
            <a:spLocks/>
          </p:cNvSpPr>
          <p:nvPr/>
        </p:nvSpPr>
        <p:spPr>
          <a:xfrm>
            <a:off x="0" y="1180592"/>
            <a:ext cx="7336905" cy="592765"/>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1200" b="1" dirty="0">
                <a:latin typeface="Meiryo UI" panose="020B0604030504040204" pitchFamily="50" charset="-128"/>
                <a:ea typeface="Meiryo UI" panose="020B0604030504040204" pitchFamily="50" charset="-128"/>
                <a:cs typeface="Meiryo UI" panose="020B0604030504040204" pitchFamily="50" charset="-128"/>
              </a:rPr>
              <a:t>2-1. </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クラス図</a:t>
            </a:r>
            <a:br>
              <a:rPr lang="en-US" altLang="ja-JP" sz="1200" b="1" dirty="0">
                <a:latin typeface="Meiryo UI" panose="020B0604030504040204" pitchFamily="50" charset="-128"/>
                <a:ea typeface="Meiryo UI" panose="020B0604030504040204" pitchFamily="50" charset="-128"/>
                <a:cs typeface="Meiryo UI" panose="020B0604030504040204" pitchFamily="50" charset="-128"/>
              </a:rPr>
            </a:br>
            <a:r>
              <a:rPr lang="en-US" altLang="ja-JP" sz="1200" b="1"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1-6.</a:t>
            </a: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 機能要件検討</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で抽出したパッケージ構成を基に、ベーシックコースを走破するためのシステム構造について、以下のクラス図にて示す。</a:t>
            </a:r>
            <a:br>
              <a:rPr lang="en-US" altLang="ja-JP" sz="1050" dirty="0">
                <a:latin typeface="Meiryo UI" panose="020B0604030504040204" pitchFamily="50" charset="-128"/>
                <a:ea typeface="Meiryo UI" panose="020B0604030504040204" pitchFamily="50" charset="-128"/>
                <a:cs typeface="Meiryo UI" panose="020B0604030504040204" pitchFamily="50" charset="-128"/>
              </a:rPr>
            </a:b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吹き出し: 角を丸めた四角形 21">
            <a:extLst>
              <a:ext uri="{FF2B5EF4-FFF2-40B4-BE49-F238E27FC236}">
                <a16:creationId xmlns:a16="http://schemas.microsoft.com/office/drawing/2014/main" id="{BF00AB62-8665-4AA6-96D5-1047E03B3D67}"/>
              </a:ext>
            </a:extLst>
          </p:cNvPr>
          <p:cNvSpPr/>
          <p:nvPr/>
        </p:nvSpPr>
        <p:spPr>
          <a:xfrm>
            <a:off x="1786194" y="1648270"/>
            <a:ext cx="4053130" cy="361701"/>
          </a:xfrm>
          <a:prstGeom prst="wedgeRoundRectCallout">
            <a:avLst>
              <a:gd name="adj1" fmla="val -42703"/>
              <a:gd name="adj2" fmla="val 113920"/>
              <a:gd name="adj3" fmla="val 16667"/>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1000" b="1" dirty="0">
                <a:solidFill>
                  <a:schemeClr val="accent2"/>
                </a:solidFill>
                <a:latin typeface="Meiryo UI" panose="020B0604030504040204" pitchFamily="50" charset="-128"/>
                <a:ea typeface="Meiryo UI" panose="020B0604030504040204" pitchFamily="50" charset="-128"/>
              </a:rPr>
              <a:t>ステレオタイプ</a:t>
            </a:r>
            <a:r>
              <a:rPr lang="en-US" altLang="ja-JP" sz="1000" b="1" dirty="0">
                <a:solidFill>
                  <a:schemeClr val="accent2"/>
                </a:solidFill>
                <a:latin typeface="Meiryo UI" panose="020B0604030504040204" pitchFamily="50" charset="-128"/>
                <a:ea typeface="Meiryo UI" panose="020B0604030504040204" pitchFamily="50" charset="-128"/>
              </a:rPr>
              <a:t>&lt;&lt;</a:t>
            </a:r>
            <a:r>
              <a:rPr lang="en-US" altLang="ja-JP" sz="1000" b="1" dirty="0" err="1">
                <a:solidFill>
                  <a:schemeClr val="accent2"/>
                </a:solidFill>
                <a:latin typeface="Meiryo UI" panose="020B0604030504040204" pitchFamily="50" charset="-128"/>
                <a:ea typeface="Meiryo UI" panose="020B0604030504040204" pitchFamily="50" charset="-128"/>
              </a:rPr>
              <a:t>ActiveClass</a:t>
            </a:r>
            <a:r>
              <a:rPr lang="en-US" altLang="ja-JP" sz="1000" b="1" dirty="0">
                <a:solidFill>
                  <a:schemeClr val="accent2"/>
                </a:solidFill>
                <a:latin typeface="Meiryo UI" panose="020B0604030504040204" pitchFamily="50" charset="-128"/>
                <a:ea typeface="Meiryo UI" panose="020B0604030504040204" pitchFamily="50" charset="-128"/>
              </a:rPr>
              <a:t>&gt;&gt;</a:t>
            </a:r>
            <a:r>
              <a:rPr lang="ja-JP" altLang="en-US" sz="1000" b="1" dirty="0">
                <a:solidFill>
                  <a:schemeClr val="accent2"/>
                </a:solidFill>
                <a:latin typeface="Meiryo UI" panose="020B0604030504040204" pitchFamily="50" charset="-128"/>
                <a:ea typeface="Meiryo UI" panose="020B0604030504040204" pitchFamily="50" charset="-128"/>
              </a:rPr>
              <a:t>はタスクの起点となるクラスを示す。</a:t>
            </a:r>
            <a:endParaRPr kumimoji="1" lang="ja-JP" altLang="en-US" sz="1000" b="1" dirty="0">
              <a:solidFill>
                <a:schemeClr val="accent2"/>
              </a:solidFill>
              <a:latin typeface="Meiryo UI" panose="020B0604030504040204" pitchFamily="50" charset="-128"/>
              <a:ea typeface="Meiryo UI" panose="020B0604030504040204" pitchFamily="50" charset="-128"/>
            </a:endParaRPr>
          </a:p>
        </p:txBody>
      </p:sp>
      <p:sp>
        <p:nvSpPr>
          <p:cNvPr id="26" name="吹き出し: 角を丸めた四角形 25">
            <a:extLst>
              <a:ext uri="{FF2B5EF4-FFF2-40B4-BE49-F238E27FC236}">
                <a16:creationId xmlns:a16="http://schemas.microsoft.com/office/drawing/2014/main" id="{AA65CB55-B1C7-402E-B7F7-30F2CB4E046F}"/>
              </a:ext>
            </a:extLst>
          </p:cNvPr>
          <p:cNvSpPr/>
          <p:nvPr/>
        </p:nvSpPr>
        <p:spPr>
          <a:xfrm>
            <a:off x="7761446" y="1384226"/>
            <a:ext cx="4608512" cy="552167"/>
          </a:xfrm>
          <a:prstGeom prst="wedgeRoundRectCallout">
            <a:avLst>
              <a:gd name="adj1" fmla="val 44044"/>
              <a:gd name="adj2" fmla="val 122355"/>
              <a:gd name="adj3" fmla="val 16667"/>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b="1" dirty="0">
                <a:solidFill>
                  <a:schemeClr val="accent2"/>
                </a:solidFill>
                <a:latin typeface="Meiryo UI" panose="020B0604030504040204" pitchFamily="50" charset="-128"/>
                <a:ea typeface="Meiryo UI" panose="020B0604030504040204" pitchFamily="50" charset="-128"/>
              </a:rPr>
              <a:t>自車位置を算出する際に、走行方向における誤差</a:t>
            </a:r>
            <a:r>
              <a:rPr kumimoji="1" lang="en-US" altLang="ja-JP" sz="1000" b="1" dirty="0">
                <a:solidFill>
                  <a:schemeClr val="accent2"/>
                </a:solidFill>
                <a:latin typeface="Meiryo UI" panose="020B0604030504040204" pitchFamily="50" charset="-128"/>
                <a:ea typeface="Meiryo UI" panose="020B0604030504040204" pitchFamily="50" charset="-128"/>
              </a:rPr>
              <a:t>(</a:t>
            </a:r>
            <a:r>
              <a:rPr kumimoji="1" lang="ja-JP" altLang="en-US" sz="1000" b="1" dirty="0">
                <a:solidFill>
                  <a:schemeClr val="accent2"/>
                </a:solidFill>
                <a:latin typeface="Meiryo UI" panose="020B0604030504040204" pitchFamily="50" charset="-128"/>
                <a:ea typeface="Meiryo UI" panose="020B0604030504040204" pitchFamily="50" charset="-128"/>
              </a:rPr>
              <a:t>偏角</a:t>
            </a:r>
            <a:r>
              <a:rPr kumimoji="1" lang="en-US" altLang="ja-JP" sz="1000" b="1" dirty="0">
                <a:solidFill>
                  <a:schemeClr val="accent2"/>
                </a:solidFill>
                <a:latin typeface="Meiryo UI" panose="020B0604030504040204" pitchFamily="50" charset="-128"/>
                <a:ea typeface="Meiryo UI" panose="020B0604030504040204" pitchFamily="50" charset="-128"/>
              </a:rPr>
              <a:t>)</a:t>
            </a:r>
            <a:r>
              <a:rPr kumimoji="1" lang="ja-JP" altLang="en-US" sz="1000" b="1" dirty="0">
                <a:solidFill>
                  <a:schemeClr val="accent2"/>
                </a:solidFill>
                <a:latin typeface="Meiryo UI" panose="020B0604030504040204" pitchFamily="50" charset="-128"/>
                <a:ea typeface="Meiryo UI" panose="020B0604030504040204" pitchFamily="50" charset="-128"/>
              </a:rPr>
              <a:t>を使用して補正を行う。</a:t>
            </a:r>
            <a:endParaRPr kumimoji="1" lang="en-US" altLang="ja-JP" sz="1000" b="1" dirty="0">
              <a:solidFill>
                <a:schemeClr val="accent2"/>
              </a:solidFill>
              <a:latin typeface="Meiryo UI" panose="020B0604030504040204" pitchFamily="50" charset="-128"/>
              <a:ea typeface="Meiryo UI" panose="020B0604030504040204" pitchFamily="50" charset="-128"/>
            </a:endParaRPr>
          </a:p>
          <a:p>
            <a:pPr algn="ctr"/>
            <a:r>
              <a:rPr kumimoji="1" lang="ja-JP" altLang="en-US" sz="1000" b="1" dirty="0">
                <a:solidFill>
                  <a:schemeClr val="accent2"/>
                </a:solidFill>
                <a:latin typeface="Meiryo UI" panose="020B0604030504040204" pitchFamily="50" charset="-128"/>
                <a:ea typeface="Meiryo UI" panose="020B0604030504040204" pitchFamily="50" charset="-128"/>
              </a:rPr>
              <a:t>偏角</a:t>
            </a:r>
            <a:r>
              <a:rPr lang="ja-JP" altLang="en-US" sz="1000" b="1" dirty="0">
                <a:solidFill>
                  <a:schemeClr val="accent2"/>
                </a:solidFill>
                <a:latin typeface="Meiryo UI" panose="020B0604030504040204" pitchFamily="50" charset="-128"/>
                <a:ea typeface="Meiryo UI" panose="020B0604030504040204" pitchFamily="50" charset="-128"/>
              </a:rPr>
              <a:t>量の算出方法と、補正方法の詳細については、</a:t>
            </a:r>
            <a:r>
              <a:rPr lang="en-US" altLang="ja-JP" sz="1000" b="1" dirty="0">
                <a:solidFill>
                  <a:schemeClr val="accent2"/>
                </a:solidFill>
                <a:latin typeface="Meiryo UI" panose="020B0604030504040204" pitchFamily="50" charset="-128"/>
                <a:ea typeface="Meiryo UI" panose="020B0604030504040204" pitchFamily="50" charset="-128"/>
              </a:rPr>
              <a:t>6</a:t>
            </a:r>
            <a:r>
              <a:rPr lang="ja-JP" altLang="en-US" sz="1000" b="1" dirty="0">
                <a:solidFill>
                  <a:schemeClr val="accent2"/>
                </a:solidFill>
                <a:latin typeface="Meiryo UI" panose="020B0604030504040204" pitchFamily="50" charset="-128"/>
                <a:ea typeface="Meiryo UI" panose="020B0604030504040204" pitchFamily="50" charset="-128"/>
              </a:rPr>
              <a:t>ページの工夫点にて記載する</a:t>
            </a:r>
            <a:endParaRPr kumimoji="1" lang="ja-JP" altLang="en-US" sz="1000" b="1" dirty="0">
              <a:solidFill>
                <a:schemeClr val="accent2"/>
              </a:solidFill>
              <a:latin typeface="Meiryo UI" panose="020B0604030504040204" pitchFamily="50" charset="-128"/>
              <a:ea typeface="Meiryo UI" panose="020B0604030504040204" pitchFamily="50" charset="-128"/>
            </a:endParaRPr>
          </a:p>
        </p:txBody>
      </p:sp>
      <p:sp>
        <p:nvSpPr>
          <p:cNvPr id="27" name="吹き出し: 角を丸めた四角形 26">
            <a:extLst>
              <a:ext uri="{FF2B5EF4-FFF2-40B4-BE49-F238E27FC236}">
                <a16:creationId xmlns:a16="http://schemas.microsoft.com/office/drawing/2014/main" id="{6A7259D4-DB48-4F19-8B0D-6DDCCCA9916A}"/>
              </a:ext>
            </a:extLst>
          </p:cNvPr>
          <p:cNvSpPr/>
          <p:nvPr/>
        </p:nvSpPr>
        <p:spPr>
          <a:xfrm>
            <a:off x="8142125" y="9155185"/>
            <a:ext cx="4248472" cy="361701"/>
          </a:xfrm>
          <a:prstGeom prst="wedgeRoundRectCallout">
            <a:avLst>
              <a:gd name="adj1" fmla="val -28354"/>
              <a:gd name="adj2" fmla="val -332001"/>
              <a:gd name="adj3" fmla="val 16667"/>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1000" b="1" dirty="0">
                <a:solidFill>
                  <a:schemeClr val="accent2"/>
                </a:solidFill>
                <a:latin typeface="Meiryo UI" panose="020B0604030504040204" pitchFamily="50" charset="-128"/>
                <a:ea typeface="Meiryo UI" panose="020B0604030504040204" pitchFamily="50" charset="-128"/>
              </a:rPr>
              <a:t>ボーナスコースでは、ライントレース走行以外の走行方法が必要となる。</a:t>
            </a:r>
            <a:br>
              <a:rPr lang="en-US" altLang="ja-JP" sz="1000" b="1" dirty="0">
                <a:solidFill>
                  <a:schemeClr val="accent2"/>
                </a:solidFill>
                <a:latin typeface="Meiryo UI" panose="020B0604030504040204" pitchFamily="50" charset="-128"/>
                <a:ea typeface="Meiryo UI" panose="020B0604030504040204" pitchFamily="50" charset="-128"/>
              </a:rPr>
            </a:br>
            <a:r>
              <a:rPr lang="ja-JP" altLang="en-US" sz="1000" b="1" dirty="0">
                <a:solidFill>
                  <a:schemeClr val="accent2"/>
                </a:solidFill>
                <a:latin typeface="Meiryo UI" panose="020B0604030504040204" pitchFamily="50" charset="-128"/>
                <a:ea typeface="Meiryo UI" panose="020B0604030504040204" pitchFamily="50" charset="-128"/>
              </a:rPr>
              <a:t>このため、ステレオタイプ＜＜</a:t>
            </a:r>
            <a:r>
              <a:rPr lang="en-US" altLang="ja-JP" sz="1000" b="1" dirty="0">
                <a:solidFill>
                  <a:schemeClr val="accent2"/>
                </a:solidFill>
                <a:latin typeface="Meiryo UI" panose="020B0604030504040204" pitchFamily="50" charset="-128"/>
                <a:ea typeface="Meiryo UI" panose="020B0604030504040204" pitchFamily="50" charset="-128"/>
              </a:rPr>
              <a:t>interface</a:t>
            </a:r>
            <a:r>
              <a:rPr lang="ja-JP" altLang="en-US" sz="1000" b="1" dirty="0">
                <a:solidFill>
                  <a:schemeClr val="accent2"/>
                </a:solidFill>
                <a:latin typeface="Meiryo UI" panose="020B0604030504040204" pitchFamily="50" charset="-128"/>
                <a:ea typeface="Meiryo UI" panose="020B0604030504040204" pitchFamily="50" charset="-128"/>
              </a:rPr>
              <a:t>＞＞で抽象化し、拡張を容易にする。</a:t>
            </a:r>
            <a:endParaRPr kumimoji="1" lang="ja-JP" altLang="en-US" sz="1000" b="1" dirty="0">
              <a:solidFill>
                <a:schemeClr val="accent2"/>
              </a:solidFill>
              <a:latin typeface="Meiryo UI" panose="020B0604030504040204" pitchFamily="50" charset="-128"/>
              <a:ea typeface="Meiryo UI" panose="020B0604030504040204" pitchFamily="50" charset="-128"/>
            </a:endParaRPr>
          </a:p>
        </p:txBody>
      </p:sp>
      <p:sp>
        <p:nvSpPr>
          <p:cNvPr id="28" name="コンテンツ プレースホルダー 2">
            <a:extLst>
              <a:ext uri="{FF2B5EF4-FFF2-40B4-BE49-F238E27FC236}">
                <a16:creationId xmlns:a16="http://schemas.microsoft.com/office/drawing/2014/main" id="{1F8E6B95-0252-43A8-8602-00B83D0BBDC4}"/>
              </a:ext>
            </a:extLst>
          </p:cNvPr>
          <p:cNvSpPr txBox="1">
            <a:spLocks/>
          </p:cNvSpPr>
          <p:nvPr/>
        </p:nvSpPr>
        <p:spPr>
          <a:xfrm>
            <a:off x="134374" y="9288386"/>
            <a:ext cx="7336905" cy="32400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z="1000" dirty="0">
                <a:latin typeface="Meiryo UI" panose="020B0604030504040204" pitchFamily="50" charset="-128"/>
                <a:ea typeface="Meiryo UI" panose="020B0604030504040204" pitchFamily="50" charset="-128"/>
                <a:cs typeface="Meiryo UI" panose="020B0604030504040204" pitchFamily="50" charset="-128"/>
              </a:rPr>
              <a:t>このクラス図で検討した構造を用いて、実際の処理の振る舞いについて</a:t>
            </a: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次ページの振る舞いモデル</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で記載する。</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5436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上の 2 つの角を丸める 3">
            <a:extLst>
              <a:ext uri="{FF2B5EF4-FFF2-40B4-BE49-F238E27FC236}">
                <a16:creationId xmlns:a16="http://schemas.microsoft.com/office/drawing/2014/main" id="{2D897761-6790-4E29-B17D-DFBD8B2446A2}"/>
              </a:ext>
            </a:extLst>
          </p:cNvPr>
          <p:cNvSpPr/>
          <p:nvPr/>
        </p:nvSpPr>
        <p:spPr>
          <a:xfrm>
            <a:off x="163796" y="120080"/>
            <a:ext cx="2708612" cy="720080"/>
          </a:xfrm>
          <a:prstGeom prst="round2SameRect">
            <a:avLst>
              <a:gd name="adj1" fmla="val 37149"/>
              <a:gd name="adj2" fmla="val 0"/>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3200" dirty="0">
                <a:latin typeface="Meiryo UI" panose="020B0604030504040204" pitchFamily="50" charset="-128"/>
                <a:ea typeface="Meiryo UI" panose="020B0604030504040204" pitchFamily="50" charset="-128"/>
              </a:rPr>
              <a:t>機能</a:t>
            </a:r>
          </a:p>
        </p:txBody>
      </p:sp>
      <p:sp>
        <p:nvSpPr>
          <p:cNvPr id="11" name="四角形: 上の 2 つの角を丸める 10">
            <a:extLst>
              <a:ext uri="{FF2B5EF4-FFF2-40B4-BE49-F238E27FC236}">
                <a16:creationId xmlns:a16="http://schemas.microsoft.com/office/drawing/2014/main" id="{4F42FB19-89CC-4068-8461-C36DF353F73E}"/>
              </a:ext>
            </a:extLst>
          </p:cNvPr>
          <p:cNvSpPr/>
          <p:nvPr/>
        </p:nvSpPr>
        <p:spPr>
          <a:xfrm>
            <a:off x="2316124" y="120080"/>
            <a:ext cx="2708612" cy="720080"/>
          </a:xfrm>
          <a:prstGeom prst="round2SameRect">
            <a:avLst>
              <a:gd name="adj1" fmla="val 37149"/>
              <a:gd name="adj2" fmla="val 0"/>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200" dirty="0">
                <a:latin typeface="Meiryo UI" panose="020B0604030504040204" pitchFamily="50" charset="-128"/>
                <a:ea typeface="Meiryo UI" panose="020B0604030504040204" pitchFamily="50" charset="-128"/>
              </a:rPr>
              <a:t>工夫点</a:t>
            </a:r>
            <a:endParaRPr kumimoji="1" lang="en-US" altLang="ja-JP" sz="3200" dirty="0">
              <a:latin typeface="Meiryo UI" panose="020B0604030504040204" pitchFamily="50" charset="-128"/>
              <a:ea typeface="Meiryo UI" panose="020B0604030504040204" pitchFamily="50" charset="-128"/>
            </a:endParaRPr>
          </a:p>
        </p:txBody>
      </p:sp>
      <p:sp>
        <p:nvSpPr>
          <p:cNvPr id="9" name="四角形: 上の 2 つの角を丸める 8">
            <a:extLst>
              <a:ext uri="{FF2B5EF4-FFF2-40B4-BE49-F238E27FC236}">
                <a16:creationId xmlns:a16="http://schemas.microsoft.com/office/drawing/2014/main" id="{D170C716-E84E-4026-9469-49E19D3CE451}"/>
              </a:ext>
            </a:extLst>
          </p:cNvPr>
          <p:cNvSpPr/>
          <p:nvPr/>
        </p:nvSpPr>
        <p:spPr>
          <a:xfrm>
            <a:off x="881239" y="120080"/>
            <a:ext cx="2708612" cy="720080"/>
          </a:xfrm>
          <a:prstGeom prst="round2SameRect">
            <a:avLst>
              <a:gd name="adj1" fmla="val 37149"/>
              <a:gd name="adj2" fmla="val 0"/>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3200" dirty="0">
                <a:latin typeface="Meiryo UI" panose="020B0604030504040204" pitchFamily="50" charset="-128"/>
                <a:ea typeface="Meiryo UI" panose="020B0604030504040204" pitchFamily="50" charset="-128"/>
              </a:rPr>
              <a:t>構造</a:t>
            </a:r>
          </a:p>
        </p:txBody>
      </p:sp>
      <p:sp>
        <p:nvSpPr>
          <p:cNvPr id="13" name="正方形/長方形 12">
            <a:extLst>
              <a:ext uri="{FF2B5EF4-FFF2-40B4-BE49-F238E27FC236}">
                <a16:creationId xmlns:a16="http://schemas.microsoft.com/office/drawing/2014/main" id="{5E18A7C7-7F3C-4BBB-8FDE-76C409EF03D0}"/>
              </a:ext>
            </a:extLst>
          </p:cNvPr>
          <p:cNvSpPr/>
          <p:nvPr/>
        </p:nvSpPr>
        <p:spPr>
          <a:xfrm>
            <a:off x="0" y="840160"/>
            <a:ext cx="12801600" cy="504056"/>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6E4ECC9-1F99-45E4-A197-6DA26E1DA826}"/>
              </a:ext>
            </a:extLst>
          </p:cNvPr>
          <p:cNvSpPr txBox="1"/>
          <p:nvPr/>
        </p:nvSpPr>
        <p:spPr>
          <a:xfrm>
            <a:off x="5733392" y="150814"/>
            <a:ext cx="3489782" cy="584775"/>
          </a:xfrm>
          <a:prstGeom prst="rect">
            <a:avLst/>
          </a:prstGeom>
          <a:noFill/>
        </p:spPr>
        <p:txBody>
          <a:bodyPr wrap="square" rtlCol="0">
            <a:spAutoFit/>
          </a:bodyPr>
          <a:lstStyle/>
          <a:p>
            <a:r>
              <a:rPr kumimoji="1" lang="en-US" altLang="ja-JP" sz="3200" dirty="0">
                <a:latin typeface="Snap ITC" panose="04040A07060A02020202" pitchFamily="82" charset="0"/>
                <a:ea typeface="Meiryo UI" panose="020B0604030504040204" pitchFamily="50" charset="-128"/>
              </a:rPr>
              <a:t>Team: </a:t>
            </a:r>
            <a:r>
              <a:rPr kumimoji="1" lang="en-US" altLang="ja-JP" sz="3200" dirty="0" err="1">
                <a:latin typeface="Snap ITC" panose="04040A07060A02020202" pitchFamily="82" charset="0"/>
                <a:ea typeface="Meiryo UI" panose="020B0604030504040204" pitchFamily="50" charset="-128"/>
              </a:rPr>
              <a:t>Genkai</a:t>
            </a:r>
            <a:endParaRPr kumimoji="1" lang="en-US" altLang="ja-JP" sz="3200" dirty="0">
              <a:latin typeface="Snap ITC" panose="04040A07060A02020202" pitchFamily="82" charset="0"/>
              <a:ea typeface="Meiryo UI" panose="020B0604030504040204" pitchFamily="50" charset="-128"/>
            </a:endParaRPr>
          </a:p>
        </p:txBody>
      </p:sp>
      <p:pic>
        <p:nvPicPr>
          <p:cNvPr id="16" name="図 15">
            <a:extLst>
              <a:ext uri="{FF2B5EF4-FFF2-40B4-BE49-F238E27FC236}">
                <a16:creationId xmlns:a16="http://schemas.microsoft.com/office/drawing/2014/main" id="{173D3B7D-FF4D-44D4-A2E6-C3C79C98C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8022" y="219852"/>
            <a:ext cx="3489782" cy="504056"/>
          </a:xfrm>
          <a:prstGeom prst="rect">
            <a:avLst/>
          </a:prstGeom>
        </p:spPr>
      </p:pic>
      <p:cxnSp>
        <p:nvCxnSpPr>
          <p:cNvPr id="18" name="直線コネクタ 17">
            <a:extLst>
              <a:ext uri="{FF2B5EF4-FFF2-40B4-BE49-F238E27FC236}">
                <a16:creationId xmlns:a16="http://schemas.microsoft.com/office/drawing/2014/main" id="{C224F936-B5CD-4B37-A7C0-BBB24A74958A}"/>
              </a:ext>
            </a:extLst>
          </p:cNvPr>
          <p:cNvCxnSpPr>
            <a:cxnSpLocks/>
          </p:cNvCxnSpPr>
          <p:nvPr/>
        </p:nvCxnSpPr>
        <p:spPr>
          <a:xfrm>
            <a:off x="6616824" y="903232"/>
            <a:ext cx="0" cy="8697968"/>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0" name="四角形: 上の 2 つの角を丸める 9">
            <a:extLst>
              <a:ext uri="{FF2B5EF4-FFF2-40B4-BE49-F238E27FC236}">
                <a16:creationId xmlns:a16="http://schemas.microsoft.com/office/drawing/2014/main" id="{20F9E81C-FCBD-4AFA-BA31-0A5414BE987A}"/>
              </a:ext>
            </a:extLst>
          </p:cNvPr>
          <p:cNvSpPr/>
          <p:nvPr/>
        </p:nvSpPr>
        <p:spPr>
          <a:xfrm>
            <a:off x="1598682" y="120080"/>
            <a:ext cx="2708612" cy="720080"/>
          </a:xfrm>
          <a:prstGeom prst="round2SameRect">
            <a:avLst>
              <a:gd name="adj1" fmla="val 37149"/>
              <a:gd name="adj2" fmla="val 0"/>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ja-JP" altLang="en-US" sz="3200" dirty="0">
                <a:latin typeface="Meiryo UI" panose="020B0604030504040204" pitchFamily="50" charset="-128"/>
                <a:ea typeface="Meiryo UI" panose="020B0604030504040204" pitchFamily="50" charset="-128"/>
              </a:rPr>
              <a:t>振舞</a:t>
            </a:r>
            <a:endParaRPr kumimoji="1" lang="ja-JP" altLang="en-US" sz="3200" dirty="0">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F042D89A-E6FF-4DB6-8A1E-F9971785F1FB}"/>
              </a:ext>
            </a:extLst>
          </p:cNvPr>
          <p:cNvSpPr/>
          <p:nvPr/>
        </p:nvSpPr>
        <p:spPr>
          <a:xfrm>
            <a:off x="0" y="840160"/>
            <a:ext cx="12801600" cy="3240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9" name="コンテンツ プレースホルダー 2">
            <a:extLst>
              <a:ext uri="{FF2B5EF4-FFF2-40B4-BE49-F238E27FC236}">
                <a16:creationId xmlns:a16="http://schemas.microsoft.com/office/drawing/2014/main" id="{B6FECDB4-2CC9-4E60-8FF0-711A8F9B866B}"/>
              </a:ext>
            </a:extLst>
          </p:cNvPr>
          <p:cNvSpPr txBox="1">
            <a:spLocks/>
          </p:cNvSpPr>
          <p:nvPr/>
        </p:nvSpPr>
        <p:spPr>
          <a:xfrm>
            <a:off x="1" y="1344216"/>
            <a:ext cx="6172176" cy="56622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1200" b="1" dirty="0">
                <a:latin typeface="Meiryo UI" panose="020B0604030504040204" pitchFamily="50" charset="-128"/>
                <a:ea typeface="Meiryo UI" panose="020B0604030504040204" pitchFamily="50" charset="-128"/>
                <a:cs typeface="Meiryo UI" panose="020B0604030504040204" pitchFamily="50" charset="-128"/>
              </a:rPr>
              <a:t>3-1. </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状態遷移図</a:t>
            </a:r>
            <a:br>
              <a:rPr lang="en-US" altLang="ja-JP" sz="1200" b="1" dirty="0">
                <a:latin typeface="Meiryo UI" panose="020B0604030504040204" pitchFamily="50" charset="-128"/>
                <a:ea typeface="Meiryo UI" panose="020B0604030504040204" pitchFamily="50" charset="-128"/>
                <a:cs typeface="Meiryo UI" panose="020B0604030504040204" pitchFamily="50" charset="-128"/>
              </a:rPr>
            </a:br>
            <a:r>
              <a:rPr lang="en-US" altLang="ja-JP"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 機能モデル</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で検討した走行戦略から、どのような振る舞いを走行体に求めるか検討し、状態遷移図として記載した。</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a:extLst>
              <a:ext uri="{FF2B5EF4-FFF2-40B4-BE49-F238E27FC236}">
                <a16:creationId xmlns:a16="http://schemas.microsoft.com/office/drawing/2014/main" id="{BA7BA7F2-5A21-4D84-9B37-F369381C76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01" y="1801733"/>
            <a:ext cx="6574787" cy="4140564"/>
          </a:xfrm>
          <a:prstGeom prst="rect">
            <a:avLst/>
          </a:prstGeom>
        </p:spPr>
      </p:pic>
      <p:cxnSp>
        <p:nvCxnSpPr>
          <p:cNvPr id="20" name="直線コネクタ 19">
            <a:extLst>
              <a:ext uri="{FF2B5EF4-FFF2-40B4-BE49-F238E27FC236}">
                <a16:creationId xmlns:a16="http://schemas.microsoft.com/office/drawing/2014/main" id="{E252928E-70AE-4157-B09B-DA62CA05230C}"/>
              </a:ext>
            </a:extLst>
          </p:cNvPr>
          <p:cNvCxnSpPr>
            <a:cxnSpLocks/>
          </p:cNvCxnSpPr>
          <p:nvPr/>
        </p:nvCxnSpPr>
        <p:spPr>
          <a:xfrm>
            <a:off x="0" y="6096863"/>
            <a:ext cx="6601488"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21" name="コンテンツ プレースホルダー 2">
            <a:extLst>
              <a:ext uri="{FF2B5EF4-FFF2-40B4-BE49-F238E27FC236}">
                <a16:creationId xmlns:a16="http://schemas.microsoft.com/office/drawing/2014/main" id="{15EA7036-C41B-4B75-8006-89FE024ED691}"/>
              </a:ext>
            </a:extLst>
          </p:cNvPr>
          <p:cNvSpPr txBox="1">
            <a:spLocks/>
          </p:cNvSpPr>
          <p:nvPr/>
        </p:nvSpPr>
        <p:spPr>
          <a:xfrm>
            <a:off x="-1518" y="6158336"/>
            <a:ext cx="6172176" cy="48295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1200" b="1" dirty="0">
                <a:latin typeface="Meiryo UI" panose="020B0604030504040204" pitchFamily="50" charset="-128"/>
                <a:ea typeface="Meiryo UI" panose="020B0604030504040204" pitchFamily="50" charset="-128"/>
                <a:cs typeface="Meiryo UI" panose="020B0604030504040204" pitchFamily="50" charset="-128"/>
              </a:rPr>
              <a:t>3-2. </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各状態の役割と遷移</a:t>
            </a:r>
            <a:br>
              <a:rPr lang="en-US" altLang="ja-JP" sz="1200" b="1" dirty="0">
                <a:latin typeface="Meiryo UI" panose="020B0604030504040204" pitchFamily="50" charset="-128"/>
                <a:ea typeface="Meiryo UI" panose="020B0604030504040204" pitchFamily="50" charset="-128"/>
                <a:cs typeface="Meiryo UI" panose="020B0604030504040204" pitchFamily="50" charset="-128"/>
              </a:rPr>
            </a:b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3-1. </a:t>
            </a: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状態遷移図</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内に記載した各状態の役割と、遷移トリガとなるイベントについて記載した。</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8" name="表 7">
            <a:extLst>
              <a:ext uri="{FF2B5EF4-FFF2-40B4-BE49-F238E27FC236}">
                <a16:creationId xmlns:a16="http://schemas.microsoft.com/office/drawing/2014/main" id="{B57FC35F-390D-4E55-8B80-D56737CE0075}"/>
              </a:ext>
            </a:extLst>
          </p:cNvPr>
          <p:cNvGraphicFramePr>
            <a:graphicFrameLocks noGrp="1"/>
          </p:cNvGraphicFramePr>
          <p:nvPr>
            <p:extLst>
              <p:ext uri="{D42A27DB-BD31-4B8C-83A1-F6EECF244321}">
                <p14:modId xmlns:p14="http://schemas.microsoft.com/office/powerpoint/2010/main" val="1858855813"/>
              </p:ext>
            </p:extLst>
          </p:nvPr>
        </p:nvGraphicFramePr>
        <p:xfrm>
          <a:off x="50930" y="6641292"/>
          <a:ext cx="6493886" cy="2839826"/>
        </p:xfrm>
        <a:graphic>
          <a:graphicData uri="http://schemas.openxmlformats.org/drawingml/2006/table">
            <a:tbl>
              <a:tblPr firstRow="1" bandRow="1">
                <a:tableStyleId>{93296810-A885-4BE3-A3E7-6D5BEEA58F35}</a:tableStyleId>
              </a:tblPr>
              <a:tblGrid>
                <a:gridCol w="1083719">
                  <a:extLst>
                    <a:ext uri="{9D8B030D-6E8A-4147-A177-3AD203B41FA5}">
                      <a16:colId xmlns:a16="http://schemas.microsoft.com/office/drawing/2014/main" val="3892176117"/>
                    </a:ext>
                  </a:extLst>
                </a:gridCol>
                <a:gridCol w="5410167">
                  <a:extLst>
                    <a:ext uri="{9D8B030D-6E8A-4147-A177-3AD203B41FA5}">
                      <a16:colId xmlns:a16="http://schemas.microsoft.com/office/drawing/2014/main" val="2071084141"/>
                    </a:ext>
                  </a:extLst>
                </a:gridCol>
              </a:tblGrid>
              <a:tr h="277056">
                <a:tc>
                  <a:txBody>
                    <a:bodyPr/>
                    <a:lstStyle/>
                    <a:p>
                      <a:r>
                        <a:rPr kumimoji="1" lang="ja-JP" altLang="en-US" sz="1000" dirty="0">
                          <a:latin typeface="Meiryo UI" panose="020B0604030504040204" pitchFamily="50" charset="-128"/>
                          <a:ea typeface="Meiryo UI" panose="020B0604030504040204" pitchFamily="50" charset="-128"/>
                        </a:rPr>
                        <a:t>状態</a:t>
                      </a:r>
                    </a:p>
                  </a:txBody>
                  <a:tcPr/>
                </a:tc>
                <a:tc>
                  <a:txBody>
                    <a:bodyPr/>
                    <a:lstStyle/>
                    <a:p>
                      <a:r>
                        <a:rPr kumimoji="1" lang="ja-JP" altLang="en-US" sz="1000" dirty="0">
                          <a:latin typeface="Meiryo UI" panose="020B0604030504040204" pitchFamily="50" charset="-128"/>
                          <a:ea typeface="Meiryo UI" panose="020B0604030504040204" pitchFamily="50" charset="-128"/>
                        </a:rPr>
                        <a:t>役割</a:t>
                      </a:r>
                    </a:p>
                  </a:txBody>
                  <a:tcPr/>
                </a:tc>
                <a:extLst>
                  <a:ext uri="{0D108BD9-81ED-4DB2-BD59-A6C34878D82A}">
                    <a16:rowId xmlns:a16="http://schemas.microsoft.com/office/drawing/2014/main" val="2519307304"/>
                  </a:ext>
                </a:extLst>
              </a:tr>
              <a:tr h="277056">
                <a:tc>
                  <a:txBody>
                    <a:bodyPr/>
                    <a:lstStyle/>
                    <a:p>
                      <a:r>
                        <a:rPr kumimoji="1" lang="ja-JP" altLang="en-US" sz="1000" dirty="0">
                          <a:latin typeface="Meiryo UI" panose="020B0604030504040204" pitchFamily="50" charset="-128"/>
                          <a:ea typeface="Meiryo UI" panose="020B0604030504040204" pitchFamily="50" charset="-128"/>
                        </a:rPr>
                        <a:t>初期化中</a:t>
                      </a:r>
                    </a:p>
                  </a:txBody>
                  <a:tcPr/>
                </a:tc>
                <a:tc>
                  <a:txBody>
                    <a:bodyPr/>
                    <a:lstStyle/>
                    <a:p>
                      <a:r>
                        <a:rPr kumimoji="1" lang="ja-JP" altLang="en-US" sz="1000" dirty="0">
                          <a:latin typeface="Meiryo UI" panose="020B0604030504040204" pitchFamily="50" charset="-128"/>
                          <a:ea typeface="Meiryo UI" panose="020B0604030504040204" pitchFamily="50" charset="-128"/>
                        </a:rPr>
                        <a:t>初期化処理を実施する状態</a:t>
                      </a:r>
                    </a:p>
                  </a:txBody>
                  <a:tcPr/>
                </a:tc>
                <a:extLst>
                  <a:ext uri="{0D108BD9-81ED-4DB2-BD59-A6C34878D82A}">
                    <a16:rowId xmlns:a16="http://schemas.microsoft.com/office/drawing/2014/main" val="2216697947"/>
                  </a:ext>
                </a:extLst>
              </a:tr>
              <a:tr h="450217">
                <a:tc>
                  <a:txBody>
                    <a:bodyPr/>
                    <a:lstStyle/>
                    <a:p>
                      <a:r>
                        <a:rPr kumimoji="1" lang="ja-JP" altLang="en-US" sz="1000" dirty="0">
                          <a:latin typeface="Meiryo UI" panose="020B0604030504040204" pitchFamily="50" charset="-128"/>
                          <a:ea typeface="Meiryo UI" panose="020B0604030504040204" pitchFamily="50" charset="-128"/>
                        </a:rPr>
                        <a:t>スタート待機中</a:t>
                      </a:r>
                    </a:p>
                  </a:txBody>
                  <a:tcPr/>
                </a:tc>
                <a:tc>
                  <a:txBody>
                    <a:bodyPr/>
                    <a:lstStyle/>
                    <a:p>
                      <a:r>
                        <a:rPr kumimoji="1" lang="ja-JP" altLang="en-US" sz="1000" dirty="0">
                          <a:latin typeface="Meiryo UI" panose="020B0604030504040204" pitchFamily="50" charset="-128"/>
                          <a:ea typeface="Meiryo UI" panose="020B0604030504040204" pitchFamily="50" charset="-128"/>
                        </a:rPr>
                        <a:t>テールモータをスタート待機時の角度に設定し、テールモータが指定角度まで回転するのを待機すると共に、走行開始指示の受信待ち状態</a:t>
                      </a:r>
                    </a:p>
                  </a:txBody>
                  <a:tcPr/>
                </a:tc>
                <a:extLst>
                  <a:ext uri="{0D108BD9-81ED-4DB2-BD59-A6C34878D82A}">
                    <a16:rowId xmlns:a16="http://schemas.microsoft.com/office/drawing/2014/main" val="3330271798"/>
                  </a:ext>
                </a:extLst>
              </a:tr>
              <a:tr h="277056">
                <a:tc>
                  <a:txBody>
                    <a:bodyPr/>
                    <a:lstStyle/>
                    <a:p>
                      <a:r>
                        <a:rPr kumimoji="1" lang="ja-JP" altLang="en-US" sz="1000" dirty="0">
                          <a:latin typeface="Meiryo UI" panose="020B0604030504040204" pitchFamily="50" charset="-128"/>
                          <a:ea typeface="Meiryo UI" panose="020B0604030504040204" pitchFamily="50" charset="-128"/>
                        </a:rPr>
                        <a:t>スタート</a:t>
                      </a:r>
                    </a:p>
                  </a:txBody>
                  <a:tcPr/>
                </a:tc>
                <a:tc>
                  <a:txBody>
                    <a:bodyPr/>
                    <a:lstStyle/>
                    <a:p>
                      <a:r>
                        <a:rPr kumimoji="1" lang="ja-JP" altLang="en-US" sz="1000" dirty="0">
                          <a:latin typeface="Meiryo UI" panose="020B0604030504040204" pitchFamily="50" charset="-128"/>
                          <a:ea typeface="Meiryo UI" panose="020B0604030504040204" pitchFamily="50" charset="-128"/>
                        </a:rPr>
                        <a:t>テールモータをスタート待機時の角度から二点倒立走行時の角度まで回転するのを待機する状態</a:t>
                      </a:r>
                    </a:p>
                  </a:txBody>
                  <a:tcPr/>
                </a:tc>
                <a:extLst>
                  <a:ext uri="{0D108BD9-81ED-4DB2-BD59-A6C34878D82A}">
                    <a16:rowId xmlns:a16="http://schemas.microsoft.com/office/drawing/2014/main" val="2597811480"/>
                  </a:ext>
                </a:extLst>
              </a:tr>
              <a:tr h="277056">
                <a:tc>
                  <a:txBody>
                    <a:bodyPr/>
                    <a:lstStyle/>
                    <a:p>
                      <a:r>
                        <a:rPr kumimoji="1" lang="ja-JP" altLang="en-US" sz="1000" dirty="0">
                          <a:latin typeface="Meiryo UI" panose="020B0604030504040204" pitchFamily="50" charset="-128"/>
                          <a:ea typeface="Meiryo UI" panose="020B0604030504040204" pitchFamily="50" charset="-128"/>
                        </a:rPr>
                        <a:t>偏角量算出中</a:t>
                      </a:r>
                    </a:p>
                  </a:txBody>
                  <a:tcPr/>
                </a:tc>
                <a:tc>
                  <a:txBody>
                    <a:bodyPr/>
                    <a:lstStyle/>
                    <a:p>
                      <a:r>
                        <a:rPr kumimoji="1" lang="ja-JP" altLang="en-US" sz="1000" dirty="0">
                          <a:latin typeface="Meiryo UI" panose="020B0604030504040204" pitchFamily="50" charset="-128"/>
                          <a:ea typeface="Meiryo UI" panose="020B0604030504040204" pitchFamily="50" charset="-128"/>
                        </a:rPr>
                        <a:t>偏角量を算出するための偏角量算出距離を走行している状態</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55726805"/>
                  </a:ext>
                </a:extLst>
              </a:tr>
              <a:tr h="277056">
                <a:tc>
                  <a:txBody>
                    <a:bodyPr/>
                    <a:lstStyle/>
                    <a:p>
                      <a:r>
                        <a:rPr kumimoji="1" lang="ja-JP" altLang="en-US" sz="1000" dirty="0">
                          <a:latin typeface="Meiryo UI" panose="020B0604030504040204" pitchFamily="50" charset="-128"/>
                          <a:ea typeface="Meiryo UI" panose="020B0604030504040204" pitchFamily="50" charset="-128"/>
                        </a:rPr>
                        <a:t>走行中</a:t>
                      </a:r>
                    </a:p>
                  </a:txBody>
                  <a:tcPr/>
                </a:tc>
                <a:tc>
                  <a:txBody>
                    <a:bodyPr/>
                    <a:lstStyle/>
                    <a:p>
                      <a:r>
                        <a:rPr kumimoji="1" lang="ja-JP" altLang="en-US" sz="1000" dirty="0">
                          <a:latin typeface="Meiryo UI" panose="020B0604030504040204" pitchFamily="50" charset="-128"/>
                          <a:ea typeface="Meiryo UI" panose="020B0604030504040204" pitchFamily="50" charset="-128"/>
                        </a:rPr>
                        <a:t>ライントレースによる走行中状態</a:t>
                      </a:r>
                    </a:p>
                  </a:txBody>
                  <a:tcPr/>
                </a:tc>
                <a:extLst>
                  <a:ext uri="{0D108BD9-81ED-4DB2-BD59-A6C34878D82A}">
                    <a16:rowId xmlns:a16="http://schemas.microsoft.com/office/drawing/2014/main" val="3431207444"/>
                  </a:ext>
                </a:extLst>
              </a:tr>
              <a:tr h="277056">
                <a:tc>
                  <a:txBody>
                    <a:bodyPr/>
                    <a:lstStyle/>
                    <a:p>
                      <a:r>
                        <a:rPr kumimoji="1" lang="ja-JP" altLang="en-US" sz="1000" dirty="0">
                          <a:latin typeface="Meiryo UI" panose="020B0604030504040204" pitchFamily="50" charset="-128"/>
                          <a:ea typeface="Meiryo UI" panose="020B0604030504040204" pitchFamily="50" charset="-128"/>
                        </a:rPr>
                        <a:t>ゴール検知</a:t>
                      </a:r>
                    </a:p>
                  </a:txBody>
                  <a:tcPr/>
                </a:tc>
                <a:tc>
                  <a:txBody>
                    <a:bodyPr/>
                    <a:lstStyle/>
                    <a:p>
                      <a:r>
                        <a:rPr kumimoji="1" lang="ja-JP" altLang="en-US" sz="1000" dirty="0">
                          <a:latin typeface="Meiryo UI" panose="020B0604030504040204" pitchFamily="50" charset="-128"/>
                          <a:ea typeface="Meiryo UI" panose="020B0604030504040204" pitchFamily="50" charset="-128"/>
                        </a:rPr>
                        <a:t>ゴールを検知し、左右車輪モータの目標速度を</a:t>
                      </a:r>
                      <a:r>
                        <a:rPr kumimoji="1" lang="en-US" altLang="ja-JP" sz="1000" dirty="0">
                          <a:latin typeface="Meiryo UI" panose="020B0604030504040204" pitchFamily="50" charset="-128"/>
                          <a:ea typeface="Meiryo UI" panose="020B0604030504040204" pitchFamily="50" charset="-128"/>
                        </a:rPr>
                        <a:t>0</a:t>
                      </a:r>
                      <a:r>
                        <a:rPr kumimoji="1" lang="ja-JP" altLang="en-US" sz="1000" dirty="0">
                          <a:latin typeface="Meiryo UI" panose="020B0604030504040204" pitchFamily="50" charset="-128"/>
                          <a:ea typeface="Meiryo UI" panose="020B0604030504040204" pitchFamily="50" charset="-128"/>
                        </a:rPr>
                        <a:t>に設定し、完全に停止するのを待機する状態</a:t>
                      </a:r>
                    </a:p>
                  </a:txBody>
                  <a:tcPr/>
                </a:tc>
                <a:extLst>
                  <a:ext uri="{0D108BD9-81ED-4DB2-BD59-A6C34878D82A}">
                    <a16:rowId xmlns:a16="http://schemas.microsoft.com/office/drawing/2014/main" val="2844319493"/>
                  </a:ext>
                </a:extLst>
              </a:tr>
              <a:tr h="450217">
                <a:tc>
                  <a:txBody>
                    <a:bodyPr/>
                    <a:lstStyle/>
                    <a:p>
                      <a:r>
                        <a:rPr kumimoji="1" lang="ja-JP" altLang="en-US" sz="1000" dirty="0">
                          <a:latin typeface="Meiryo UI" panose="020B0604030504040204" pitchFamily="50" charset="-128"/>
                          <a:ea typeface="Meiryo UI" panose="020B0604030504040204" pitchFamily="50" charset="-128"/>
                        </a:rPr>
                        <a:t>走行状態移行</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テールモータを二点倒立走行時の角度から、三点倒立走行時の角度まで回転している状態</a:t>
                      </a:r>
                    </a:p>
                    <a:p>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06520009"/>
                  </a:ext>
                </a:extLst>
              </a:tr>
              <a:tr h="277056">
                <a:tc>
                  <a:txBody>
                    <a:bodyPr/>
                    <a:lstStyle/>
                    <a:p>
                      <a:r>
                        <a:rPr kumimoji="1" lang="ja-JP" altLang="en-US" sz="1000" dirty="0">
                          <a:latin typeface="Meiryo UI" panose="020B0604030504040204" pitchFamily="50" charset="-128"/>
                          <a:ea typeface="Meiryo UI" panose="020B0604030504040204" pitchFamily="50" charset="-128"/>
                        </a:rPr>
                        <a:t>異常検知</a:t>
                      </a:r>
                    </a:p>
                  </a:txBody>
                  <a:tcPr/>
                </a:tc>
                <a:tc>
                  <a:txBody>
                    <a:bodyPr/>
                    <a:lstStyle/>
                    <a:p>
                      <a:r>
                        <a:rPr kumimoji="1" lang="ja-JP" altLang="en-US" sz="1000" dirty="0">
                          <a:latin typeface="Meiryo UI" panose="020B0604030504040204" pitchFamily="50" charset="-128"/>
                          <a:ea typeface="Meiryo UI" panose="020B0604030504040204" pitchFamily="50" charset="-128"/>
                        </a:rPr>
                        <a:t>センサ異常を検知し、左右車輪モータを強制停止している状態</a:t>
                      </a:r>
                    </a:p>
                  </a:txBody>
                  <a:tcPr/>
                </a:tc>
                <a:extLst>
                  <a:ext uri="{0D108BD9-81ED-4DB2-BD59-A6C34878D82A}">
                    <a16:rowId xmlns:a16="http://schemas.microsoft.com/office/drawing/2014/main" val="572421737"/>
                  </a:ext>
                </a:extLst>
              </a:tr>
            </a:tbl>
          </a:graphicData>
        </a:graphic>
      </p:graphicFrame>
      <p:sp>
        <p:nvSpPr>
          <p:cNvPr id="24" name="コンテンツ プレースホルダー 2">
            <a:extLst>
              <a:ext uri="{FF2B5EF4-FFF2-40B4-BE49-F238E27FC236}">
                <a16:creationId xmlns:a16="http://schemas.microsoft.com/office/drawing/2014/main" id="{7002E97E-E2DD-4520-8B53-4D3C01BEC1DA}"/>
              </a:ext>
            </a:extLst>
          </p:cNvPr>
          <p:cNvSpPr txBox="1">
            <a:spLocks/>
          </p:cNvSpPr>
          <p:nvPr/>
        </p:nvSpPr>
        <p:spPr>
          <a:xfrm>
            <a:off x="6637413" y="1344216"/>
            <a:ext cx="6164187" cy="72008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1200" b="1" dirty="0">
                <a:latin typeface="Meiryo UI" panose="020B0604030504040204" pitchFamily="50" charset="-128"/>
                <a:ea typeface="Meiryo UI" panose="020B0604030504040204" pitchFamily="50" charset="-128"/>
                <a:cs typeface="Meiryo UI" panose="020B0604030504040204" pitchFamily="50" charset="-128"/>
              </a:rPr>
              <a:t>3-3. </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全体シーケンス</a:t>
            </a:r>
            <a:br>
              <a:rPr lang="en-US" altLang="ja-JP" sz="1200" b="1" dirty="0">
                <a:latin typeface="Meiryo UI" panose="020B0604030504040204" pitchFamily="50" charset="-128"/>
                <a:ea typeface="Meiryo UI" panose="020B0604030504040204" pitchFamily="50" charset="-128"/>
                <a:cs typeface="Meiryo UI" panose="020B0604030504040204" pitchFamily="50" charset="-128"/>
              </a:rPr>
            </a:b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3-1. </a:t>
            </a: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状態遷移図</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で検討した、走行体の振る舞いをシステム観点で検討し、メインとなる全体処理をシーケンス図として記載した。</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6" name="図 25">
            <a:extLst>
              <a:ext uri="{FF2B5EF4-FFF2-40B4-BE49-F238E27FC236}">
                <a16:creationId xmlns:a16="http://schemas.microsoft.com/office/drawing/2014/main" id="{7B187BCF-8A75-41B8-A945-A4B46517AA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3425" y="2013558"/>
            <a:ext cx="6020901" cy="5247338"/>
          </a:xfrm>
          <a:prstGeom prst="rect">
            <a:avLst/>
          </a:prstGeom>
        </p:spPr>
      </p:pic>
      <p:sp>
        <p:nvSpPr>
          <p:cNvPr id="27" name="コンテンツ プレースホルダー 2">
            <a:extLst>
              <a:ext uri="{FF2B5EF4-FFF2-40B4-BE49-F238E27FC236}">
                <a16:creationId xmlns:a16="http://schemas.microsoft.com/office/drawing/2014/main" id="{4E317FD6-C04D-411E-9E87-09946CF88121}"/>
              </a:ext>
            </a:extLst>
          </p:cNvPr>
          <p:cNvSpPr txBox="1">
            <a:spLocks/>
          </p:cNvSpPr>
          <p:nvPr/>
        </p:nvSpPr>
        <p:spPr>
          <a:xfrm>
            <a:off x="6599918" y="7881204"/>
            <a:ext cx="6164187" cy="72008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z="1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コンテンツ プレースホルダー 2">
            <a:extLst>
              <a:ext uri="{FF2B5EF4-FFF2-40B4-BE49-F238E27FC236}">
                <a16:creationId xmlns:a16="http://schemas.microsoft.com/office/drawing/2014/main" id="{A580AB9C-8B9C-410E-8D63-84848DF1E840}"/>
              </a:ext>
            </a:extLst>
          </p:cNvPr>
          <p:cNvSpPr txBox="1">
            <a:spLocks/>
          </p:cNvSpPr>
          <p:nvPr/>
        </p:nvSpPr>
        <p:spPr>
          <a:xfrm>
            <a:off x="6683425" y="7277898"/>
            <a:ext cx="6118175" cy="48295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3-1. </a:t>
            </a: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状態遷移図</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で記載した「偏角量算出中」「走行中」「ゴール検知」の状態における処理が、上記のシーケンスの①部に当たる。①では、主に下記の処理を周期的に実施している。</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左中かっこ 29">
            <a:extLst>
              <a:ext uri="{FF2B5EF4-FFF2-40B4-BE49-F238E27FC236}">
                <a16:creationId xmlns:a16="http://schemas.microsoft.com/office/drawing/2014/main" id="{21422D05-4480-441D-B77B-43E6FC54D8C8}"/>
              </a:ext>
            </a:extLst>
          </p:cNvPr>
          <p:cNvSpPr/>
          <p:nvPr/>
        </p:nvSpPr>
        <p:spPr>
          <a:xfrm flipH="1">
            <a:off x="11513368" y="3583828"/>
            <a:ext cx="288032" cy="3057464"/>
          </a:xfrm>
          <a:prstGeom prst="leftBrace">
            <a:avLst>
              <a:gd name="adj1" fmla="val 8333"/>
              <a:gd name="adj2" fmla="val 18253"/>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1" name="コンテンツ プレースホルダー 2">
            <a:extLst>
              <a:ext uri="{FF2B5EF4-FFF2-40B4-BE49-F238E27FC236}">
                <a16:creationId xmlns:a16="http://schemas.microsoft.com/office/drawing/2014/main" id="{D2BFE6B4-65A7-401E-A6D5-E029AF293809}"/>
              </a:ext>
            </a:extLst>
          </p:cNvPr>
          <p:cNvSpPr txBox="1">
            <a:spLocks/>
          </p:cNvSpPr>
          <p:nvPr/>
        </p:nvSpPr>
        <p:spPr>
          <a:xfrm>
            <a:off x="11945416" y="3938162"/>
            <a:ext cx="432048" cy="48295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z="1800" dirty="0">
                <a:solidFill>
                  <a:schemeClr val="accent6"/>
                </a:solidFill>
                <a:latin typeface="Meiryo UI" panose="020B0604030504040204" pitchFamily="50" charset="-128"/>
                <a:ea typeface="Meiryo UI" panose="020B0604030504040204" pitchFamily="50" charset="-128"/>
                <a:cs typeface="Meiryo UI" panose="020B0604030504040204" pitchFamily="50" charset="-128"/>
              </a:rPr>
              <a:t>①</a:t>
            </a:r>
            <a:endParaRPr lang="en-US" altLang="ja-JP" sz="1800" dirty="0">
              <a:solidFill>
                <a:schemeClr val="accent6"/>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33" name="表 32">
            <a:extLst>
              <a:ext uri="{FF2B5EF4-FFF2-40B4-BE49-F238E27FC236}">
                <a16:creationId xmlns:a16="http://schemas.microsoft.com/office/drawing/2014/main" id="{E6451C5B-F635-4191-915B-C2F0F37C925C}"/>
              </a:ext>
            </a:extLst>
          </p:cNvPr>
          <p:cNvGraphicFramePr>
            <a:graphicFrameLocks noGrp="1"/>
          </p:cNvGraphicFramePr>
          <p:nvPr>
            <p:extLst>
              <p:ext uri="{D42A27DB-BD31-4B8C-83A1-F6EECF244321}">
                <p14:modId xmlns:p14="http://schemas.microsoft.com/office/powerpoint/2010/main" val="2638862429"/>
              </p:ext>
            </p:extLst>
          </p:nvPr>
        </p:nvGraphicFramePr>
        <p:xfrm>
          <a:off x="6760842" y="7810460"/>
          <a:ext cx="5989829" cy="1046244"/>
        </p:xfrm>
        <a:graphic>
          <a:graphicData uri="http://schemas.openxmlformats.org/drawingml/2006/table">
            <a:tbl>
              <a:tblPr firstRow="1" bandRow="1">
                <a:tableStyleId>{93296810-A885-4BE3-A3E7-6D5BEEA58F35}</a:tableStyleId>
              </a:tblPr>
              <a:tblGrid>
                <a:gridCol w="1224134">
                  <a:extLst>
                    <a:ext uri="{9D8B030D-6E8A-4147-A177-3AD203B41FA5}">
                      <a16:colId xmlns:a16="http://schemas.microsoft.com/office/drawing/2014/main" val="3892176117"/>
                    </a:ext>
                  </a:extLst>
                </a:gridCol>
                <a:gridCol w="720080">
                  <a:extLst>
                    <a:ext uri="{9D8B030D-6E8A-4147-A177-3AD203B41FA5}">
                      <a16:colId xmlns:a16="http://schemas.microsoft.com/office/drawing/2014/main" val="2071084141"/>
                    </a:ext>
                  </a:extLst>
                </a:gridCol>
                <a:gridCol w="4045615">
                  <a:extLst>
                    <a:ext uri="{9D8B030D-6E8A-4147-A177-3AD203B41FA5}">
                      <a16:colId xmlns:a16="http://schemas.microsoft.com/office/drawing/2014/main" val="3981752463"/>
                    </a:ext>
                  </a:extLst>
                </a:gridCol>
              </a:tblGrid>
              <a:tr h="267468">
                <a:tc>
                  <a:txBody>
                    <a:bodyPr/>
                    <a:lstStyle/>
                    <a:p>
                      <a:r>
                        <a:rPr kumimoji="1" lang="ja-JP" altLang="en-US" sz="1000" dirty="0">
                          <a:latin typeface="Meiryo UI" panose="020B0604030504040204" pitchFamily="50" charset="-128"/>
                          <a:ea typeface="Meiryo UI" panose="020B0604030504040204" pitchFamily="50" charset="-128"/>
                        </a:rPr>
                        <a:t>処理名</a:t>
                      </a:r>
                    </a:p>
                  </a:txBody>
                  <a:tcPr/>
                </a:tc>
                <a:tc>
                  <a:txBody>
                    <a:bodyPr/>
                    <a:lstStyle/>
                    <a:p>
                      <a:r>
                        <a:rPr kumimoji="1" lang="ja-JP" altLang="en-US" sz="1000" dirty="0">
                          <a:latin typeface="Meiryo UI" panose="020B0604030504040204" pitchFamily="50" charset="-128"/>
                          <a:ea typeface="Meiryo UI" panose="020B0604030504040204" pitchFamily="50" charset="-128"/>
                        </a:rPr>
                        <a:t>周期</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概要</a:t>
                      </a:r>
                    </a:p>
                  </a:txBody>
                  <a:tcPr/>
                </a:tc>
                <a:extLst>
                  <a:ext uri="{0D108BD9-81ED-4DB2-BD59-A6C34878D82A}">
                    <a16:rowId xmlns:a16="http://schemas.microsoft.com/office/drawing/2014/main" val="2519307304"/>
                  </a:ext>
                </a:extLst>
              </a:tr>
              <a:tr h="267468">
                <a:tc>
                  <a:txBody>
                    <a:bodyPr/>
                    <a:lstStyle/>
                    <a:p>
                      <a:r>
                        <a:rPr kumimoji="1" lang="ja-JP" altLang="en-US" sz="1000" dirty="0">
                          <a:latin typeface="Meiryo UI" panose="020B0604030504040204" pitchFamily="50" charset="-128"/>
                          <a:ea typeface="Meiryo UI" panose="020B0604030504040204" pitchFamily="50" charset="-128"/>
                        </a:rPr>
                        <a:t>センサ制御</a:t>
                      </a:r>
                    </a:p>
                  </a:txBody>
                  <a:tcPr/>
                </a:tc>
                <a:tc>
                  <a:txBody>
                    <a:bodyPr/>
                    <a:lstStyle/>
                    <a:p>
                      <a:r>
                        <a:rPr kumimoji="1" lang="en-US" altLang="ja-JP" sz="1000" dirty="0">
                          <a:latin typeface="Meiryo UI" panose="020B0604030504040204" pitchFamily="50" charset="-128"/>
                          <a:ea typeface="Meiryo UI" panose="020B0604030504040204" pitchFamily="50" charset="-128"/>
                        </a:rPr>
                        <a:t>2ms</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センサ値のフィルタリングを実行する。</a:t>
                      </a:r>
                    </a:p>
                  </a:txBody>
                  <a:tcPr/>
                </a:tc>
                <a:extLst>
                  <a:ext uri="{0D108BD9-81ED-4DB2-BD59-A6C34878D82A}">
                    <a16:rowId xmlns:a16="http://schemas.microsoft.com/office/drawing/2014/main" val="2216697947"/>
                  </a:ext>
                </a:extLst>
              </a:tr>
              <a:tr h="202420">
                <a:tc>
                  <a:txBody>
                    <a:bodyPr/>
                    <a:lstStyle/>
                    <a:p>
                      <a:r>
                        <a:rPr kumimoji="1" lang="ja-JP" altLang="en-US" sz="1000" dirty="0">
                          <a:latin typeface="Meiryo UI" panose="020B0604030504040204" pitchFamily="50" charset="-128"/>
                          <a:ea typeface="Meiryo UI" panose="020B0604030504040204" pitchFamily="50" charset="-128"/>
                        </a:rPr>
                        <a:t>走行制御</a:t>
                      </a:r>
                    </a:p>
                  </a:txBody>
                  <a:tcPr/>
                </a:tc>
                <a:tc>
                  <a:txBody>
                    <a:bodyPr/>
                    <a:lstStyle/>
                    <a:p>
                      <a:r>
                        <a:rPr kumimoji="1" lang="en-US" altLang="ja-JP" sz="1000" dirty="0">
                          <a:latin typeface="Meiryo UI" panose="020B0604030504040204" pitchFamily="50" charset="-128"/>
                          <a:ea typeface="Meiryo UI" panose="020B0604030504040204" pitchFamily="50" charset="-128"/>
                        </a:rPr>
                        <a:t>4ms</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姿勢制御を含むライントレース制御、走行情報の算出を実行する。</a:t>
                      </a:r>
                    </a:p>
                  </a:txBody>
                  <a:tcPr/>
                </a:tc>
                <a:extLst>
                  <a:ext uri="{0D108BD9-81ED-4DB2-BD59-A6C34878D82A}">
                    <a16:rowId xmlns:a16="http://schemas.microsoft.com/office/drawing/2014/main" val="3330271798"/>
                  </a:ext>
                </a:extLst>
              </a:tr>
              <a:tr h="267468">
                <a:tc>
                  <a:txBody>
                    <a:bodyPr/>
                    <a:lstStyle/>
                    <a:p>
                      <a:r>
                        <a:rPr kumimoji="1" lang="ja-JP" altLang="en-US" sz="1000" dirty="0">
                          <a:latin typeface="Meiryo UI" panose="020B0604030504040204" pitchFamily="50" charset="-128"/>
                          <a:ea typeface="Meiryo UI" panose="020B0604030504040204" pitchFamily="50" charset="-128"/>
                        </a:rPr>
                        <a:t>自車位置推定</a:t>
                      </a:r>
                    </a:p>
                  </a:txBody>
                  <a:tcPr/>
                </a:tc>
                <a:tc>
                  <a:txBody>
                    <a:bodyPr/>
                    <a:lstStyle/>
                    <a:p>
                      <a:r>
                        <a:rPr kumimoji="1" lang="en-US" altLang="ja-JP" sz="1000" dirty="0">
                          <a:latin typeface="Meiryo UI" panose="020B0604030504040204" pitchFamily="50" charset="-128"/>
                          <a:ea typeface="Meiryo UI" panose="020B0604030504040204" pitchFamily="50" charset="-128"/>
                        </a:rPr>
                        <a:t>10ms</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走行制御で算出した走行情報から、現在の自車位置を算出する。</a:t>
                      </a:r>
                    </a:p>
                  </a:txBody>
                  <a:tcPr/>
                </a:tc>
                <a:extLst>
                  <a:ext uri="{0D108BD9-81ED-4DB2-BD59-A6C34878D82A}">
                    <a16:rowId xmlns:a16="http://schemas.microsoft.com/office/drawing/2014/main" val="2597811480"/>
                  </a:ext>
                </a:extLst>
              </a:tr>
            </a:tbl>
          </a:graphicData>
        </a:graphic>
      </p:graphicFrame>
      <p:sp>
        <p:nvSpPr>
          <p:cNvPr id="34" name="コンテンツ プレースホルダー 2">
            <a:extLst>
              <a:ext uri="{FF2B5EF4-FFF2-40B4-BE49-F238E27FC236}">
                <a16:creationId xmlns:a16="http://schemas.microsoft.com/office/drawing/2014/main" id="{7B53CB1D-929E-4137-BA6B-AAC29E80012A}"/>
              </a:ext>
            </a:extLst>
          </p:cNvPr>
          <p:cNvSpPr txBox="1">
            <a:spLocks/>
          </p:cNvSpPr>
          <p:nvPr/>
        </p:nvSpPr>
        <p:spPr>
          <a:xfrm>
            <a:off x="6760842" y="8994210"/>
            <a:ext cx="5943484" cy="48295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z="1000" dirty="0">
                <a:latin typeface="Meiryo UI" panose="020B0604030504040204" pitchFamily="50" charset="-128"/>
                <a:ea typeface="Meiryo UI" panose="020B0604030504040204" pitchFamily="50" charset="-128"/>
                <a:cs typeface="Meiryo UI" panose="020B0604030504040204" pitchFamily="50" charset="-128"/>
              </a:rPr>
              <a:t>  上記周期処理の中で、自車位置推定に関係のある走行性と自車位置推定のシーケンス、ライントレース走行におけるシーケンス</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(ref</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フラグメント記載部</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について、</a:t>
            </a: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次ページ</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にて解説する。</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959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上の 2 つの角を丸める 3">
            <a:extLst>
              <a:ext uri="{FF2B5EF4-FFF2-40B4-BE49-F238E27FC236}">
                <a16:creationId xmlns:a16="http://schemas.microsoft.com/office/drawing/2014/main" id="{2D897761-6790-4E29-B17D-DFBD8B2446A2}"/>
              </a:ext>
            </a:extLst>
          </p:cNvPr>
          <p:cNvSpPr/>
          <p:nvPr/>
        </p:nvSpPr>
        <p:spPr>
          <a:xfrm>
            <a:off x="163796" y="120080"/>
            <a:ext cx="2708612" cy="720080"/>
          </a:xfrm>
          <a:prstGeom prst="round2SameRect">
            <a:avLst>
              <a:gd name="adj1" fmla="val 37149"/>
              <a:gd name="adj2" fmla="val 0"/>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3200" dirty="0">
                <a:latin typeface="Meiryo UI" panose="020B0604030504040204" pitchFamily="50" charset="-128"/>
                <a:ea typeface="Meiryo UI" panose="020B0604030504040204" pitchFamily="50" charset="-128"/>
              </a:rPr>
              <a:t>機能</a:t>
            </a:r>
          </a:p>
        </p:txBody>
      </p:sp>
      <p:sp>
        <p:nvSpPr>
          <p:cNvPr id="11" name="四角形: 上の 2 つの角を丸める 10">
            <a:extLst>
              <a:ext uri="{FF2B5EF4-FFF2-40B4-BE49-F238E27FC236}">
                <a16:creationId xmlns:a16="http://schemas.microsoft.com/office/drawing/2014/main" id="{4F42FB19-89CC-4068-8461-C36DF353F73E}"/>
              </a:ext>
            </a:extLst>
          </p:cNvPr>
          <p:cNvSpPr/>
          <p:nvPr/>
        </p:nvSpPr>
        <p:spPr>
          <a:xfrm>
            <a:off x="2316124" y="120080"/>
            <a:ext cx="2708612" cy="720080"/>
          </a:xfrm>
          <a:prstGeom prst="round2SameRect">
            <a:avLst>
              <a:gd name="adj1" fmla="val 37149"/>
              <a:gd name="adj2" fmla="val 0"/>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200" dirty="0">
                <a:latin typeface="Meiryo UI" panose="020B0604030504040204" pitchFamily="50" charset="-128"/>
                <a:ea typeface="Meiryo UI" panose="020B0604030504040204" pitchFamily="50" charset="-128"/>
              </a:rPr>
              <a:t>工夫点</a:t>
            </a:r>
            <a:endParaRPr kumimoji="1" lang="en-US" altLang="ja-JP" sz="3200" dirty="0">
              <a:latin typeface="Meiryo UI" panose="020B0604030504040204" pitchFamily="50" charset="-128"/>
              <a:ea typeface="Meiryo UI" panose="020B0604030504040204" pitchFamily="50" charset="-128"/>
            </a:endParaRPr>
          </a:p>
        </p:txBody>
      </p:sp>
      <p:sp>
        <p:nvSpPr>
          <p:cNvPr id="9" name="四角形: 上の 2 つの角を丸める 8">
            <a:extLst>
              <a:ext uri="{FF2B5EF4-FFF2-40B4-BE49-F238E27FC236}">
                <a16:creationId xmlns:a16="http://schemas.microsoft.com/office/drawing/2014/main" id="{D170C716-E84E-4026-9469-49E19D3CE451}"/>
              </a:ext>
            </a:extLst>
          </p:cNvPr>
          <p:cNvSpPr/>
          <p:nvPr/>
        </p:nvSpPr>
        <p:spPr>
          <a:xfrm>
            <a:off x="881239" y="120080"/>
            <a:ext cx="2708612" cy="720080"/>
          </a:xfrm>
          <a:prstGeom prst="round2SameRect">
            <a:avLst>
              <a:gd name="adj1" fmla="val 37149"/>
              <a:gd name="adj2" fmla="val 0"/>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3200" dirty="0">
                <a:latin typeface="Meiryo UI" panose="020B0604030504040204" pitchFamily="50" charset="-128"/>
                <a:ea typeface="Meiryo UI" panose="020B0604030504040204" pitchFamily="50" charset="-128"/>
              </a:rPr>
              <a:t>構造</a:t>
            </a:r>
          </a:p>
        </p:txBody>
      </p:sp>
      <p:sp>
        <p:nvSpPr>
          <p:cNvPr id="13" name="正方形/長方形 12">
            <a:extLst>
              <a:ext uri="{FF2B5EF4-FFF2-40B4-BE49-F238E27FC236}">
                <a16:creationId xmlns:a16="http://schemas.microsoft.com/office/drawing/2014/main" id="{5E18A7C7-7F3C-4BBB-8FDE-76C409EF03D0}"/>
              </a:ext>
            </a:extLst>
          </p:cNvPr>
          <p:cNvSpPr/>
          <p:nvPr/>
        </p:nvSpPr>
        <p:spPr>
          <a:xfrm>
            <a:off x="0" y="840160"/>
            <a:ext cx="12801600" cy="504056"/>
          </a:xfrm>
          <a:prstGeom prst="rect">
            <a:avLst/>
          </a:prstGeom>
          <a:solidFill>
            <a:schemeClr val="accent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6E4ECC9-1F99-45E4-A197-6DA26E1DA826}"/>
              </a:ext>
            </a:extLst>
          </p:cNvPr>
          <p:cNvSpPr txBox="1"/>
          <p:nvPr/>
        </p:nvSpPr>
        <p:spPr>
          <a:xfrm>
            <a:off x="5733392" y="150814"/>
            <a:ext cx="3489782" cy="584775"/>
          </a:xfrm>
          <a:prstGeom prst="rect">
            <a:avLst/>
          </a:prstGeom>
          <a:noFill/>
        </p:spPr>
        <p:txBody>
          <a:bodyPr wrap="square" rtlCol="0">
            <a:spAutoFit/>
          </a:bodyPr>
          <a:lstStyle/>
          <a:p>
            <a:r>
              <a:rPr kumimoji="1" lang="en-US" altLang="ja-JP" sz="3200" dirty="0">
                <a:latin typeface="Snap ITC" panose="04040A07060A02020202" pitchFamily="82" charset="0"/>
                <a:ea typeface="Meiryo UI" panose="020B0604030504040204" pitchFamily="50" charset="-128"/>
              </a:rPr>
              <a:t>Team: </a:t>
            </a:r>
            <a:r>
              <a:rPr kumimoji="1" lang="en-US" altLang="ja-JP" sz="3200" dirty="0" err="1">
                <a:latin typeface="Snap ITC" panose="04040A07060A02020202" pitchFamily="82" charset="0"/>
                <a:ea typeface="Meiryo UI" panose="020B0604030504040204" pitchFamily="50" charset="-128"/>
              </a:rPr>
              <a:t>Genkai</a:t>
            </a:r>
            <a:endParaRPr kumimoji="1" lang="en-US" altLang="ja-JP" sz="3200" dirty="0">
              <a:latin typeface="Snap ITC" panose="04040A07060A02020202" pitchFamily="82" charset="0"/>
              <a:ea typeface="Meiryo UI" panose="020B0604030504040204" pitchFamily="50" charset="-128"/>
            </a:endParaRPr>
          </a:p>
        </p:txBody>
      </p:sp>
      <p:pic>
        <p:nvPicPr>
          <p:cNvPr id="16" name="図 15">
            <a:extLst>
              <a:ext uri="{FF2B5EF4-FFF2-40B4-BE49-F238E27FC236}">
                <a16:creationId xmlns:a16="http://schemas.microsoft.com/office/drawing/2014/main" id="{173D3B7D-FF4D-44D4-A2E6-C3C79C98C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8022" y="219852"/>
            <a:ext cx="3489782" cy="504056"/>
          </a:xfrm>
          <a:prstGeom prst="rect">
            <a:avLst/>
          </a:prstGeom>
        </p:spPr>
      </p:pic>
      <p:sp>
        <p:nvSpPr>
          <p:cNvPr id="10" name="四角形: 上の 2 つの角を丸める 9">
            <a:extLst>
              <a:ext uri="{FF2B5EF4-FFF2-40B4-BE49-F238E27FC236}">
                <a16:creationId xmlns:a16="http://schemas.microsoft.com/office/drawing/2014/main" id="{20F9E81C-FCBD-4AFA-BA31-0A5414BE987A}"/>
              </a:ext>
            </a:extLst>
          </p:cNvPr>
          <p:cNvSpPr/>
          <p:nvPr/>
        </p:nvSpPr>
        <p:spPr>
          <a:xfrm>
            <a:off x="1598682" y="120080"/>
            <a:ext cx="2708612" cy="720080"/>
          </a:xfrm>
          <a:prstGeom prst="round2SameRect">
            <a:avLst>
              <a:gd name="adj1" fmla="val 37149"/>
              <a:gd name="adj2" fmla="val 0"/>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ja-JP" altLang="en-US" sz="3200" dirty="0">
                <a:latin typeface="Meiryo UI" panose="020B0604030504040204" pitchFamily="50" charset="-128"/>
                <a:ea typeface="Meiryo UI" panose="020B0604030504040204" pitchFamily="50" charset="-128"/>
              </a:rPr>
              <a:t>振舞</a:t>
            </a:r>
            <a:endParaRPr kumimoji="1" lang="ja-JP" altLang="en-US" sz="3200" dirty="0">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F042D89A-E6FF-4DB6-8A1E-F9971785F1FB}"/>
              </a:ext>
            </a:extLst>
          </p:cNvPr>
          <p:cNvSpPr/>
          <p:nvPr/>
        </p:nvSpPr>
        <p:spPr>
          <a:xfrm>
            <a:off x="0" y="840160"/>
            <a:ext cx="12801600" cy="3240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9" name="コンテンツ プレースホルダー 2">
            <a:extLst>
              <a:ext uri="{FF2B5EF4-FFF2-40B4-BE49-F238E27FC236}">
                <a16:creationId xmlns:a16="http://schemas.microsoft.com/office/drawing/2014/main" id="{B6FECDB4-2CC9-4E60-8FF0-711A8F9B866B}"/>
              </a:ext>
            </a:extLst>
          </p:cNvPr>
          <p:cNvSpPr txBox="1">
            <a:spLocks/>
          </p:cNvSpPr>
          <p:nvPr/>
        </p:nvSpPr>
        <p:spPr>
          <a:xfrm>
            <a:off x="1" y="1344216"/>
            <a:ext cx="6172176" cy="566223"/>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1200" b="1" dirty="0">
                <a:latin typeface="Meiryo UI" panose="020B0604030504040204" pitchFamily="50" charset="-128"/>
                <a:ea typeface="Meiryo UI" panose="020B0604030504040204" pitchFamily="50" charset="-128"/>
                <a:cs typeface="Meiryo UI" panose="020B0604030504040204" pitchFamily="50" charset="-128"/>
              </a:rPr>
              <a:t>3-4. </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部分シーケンス</a:t>
            </a:r>
            <a:br>
              <a:rPr lang="en-US" altLang="ja-JP" sz="1200" b="1" dirty="0">
                <a:latin typeface="Meiryo UI" panose="020B0604030504040204" pitchFamily="50" charset="-128"/>
                <a:ea typeface="Meiryo UI" panose="020B0604030504040204" pitchFamily="50" charset="-128"/>
                <a:cs typeface="Meiryo UI" panose="020B0604030504040204" pitchFamily="50" charset="-128"/>
              </a:rPr>
            </a:br>
            <a:r>
              <a:rPr lang="en-US" altLang="ja-JP"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3-3. </a:t>
            </a: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全体シーケンス</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で記載した、自車位置推定に関係のある走行性と自車位置推定のシーケンス、ライントレース走行におけるシーケンスについて記載する。</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直線コネクタ 19">
            <a:extLst>
              <a:ext uri="{FF2B5EF4-FFF2-40B4-BE49-F238E27FC236}">
                <a16:creationId xmlns:a16="http://schemas.microsoft.com/office/drawing/2014/main" id="{E252928E-70AE-4157-B09B-DA62CA05230C}"/>
              </a:ext>
            </a:extLst>
          </p:cNvPr>
          <p:cNvCxnSpPr>
            <a:cxnSpLocks/>
          </p:cNvCxnSpPr>
          <p:nvPr/>
        </p:nvCxnSpPr>
        <p:spPr>
          <a:xfrm>
            <a:off x="15962" y="5649275"/>
            <a:ext cx="6960902"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pic>
        <p:nvPicPr>
          <p:cNvPr id="23" name="図 22">
            <a:extLst>
              <a:ext uri="{FF2B5EF4-FFF2-40B4-BE49-F238E27FC236}">
                <a16:creationId xmlns:a16="http://schemas.microsoft.com/office/drawing/2014/main" id="{5F6EB1BF-1E36-42E9-AD54-A497C589B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7063" y="1884240"/>
            <a:ext cx="5644334" cy="7259623"/>
          </a:xfrm>
          <a:prstGeom prst="rect">
            <a:avLst/>
          </a:prstGeom>
        </p:spPr>
      </p:pic>
      <p:pic>
        <p:nvPicPr>
          <p:cNvPr id="29" name="図 28">
            <a:extLst>
              <a:ext uri="{FF2B5EF4-FFF2-40B4-BE49-F238E27FC236}">
                <a16:creationId xmlns:a16="http://schemas.microsoft.com/office/drawing/2014/main" id="{10965B4D-DED9-4468-BE7E-7ED5C1182F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533" y="5835691"/>
            <a:ext cx="6489955" cy="3765509"/>
          </a:xfrm>
          <a:prstGeom prst="rect">
            <a:avLst/>
          </a:prstGeom>
        </p:spPr>
      </p:pic>
      <p:cxnSp>
        <p:nvCxnSpPr>
          <p:cNvPr id="35" name="直線コネクタ 34">
            <a:extLst>
              <a:ext uri="{FF2B5EF4-FFF2-40B4-BE49-F238E27FC236}">
                <a16:creationId xmlns:a16="http://schemas.microsoft.com/office/drawing/2014/main" id="{713B1FEC-DE7F-402F-88FF-70733F2A4A4C}"/>
              </a:ext>
            </a:extLst>
          </p:cNvPr>
          <p:cNvCxnSpPr>
            <a:cxnSpLocks/>
          </p:cNvCxnSpPr>
          <p:nvPr/>
        </p:nvCxnSpPr>
        <p:spPr>
          <a:xfrm>
            <a:off x="6976864" y="1344216"/>
            <a:ext cx="0" cy="8256984"/>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21" name="コンテンツ プレースホルダー 2">
            <a:extLst>
              <a:ext uri="{FF2B5EF4-FFF2-40B4-BE49-F238E27FC236}">
                <a16:creationId xmlns:a16="http://schemas.microsoft.com/office/drawing/2014/main" id="{048525FD-13E6-4B4F-86A5-71FB27EA5917}"/>
              </a:ext>
            </a:extLst>
          </p:cNvPr>
          <p:cNvSpPr txBox="1">
            <a:spLocks/>
          </p:cNvSpPr>
          <p:nvPr/>
        </p:nvSpPr>
        <p:spPr>
          <a:xfrm>
            <a:off x="0" y="2017838"/>
            <a:ext cx="1345928" cy="29005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b="1" dirty="0">
                <a:latin typeface="Meiryo UI" panose="020B0604030504040204" pitchFamily="50" charset="-128"/>
                <a:ea typeface="Meiryo UI" panose="020B0604030504040204" pitchFamily="50" charset="-128"/>
                <a:cs typeface="Meiryo UI" panose="020B0604030504040204" pitchFamily="50" charset="-128"/>
              </a:rPr>
              <a:t>ライントレース走行</a:t>
            </a: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コンテンツ プレースホルダー 2">
            <a:extLst>
              <a:ext uri="{FF2B5EF4-FFF2-40B4-BE49-F238E27FC236}">
                <a16:creationId xmlns:a16="http://schemas.microsoft.com/office/drawing/2014/main" id="{BD7E8155-5AAE-4F2A-99DC-8EB6A5DF8760}"/>
              </a:ext>
            </a:extLst>
          </p:cNvPr>
          <p:cNvSpPr txBox="1">
            <a:spLocks/>
          </p:cNvSpPr>
          <p:nvPr/>
        </p:nvSpPr>
        <p:spPr>
          <a:xfrm>
            <a:off x="-69888" y="5648210"/>
            <a:ext cx="1345928" cy="29005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b="1" dirty="0">
                <a:latin typeface="Meiryo UI" panose="020B0604030504040204" pitchFamily="50" charset="-128"/>
                <a:ea typeface="Meiryo UI" panose="020B0604030504040204" pitchFamily="50" charset="-128"/>
                <a:cs typeface="Meiryo UI" panose="020B0604030504040204" pitchFamily="50" charset="-128"/>
              </a:rPr>
              <a:t>走行情報取得</a:t>
            </a: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コンテンツ プレースホルダー 2">
            <a:extLst>
              <a:ext uri="{FF2B5EF4-FFF2-40B4-BE49-F238E27FC236}">
                <a16:creationId xmlns:a16="http://schemas.microsoft.com/office/drawing/2014/main" id="{787CB068-325B-486C-87FF-877C3E8B50BC}"/>
              </a:ext>
            </a:extLst>
          </p:cNvPr>
          <p:cNvSpPr txBox="1">
            <a:spLocks/>
          </p:cNvSpPr>
          <p:nvPr/>
        </p:nvSpPr>
        <p:spPr>
          <a:xfrm>
            <a:off x="6965586" y="1349354"/>
            <a:ext cx="1345928" cy="29005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b="1" dirty="0">
                <a:latin typeface="Meiryo UI" panose="020B0604030504040204" pitchFamily="50" charset="-128"/>
                <a:ea typeface="Meiryo UI" panose="020B0604030504040204" pitchFamily="50" charset="-128"/>
                <a:cs typeface="Meiryo UI" panose="020B0604030504040204" pitchFamily="50" charset="-128"/>
              </a:rPr>
              <a:t>自車位置推定</a:t>
            </a: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7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図 7">
            <a:extLst>
              <a:ext uri="{FF2B5EF4-FFF2-40B4-BE49-F238E27FC236}">
                <a16:creationId xmlns:a16="http://schemas.microsoft.com/office/drawing/2014/main" id="{F32F73FF-075B-4853-A0F6-09BFB5800F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533" y="2243964"/>
            <a:ext cx="6489951" cy="3373449"/>
          </a:xfrm>
          <a:prstGeom prst="rect">
            <a:avLst/>
          </a:prstGeom>
        </p:spPr>
      </p:pic>
      <p:sp>
        <p:nvSpPr>
          <p:cNvPr id="12" name="吹き出し: 角を丸めた四角形 11">
            <a:extLst>
              <a:ext uri="{FF2B5EF4-FFF2-40B4-BE49-F238E27FC236}">
                <a16:creationId xmlns:a16="http://schemas.microsoft.com/office/drawing/2014/main" id="{55AAFD99-EA0B-4239-92DB-B46AB69242C5}"/>
              </a:ext>
            </a:extLst>
          </p:cNvPr>
          <p:cNvSpPr/>
          <p:nvPr/>
        </p:nvSpPr>
        <p:spPr>
          <a:xfrm>
            <a:off x="90203" y="3448252"/>
            <a:ext cx="2457568" cy="424446"/>
          </a:xfrm>
          <a:prstGeom prst="wedgeRoundRectCallout">
            <a:avLst>
              <a:gd name="adj1" fmla="val 44907"/>
              <a:gd name="adj2" fmla="val -90100"/>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a:latin typeface="Meiryo UI" panose="020B0604030504040204" pitchFamily="50" charset="-128"/>
                <a:ea typeface="Meiryo UI" panose="020B0604030504040204" pitchFamily="50" charset="-128"/>
              </a:rPr>
              <a:t>ジャイロセンサ値とカラーセンサ値は、</a:t>
            </a:r>
            <a:br>
              <a:rPr kumimoji="1" lang="en-US" altLang="ja-JP" sz="900" dirty="0">
                <a:latin typeface="Meiryo UI" panose="020B0604030504040204" pitchFamily="50" charset="-128"/>
                <a:ea typeface="Meiryo UI" panose="020B0604030504040204" pitchFamily="50" charset="-128"/>
              </a:rPr>
            </a:br>
            <a:r>
              <a:rPr kumimoji="1" lang="ja-JP" altLang="en-US" sz="900" dirty="0">
                <a:latin typeface="Meiryo UI" panose="020B0604030504040204" pitchFamily="50" charset="-128"/>
                <a:ea typeface="Meiryo UI" panose="020B0604030504040204" pitchFamily="50" charset="-128"/>
              </a:rPr>
              <a:t>フィルタリング済みの情報を状態管理側で保持</a:t>
            </a:r>
          </a:p>
        </p:txBody>
      </p:sp>
      <p:sp>
        <p:nvSpPr>
          <p:cNvPr id="15" name="正方形/長方形 14">
            <a:extLst>
              <a:ext uri="{FF2B5EF4-FFF2-40B4-BE49-F238E27FC236}">
                <a16:creationId xmlns:a16="http://schemas.microsoft.com/office/drawing/2014/main" id="{D84B094C-A19C-4E92-836B-FC03F666DBAE}"/>
              </a:ext>
            </a:extLst>
          </p:cNvPr>
          <p:cNvSpPr/>
          <p:nvPr/>
        </p:nvSpPr>
        <p:spPr>
          <a:xfrm>
            <a:off x="2768634" y="3606198"/>
            <a:ext cx="1615942" cy="424446"/>
          </a:xfrm>
          <a:prstGeom prst="rect">
            <a:avLst/>
          </a:prstGeom>
          <a:noFill/>
          <a:ln w="2857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吹き出し: 角を丸めた四角形 30">
            <a:extLst>
              <a:ext uri="{FF2B5EF4-FFF2-40B4-BE49-F238E27FC236}">
                <a16:creationId xmlns:a16="http://schemas.microsoft.com/office/drawing/2014/main" id="{6FE66F07-607F-43DB-8ACD-5548B0BA18F8}"/>
              </a:ext>
            </a:extLst>
          </p:cNvPr>
          <p:cNvSpPr/>
          <p:nvPr/>
        </p:nvSpPr>
        <p:spPr>
          <a:xfrm>
            <a:off x="603076" y="4143959"/>
            <a:ext cx="2034718" cy="424447"/>
          </a:xfrm>
          <a:prstGeom prst="wedgeRoundRectCallout">
            <a:avLst>
              <a:gd name="adj1" fmla="val 68659"/>
              <a:gd name="adj2" fmla="val -9234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a:latin typeface="Meiryo UI" panose="020B0604030504040204" pitchFamily="50" charset="-128"/>
                <a:ea typeface="Meiryo UI" panose="020B0604030504040204" pitchFamily="50" charset="-128"/>
              </a:rPr>
              <a:t>回転操作量は、カラーセンサ値を使用し</a:t>
            </a:r>
            <a:br>
              <a:rPr lang="en-US" altLang="ja-JP" sz="900" dirty="0">
                <a:latin typeface="Meiryo UI" panose="020B0604030504040204" pitchFamily="50" charset="-128"/>
                <a:ea typeface="Meiryo UI" panose="020B0604030504040204" pitchFamily="50" charset="-128"/>
              </a:rPr>
            </a:br>
            <a:r>
              <a:rPr lang="en-US" altLang="ja-JP" sz="900" dirty="0">
                <a:latin typeface="Meiryo UI" panose="020B0604030504040204" pitchFamily="50" charset="-128"/>
                <a:ea typeface="Meiryo UI" panose="020B0604030504040204" pitchFamily="50" charset="-128"/>
              </a:rPr>
              <a:t>PID</a:t>
            </a:r>
            <a:r>
              <a:rPr lang="ja-JP" altLang="en-US" sz="900" dirty="0">
                <a:latin typeface="Meiryo UI" panose="020B0604030504040204" pitchFamily="50" charset="-128"/>
                <a:ea typeface="Meiryo UI" panose="020B0604030504040204" pitchFamily="50" charset="-128"/>
              </a:rPr>
              <a:t>制御によって導出</a:t>
            </a:r>
            <a:endParaRPr kumimoji="1" lang="ja-JP" altLang="en-US" sz="900" dirty="0">
              <a:latin typeface="Meiryo UI" panose="020B0604030504040204" pitchFamily="50" charset="-128"/>
              <a:ea typeface="Meiryo UI" panose="020B0604030504040204" pitchFamily="50" charset="-128"/>
            </a:endParaRPr>
          </a:p>
        </p:txBody>
      </p:sp>
      <p:sp>
        <p:nvSpPr>
          <p:cNvPr id="32" name="正方形/長方形 31">
            <a:extLst>
              <a:ext uri="{FF2B5EF4-FFF2-40B4-BE49-F238E27FC236}">
                <a16:creationId xmlns:a16="http://schemas.microsoft.com/office/drawing/2014/main" id="{56923064-D368-4269-8617-7CAD756E24ED}"/>
              </a:ext>
            </a:extLst>
          </p:cNvPr>
          <p:cNvSpPr/>
          <p:nvPr/>
        </p:nvSpPr>
        <p:spPr>
          <a:xfrm>
            <a:off x="2768635" y="4432069"/>
            <a:ext cx="2893495" cy="563273"/>
          </a:xfrm>
          <a:prstGeom prst="rect">
            <a:avLst/>
          </a:prstGeom>
          <a:noFill/>
          <a:ln w="2857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吹き出し: 角を丸めた四角形 32">
            <a:extLst>
              <a:ext uri="{FF2B5EF4-FFF2-40B4-BE49-F238E27FC236}">
                <a16:creationId xmlns:a16="http://schemas.microsoft.com/office/drawing/2014/main" id="{50ECAB76-9B90-4101-A80C-F5125ECAA68E}"/>
              </a:ext>
            </a:extLst>
          </p:cNvPr>
          <p:cNvSpPr/>
          <p:nvPr/>
        </p:nvSpPr>
        <p:spPr>
          <a:xfrm>
            <a:off x="4807378" y="3895845"/>
            <a:ext cx="2034718" cy="424447"/>
          </a:xfrm>
          <a:prstGeom prst="wedgeRoundRectCallout">
            <a:avLst>
              <a:gd name="adj1" fmla="val -59139"/>
              <a:gd name="adj2" fmla="val 120846"/>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a:latin typeface="Meiryo UI" panose="020B0604030504040204" pitchFamily="50" charset="-128"/>
                <a:ea typeface="Meiryo UI" panose="020B0604030504040204" pitchFamily="50" charset="-128"/>
              </a:rPr>
              <a:t>算出した</a:t>
            </a:r>
            <a:r>
              <a:rPr lang="en-US" altLang="ja-JP" sz="900" dirty="0">
                <a:latin typeface="Meiryo UI" panose="020B0604030504040204" pitchFamily="50" charset="-128"/>
                <a:ea typeface="Meiryo UI" panose="020B0604030504040204" pitchFamily="50" charset="-128"/>
              </a:rPr>
              <a:t>PWM</a:t>
            </a:r>
            <a:r>
              <a:rPr lang="ja-JP" altLang="en-US" sz="900" dirty="0">
                <a:latin typeface="Meiryo UI" panose="020B0604030504040204" pitchFamily="50" charset="-128"/>
                <a:ea typeface="Meiryo UI" panose="020B0604030504040204" pitchFamily="50" charset="-128"/>
              </a:rPr>
              <a:t>値を</a:t>
            </a:r>
            <a:br>
              <a:rPr lang="en-US" altLang="ja-JP" sz="900" dirty="0">
                <a:latin typeface="Meiryo UI" panose="020B0604030504040204" pitchFamily="50" charset="-128"/>
                <a:ea typeface="Meiryo UI" panose="020B0604030504040204" pitchFamily="50" charset="-128"/>
              </a:rPr>
            </a:br>
            <a:r>
              <a:rPr lang="ja-JP" altLang="en-US" sz="900" dirty="0">
                <a:latin typeface="Meiryo UI" panose="020B0604030504040204" pitchFamily="50" charset="-128"/>
                <a:ea typeface="Meiryo UI" panose="020B0604030504040204" pitchFamily="50" charset="-128"/>
              </a:rPr>
              <a:t>左右車輪モータのインスタンスに入力</a:t>
            </a:r>
            <a:endParaRPr kumimoji="1" lang="ja-JP" altLang="en-US" sz="900" dirty="0">
              <a:latin typeface="Meiryo UI" panose="020B0604030504040204" pitchFamily="50" charset="-128"/>
              <a:ea typeface="Meiryo UI" panose="020B0604030504040204" pitchFamily="50" charset="-128"/>
            </a:endParaRPr>
          </a:p>
        </p:txBody>
      </p:sp>
      <p:sp>
        <p:nvSpPr>
          <p:cNvPr id="34" name="正方形/長方形 33">
            <a:extLst>
              <a:ext uri="{FF2B5EF4-FFF2-40B4-BE49-F238E27FC236}">
                <a16:creationId xmlns:a16="http://schemas.microsoft.com/office/drawing/2014/main" id="{B0EC7248-9A2F-4E9D-94D8-15D59D1D5901}"/>
              </a:ext>
            </a:extLst>
          </p:cNvPr>
          <p:cNvSpPr/>
          <p:nvPr/>
        </p:nvSpPr>
        <p:spPr>
          <a:xfrm>
            <a:off x="3318480" y="7653942"/>
            <a:ext cx="1858183" cy="357621"/>
          </a:xfrm>
          <a:prstGeom prst="rect">
            <a:avLst/>
          </a:prstGeom>
          <a:noFill/>
          <a:ln w="2857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吹き出し: 角を丸めた四角形 36">
            <a:extLst>
              <a:ext uri="{FF2B5EF4-FFF2-40B4-BE49-F238E27FC236}">
                <a16:creationId xmlns:a16="http://schemas.microsoft.com/office/drawing/2014/main" id="{495516B8-AEFB-4F99-BDE6-2D7B9DC36A51}"/>
              </a:ext>
            </a:extLst>
          </p:cNvPr>
          <p:cNvSpPr/>
          <p:nvPr/>
        </p:nvSpPr>
        <p:spPr>
          <a:xfrm>
            <a:off x="581323" y="7158915"/>
            <a:ext cx="2034718" cy="424447"/>
          </a:xfrm>
          <a:prstGeom prst="wedgeRoundRectCallout">
            <a:avLst>
              <a:gd name="adj1" fmla="val 57728"/>
              <a:gd name="adj2" fmla="val -12436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a:latin typeface="Meiryo UI" panose="020B0604030504040204" pitchFamily="50" charset="-128"/>
                <a:ea typeface="Meiryo UI" panose="020B0604030504040204" pitchFamily="50" charset="-128"/>
              </a:rPr>
              <a:t>引数の向きは</a:t>
            </a:r>
            <a:r>
              <a:rPr kumimoji="1" lang="en-US" altLang="ja-JP" sz="900" dirty="0">
                <a:latin typeface="Meiryo UI" panose="020B0604030504040204" pitchFamily="50" charset="-128"/>
                <a:ea typeface="Meiryo UI" panose="020B0604030504040204" pitchFamily="50" charset="-128"/>
              </a:rPr>
              <a:t>out</a:t>
            </a:r>
            <a:r>
              <a:rPr kumimoji="1" lang="ja-JP" altLang="en-US" sz="900" dirty="0">
                <a:latin typeface="Meiryo UI" panose="020B0604030504040204" pitchFamily="50" charset="-128"/>
                <a:ea typeface="Meiryo UI" panose="020B0604030504040204" pitchFamily="50" charset="-128"/>
              </a:rPr>
              <a:t>とし</a:t>
            </a:r>
            <a:endParaRPr kumimoji="1" lang="en-US" altLang="ja-JP" sz="900" dirty="0">
              <a:latin typeface="Meiryo UI" panose="020B0604030504040204" pitchFamily="50" charset="-128"/>
              <a:ea typeface="Meiryo UI" panose="020B0604030504040204" pitchFamily="50" charset="-128"/>
            </a:endParaRPr>
          </a:p>
          <a:p>
            <a:pPr algn="ctr"/>
            <a:r>
              <a:rPr kumimoji="1" lang="ja-JP" altLang="en-US" sz="900" dirty="0">
                <a:latin typeface="Meiryo UI" panose="020B0604030504040204" pitchFamily="50" charset="-128"/>
                <a:ea typeface="Meiryo UI" panose="020B0604030504040204" pitchFamily="50" charset="-128"/>
              </a:rPr>
              <a:t>算出された速度と回転角速度を取得</a:t>
            </a:r>
          </a:p>
        </p:txBody>
      </p:sp>
      <p:cxnSp>
        <p:nvCxnSpPr>
          <p:cNvPr id="30" name="直線コネクタ 29">
            <a:extLst>
              <a:ext uri="{FF2B5EF4-FFF2-40B4-BE49-F238E27FC236}">
                <a16:creationId xmlns:a16="http://schemas.microsoft.com/office/drawing/2014/main" id="{80C43310-B719-4567-9E3B-85AC1AE2D7A1}"/>
              </a:ext>
            </a:extLst>
          </p:cNvPr>
          <p:cNvCxnSpPr>
            <a:cxnSpLocks/>
          </p:cNvCxnSpPr>
          <p:nvPr/>
        </p:nvCxnSpPr>
        <p:spPr>
          <a:xfrm>
            <a:off x="2296344" y="6760691"/>
            <a:ext cx="2880319" cy="0"/>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40" name="吹き出し: 角を丸めた四角形 39">
            <a:extLst>
              <a:ext uri="{FF2B5EF4-FFF2-40B4-BE49-F238E27FC236}">
                <a16:creationId xmlns:a16="http://schemas.microsoft.com/office/drawing/2014/main" id="{21A3C717-959F-467F-8A13-FE9236E2182C}"/>
              </a:ext>
            </a:extLst>
          </p:cNvPr>
          <p:cNvSpPr/>
          <p:nvPr/>
        </p:nvSpPr>
        <p:spPr>
          <a:xfrm>
            <a:off x="696145" y="8092381"/>
            <a:ext cx="2034718" cy="424447"/>
          </a:xfrm>
          <a:prstGeom prst="wedgeRoundRectCallout">
            <a:avLst>
              <a:gd name="adj1" fmla="val 81298"/>
              <a:gd name="adj2" fmla="val -115906"/>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a:latin typeface="Meiryo UI" panose="020B0604030504040204" pitchFamily="50" charset="-128"/>
                <a:ea typeface="Meiryo UI" panose="020B0604030504040204" pitchFamily="50" charset="-128"/>
              </a:rPr>
              <a:t>速度と回転角速度を求めるために</a:t>
            </a:r>
            <a:endParaRPr kumimoji="1" lang="en-US" altLang="ja-JP" sz="900" dirty="0">
              <a:latin typeface="Meiryo UI" panose="020B0604030504040204" pitchFamily="50" charset="-128"/>
              <a:ea typeface="Meiryo UI" panose="020B0604030504040204" pitchFamily="50" charset="-128"/>
            </a:endParaRPr>
          </a:p>
          <a:p>
            <a:pPr algn="ctr"/>
            <a:r>
              <a:rPr lang="ja-JP" altLang="en-US" sz="900" dirty="0">
                <a:latin typeface="Meiryo UI" panose="020B0604030504040204" pitchFamily="50" charset="-128"/>
                <a:ea typeface="Meiryo UI" panose="020B0604030504040204" pitchFamily="50" charset="-128"/>
              </a:rPr>
              <a:t>まず、左右車輪の回転角速度を算出</a:t>
            </a:r>
            <a:endParaRPr kumimoji="1" lang="ja-JP" altLang="en-US" sz="900" dirty="0">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id="{6E2DA3EB-D71F-416F-9251-5D5A7CB7DF69}"/>
              </a:ext>
            </a:extLst>
          </p:cNvPr>
          <p:cNvSpPr/>
          <p:nvPr/>
        </p:nvSpPr>
        <p:spPr>
          <a:xfrm>
            <a:off x="3318480" y="8112968"/>
            <a:ext cx="1858183" cy="807720"/>
          </a:xfrm>
          <a:prstGeom prst="rect">
            <a:avLst/>
          </a:prstGeom>
          <a:noFill/>
          <a:ln w="2857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吹き出し: 角を丸めた四角形 42">
            <a:extLst>
              <a:ext uri="{FF2B5EF4-FFF2-40B4-BE49-F238E27FC236}">
                <a16:creationId xmlns:a16="http://schemas.microsoft.com/office/drawing/2014/main" id="{A4A134E3-9DA2-4A8A-8134-4EA352FCD172}"/>
              </a:ext>
            </a:extLst>
          </p:cNvPr>
          <p:cNvSpPr/>
          <p:nvPr/>
        </p:nvSpPr>
        <p:spPr>
          <a:xfrm>
            <a:off x="4729436" y="9015232"/>
            <a:ext cx="2034718" cy="424447"/>
          </a:xfrm>
          <a:prstGeom prst="wedgeRoundRectCallout">
            <a:avLst>
              <a:gd name="adj1" fmla="val -65459"/>
              <a:gd name="adj2" fmla="val -111418"/>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a:latin typeface="Meiryo UI" panose="020B0604030504040204" pitchFamily="50" charset="-128"/>
                <a:ea typeface="Meiryo UI" panose="020B0604030504040204" pitchFamily="50" charset="-128"/>
              </a:rPr>
              <a:t>左右車輪の回転角速度を使用して</a:t>
            </a:r>
            <a:endParaRPr kumimoji="1" lang="en-US" altLang="ja-JP" sz="900" dirty="0">
              <a:latin typeface="Meiryo UI" panose="020B0604030504040204" pitchFamily="50" charset="-128"/>
              <a:ea typeface="Meiryo UI" panose="020B0604030504040204" pitchFamily="50" charset="-128"/>
            </a:endParaRPr>
          </a:p>
          <a:p>
            <a:pPr algn="ctr"/>
            <a:r>
              <a:rPr lang="ja-JP" altLang="en-US" sz="900" dirty="0">
                <a:latin typeface="Meiryo UI" panose="020B0604030504040204" pitchFamily="50" charset="-128"/>
                <a:ea typeface="Meiryo UI" panose="020B0604030504040204" pitchFamily="50" charset="-128"/>
              </a:rPr>
              <a:t>走行体の速度と回転角速度を算出</a:t>
            </a:r>
            <a:endParaRPr kumimoji="1" lang="ja-JP" altLang="en-US" sz="900" dirty="0">
              <a:latin typeface="Meiryo UI" panose="020B0604030504040204" pitchFamily="50" charset="-128"/>
              <a:ea typeface="Meiryo UI" panose="020B0604030504040204" pitchFamily="50" charset="-128"/>
            </a:endParaRPr>
          </a:p>
        </p:txBody>
      </p:sp>
      <p:sp>
        <p:nvSpPr>
          <p:cNvPr id="44" name="四角形: 角を丸くする 43">
            <a:extLst>
              <a:ext uri="{FF2B5EF4-FFF2-40B4-BE49-F238E27FC236}">
                <a16:creationId xmlns:a16="http://schemas.microsoft.com/office/drawing/2014/main" id="{31B0F412-F5BE-4303-BC3D-0500693BCFAE}"/>
              </a:ext>
            </a:extLst>
          </p:cNvPr>
          <p:cNvSpPr/>
          <p:nvPr/>
        </p:nvSpPr>
        <p:spPr>
          <a:xfrm>
            <a:off x="1032262" y="8957732"/>
            <a:ext cx="1981300" cy="424447"/>
          </a:xfrm>
          <a:prstGeom prst="roundRect">
            <a:avLst/>
          </a:prstGeom>
          <a:solidFill>
            <a:schemeClr val="bg1"/>
          </a:solidFill>
          <a:ln w="28575"/>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a:solidFill>
                  <a:schemeClr val="accent6">
                    <a:lumMod val="50000"/>
                  </a:schemeClr>
                </a:solidFill>
                <a:latin typeface="Meiryo UI" panose="020B0604030504040204" pitchFamily="50" charset="-128"/>
                <a:ea typeface="Meiryo UI" panose="020B0604030504040204" pitchFamily="50" charset="-128"/>
              </a:rPr>
              <a:t>各走行情報の算出方法については</a:t>
            </a:r>
            <a:endParaRPr lang="en-US" altLang="ja-JP" sz="900" dirty="0">
              <a:solidFill>
                <a:schemeClr val="accent6">
                  <a:lumMod val="50000"/>
                </a:schemeClr>
              </a:solidFill>
              <a:latin typeface="Meiryo UI" panose="020B0604030504040204" pitchFamily="50" charset="-128"/>
              <a:ea typeface="Meiryo UI" panose="020B0604030504040204" pitchFamily="50" charset="-128"/>
            </a:endParaRPr>
          </a:p>
          <a:p>
            <a:pPr algn="ctr"/>
            <a:r>
              <a:rPr kumimoji="1" lang="en-US" altLang="ja-JP" sz="900" dirty="0">
                <a:solidFill>
                  <a:schemeClr val="accent6">
                    <a:lumMod val="50000"/>
                  </a:schemeClr>
                </a:solidFill>
                <a:latin typeface="Meiryo UI" panose="020B0604030504040204" pitchFamily="50" charset="-128"/>
                <a:ea typeface="Meiryo UI" panose="020B0604030504040204" pitchFamily="50" charset="-128"/>
              </a:rPr>
              <a:t>6</a:t>
            </a:r>
            <a:r>
              <a:rPr kumimoji="1" lang="ja-JP" altLang="en-US" sz="900" dirty="0">
                <a:solidFill>
                  <a:schemeClr val="accent6">
                    <a:lumMod val="50000"/>
                  </a:schemeClr>
                </a:solidFill>
                <a:latin typeface="Meiryo UI" panose="020B0604030504040204" pitchFamily="50" charset="-128"/>
                <a:ea typeface="Meiryo UI" panose="020B0604030504040204" pitchFamily="50" charset="-128"/>
              </a:rPr>
              <a:t>ページの工夫点にて詳細を記載</a:t>
            </a:r>
          </a:p>
        </p:txBody>
      </p:sp>
      <p:sp>
        <p:nvSpPr>
          <p:cNvPr id="46" name="吹き出し: 角を丸めた四角形 45">
            <a:extLst>
              <a:ext uri="{FF2B5EF4-FFF2-40B4-BE49-F238E27FC236}">
                <a16:creationId xmlns:a16="http://schemas.microsoft.com/office/drawing/2014/main" id="{CA82B3C2-FAA7-4B5A-80A6-B3F2AB27C5E1}"/>
              </a:ext>
            </a:extLst>
          </p:cNvPr>
          <p:cNvSpPr/>
          <p:nvPr/>
        </p:nvSpPr>
        <p:spPr>
          <a:xfrm>
            <a:off x="7300942" y="2890779"/>
            <a:ext cx="2413542" cy="424447"/>
          </a:xfrm>
          <a:prstGeom prst="wedgeRoundRectCallout">
            <a:avLst>
              <a:gd name="adj1" fmla="val 63253"/>
              <a:gd name="adj2" fmla="val 10228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a:latin typeface="Meiryo UI" panose="020B0604030504040204" pitchFamily="50" charset="-128"/>
                <a:ea typeface="Meiryo UI" panose="020B0604030504040204" pitchFamily="50" charset="-128"/>
              </a:rPr>
              <a:t>スタート地点設置時の走行方向に対する誤差</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偏角</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が導出済みか確認</a:t>
            </a:r>
          </a:p>
        </p:txBody>
      </p:sp>
      <p:sp>
        <p:nvSpPr>
          <p:cNvPr id="47" name="吹き出し: 角を丸めた四角形 46">
            <a:extLst>
              <a:ext uri="{FF2B5EF4-FFF2-40B4-BE49-F238E27FC236}">
                <a16:creationId xmlns:a16="http://schemas.microsoft.com/office/drawing/2014/main" id="{B74D62A8-4741-4503-81F9-9030CD49D08F}"/>
              </a:ext>
            </a:extLst>
          </p:cNvPr>
          <p:cNvSpPr/>
          <p:nvPr/>
        </p:nvSpPr>
        <p:spPr>
          <a:xfrm>
            <a:off x="7199639" y="3818421"/>
            <a:ext cx="2844274" cy="424447"/>
          </a:xfrm>
          <a:prstGeom prst="wedgeRoundRectCallout">
            <a:avLst>
              <a:gd name="adj1" fmla="val 63253"/>
              <a:gd name="adj2" fmla="val 10228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a:latin typeface="Meiryo UI" panose="020B0604030504040204" pitchFamily="50" charset="-128"/>
                <a:ea typeface="Meiryo UI" panose="020B0604030504040204" pitchFamily="50" charset="-128"/>
              </a:rPr>
              <a:t>偏角量未導出の場合には、偏角算出距離</a:t>
            </a:r>
            <a:r>
              <a:rPr lang="ja-JP" altLang="en-US" sz="900" dirty="0">
                <a:latin typeface="Meiryo UI" panose="020B0604030504040204" pitchFamily="50" charset="-128"/>
                <a:ea typeface="Meiryo UI" panose="020B0604030504040204" pitchFamily="50" charset="-128"/>
              </a:rPr>
              <a:t>を走行したか確認し、走行していたら偏角量を算出</a:t>
            </a:r>
            <a:endParaRPr kumimoji="1" lang="ja-JP" altLang="en-US" sz="900" dirty="0">
              <a:latin typeface="Meiryo UI" panose="020B0604030504040204" pitchFamily="50" charset="-128"/>
              <a:ea typeface="Meiryo UI" panose="020B0604030504040204" pitchFamily="50" charset="-128"/>
            </a:endParaRPr>
          </a:p>
        </p:txBody>
      </p:sp>
      <p:sp>
        <p:nvSpPr>
          <p:cNvPr id="49" name="吹き出し: 角を丸めた四角形 48">
            <a:extLst>
              <a:ext uri="{FF2B5EF4-FFF2-40B4-BE49-F238E27FC236}">
                <a16:creationId xmlns:a16="http://schemas.microsoft.com/office/drawing/2014/main" id="{1EBEA36C-5C78-4B59-8AC0-1EF2C11ACA18}"/>
              </a:ext>
            </a:extLst>
          </p:cNvPr>
          <p:cNvSpPr/>
          <p:nvPr/>
        </p:nvSpPr>
        <p:spPr>
          <a:xfrm>
            <a:off x="7551912" y="5098027"/>
            <a:ext cx="2314449" cy="424447"/>
          </a:xfrm>
          <a:prstGeom prst="wedgeRoundRectCallout">
            <a:avLst>
              <a:gd name="adj1" fmla="val 63253"/>
              <a:gd name="adj2" fmla="val 10228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a:latin typeface="Meiryo UI" panose="020B0604030504040204" pitchFamily="50" charset="-128"/>
                <a:ea typeface="Meiryo UI" panose="020B0604030504040204" pitchFamily="50" charset="-128"/>
              </a:rPr>
              <a:t>偏角量導出済みの場合には</a:t>
            </a:r>
            <a:br>
              <a:rPr kumimoji="1" lang="en-US" altLang="ja-JP" sz="900" dirty="0">
                <a:latin typeface="Meiryo UI" panose="020B0604030504040204" pitchFamily="50" charset="-128"/>
                <a:ea typeface="Meiryo UI" panose="020B0604030504040204" pitchFamily="50" charset="-128"/>
              </a:rPr>
            </a:br>
            <a:r>
              <a:rPr kumimoji="1" lang="ja-JP" altLang="en-US" sz="900" dirty="0">
                <a:latin typeface="Meiryo UI" panose="020B0604030504040204" pitchFamily="50" charset="-128"/>
                <a:ea typeface="Meiryo UI" panose="020B0604030504040204" pitchFamily="50" charset="-128"/>
              </a:rPr>
              <a:t>算出した自車位置に対して回転補正を掛ける。</a:t>
            </a:r>
          </a:p>
        </p:txBody>
      </p:sp>
      <p:sp>
        <p:nvSpPr>
          <p:cNvPr id="50" name="吹き出し: 角を丸めた四角形 49">
            <a:extLst>
              <a:ext uri="{FF2B5EF4-FFF2-40B4-BE49-F238E27FC236}">
                <a16:creationId xmlns:a16="http://schemas.microsoft.com/office/drawing/2014/main" id="{F4F35B40-7C58-4816-A9E3-5ECFCE2B4F81}"/>
              </a:ext>
            </a:extLst>
          </p:cNvPr>
          <p:cNvSpPr/>
          <p:nvPr/>
        </p:nvSpPr>
        <p:spPr>
          <a:xfrm>
            <a:off x="9353129" y="7104856"/>
            <a:ext cx="3182872" cy="424447"/>
          </a:xfrm>
          <a:prstGeom prst="wedgeRoundRectCallout">
            <a:avLst>
              <a:gd name="adj1" fmla="val -48053"/>
              <a:gd name="adj2" fmla="val 126972"/>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a:latin typeface="Meiryo UI" panose="020B0604030504040204" pitchFamily="50" charset="-128"/>
                <a:ea typeface="Meiryo UI" panose="020B0604030504040204" pitchFamily="50" charset="-128"/>
              </a:rPr>
              <a:t>セクション境界を検知した場合には、</a:t>
            </a:r>
            <a:endParaRPr kumimoji="1" lang="en-US" altLang="ja-JP" sz="900" dirty="0">
              <a:latin typeface="Meiryo UI" panose="020B0604030504040204" pitchFamily="50" charset="-128"/>
              <a:ea typeface="Meiryo UI" panose="020B0604030504040204" pitchFamily="50" charset="-128"/>
            </a:endParaRPr>
          </a:p>
          <a:p>
            <a:pPr algn="ctr"/>
            <a:r>
              <a:rPr lang="ja-JP" altLang="en-US" sz="900" dirty="0">
                <a:latin typeface="Meiryo UI" panose="020B0604030504040204" pitchFamily="50" charset="-128"/>
                <a:ea typeface="Meiryo UI" panose="020B0604030504040204" pitchFamily="50" charset="-128"/>
              </a:rPr>
              <a:t>次のセクション境界位置座標を自車位置推定に状態管理が提供</a:t>
            </a:r>
            <a:endParaRPr kumimoji="1" lang="ja-JP" altLang="en-US"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700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上の 2 つの角を丸める 3">
            <a:extLst>
              <a:ext uri="{FF2B5EF4-FFF2-40B4-BE49-F238E27FC236}">
                <a16:creationId xmlns:a16="http://schemas.microsoft.com/office/drawing/2014/main" id="{2D897761-6790-4E29-B17D-DFBD8B2446A2}"/>
              </a:ext>
            </a:extLst>
          </p:cNvPr>
          <p:cNvSpPr/>
          <p:nvPr/>
        </p:nvSpPr>
        <p:spPr>
          <a:xfrm>
            <a:off x="163796" y="120080"/>
            <a:ext cx="2708612" cy="720080"/>
          </a:xfrm>
          <a:prstGeom prst="round2SameRect">
            <a:avLst>
              <a:gd name="adj1" fmla="val 37149"/>
              <a:gd name="adj2" fmla="val 0"/>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3200" dirty="0">
                <a:latin typeface="Meiryo UI" panose="020B0604030504040204" pitchFamily="50" charset="-128"/>
                <a:ea typeface="Meiryo UI" panose="020B0604030504040204" pitchFamily="50" charset="-128"/>
              </a:rPr>
              <a:t>機能</a:t>
            </a:r>
          </a:p>
        </p:txBody>
      </p:sp>
      <p:sp>
        <p:nvSpPr>
          <p:cNvPr id="9" name="四角形: 上の 2 つの角を丸める 8">
            <a:extLst>
              <a:ext uri="{FF2B5EF4-FFF2-40B4-BE49-F238E27FC236}">
                <a16:creationId xmlns:a16="http://schemas.microsoft.com/office/drawing/2014/main" id="{D170C716-E84E-4026-9469-49E19D3CE451}"/>
              </a:ext>
            </a:extLst>
          </p:cNvPr>
          <p:cNvSpPr/>
          <p:nvPr/>
        </p:nvSpPr>
        <p:spPr>
          <a:xfrm>
            <a:off x="881239" y="120080"/>
            <a:ext cx="2708612" cy="720080"/>
          </a:xfrm>
          <a:prstGeom prst="round2SameRect">
            <a:avLst>
              <a:gd name="adj1" fmla="val 37149"/>
              <a:gd name="adj2" fmla="val 0"/>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ja-JP" altLang="en-US" sz="3200" dirty="0">
                <a:latin typeface="Meiryo UI" panose="020B0604030504040204" pitchFamily="50" charset="-128"/>
                <a:ea typeface="Meiryo UI" panose="020B0604030504040204" pitchFamily="50" charset="-128"/>
              </a:rPr>
              <a:t>構造</a:t>
            </a:r>
          </a:p>
        </p:txBody>
      </p:sp>
      <p:sp>
        <p:nvSpPr>
          <p:cNvPr id="10" name="四角形: 上の 2 つの角を丸める 9">
            <a:extLst>
              <a:ext uri="{FF2B5EF4-FFF2-40B4-BE49-F238E27FC236}">
                <a16:creationId xmlns:a16="http://schemas.microsoft.com/office/drawing/2014/main" id="{20F9E81C-FCBD-4AFA-BA31-0A5414BE987A}"/>
              </a:ext>
            </a:extLst>
          </p:cNvPr>
          <p:cNvSpPr/>
          <p:nvPr/>
        </p:nvSpPr>
        <p:spPr>
          <a:xfrm>
            <a:off x="1598682" y="120080"/>
            <a:ext cx="2708612" cy="720080"/>
          </a:xfrm>
          <a:prstGeom prst="round2SameRect">
            <a:avLst>
              <a:gd name="adj1" fmla="val 37149"/>
              <a:gd name="adj2" fmla="val 0"/>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ja-JP" altLang="en-US" sz="3200" dirty="0">
                <a:latin typeface="Meiryo UI" panose="020B0604030504040204" pitchFamily="50" charset="-128"/>
                <a:ea typeface="Meiryo UI" panose="020B0604030504040204" pitchFamily="50" charset="-128"/>
              </a:rPr>
              <a:t>振舞</a:t>
            </a:r>
            <a:endParaRPr kumimoji="1" lang="ja-JP" altLang="en-US" sz="3200" dirty="0">
              <a:latin typeface="Meiryo UI" panose="020B0604030504040204" pitchFamily="50" charset="-128"/>
              <a:ea typeface="Meiryo UI" panose="020B0604030504040204" pitchFamily="50" charset="-128"/>
            </a:endParaRPr>
          </a:p>
        </p:txBody>
      </p:sp>
      <p:sp>
        <p:nvSpPr>
          <p:cNvPr id="11" name="四角形: 上の 2 つの角を丸める 10">
            <a:extLst>
              <a:ext uri="{FF2B5EF4-FFF2-40B4-BE49-F238E27FC236}">
                <a16:creationId xmlns:a16="http://schemas.microsoft.com/office/drawing/2014/main" id="{4F42FB19-89CC-4068-8461-C36DF353F73E}"/>
              </a:ext>
            </a:extLst>
          </p:cNvPr>
          <p:cNvSpPr/>
          <p:nvPr/>
        </p:nvSpPr>
        <p:spPr>
          <a:xfrm>
            <a:off x="2316124" y="120080"/>
            <a:ext cx="2708612" cy="720080"/>
          </a:xfrm>
          <a:prstGeom prst="round2SameRect">
            <a:avLst>
              <a:gd name="adj1" fmla="val 37149"/>
              <a:gd name="adj2" fmla="val 0"/>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200" dirty="0">
                <a:latin typeface="Meiryo UI" panose="020B0604030504040204" pitchFamily="50" charset="-128"/>
                <a:ea typeface="Meiryo UI" panose="020B0604030504040204" pitchFamily="50" charset="-128"/>
              </a:rPr>
              <a:t>工夫点</a:t>
            </a:r>
            <a:endParaRPr kumimoji="1" lang="en-US" altLang="ja-JP" sz="32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D6E4ECC9-1F99-45E4-A197-6DA26E1DA826}"/>
              </a:ext>
            </a:extLst>
          </p:cNvPr>
          <p:cNvSpPr txBox="1"/>
          <p:nvPr/>
        </p:nvSpPr>
        <p:spPr>
          <a:xfrm>
            <a:off x="5733392" y="150814"/>
            <a:ext cx="3489782" cy="584775"/>
          </a:xfrm>
          <a:prstGeom prst="rect">
            <a:avLst/>
          </a:prstGeom>
          <a:noFill/>
        </p:spPr>
        <p:txBody>
          <a:bodyPr wrap="square" rtlCol="0">
            <a:spAutoFit/>
          </a:bodyPr>
          <a:lstStyle/>
          <a:p>
            <a:r>
              <a:rPr kumimoji="1" lang="en-US" altLang="ja-JP" sz="3200" dirty="0">
                <a:latin typeface="Snap ITC" panose="04040A07060A02020202" pitchFamily="82" charset="0"/>
                <a:ea typeface="Meiryo UI" panose="020B0604030504040204" pitchFamily="50" charset="-128"/>
              </a:rPr>
              <a:t>Team: </a:t>
            </a:r>
            <a:r>
              <a:rPr kumimoji="1" lang="en-US" altLang="ja-JP" sz="3200" dirty="0" err="1">
                <a:latin typeface="Snap ITC" panose="04040A07060A02020202" pitchFamily="82" charset="0"/>
                <a:ea typeface="Meiryo UI" panose="020B0604030504040204" pitchFamily="50" charset="-128"/>
              </a:rPr>
              <a:t>Genkai</a:t>
            </a:r>
            <a:endParaRPr kumimoji="1" lang="en-US" altLang="ja-JP" sz="3200" dirty="0">
              <a:latin typeface="Snap ITC" panose="04040A07060A02020202" pitchFamily="82" charset="0"/>
              <a:ea typeface="Meiryo UI" panose="020B0604030504040204" pitchFamily="50" charset="-128"/>
            </a:endParaRPr>
          </a:p>
        </p:txBody>
      </p:sp>
      <p:pic>
        <p:nvPicPr>
          <p:cNvPr id="16" name="図 15">
            <a:extLst>
              <a:ext uri="{FF2B5EF4-FFF2-40B4-BE49-F238E27FC236}">
                <a16:creationId xmlns:a16="http://schemas.microsoft.com/office/drawing/2014/main" id="{173D3B7D-FF4D-44D4-A2E6-C3C79C9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8022" y="219852"/>
            <a:ext cx="3489782" cy="504056"/>
          </a:xfrm>
          <a:prstGeom prst="rect">
            <a:avLst/>
          </a:prstGeom>
        </p:spPr>
      </p:pic>
      <p:cxnSp>
        <p:nvCxnSpPr>
          <p:cNvPr id="18" name="直線コネクタ 17">
            <a:extLst>
              <a:ext uri="{FF2B5EF4-FFF2-40B4-BE49-F238E27FC236}">
                <a16:creationId xmlns:a16="http://schemas.microsoft.com/office/drawing/2014/main" id="{C224F936-B5CD-4B37-A7C0-BBB24A74958A}"/>
              </a:ext>
            </a:extLst>
          </p:cNvPr>
          <p:cNvCxnSpPr>
            <a:cxnSpLocks/>
          </p:cNvCxnSpPr>
          <p:nvPr/>
        </p:nvCxnSpPr>
        <p:spPr>
          <a:xfrm>
            <a:off x="5604750" y="1164160"/>
            <a:ext cx="0" cy="843704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A346C0F7-6BDE-4503-8917-33467D26DE8D}"/>
              </a:ext>
            </a:extLst>
          </p:cNvPr>
          <p:cNvSpPr/>
          <p:nvPr/>
        </p:nvSpPr>
        <p:spPr>
          <a:xfrm>
            <a:off x="0" y="840160"/>
            <a:ext cx="12801600" cy="324000"/>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endParaRPr kumimoji="1" lang="ja-JP" altLang="en-US" dirty="0">
              <a:latin typeface="Meiryo UI" panose="020B0604030504040204" pitchFamily="50" charset="-128"/>
              <a:ea typeface="Meiryo UI" panose="020B0604030504040204" pitchFamily="50" charset="-128"/>
            </a:endParaRPr>
          </a:p>
        </p:txBody>
      </p:sp>
      <p:sp>
        <p:nvSpPr>
          <p:cNvPr id="22" name="コンテンツ プレースホルダー 2">
            <a:extLst>
              <a:ext uri="{FF2B5EF4-FFF2-40B4-BE49-F238E27FC236}">
                <a16:creationId xmlns:a16="http://schemas.microsoft.com/office/drawing/2014/main" id="{235679C2-8549-4CA5-9175-DBC9662EA21F}"/>
              </a:ext>
            </a:extLst>
          </p:cNvPr>
          <p:cNvSpPr txBox="1">
            <a:spLocks/>
          </p:cNvSpPr>
          <p:nvPr/>
        </p:nvSpPr>
        <p:spPr>
          <a:xfrm>
            <a:off x="-1" y="1156746"/>
            <a:ext cx="5604746" cy="157526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200" b="1" dirty="0">
                <a:latin typeface="Meiryo UI" panose="020B0604030504040204" pitchFamily="50" charset="-128"/>
                <a:ea typeface="Meiryo UI" panose="020B0604030504040204" pitchFamily="50" charset="-128"/>
                <a:cs typeface="Meiryo UI" panose="020B0604030504040204" pitchFamily="50" charset="-128"/>
              </a:rPr>
              <a:t>4-1.</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自車位置推定機能の概要</a:t>
            </a:r>
            <a:br>
              <a:rPr lang="en-US" altLang="ja-JP" sz="1200" b="1" dirty="0">
                <a:latin typeface="Meiryo UI" panose="020B0604030504040204" pitchFamily="50" charset="-128"/>
                <a:ea typeface="Meiryo UI" panose="020B0604030504040204" pitchFamily="50" charset="-128"/>
                <a:cs typeface="Meiryo UI" panose="020B0604030504040204" pitchFamily="50" charset="-128"/>
              </a:rPr>
            </a:b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機能モデル</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で記載したように、セクションの切替位置を判定するために、自車位置推定機能を組み込む。</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  自車位置推定機能は、左右車輪の回転角から現在位置を推定するオドメトリ手法を採用する。本ページでは、このオドメトリ手法について記載する。</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  また懸念事項として、走行体の設置位置と向きにより、算出した自車位置が、期待とする位置からズレる恐れがある。本ページでは、この懸念事項に対する対応策と検証結果について記載する。</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4" name="直線コネクタ 23">
            <a:extLst>
              <a:ext uri="{FF2B5EF4-FFF2-40B4-BE49-F238E27FC236}">
                <a16:creationId xmlns:a16="http://schemas.microsoft.com/office/drawing/2014/main" id="{F1C447B4-1C27-4003-ACE2-A82F751DA2FC}"/>
              </a:ext>
            </a:extLst>
          </p:cNvPr>
          <p:cNvCxnSpPr>
            <a:cxnSpLocks/>
          </p:cNvCxnSpPr>
          <p:nvPr/>
        </p:nvCxnSpPr>
        <p:spPr>
          <a:xfrm>
            <a:off x="-1" y="2496344"/>
            <a:ext cx="5604745"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コンテンツ プレースホルダー 2">
                <a:extLst>
                  <a:ext uri="{FF2B5EF4-FFF2-40B4-BE49-F238E27FC236}">
                    <a16:creationId xmlns:a16="http://schemas.microsoft.com/office/drawing/2014/main" id="{2C8C7775-2C37-4B0E-A1B8-A2D7E6C23071}"/>
                  </a:ext>
                </a:extLst>
              </p:cNvPr>
              <p:cNvSpPr txBox="1">
                <a:spLocks/>
              </p:cNvSpPr>
              <p:nvPr/>
            </p:nvSpPr>
            <p:spPr>
              <a:xfrm>
                <a:off x="-1" y="2552940"/>
                <a:ext cx="5551867" cy="88412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200" b="1" dirty="0">
                    <a:latin typeface="Meiryo UI" panose="020B0604030504040204" pitchFamily="50" charset="-128"/>
                    <a:ea typeface="Meiryo UI" panose="020B0604030504040204" pitchFamily="50" charset="-128"/>
                    <a:cs typeface="Meiryo UI" panose="020B0604030504040204" pitchFamily="50" charset="-128"/>
                  </a:rPr>
                  <a:t>4-2.</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 自車位置推定機能の詳細</a:t>
                </a:r>
                <a:br>
                  <a:rPr lang="en-US" altLang="ja-JP" sz="1200" b="1" dirty="0">
                    <a:latin typeface="Meiryo UI" panose="020B0604030504040204" pitchFamily="50" charset="-128"/>
                    <a:ea typeface="Meiryo UI" panose="020B0604030504040204" pitchFamily="50" charset="-128"/>
                    <a:cs typeface="Meiryo UI" panose="020B0604030504040204" pitchFamily="50" charset="-128"/>
                  </a:rPr>
                </a:b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自車位置推定機能の実現手法として、オドメトリ手法を採用する。</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en-US" altLang="ja-JP" sz="1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オドメトリ手法は、左右車輪の回転角を用いて、サンプリング時間</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に対する移動量を算出する。その移動量の累積により、</a:t>
                </a:r>
                <a:r>
                  <a:rPr lang="ja-JP" altLang="en-US" sz="1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自車位置</a:t>
                </a:r>
                <a:r>
                  <a:rPr lang="en-US" altLang="ja-JP" sz="1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14:m>
                  <m:oMath xmlns:m="http://schemas.openxmlformats.org/officeDocument/2006/math">
                    <m:r>
                      <a:rPr lang="en-US" altLang="ja-JP" sz="1000" i="1" smtClean="0">
                        <a:solidFill>
                          <a:srgbClr val="FF0000"/>
                        </a:solidFill>
                        <a:latin typeface="Cambria Math" panose="02040503050406030204" pitchFamily="18" charset="0"/>
                      </a:rPr>
                      <m:t>𝑥</m:t>
                    </m:r>
                    <m:d>
                      <m:dPr>
                        <m:ctrlPr>
                          <a:rPr lang="en-US" altLang="ja-JP" sz="1000" i="1">
                            <a:solidFill>
                              <a:srgbClr val="FF0000"/>
                            </a:solidFill>
                            <a:latin typeface="Cambria Math" panose="02040503050406030204" pitchFamily="18" charset="0"/>
                          </a:rPr>
                        </m:ctrlPr>
                      </m:dPr>
                      <m:e>
                        <m:r>
                          <a:rPr lang="en-US" altLang="ja-JP" sz="1000" i="1">
                            <a:solidFill>
                              <a:srgbClr val="FF0000"/>
                            </a:solidFill>
                            <a:latin typeface="Cambria Math" panose="02040503050406030204" pitchFamily="18" charset="0"/>
                          </a:rPr>
                          <m:t>𝑡</m:t>
                        </m:r>
                      </m:e>
                    </m:d>
                  </m:oMath>
                </a14:m>
                <a:r>
                  <a:rPr lang="en-US" altLang="ja-JP" sz="1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14:m>
                  <m:oMath xmlns:m="http://schemas.openxmlformats.org/officeDocument/2006/math">
                    <m:r>
                      <a:rPr lang="en-US" altLang="ja-JP" sz="1000" i="1">
                        <a:solidFill>
                          <a:srgbClr val="FF0000"/>
                        </a:solidFill>
                        <a:latin typeface="Cambria Math" panose="02040503050406030204" pitchFamily="18" charset="0"/>
                      </a:rPr>
                      <m:t>𝑦</m:t>
                    </m:r>
                    <m:d>
                      <m:dPr>
                        <m:ctrlPr>
                          <a:rPr lang="en-US" altLang="ja-JP" sz="1000" i="1">
                            <a:solidFill>
                              <a:srgbClr val="FF0000"/>
                            </a:solidFill>
                            <a:latin typeface="Cambria Math" panose="02040503050406030204" pitchFamily="18" charset="0"/>
                          </a:rPr>
                        </m:ctrlPr>
                      </m:dPr>
                      <m:e>
                        <m:r>
                          <a:rPr lang="en-US" altLang="ja-JP" sz="1000" i="1">
                            <a:solidFill>
                              <a:srgbClr val="FF0000"/>
                            </a:solidFill>
                            <a:latin typeface="Cambria Math" panose="02040503050406030204" pitchFamily="18" charset="0"/>
                          </a:rPr>
                          <m:t>𝑡</m:t>
                        </m:r>
                      </m:e>
                    </m:d>
                  </m:oMath>
                </a14:m>
                <a:r>
                  <a:rPr lang="en-US" altLang="ja-JP" sz="1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 と </a:t>
                </a:r>
                <a:r>
                  <a:rPr lang="ja-JP" altLang="en-US" sz="1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進行方向 </a:t>
                </a:r>
                <a14:m>
                  <m:oMath xmlns:m="http://schemas.openxmlformats.org/officeDocument/2006/math">
                    <m:r>
                      <a:rPr lang="ja-JP" altLang="en-US" sz="1000" b="1" i="1" smtClean="0">
                        <a:solidFill>
                          <a:srgbClr val="FF0000"/>
                        </a:solidFill>
                        <a:latin typeface="Cambria Math" panose="02040503050406030204" pitchFamily="18" charset="0"/>
                      </a:rPr>
                      <m:t>𝜽</m:t>
                    </m:r>
                    <m:d>
                      <m:dPr>
                        <m:ctrlPr>
                          <a:rPr lang="en-US" altLang="ja-JP" sz="1000" b="1" i="1">
                            <a:solidFill>
                              <a:srgbClr val="FF0000"/>
                            </a:solidFill>
                            <a:latin typeface="Cambria Math" panose="02040503050406030204" pitchFamily="18" charset="0"/>
                          </a:rPr>
                        </m:ctrlPr>
                      </m:dPr>
                      <m:e>
                        <m:r>
                          <a:rPr lang="en-US" altLang="ja-JP" sz="1000" b="1" i="1">
                            <a:solidFill>
                              <a:srgbClr val="FF0000"/>
                            </a:solidFill>
                            <a:latin typeface="Cambria Math" panose="02040503050406030204" pitchFamily="18" charset="0"/>
                          </a:rPr>
                          <m:t>𝒕</m:t>
                        </m:r>
                      </m:e>
                    </m:d>
                  </m:oMath>
                </a14:m>
                <a:r>
                  <a:rPr lang="ja-JP" alt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を算出する。</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25" name="コンテンツ プレースホルダー 2">
                <a:extLst>
                  <a:ext uri="{FF2B5EF4-FFF2-40B4-BE49-F238E27FC236}">
                    <a16:creationId xmlns:a16="http://schemas.microsoft.com/office/drawing/2014/main" id="{2C8C7775-2C37-4B0E-A1B8-A2D7E6C23071}"/>
                  </a:ext>
                </a:extLst>
              </p:cNvPr>
              <p:cNvSpPr txBox="1">
                <a:spLocks noRot="1" noChangeAspect="1" noMove="1" noResize="1" noEditPoints="1" noAdjustHandles="1" noChangeArrowheads="1" noChangeShapeType="1" noTextEdit="1"/>
              </p:cNvSpPr>
              <p:nvPr/>
            </p:nvSpPr>
            <p:spPr>
              <a:xfrm>
                <a:off x="-1" y="2552940"/>
                <a:ext cx="5551867" cy="884128"/>
              </a:xfrm>
              <a:prstGeom prst="rect">
                <a:avLst/>
              </a:prstGeom>
              <a:blipFill>
                <a:blip r:embed="rId3"/>
                <a:stretch>
                  <a:fillRect t="-275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コンテンツ プレースホルダー 2">
                <a:extLst>
                  <a:ext uri="{FF2B5EF4-FFF2-40B4-BE49-F238E27FC236}">
                    <a16:creationId xmlns:a16="http://schemas.microsoft.com/office/drawing/2014/main" id="{64352CAD-C246-4165-B48E-C35A59FFEF18}"/>
                  </a:ext>
                </a:extLst>
              </p:cNvPr>
              <p:cNvSpPr txBox="1">
                <a:spLocks/>
              </p:cNvSpPr>
              <p:nvPr/>
            </p:nvSpPr>
            <p:spPr>
              <a:xfrm>
                <a:off x="-11103" y="8518776"/>
                <a:ext cx="5744495" cy="54329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ja-JP" altLang="en-US" sz="1000" dirty="0">
                    <a:latin typeface="Meiryo UI" panose="020B0604030504040204" pitchFamily="50" charset="-128"/>
                    <a:ea typeface="Meiryo UI" panose="020B0604030504040204" pitchFamily="50" charset="-128"/>
                    <a:cs typeface="Meiryo UI" panose="020B0604030504040204" pitchFamily="50" charset="-128"/>
                  </a:rPr>
                  <a:t>  各車輪の速度</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14:m>
                  <m:oMath xmlns:m="http://schemas.openxmlformats.org/officeDocument/2006/math">
                    <m:sSub>
                      <m:sSubPr>
                        <m:ctrlPr>
                          <a:rPr lang="en-US" altLang="ja-JP" sz="1000" i="1">
                            <a:latin typeface="Cambria Math" panose="02040503050406030204" pitchFamily="18" charset="0"/>
                            <a:ea typeface="Meiryo UI" panose="020B0604030504040204" pitchFamily="50" charset="-128"/>
                          </a:rPr>
                        </m:ctrlPr>
                      </m:sSubPr>
                      <m:e>
                        <m:r>
                          <a:rPr lang="en-US" altLang="ja-JP" sz="1000" i="1">
                            <a:latin typeface="Cambria Math" panose="02040503050406030204" pitchFamily="18" charset="0"/>
                            <a:ea typeface="Meiryo UI" panose="020B0604030504040204" pitchFamily="50" charset="-128"/>
                          </a:rPr>
                          <m:t>𝑣</m:t>
                        </m:r>
                      </m:e>
                      <m:sub>
                        <m:r>
                          <a:rPr lang="en-US" altLang="ja-JP" sz="1000" i="1">
                            <a:latin typeface="Cambria Math" panose="02040503050406030204" pitchFamily="18" charset="0"/>
                            <a:ea typeface="Meiryo UI" panose="020B0604030504040204" pitchFamily="50" charset="-128"/>
                          </a:rPr>
                          <m:t>𝑟</m:t>
                        </m:r>
                      </m:sub>
                    </m:sSub>
                    <m:r>
                      <a:rPr lang="en-US" altLang="ja-JP" sz="1000" b="0" i="1" smtClean="0">
                        <a:latin typeface="Cambria Math" panose="02040503050406030204" pitchFamily="18" charset="0"/>
                        <a:ea typeface="Meiryo UI" panose="020B0604030504040204" pitchFamily="50" charset="-128"/>
                      </a:rPr>
                      <m:t>, </m:t>
                    </m:r>
                    <m:sSub>
                      <m:sSubPr>
                        <m:ctrlPr>
                          <a:rPr lang="en-US" altLang="ja-JP" sz="1000" i="1">
                            <a:latin typeface="Cambria Math" panose="02040503050406030204" pitchFamily="18" charset="0"/>
                            <a:ea typeface="Meiryo UI" panose="020B0604030504040204" pitchFamily="50" charset="-128"/>
                          </a:rPr>
                        </m:ctrlPr>
                      </m:sSubPr>
                      <m:e>
                        <m:r>
                          <a:rPr lang="en-US" altLang="ja-JP" sz="1000" i="1">
                            <a:latin typeface="Cambria Math" panose="02040503050406030204" pitchFamily="18" charset="0"/>
                            <a:ea typeface="Meiryo UI" panose="020B0604030504040204" pitchFamily="50" charset="-128"/>
                          </a:rPr>
                          <m:t>𝑣</m:t>
                        </m:r>
                      </m:e>
                      <m:sub>
                        <m:r>
                          <a:rPr lang="en-US" altLang="ja-JP" sz="1000" i="1">
                            <a:latin typeface="Cambria Math" panose="02040503050406030204" pitchFamily="18" charset="0"/>
                            <a:ea typeface="Meiryo UI" panose="020B0604030504040204" pitchFamily="50" charset="-128"/>
                          </a:rPr>
                          <m:t>𝑙</m:t>
                        </m:r>
                      </m:sub>
                    </m:sSub>
                  </m:oMath>
                </a14:m>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は、</a:t>
                </a:r>
                <a:r>
                  <a:rPr lang="ja-JP" altLang="en-US" sz="1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車輪の角速度</a:t>
                </a:r>
                <a:r>
                  <a:rPr lang="en-US" altLang="ja-JP" sz="1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14:m>
                  <m:oMath xmlns:m="http://schemas.openxmlformats.org/officeDocument/2006/math">
                    <m:sSub>
                      <m:sSubPr>
                        <m:ctrlPr>
                          <a:rPr lang="en-US" altLang="ja-JP" sz="1000" b="1" i="1">
                            <a:solidFill>
                              <a:srgbClr val="FF0000"/>
                            </a:solidFill>
                            <a:latin typeface="Cambria Math" panose="02040503050406030204" pitchFamily="18" charset="0"/>
                          </a:rPr>
                        </m:ctrlPr>
                      </m:sSubPr>
                      <m:e>
                        <m:r>
                          <a:rPr lang="ja-JP" altLang="en-US" sz="1000" b="1" i="1">
                            <a:solidFill>
                              <a:srgbClr val="FF0000"/>
                            </a:solidFill>
                            <a:latin typeface="Cambria Math" panose="02040503050406030204" pitchFamily="18" charset="0"/>
                          </a:rPr>
                          <m:t>𝝎</m:t>
                        </m:r>
                      </m:e>
                      <m:sub>
                        <m:r>
                          <a:rPr lang="en-US" altLang="ja-JP" sz="1000" b="1" i="1">
                            <a:solidFill>
                              <a:srgbClr val="FF0000"/>
                            </a:solidFill>
                            <a:latin typeface="Cambria Math" panose="02040503050406030204" pitchFamily="18" charset="0"/>
                          </a:rPr>
                          <m:t>𝑹</m:t>
                        </m:r>
                        <m:r>
                          <a:rPr lang="en-US" altLang="ja-JP" sz="1000" b="1" i="1" smtClean="0">
                            <a:solidFill>
                              <a:srgbClr val="FF0000"/>
                            </a:solidFill>
                            <a:latin typeface="Cambria Math" panose="02040503050406030204" pitchFamily="18" charset="0"/>
                          </a:rPr>
                          <m:t>/</m:t>
                        </m:r>
                        <m:r>
                          <a:rPr lang="en-US" altLang="ja-JP" sz="1000" b="1" i="1">
                            <a:solidFill>
                              <a:srgbClr val="FF0000"/>
                            </a:solidFill>
                            <a:latin typeface="Cambria Math" panose="02040503050406030204" pitchFamily="18" charset="0"/>
                          </a:rPr>
                          <m:t>𝑳</m:t>
                        </m:r>
                      </m:sub>
                    </m:sSub>
                  </m:oMath>
                </a14:m>
                <a:r>
                  <a:rPr lang="en-US" altLang="ja-JP" sz="1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と </a:t>
                </a:r>
                <a:r>
                  <a:rPr lang="ja-JP" altLang="en-US" sz="1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車輪半径</a:t>
                </a:r>
                <a:r>
                  <a:rPr lang="en-US" altLang="ja-JP" sz="1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14:m>
                  <m:oMath xmlns:m="http://schemas.openxmlformats.org/officeDocument/2006/math">
                    <m:sSub>
                      <m:sSubPr>
                        <m:ctrlPr>
                          <a:rPr lang="en-US" altLang="ja-JP" sz="1000" b="1" i="1">
                            <a:solidFill>
                              <a:srgbClr val="FF0000"/>
                            </a:solidFill>
                            <a:latin typeface="Cambria Math" panose="02040503050406030204" pitchFamily="18" charset="0"/>
                            <a:ea typeface="Meiryo UI" panose="020B0604030504040204" pitchFamily="50" charset="-128"/>
                          </a:rPr>
                        </m:ctrlPr>
                      </m:sSubPr>
                      <m:e>
                        <m:r>
                          <a:rPr lang="en-US" altLang="ja-JP" sz="1000" b="1" i="1" smtClean="0">
                            <a:solidFill>
                              <a:srgbClr val="FF0000"/>
                            </a:solidFill>
                            <a:latin typeface="Cambria Math" panose="02040503050406030204" pitchFamily="18" charset="0"/>
                            <a:ea typeface="Meiryo UI" panose="020B0604030504040204" pitchFamily="50" charset="-128"/>
                          </a:rPr>
                          <m:t>𝒓</m:t>
                        </m:r>
                      </m:e>
                      <m:sub>
                        <m:r>
                          <a:rPr lang="en-US" altLang="ja-JP" sz="1000" b="1" i="1">
                            <a:solidFill>
                              <a:srgbClr val="FF0000"/>
                            </a:solidFill>
                            <a:latin typeface="Cambria Math" panose="02040503050406030204" pitchFamily="18" charset="0"/>
                            <a:ea typeface="Meiryo UI" panose="020B0604030504040204" pitchFamily="50" charset="-128"/>
                          </a:rPr>
                          <m:t>𝑹</m:t>
                        </m:r>
                        <m:r>
                          <a:rPr lang="en-US" altLang="ja-JP" sz="1000" b="1" i="1" smtClean="0">
                            <a:solidFill>
                              <a:srgbClr val="FF0000"/>
                            </a:solidFill>
                            <a:latin typeface="Cambria Math" panose="02040503050406030204" pitchFamily="18" charset="0"/>
                            <a:ea typeface="Meiryo UI" panose="020B0604030504040204" pitchFamily="50" charset="-128"/>
                          </a:rPr>
                          <m:t>/</m:t>
                        </m:r>
                        <m:r>
                          <a:rPr lang="en-US" altLang="ja-JP" sz="1000" b="1" i="1" smtClean="0">
                            <a:solidFill>
                              <a:srgbClr val="FF0000"/>
                            </a:solidFill>
                            <a:latin typeface="Cambria Math" panose="02040503050406030204" pitchFamily="18" charset="0"/>
                            <a:ea typeface="Meiryo UI" panose="020B0604030504040204" pitchFamily="50" charset="-128"/>
                          </a:rPr>
                          <m:t>𝑳</m:t>
                        </m:r>
                      </m:sub>
                    </m:sSub>
                  </m:oMath>
                </a14:m>
                <a:r>
                  <a:rPr lang="en-US" altLang="ja-JP" sz="1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の積算で算出ができる。</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  車輪の角速度は、下記のようにエンコーダ値から算出可能である。</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26" name="コンテンツ プレースホルダー 2">
                <a:extLst>
                  <a:ext uri="{FF2B5EF4-FFF2-40B4-BE49-F238E27FC236}">
                    <a16:creationId xmlns:a16="http://schemas.microsoft.com/office/drawing/2014/main" id="{64352CAD-C246-4165-B48E-C35A59FFEF18}"/>
                  </a:ext>
                </a:extLst>
              </p:cNvPr>
              <p:cNvSpPr txBox="1">
                <a:spLocks noRot="1" noChangeAspect="1" noMove="1" noResize="1" noEditPoints="1" noAdjustHandles="1" noChangeArrowheads="1" noChangeShapeType="1" noTextEdit="1"/>
              </p:cNvSpPr>
              <p:nvPr/>
            </p:nvSpPr>
            <p:spPr>
              <a:xfrm>
                <a:off x="-11103" y="8518776"/>
                <a:ext cx="5744495" cy="543294"/>
              </a:xfrm>
              <a:prstGeom prst="rect">
                <a:avLst/>
              </a:prstGeom>
              <a:blipFill>
                <a:blip r:embed="rId4"/>
                <a:stretch>
                  <a:fillRect t="-2222"/>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コンテンツ プレースホルダー 2">
                <a:extLst>
                  <a:ext uri="{FF2B5EF4-FFF2-40B4-BE49-F238E27FC236}">
                    <a16:creationId xmlns:a16="http://schemas.microsoft.com/office/drawing/2014/main" id="{3022EF21-386E-42DF-AED4-D72C668FF6BB}"/>
                  </a:ext>
                </a:extLst>
              </p:cNvPr>
              <p:cNvSpPr>
                <a:spLocks noGrp="1"/>
              </p:cNvSpPr>
              <p:nvPr>
                <p:ph idx="1"/>
              </p:nvPr>
            </p:nvSpPr>
            <p:spPr>
              <a:xfrm>
                <a:off x="115062" y="5446248"/>
                <a:ext cx="2376256" cy="530676"/>
              </a:xfrm>
            </p:spPr>
            <p:txBody>
              <a:bodyPr>
                <a:normAutofit/>
              </a:bodyPr>
              <a:lstStyle/>
              <a:p>
                <a:pPr marL="0" indent="0" algn="r">
                  <a:buNone/>
                </a:pPr>
                <a14:m>
                  <m:oMathPara xmlns:m="http://schemas.openxmlformats.org/officeDocument/2006/math">
                    <m:oMathParaPr>
                      <m:jc m:val="centerGroup"/>
                    </m:oMathParaPr>
                    <m:oMath xmlns:m="http://schemas.openxmlformats.org/officeDocument/2006/math">
                      <m:r>
                        <a:rPr lang="en-US" altLang="ja-JP" sz="900" b="0" i="1" smtClean="0">
                          <a:latin typeface="Cambria Math" panose="02040503050406030204" pitchFamily="18" charset="0"/>
                        </a:rPr>
                        <m:t>𝑦</m:t>
                      </m:r>
                      <m:d>
                        <m:dPr>
                          <m:ctrlPr>
                            <a:rPr lang="en-US" altLang="ja-JP" sz="900" i="1">
                              <a:latin typeface="Cambria Math" panose="02040503050406030204" pitchFamily="18" charset="0"/>
                            </a:rPr>
                          </m:ctrlPr>
                        </m:dPr>
                        <m:e>
                          <m:r>
                            <a:rPr lang="en-US" altLang="ja-JP" sz="900" i="1">
                              <a:latin typeface="Cambria Math" panose="02040503050406030204" pitchFamily="18" charset="0"/>
                            </a:rPr>
                            <m:t>𝑡</m:t>
                          </m:r>
                        </m:e>
                      </m:d>
                      <m:r>
                        <a:rPr lang="en-US" altLang="ja-JP" sz="900" i="1">
                          <a:latin typeface="Cambria Math" panose="02040503050406030204" pitchFamily="18" charset="0"/>
                        </a:rPr>
                        <m:t>= </m:t>
                      </m:r>
                      <m:nary>
                        <m:naryPr>
                          <m:ctrlPr>
                            <a:rPr lang="en-US" altLang="ja-JP" sz="900" i="1">
                              <a:latin typeface="Cambria Math" panose="02040503050406030204" pitchFamily="18" charset="0"/>
                            </a:rPr>
                          </m:ctrlPr>
                        </m:naryPr>
                        <m:sub>
                          <m:r>
                            <m:rPr>
                              <m:brk m:alnAt="23"/>
                            </m:rPr>
                            <a:rPr lang="en-US" altLang="ja-JP" sz="900" i="1">
                              <a:latin typeface="Cambria Math" panose="02040503050406030204" pitchFamily="18" charset="0"/>
                            </a:rPr>
                            <m:t>0</m:t>
                          </m:r>
                        </m:sub>
                        <m:sup>
                          <m:r>
                            <a:rPr lang="en-US" altLang="ja-JP" sz="900" i="1">
                              <a:latin typeface="Cambria Math" panose="02040503050406030204" pitchFamily="18" charset="0"/>
                            </a:rPr>
                            <m:t>𝑡</m:t>
                          </m:r>
                        </m:sup>
                        <m:e>
                          <m:r>
                            <a:rPr lang="en-US" altLang="ja-JP" sz="900" i="1">
                              <a:latin typeface="Cambria Math" panose="02040503050406030204" pitchFamily="18" charset="0"/>
                            </a:rPr>
                            <m:t>𝑣</m:t>
                          </m:r>
                          <m:d>
                            <m:dPr>
                              <m:ctrlPr>
                                <a:rPr lang="en-US" altLang="ja-JP" sz="900" i="1">
                                  <a:latin typeface="Cambria Math" panose="02040503050406030204" pitchFamily="18" charset="0"/>
                                </a:rPr>
                              </m:ctrlPr>
                            </m:dPr>
                            <m:e>
                              <m:r>
                                <a:rPr lang="ja-JP" altLang="en-US" sz="900" i="1">
                                  <a:latin typeface="Cambria Math" panose="02040503050406030204" pitchFamily="18" charset="0"/>
                                </a:rPr>
                                <m:t>𝜏</m:t>
                              </m:r>
                            </m:e>
                          </m:d>
                          <m:func>
                            <m:funcPr>
                              <m:ctrlPr>
                                <a:rPr lang="en-US" altLang="ja-JP" sz="900" i="1" smtClean="0">
                                  <a:latin typeface="Cambria Math" panose="02040503050406030204" pitchFamily="18" charset="0"/>
                                </a:rPr>
                              </m:ctrlPr>
                            </m:funcPr>
                            <m:fName>
                              <m:r>
                                <m:rPr>
                                  <m:sty m:val="p"/>
                                </m:rPr>
                                <a:rPr lang="en-US" altLang="ja-JP" sz="900" i="0" smtClean="0">
                                  <a:latin typeface="Cambria Math" panose="02040503050406030204" pitchFamily="18" charset="0"/>
                                </a:rPr>
                                <m:t>sin</m:t>
                              </m:r>
                            </m:fName>
                            <m:e>
                              <m:d>
                                <m:dPr>
                                  <m:ctrlPr>
                                    <a:rPr lang="en-US" altLang="ja-JP" sz="900" i="1" smtClean="0">
                                      <a:latin typeface="Cambria Math" panose="02040503050406030204" pitchFamily="18" charset="0"/>
                                    </a:rPr>
                                  </m:ctrlPr>
                                </m:dPr>
                                <m:e>
                                  <m:r>
                                    <a:rPr lang="ja-JP" altLang="en-US" sz="900" i="1" smtClean="0">
                                      <a:latin typeface="Cambria Math" panose="02040503050406030204" pitchFamily="18" charset="0"/>
                                    </a:rPr>
                                    <m:t>𝜃</m:t>
                                  </m:r>
                                  <m:d>
                                    <m:dPr>
                                      <m:ctrlPr>
                                        <a:rPr lang="en-US" altLang="ja-JP" sz="900" i="1" smtClean="0">
                                          <a:latin typeface="Cambria Math" panose="02040503050406030204" pitchFamily="18" charset="0"/>
                                        </a:rPr>
                                      </m:ctrlPr>
                                    </m:dPr>
                                    <m:e>
                                      <m:r>
                                        <a:rPr lang="ja-JP" altLang="en-US" sz="900" i="1" smtClean="0">
                                          <a:latin typeface="Cambria Math" panose="02040503050406030204" pitchFamily="18" charset="0"/>
                                        </a:rPr>
                                        <m:t>𝜏</m:t>
                                      </m:r>
                                    </m:e>
                                  </m:d>
                                </m:e>
                              </m:d>
                              <m:r>
                                <a:rPr lang="en-US" altLang="ja-JP" sz="900" b="0" i="1" smtClean="0">
                                  <a:latin typeface="Cambria Math" panose="02040503050406030204" pitchFamily="18" charset="0"/>
                                </a:rPr>
                                <m:t>𝑑</m:t>
                              </m:r>
                              <m:r>
                                <a:rPr lang="ja-JP" altLang="en-US" sz="900" b="0" i="1" smtClean="0">
                                  <a:latin typeface="Cambria Math" panose="02040503050406030204" pitchFamily="18" charset="0"/>
                                </a:rPr>
                                <m:t>𝜏</m:t>
                              </m:r>
                            </m:e>
                          </m:func>
                          <m:r>
                            <a:rPr lang="en-US" altLang="ja-JP" sz="900" i="1">
                              <a:latin typeface="Cambria Math" panose="02040503050406030204" pitchFamily="18" charset="0"/>
                            </a:rPr>
                            <m:t>+</m:t>
                          </m:r>
                          <m:r>
                            <a:rPr lang="en-US" altLang="ja-JP" sz="900" b="0" i="1" smtClean="0">
                              <a:latin typeface="Cambria Math" panose="02040503050406030204" pitchFamily="18" charset="0"/>
                            </a:rPr>
                            <m:t>𝑦</m:t>
                          </m:r>
                          <m:d>
                            <m:dPr>
                              <m:ctrlPr>
                                <a:rPr lang="en-US" altLang="ja-JP" sz="900" i="1">
                                  <a:latin typeface="Cambria Math" panose="02040503050406030204" pitchFamily="18" charset="0"/>
                                </a:rPr>
                              </m:ctrlPr>
                            </m:dPr>
                            <m:e>
                              <m:sSub>
                                <m:sSubPr>
                                  <m:ctrlPr>
                                    <a:rPr lang="en-US" altLang="ja-JP" sz="900" i="1">
                                      <a:latin typeface="Cambria Math" panose="02040503050406030204" pitchFamily="18" charset="0"/>
                                    </a:rPr>
                                  </m:ctrlPr>
                                </m:sSubPr>
                                <m:e>
                                  <m:r>
                                    <a:rPr lang="en-US" altLang="ja-JP" sz="900" i="1">
                                      <a:latin typeface="Cambria Math" panose="02040503050406030204" pitchFamily="18" charset="0"/>
                                    </a:rPr>
                                    <m:t>𝑡</m:t>
                                  </m:r>
                                </m:e>
                                <m:sub>
                                  <m:r>
                                    <a:rPr lang="en-US" altLang="ja-JP" sz="900" i="1">
                                      <a:latin typeface="Cambria Math" panose="02040503050406030204" pitchFamily="18" charset="0"/>
                                    </a:rPr>
                                    <m:t>0</m:t>
                                  </m:r>
                                </m:sub>
                              </m:sSub>
                            </m:e>
                          </m:d>
                        </m:e>
                      </m:nary>
                    </m:oMath>
                  </m:oMathPara>
                </a14:m>
                <a:endParaRPr lang="ja-JP" altLang="en-US" sz="900" dirty="0">
                  <a:latin typeface="Meiryo UI" panose="020B0604030504040204" pitchFamily="50" charset="-128"/>
                  <a:ea typeface="Meiryo UI" panose="020B0604030504040204" pitchFamily="50" charset="-128"/>
                </a:endParaRPr>
              </a:p>
            </p:txBody>
          </p:sp>
        </mc:Choice>
        <mc:Fallback xmlns="">
          <p:sp>
            <p:nvSpPr>
              <p:cNvPr id="27" name="コンテンツ プレースホルダー 2">
                <a:extLst>
                  <a:ext uri="{FF2B5EF4-FFF2-40B4-BE49-F238E27FC236}">
                    <a16:creationId xmlns:a16="http://schemas.microsoft.com/office/drawing/2014/main" id="{3022EF21-386E-42DF-AED4-D72C668FF6BB}"/>
                  </a:ext>
                </a:extLst>
              </p:cNvPr>
              <p:cNvSpPr>
                <a:spLocks noGrp="1" noRot="1" noChangeAspect="1" noMove="1" noResize="1" noEditPoints="1" noAdjustHandles="1" noChangeArrowheads="1" noChangeShapeType="1" noTextEdit="1"/>
              </p:cNvSpPr>
              <p:nvPr>
                <p:ph idx="1"/>
              </p:nvPr>
            </p:nvSpPr>
            <p:spPr>
              <a:xfrm>
                <a:off x="115062" y="5446248"/>
                <a:ext cx="2376256" cy="530676"/>
              </a:xfrm>
              <a:blipFill>
                <a:blip r:embed="rId5"/>
                <a:stretch>
                  <a:fillRect t="-105747" b="-1252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コンテンツ プレースホルダー 2">
                <a:extLst>
                  <a:ext uri="{FF2B5EF4-FFF2-40B4-BE49-F238E27FC236}">
                    <a16:creationId xmlns:a16="http://schemas.microsoft.com/office/drawing/2014/main" id="{49447201-2911-4D2E-B8F4-DF18BEADA76E}"/>
                  </a:ext>
                </a:extLst>
              </p:cNvPr>
              <p:cNvSpPr txBox="1">
                <a:spLocks/>
              </p:cNvSpPr>
              <p:nvPr/>
            </p:nvSpPr>
            <p:spPr>
              <a:xfrm>
                <a:off x="153162" y="6036585"/>
                <a:ext cx="1848956" cy="5306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fontAlgn="auto">
                  <a:spcAft>
                    <a:spcPts val="0"/>
                  </a:spcAft>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ja-JP" altLang="en-US" sz="900" i="1" smtClean="0">
                          <a:latin typeface="Cambria Math" panose="02040503050406030204" pitchFamily="18" charset="0"/>
                        </a:rPr>
                        <m:t>𝜃</m:t>
                      </m:r>
                      <m:d>
                        <m:dPr>
                          <m:ctrlPr>
                            <a:rPr lang="en-US" altLang="ja-JP" sz="900" i="1" smtClean="0">
                              <a:latin typeface="Cambria Math" panose="02040503050406030204" pitchFamily="18" charset="0"/>
                            </a:rPr>
                          </m:ctrlPr>
                        </m:dPr>
                        <m:e>
                          <m:r>
                            <a:rPr lang="en-US" altLang="ja-JP" sz="900" i="1" smtClean="0">
                              <a:latin typeface="Cambria Math" panose="02040503050406030204" pitchFamily="18" charset="0"/>
                            </a:rPr>
                            <m:t>𝑡</m:t>
                          </m:r>
                        </m:e>
                      </m:d>
                      <m:r>
                        <a:rPr lang="en-US" altLang="ja-JP" sz="900" i="1" smtClean="0">
                          <a:latin typeface="Cambria Math" panose="02040503050406030204" pitchFamily="18" charset="0"/>
                        </a:rPr>
                        <m:t>= </m:t>
                      </m:r>
                      <m:nary>
                        <m:naryPr>
                          <m:ctrlPr>
                            <a:rPr lang="en-US" altLang="ja-JP" sz="900" i="1" smtClean="0">
                              <a:latin typeface="Cambria Math" panose="02040503050406030204" pitchFamily="18" charset="0"/>
                            </a:rPr>
                          </m:ctrlPr>
                        </m:naryPr>
                        <m:sub>
                          <m:r>
                            <m:rPr>
                              <m:brk m:alnAt="23"/>
                            </m:rPr>
                            <a:rPr lang="en-US" altLang="ja-JP" sz="900" i="1" smtClean="0">
                              <a:latin typeface="Cambria Math" panose="02040503050406030204" pitchFamily="18" charset="0"/>
                            </a:rPr>
                            <m:t>0</m:t>
                          </m:r>
                        </m:sub>
                        <m:sup>
                          <m:r>
                            <a:rPr lang="en-US" altLang="ja-JP" sz="900" i="1" smtClean="0">
                              <a:latin typeface="Cambria Math" panose="02040503050406030204" pitchFamily="18" charset="0"/>
                            </a:rPr>
                            <m:t>𝑡</m:t>
                          </m:r>
                        </m:sup>
                        <m:e>
                          <m:r>
                            <a:rPr lang="ja-JP" altLang="en-US" sz="900" i="1" smtClean="0">
                              <a:latin typeface="Cambria Math" panose="02040503050406030204" pitchFamily="18" charset="0"/>
                            </a:rPr>
                            <m:t>𝜔</m:t>
                          </m:r>
                          <m:d>
                            <m:dPr>
                              <m:ctrlPr>
                                <a:rPr lang="en-US" altLang="ja-JP" sz="900" i="1" smtClean="0">
                                  <a:latin typeface="Cambria Math" panose="02040503050406030204" pitchFamily="18" charset="0"/>
                                </a:rPr>
                              </m:ctrlPr>
                            </m:dPr>
                            <m:e>
                              <m:r>
                                <a:rPr lang="ja-JP" altLang="en-US" sz="900" i="1" smtClean="0">
                                  <a:latin typeface="Cambria Math" panose="02040503050406030204" pitchFamily="18" charset="0"/>
                                </a:rPr>
                                <m:t>𝜏</m:t>
                              </m:r>
                            </m:e>
                          </m:d>
                          <m:r>
                            <a:rPr lang="en-US" altLang="ja-JP" sz="900" i="1" smtClean="0">
                              <a:latin typeface="Cambria Math" panose="02040503050406030204" pitchFamily="18" charset="0"/>
                            </a:rPr>
                            <m:t>𝑑</m:t>
                          </m:r>
                          <m:r>
                            <a:rPr lang="ja-JP" altLang="en-US" sz="900" i="1" smtClean="0">
                              <a:latin typeface="Cambria Math" panose="02040503050406030204" pitchFamily="18" charset="0"/>
                            </a:rPr>
                            <m:t>𝜏</m:t>
                          </m:r>
                          <m:r>
                            <a:rPr lang="en-US" altLang="ja-JP" sz="900" i="1" smtClean="0">
                              <a:latin typeface="Cambria Math" panose="02040503050406030204" pitchFamily="18" charset="0"/>
                            </a:rPr>
                            <m:t>+ </m:t>
                          </m:r>
                          <m:r>
                            <a:rPr lang="ja-JP" altLang="en-US" sz="900" i="1" smtClean="0">
                              <a:latin typeface="Cambria Math" panose="02040503050406030204" pitchFamily="18" charset="0"/>
                            </a:rPr>
                            <m:t>𝜃</m:t>
                          </m:r>
                          <m:d>
                            <m:dPr>
                              <m:ctrlPr>
                                <a:rPr lang="en-US" altLang="ja-JP" sz="900" i="1" smtClean="0">
                                  <a:latin typeface="Cambria Math" panose="02040503050406030204" pitchFamily="18" charset="0"/>
                                </a:rPr>
                              </m:ctrlPr>
                            </m:dPr>
                            <m:e>
                              <m:sSub>
                                <m:sSubPr>
                                  <m:ctrlPr>
                                    <a:rPr lang="en-US" altLang="ja-JP" sz="900" i="1" smtClean="0">
                                      <a:latin typeface="Cambria Math" panose="02040503050406030204" pitchFamily="18" charset="0"/>
                                    </a:rPr>
                                  </m:ctrlPr>
                                </m:sSubPr>
                                <m:e>
                                  <m:r>
                                    <a:rPr lang="en-US" altLang="ja-JP" sz="900" i="1" smtClean="0">
                                      <a:latin typeface="Cambria Math" panose="02040503050406030204" pitchFamily="18" charset="0"/>
                                    </a:rPr>
                                    <m:t>𝑡</m:t>
                                  </m:r>
                                </m:e>
                                <m:sub>
                                  <m:r>
                                    <a:rPr lang="en-US" altLang="ja-JP" sz="900" i="1" smtClean="0">
                                      <a:latin typeface="Cambria Math" panose="02040503050406030204" pitchFamily="18" charset="0"/>
                                    </a:rPr>
                                    <m:t>0</m:t>
                                  </m:r>
                                </m:sub>
                              </m:sSub>
                            </m:e>
                          </m:d>
                        </m:e>
                      </m:nary>
                    </m:oMath>
                  </m:oMathPara>
                </a14:m>
                <a:endParaRPr lang="ja-JP" altLang="en-US" sz="900" dirty="0">
                  <a:latin typeface="Meiryo UI" panose="020B0604030504040204" pitchFamily="50" charset="-128"/>
                  <a:ea typeface="Meiryo UI" panose="020B0604030504040204" pitchFamily="50" charset="-128"/>
                </a:endParaRPr>
              </a:p>
            </p:txBody>
          </p:sp>
        </mc:Choice>
        <mc:Fallback xmlns="">
          <p:sp>
            <p:nvSpPr>
              <p:cNvPr id="28" name="コンテンツ プレースホルダー 2">
                <a:extLst>
                  <a:ext uri="{FF2B5EF4-FFF2-40B4-BE49-F238E27FC236}">
                    <a16:creationId xmlns:a16="http://schemas.microsoft.com/office/drawing/2014/main" id="{49447201-2911-4D2E-B8F4-DF18BEADA76E}"/>
                  </a:ext>
                </a:extLst>
              </p:cNvPr>
              <p:cNvSpPr txBox="1">
                <a:spLocks noRot="1" noChangeAspect="1" noMove="1" noResize="1" noEditPoints="1" noAdjustHandles="1" noChangeArrowheads="1" noChangeShapeType="1" noTextEdit="1"/>
              </p:cNvSpPr>
              <p:nvPr/>
            </p:nvSpPr>
            <p:spPr>
              <a:xfrm>
                <a:off x="153162" y="6036585"/>
                <a:ext cx="1848956" cy="530676"/>
              </a:xfrm>
              <a:prstGeom prst="rect">
                <a:avLst/>
              </a:prstGeom>
              <a:blipFill>
                <a:blip r:embed="rId6"/>
                <a:stretch>
                  <a:fillRect t="-105747" b="-1252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コンテンツ プレースホルダー 2">
                <a:extLst>
                  <a:ext uri="{FF2B5EF4-FFF2-40B4-BE49-F238E27FC236}">
                    <a16:creationId xmlns:a16="http://schemas.microsoft.com/office/drawing/2014/main" id="{1E70CA72-8B98-474B-8EFB-5670DECD8146}"/>
                  </a:ext>
                </a:extLst>
              </p:cNvPr>
              <p:cNvSpPr txBox="1">
                <a:spLocks/>
              </p:cNvSpPr>
              <p:nvPr/>
            </p:nvSpPr>
            <p:spPr>
              <a:xfrm>
                <a:off x="115062" y="5099634"/>
                <a:ext cx="2376256" cy="5306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fontAlgn="auto">
                  <a:spcAft>
                    <a:spcPts val="0"/>
                  </a:spcAft>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900" i="1" smtClean="0">
                          <a:latin typeface="Cambria Math" panose="02040503050406030204" pitchFamily="18" charset="0"/>
                        </a:rPr>
                        <m:t>𝑥</m:t>
                      </m:r>
                      <m:d>
                        <m:dPr>
                          <m:ctrlPr>
                            <a:rPr lang="en-US" altLang="ja-JP" sz="900" i="1">
                              <a:latin typeface="Cambria Math" panose="02040503050406030204" pitchFamily="18" charset="0"/>
                            </a:rPr>
                          </m:ctrlPr>
                        </m:dPr>
                        <m:e>
                          <m:r>
                            <a:rPr lang="en-US" altLang="ja-JP" sz="900" i="1">
                              <a:latin typeface="Cambria Math" panose="02040503050406030204" pitchFamily="18" charset="0"/>
                            </a:rPr>
                            <m:t>𝑡</m:t>
                          </m:r>
                        </m:e>
                      </m:d>
                      <m:r>
                        <a:rPr lang="en-US" altLang="ja-JP" sz="900" i="1">
                          <a:latin typeface="Cambria Math" panose="02040503050406030204" pitchFamily="18" charset="0"/>
                        </a:rPr>
                        <m:t>= </m:t>
                      </m:r>
                      <m:nary>
                        <m:naryPr>
                          <m:ctrlPr>
                            <a:rPr lang="en-US" altLang="ja-JP" sz="900" i="1">
                              <a:latin typeface="Cambria Math" panose="02040503050406030204" pitchFamily="18" charset="0"/>
                            </a:rPr>
                          </m:ctrlPr>
                        </m:naryPr>
                        <m:sub>
                          <m:r>
                            <m:rPr>
                              <m:brk m:alnAt="23"/>
                            </m:rPr>
                            <a:rPr lang="en-US" altLang="ja-JP" sz="900" i="1">
                              <a:latin typeface="Cambria Math" panose="02040503050406030204" pitchFamily="18" charset="0"/>
                            </a:rPr>
                            <m:t>0</m:t>
                          </m:r>
                        </m:sub>
                        <m:sup>
                          <m:r>
                            <a:rPr lang="en-US" altLang="ja-JP" sz="900" i="1">
                              <a:latin typeface="Cambria Math" panose="02040503050406030204" pitchFamily="18" charset="0"/>
                            </a:rPr>
                            <m:t>𝑡</m:t>
                          </m:r>
                        </m:sup>
                        <m:e>
                          <m:r>
                            <a:rPr lang="en-US" altLang="ja-JP" sz="900" i="1" smtClean="0">
                              <a:latin typeface="Cambria Math" panose="02040503050406030204" pitchFamily="18" charset="0"/>
                            </a:rPr>
                            <m:t>𝑣</m:t>
                          </m:r>
                          <m:d>
                            <m:dPr>
                              <m:ctrlPr>
                                <a:rPr lang="en-US" altLang="ja-JP" sz="900" i="1">
                                  <a:latin typeface="Cambria Math" panose="02040503050406030204" pitchFamily="18" charset="0"/>
                                </a:rPr>
                              </m:ctrlPr>
                            </m:dPr>
                            <m:e>
                              <m:r>
                                <a:rPr lang="ja-JP" altLang="en-US" sz="900" i="1">
                                  <a:latin typeface="Cambria Math" panose="02040503050406030204" pitchFamily="18" charset="0"/>
                                </a:rPr>
                                <m:t>𝜏</m:t>
                              </m:r>
                            </m:e>
                          </m:d>
                          <m:func>
                            <m:funcPr>
                              <m:ctrlPr>
                                <a:rPr lang="en-US" altLang="ja-JP" sz="900" i="1" smtClean="0">
                                  <a:latin typeface="Cambria Math" panose="02040503050406030204" pitchFamily="18" charset="0"/>
                                </a:rPr>
                              </m:ctrlPr>
                            </m:funcPr>
                            <m:fName>
                              <m:r>
                                <m:rPr>
                                  <m:sty m:val="p"/>
                                </m:rPr>
                                <a:rPr lang="en-US" altLang="ja-JP" sz="900" smtClean="0">
                                  <a:latin typeface="Cambria Math" panose="02040503050406030204" pitchFamily="18" charset="0"/>
                                </a:rPr>
                                <m:t>cos</m:t>
                              </m:r>
                            </m:fName>
                            <m:e>
                              <m:d>
                                <m:dPr>
                                  <m:ctrlPr>
                                    <a:rPr lang="en-US" altLang="ja-JP" sz="900" i="1" smtClean="0">
                                      <a:latin typeface="Cambria Math" panose="02040503050406030204" pitchFamily="18" charset="0"/>
                                    </a:rPr>
                                  </m:ctrlPr>
                                </m:dPr>
                                <m:e>
                                  <m:r>
                                    <a:rPr lang="ja-JP" altLang="en-US" sz="900" i="1" smtClean="0">
                                      <a:latin typeface="Cambria Math" panose="02040503050406030204" pitchFamily="18" charset="0"/>
                                    </a:rPr>
                                    <m:t>𝜃</m:t>
                                  </m:r>
                                  <m:d>
                                    <m:dPr>
                                      <m:ctrlPr>
                                        <a:rPr lang="en-US" altLang="ja-JP" sz="900" i="1" smtClean="0">
                                          <a:latin typeface="Cambria Math" panose="02040503050406030204" pitchFamily="18" charset="0"/>
                                        </a:rPr>
                                      </m:ctrlPr>
                                    </m:dPr>
                                    <m:e>
                                      <m:r>
                                        <a:rPr lang="ja-JP" altLang="en-US" sz="900" i="1" smtClean="0">
                                          <a:latin typeface="Cambria Math" panose="02040503050406030204" pitchFamily="18" charset="0"/>
                                        </a:rPr>
                                        <m:t>𝜏</m:t>
                                      </m:r>
                                    </m:e>
                                  </m:d>
                                </m:e>
                              </m:d>
                              <m:r>
                                <a:rPr lang="en-US" altLang="ja-JP" sz="900" i="1" smtClean="0">
                                  <a:latin typeface="Cambria Math" panose="02040503050406030204" pitchFamily="18" charset="0"/>
                                </a:rPr>
                                <m:t>𝑑</m:t>
                              </m:r>
                              <m:r>
                                <a:rPr lang="ja-JP" altLang="en-US" sz="900" i="1" smtClean="0">
                                  <a:latin typeface="Cambria Math" panose="02040503050406030204" pitchFamily="18" charset="0"/>
                                </a:rPr>
                                <m:t>𝜏</m:t>
                              </m:r>
                            </m:e>
                          </m:func>
                          <m:r>
                            <a:rPr lang="en-US" altLang="ja-JP" sz="900" i="1">
                              <a:latin typeface="Cambria Math" panose="02040503050406030204" pitchFamily="18" charset="0"/>
                            </a:rPr>
                            <m:t>+</m:t>
                          </m:r>
                          <m:r>
                            <a:rPr lang="en-US" altLang="ja-JP" sz="900" i="1" smtClean="0">
                              <a:latin typeface="Cambria Math" panose="02040503050406030204" pitchFamily="18" charset="0"/>
                            </a:rPr>
                            <m:t>𝑥</m:t>
                          </m:r>
                          <m:d>
                            <m:dPr>
                              <m:ctrlPr>
                                <a:rPr lang="en-US" altLang="ja-JP" sz="900" i="1">
                                  <a:latin typeface="Cambria Math" panose="02040503050406030204" pitchFamily="18" charset="0"/>
                                </a:rPr>
                              </m:ctrlPr>
                            </m:dPr>
                            <m:e>
                              <m:sSub>
                                <m:sSubPr>
                                  <m:ctrlPr>
                                    <a:rPr lang="en-US" altLang="ja-JP" sz="900" i="1">
                                      <a:latin typeface="Cambria Math" panose="02040503050406030204" pitchFamily="18" charset="0"/>
                                    </a:rPr>
                                  </m:ctrlPr>
                                </m:sSubPr>
                                <m:e>
                                  <m:r>
                                    <a:rPr lang="en-US" altLang="ja-JP" sz="900" i="1">
                                      <a:latin typeface="Cambria Math" panose="02040503050406030204" pitchFamily="18" charset="0"/>
                                    </a:rPr>
                                    <m:t>𝑡</m:t>
                                  </m:r>
                                </m:e>
                                <m:sub>
                                  <m:r>
                                    <a:rPr lang="en-US" altLang="ja-JP" sz="900" i="1">
                                      <a:latin typeface="Cambria Math" panose="02040503050406030204" pitchFamily="18" charset="0"/>
                                    </a:rPr>
                                    <m:t>0</m:t>
                                  </m:r>
                                </m:sub>
                              </m:sSub>
                            </m:e>
                          </m:d>
                        </m:e>
                      </m:nary>
                    </m:oMath>
                  </m:oMathPara>
                </a14:m>
                <a:endParaRPr lang="ja-JP" altLang="en-US" sz="900" dirty="0">
                  <a:latin typeface="Meiryo UI" panose="020B0604030504040204" pitchFamily="50" charset="-128"/>
                  <a:ea typeface="Meiryo UI" panose="020B0604030504040204" pitchFamily="50" charset="-128"/>
                </a:endParaRPr>
              </a:p>
              <a:p>
                <a:pPr fontAlgn="auto">
                  <a:spcAft>
                    <a:spcPts val="0"/>
                  </a:spcAft>
                </a:pPr>
                <a:endParaRPr lang="ja-JP" altLang="en-US" sz="900" dirty="0">
                  <a:latin typeface="Meiryo UI" panose="020B0604030504040204" pitchFamily="50" charset="-128"/>
                  <a:ea typeface="Meiryo UI" panose="020B0604030504040204" pitchFamily="50" charset="-128"/>
                </a:endParaRPr>
              </a:p>
            </p:txBody>
          </p:sp>
        </mc:Choice>
        <mc:Fallback xmlns="">
          <p:sp>
            <p:nvSpPr>
              <p:cNvPr id="29" name="コンテンツ プレースホルダー 2">
                <a:extLst>
                  <a:ext uri="{FF2B5EF4-FFF2-40B4-BE49-F238E27FC236}">
                    <a16:creationId xmlns:a16="http://schemas.microsoft.com/office/drawing/2014/main" id="{1E70CA72-8B98-474B-8EFB-5670DECD8146}"/>
                  </a:ext>
                </a:extLst>
              </p:cNvPr>
              <p:cNvSpPr txBox="1">
                <a:spLocks noRot="1" noChangeAspect="1" noMove="1" noResize="1" noEditPoints="1" noAdjustHandles="1" noChangeArrowheads="1" noChangeShapeType="1" noTextEdit="1"/>
              </p:cNvSpPr>
              <p:nvPr/>
            </p:nvSpPr>
            <p:spPr>
              <a:xfrm>
                <a:off x="115062" y="5099634"/>
                <a:ext cx="2376256" cy="530676"/>
              </a:xfrm>
              <a:prstGeom prst="rect">
                <a:avLst/>
              </a:prstGeom>
              <a:blipFill>
                <a:blip r:embed="rId7"/>
                <a:stretch>
                  <a:fillRect t="-105747" b="-1252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コンテンツ プレースホルダー 2">
                <a:extLst>
                  <a:ext uri="{FF2B5EF4-FFF2-40B4-BE49-F238E27FC236}">
                    <a16:creationId xmlns:a16="http://schemas.microsoft.com/office/drawing/2014/main" id="{E72C065A-7044-44FF-8437-44A45552C197}"/>
                  </a:ext>
                </a:extLst>
              </p:cNvPr>
              <p:cNvSpPr txBox="1">
                <a:spLocks/>
              </p:cNvSpPr>
              <p:nvPr/>
            </p:nvSpPr>
            <p:spPr>
              <a:xfrm>
                <a:off x="581826" y="7931676"/>
                <a:ext cx="1405900" cy="426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ja-JP" altLang="en-US" sz="900" i="1" dirty="0">
                          <a:latin typeface="Cambria Math" panose="02040503050406030204" pitchFamily="18" charset="0"/>
                          <a:ea typeface="Meiryo UI" panose="020B0604030504040204" pitchFamily="50" charset="-128"/>
                          <a:cs typeface="Meiryo UI" panose="020B0604030504040204" pitchFamily="50" charset="-128"/>
                        </a:rPr>
                        <m:t> </m:t>
                      </m:r>
                      <m:r>
                        <a:rPr lang="ja-JP" altLang="en-US" sz="900" i="1" smtClean="0">
                          <a:latin typeface="Cambria Math" panose="02040503050406030204" pitchFamily="18" charset="0"/>
                          <a:ea typeface="Meiryo UI" panose="020B0604030504040204" pitchFamily="50" charset="-128"/>
                          <a:cs typeface="Meiryo UI" panose="020B0604030504040204" pitchFamily="50" charset="-128"/>
                        </a:rPr>
                        <m:t>𝜔</m:t>
                      </m:r>
                      <m:r>
                        <a:rPr lang="en-US" altLang="ja-JP" sz="900" i="1" smtClean="0">
                          <a:latin typeface="Cambria Math" panose="02040503050406030204" pitchFamily="18" charset="0"/>
                          <a:ea typeface="Meiryo UI" panose="020B0604030504040204" pitchFamily="50" charset="-128"/>
                          <a:cs typeface="Meiryo UI" panose="020B0604030504040204" pitchFamily="50" charset="-128"/>
                        </a:rPr>
                        <m:t>=</m:t>
                      </m:r>
                      <m:f>
                        <m:fPr>
                          <m:ctrlPr>
                            <a:rPr lang="en-US" altLang="ja-JP" sz="900" i="1" smtClean="0">
                              <a:latin typeface="Cambria Math" panose="02040503050406030204" pitchFamily="18" charset="0"/>
                              <a:ea typeface="Meiryo UI" panose="020B0604030504040204" pitchFamily="50" charset="-128"/>
                            </a:rPr>
                          </m:ctrlPr>
                        </m:fPr>
                        <m:num>
                          <m:r>
                            <a:rPr lang="en-US" altLang="ja-JP" sz="900" i="1">
                              <a:latin typeface="Cambria Math" panose="02040503050406030204" pitchFamily="18" charset="0"/>
                              <a:ea typeface="Meiryo UI" panose="020B0604030504040204" pitchFamily="50" charset="-128"/>
                            </a:rPr>
                            <m:t>(</m:t>
                          </m:r>
                          <m:sSub>
                            <m:sSubPr>
                              <m:ctrlPr>
                                <a:rPr lang="en-US" altLang="ja-JP" sz="900" i="1">
                                  <a:latin typeface="Cambria Math" panose="02040503050406030204" pitchFamily="18" charset="0"/>
                                  <a:ea typeface="Meiryo UI" panose="020B0604030504040204" pitchFamily="50" charset="-128"/>
                                </a:rPr>
                              </m:ctrlPr>
                            </m:sSubPr>
                            <m:e>
                              <m:r>
                                <a:rPr lang="en-US" altLang="ja-JP" sz="900" i="1">
                                  <a:latin typeface="Cambria Math" panose="02040503050406030204" pitchFamily="18" charset="0"/>
                                  <a:ea typeface="Meiryo UI" panose="020B0604030504040204" pitchFamily="50" charset="-128"/>
                                </a:rPr>
                                <m:t>𝑣</m:t>
                              </m:r>
                            </m:e>
                            <m:sub>
                              <m:r>
                                <a:rPr lang="en-US" altLang="ja-JP" sz="900" i="1">
                                  <a:latin typeface="Cambria Math" panose="02040503050406030204" pitchFamily="18" charset="0"/>
                                  <a:ea typeface="Meiryo UI" panose="020B0604030504040204" pitchFamily="50" charset="-128"/>
                                </a:rPr>
                                <m:t>𝑟</m:t>
                              </m:r>
                            </m:sub>
                          </m:sSub>
                          <m:r>
                            <a:rPr lang="en-US" altLang="ja-JP" sz="900" i="1">
                              <a:latin typeface="Cambria Math" panose="02040503050406030204" pitchFamily="18" charset="0"/>
                              <a:ea typeface="Meiryo UI" panose="020B0604030504040204" pitchFamily="50" charset="-128"/>
                            </a:rPr>
                            <m:t> − </m:t>
                          </m:r>
                          <m:sSub>
                            <m:sSubPr>
                              <m:ctrlPr>
                                <a:rPr lang="en-US" altLang="ja-JP" sz="900" i="1">
                                  <a:latin typeface="Cambria Math" panose="02040503050406030204" pitchFamily="18" charset="0"/>
                                  <a:ea typeface="Meiryo UI" panose="020B0604030504040204" pitchFamily="50" charset="-128"/>
                                </a:rPr>
                              </m:ctrlPr>
                            </m:sSubPr>
                            <m:e>
                              <m:r>
                                <a:rPr lang="en-US" altLang="ja-JP" sz="900" i="1">
                                  <a:latin typeface="Cambria Math" panose="02040503050406030204" pitchFamily="18" charset="0"/>
                                  <a:ea typeface="Meiryo UI" panose="020B0604030504040204" pitchFamily="50" charset="-128"/>
                                </a:rPr>
                                <m:t>𝑣</m:t>
                              </m:r>
                            </m:e>
                            <m:sub>
                              <m:r>
                                <a:rPr lang="en-US" altLang="ja-JP" sz="900" i="1">
                                  <a:latin typeface="Cambria Math" panose="02040503050406030204" pitchFamily="18" charset="0"/>
                                  <a:ea typeface="Meiryo UI" panose="020B0604030504040204" pitchFamily="50" charset="-128"/>
                                </a:rPr>
                                <m:t>𝑙</m:t>
                              </m:r>
                            </m:sub>
                          </m:sSub>
                          <m:r>
                            <a:rPr lang="en-US" altLang="ja-JP" sz="900" i="1">
                              <a:latin typeface="Cambria Math" panose="02040503050406030204" pitchFamily="18" charset="0"/>
                              <a:ea typeface="Meiryo UI" panose="020B0604030504040204" pitchFamily="50" charset="-128"/>
                            </a:rPr>
                            <m:t>)</m:t>
                          </m:r>
                        </m:num>
                        <m:den>
                          <m:r>
                            <a:rPr lang="en-US" altLang="ja-JP" sz="900" i="1" smtClean="0">
                              <a:latin typeface="Cambria Math" panose="02040503050406030204" pitchFamily="18" charset="0"/>
                              <a:ea typeface="Meiryo UI" panose="020B0604030504040204" pitchFamily="50" charset="-128"/>
                            </a:rPr>
                            <m:t>𝑇</m:t>
                          </m:r>
                        </m:den>
                      </m:f>
                    </m:oMath>
                  </m:oMathPara>
                </a14:m>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32" name="コンテンツ プレースホルダー 2">
                <a:extLst>
                  <a:ext uri="{FF2B5EF4-FFF2-40B4-BE49-F238E27FC236}">
                    <a16:creationId xmlns:a16="http://schemas.microsoft.com/office/drawing/2014/main" id="{E72C065A-7044-44FF-8437-44A45552C197}"/>
                  </a:ext>
                </a:extLst>
              </p:cNvPr>
              <p:cNvSpPr txBox="1">
                <a:spLocks noRot="1" noChangeAspect="1" noMove="1" noResize="1" noEditPoints="1" noAdjustHandles="1" noChangeArrowheads="1" noChangeShapeType="1" noTextEdit="1"/>
              </p:cNvSpPr>
              <p:nvPr/>
            </p:nvSpPr>
            <p:spPr>
              <a:xfrm>
                <a:off x="581826" y="7931676"/>
                <a:ext cx="1405900" cy="426380"/>
              </a:xfrm>
              <a:prstGeom prst="rect">
                <a:avLst/>
              </a:prstGeom>
              <a:blipFill>
                <a:blip r:embed="rId8"/>
                <a:stretch>
                  <a:fillRect/>
                </a:stretch>
              </a:blipFill>
            </p:spPr>
            <p:txBody>
              <a:bodyPr/>
              <a:lstStyle/>
              <a:p>
                <a:r>
                  <a:rPr lang="ja-JP" altLang="en-US">
                    <a:noFill/>
                  </a:rPr>
                  <a:t> </a:t>
                </a:r>
              </a:p>
            </p:txBody>
          </p:sp>
        </mc:Fallback>
      </mc:AlternateContent>
      <p:grpSp>
        <p:nvGrpSpPr>
          <p:cNvPr id="78" name="グループ化 77">
            <a:extLst>
              <a:ext uri="{FF2B5EF4-FFF2-40B4-BE49-F238E27FC236}">
                <a16:creationId xmlns:a16="http://schemas.microsoft.com/office/drawing/2014/main" id="{3573E143-DDFC-4D07-8A28-C1BAD2F293AD}"/>
              </a:ext>
            </a:extLst>
          </p:cNvPr>
          <p:cNvGrpSpPr/>
          <p:nvPr/>
        </p:nvGrpSpPr>
        <p:grpSpPr>
          <a:xfrm>
            <a:off x="-474386" y="2679203"/>
            <a:ext cx="5328677" cy="3204966"/>
            <a:chOff x="4614091" y="2928260"/>
            <a:chExt cx="6697863" cy="4291852"/>
          </a:xfrm>
        </p:grpSpPr>
        <p:sp>
          <p:nvSpPr>
            <p:cNvPr id="56" name="円弧 55">
              <a:extLst>
                <a:ext uri="{FF2B5EF4-FFF2-40B4-BE49-F238E27FC236}">
                  <a16:creationId xmlns:a16="http://schemas.microsoft.com/office/drawing/2014/main" id="{9C7FD70F-8C29-4E10-A6AD-B49129D99C64}"/>
                </a:ext>
              </a:extLst>
            </p:cNvPr>
            <p:cNvSpPr/>
            <p:nvPr/>
          </p:nvSpPr>
          <p:spPr>
            <a:xfrm>
              <a:off x="4614091" y="2928260"/>
              <a:ext cx="4291852" cy="4291852"/>
            </a:xfrm>
            <a:prstGeom prst="arc">
              <a:avLst>
                <a:gd name="adj1" fmla="val 19925821"/>
                <a:gd name="adj2" fmla="val 21590274"/>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77" name="グループ化 76">
              <a:extLst>
                <a:ext uri="{FF2B5EF4-FFF2-40B4-BE49-F238E27FC236}">
                  <a16:creationId xmlns:a16="http://schemas.microsoft.com/office/drawing/2014/main" id="{F4735E59-AD32-4D3F-8E08-5211D4DE21C6}"/>
                </a:ext>
              </a:extLst>
            </p:cNvPr>
            <p:cNvGrpSpPr/>
            <p:nvPr/>
          </p:nvGrpSpPr>
          <p:grpSpPr>
            <a:xfrm>
              <a:off x="4886985" y="3268360"/>
              <a:ext cx="6424969" cy="3611653"/>
              <a:chOff x="4886985" y="3268360"/>
              <a:chExt cx="6424969" cy="3611653"/>
            </a:xfrm>
          </p:grpSpPr>
          <p:grpSp>
            <p:nvGrpSpPr>
              <p:cNvPr id="54" name="グループ化 53">
                <a:extLst>
                  <a:ext uri="{FF2B5EF4-FFF2-40B4-BE49-F238E27FC236}">
                    <a16:creationId xmlns:a16="http://schemas.microsoft.com/office/drawing/2014/main" id="{7D557A1B-07AF-4E5B-9B0F-293AA91A848C}"/>
                  </a:ext>
                </a:extLst>
              </p:cNvPr>
              <p:cNvGrpSpPr/>
              <p:nvPr/>
            </p:nvGrpSpPr>
            <p:grpSpPr>
              <a:xfrm>
                <a:off x="4886985" y="3268360"/>
                <a:ext cx="4141863" cy="3611653"/>
                <a:chOff x="4886985" y="3268360"/>
                <a:chExt cx="4141863" cy="3611653"/>
              </a:xfrm>
            </p:grpSpPr>
            <p:cxnSp>
              <p:nvCxnSpPr>
                <p:cNvPr id="7" name="直線コネクタ 6">
                  <a:extLst>
                    <a:ext uri="{FF2B5EF4-FFF2-40B4-BE49-F238E27FC236}">
                      <a16:creationId xmlns:a16="http://schemas.microsoft.com/office/drawing/2014/main" id="{995B733A-E2AF-4C8E-B003-39395EE1C9E3}"/>
                    </a:ext>
                  </a:extLst>
                </p:cNvPr>
                <p:cNvCxnSpPr>
                  <a:cxnSpLocks/>
                </p:cNvCxnSpPr>
                <p:nvPr/>
              </p:nvCxnSpPr>
              <p:spPr>
                <a:xfrm>
                  <a:off x="6901783" y="5079462"/>
                  <a:ext cx="2127065" cy="0"/>
                </a:xfrm>
                <a:prstGeom prst="line">
                  <a:avLst/>
                </a:prstGeom>
              </p:spPr>
              <p:style>
                <a:lnRef idx="1">
                  <a:schemeClr val="dk1"/>
                </a:lnRef>
                <a:fillRef idx="0">
                  <a:schemeClr val="dk1"/>
                </a:fillRef>
                <a:effectRef idx="0">
                  <a:schemeClr val="dk1"/>
                </a:effectRef>
                <a:fontRef idx="minor">
                  <a:schemeClr val="tx1"/>
                </a:fontRef>
              </p:style>
            </p:cxnSp>
            <p:sp>
              <p:nvSpPr>
                <p:cNvPr id="53" name="円弧 52">
                  <a:extLst>
                    <a:ext uri="{FF2B5EF4-FFF2-40B4-BE49-F238E27FC236}">
                      <a16:creationId xmlns:a16="http://schemas.microsoft.com/office/drawing/2014/main" id="{72E357AC-67DE-455D-90D3-95A63B7CAEB0}"/>
                    </a:ext>
                  </a:extLst>
                </p:cNvPr>
                <p:cNvSpPr/>
                <p:nvPr/>
              </p:nvSpPr>
              <p:spPr>
                <a:xfrm>
                  <a:off x="4886985" y="3268360"/>
                  <a:ext cx="3611653" cy="3611653"/>
                </a:xfrm>
                <a:prstGeom prst="arc">
                  <a:avLst>
                    <a:gd name="adj1" fmla="val 19925821"/>
                    <a:gd name="adj2" fmla="val 21590274"/>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34" name="直線コネクタ 33">
                  <a:extLst>
                    <a:ext uri="{FF2B5EF4-FFF2-40B4-BE49-F238E27FC236}">
                      <a16:creationId xmlns:a16="http://schemas.microsoft.com/office/drawing/2014/main" id="{445A6A7E-B914-4A43-813D-A3DF5B1FEEA2}"/>
                    </a:ext>
                  </a:extLst>
                </p:cNvPr>
                <p:cNvCxnSpPr>
                  <a:cxnSpLocks/>
                </p:cNvCxnSpPr>
                <p:nvPr/>
              </p:nvCxnSpPr>
              <p:spPr>
                <a:xfrm flipV="1">
                  <a:off x="6901783" y="3945568"/>
                  <a:ext cx="1832855" cy="1127384"/>
                </a:xfrm>
                <a:prstGeom prst="line">
                  <a:avLst/>
                </a:prstGeom>
              </p:spPr>
              <p:style>
                <a:lnRef idx="1">
                  <a:schemeClr val="dk1"/>
                </a:lnRef>
                <a:fillRef idx="0">
                  <a:schemeClr val="dk1"/>
                </a:fillRef>
                <a:effectRef idx="0">
                  <a:schemeClr val="dk1"/>
                </a:effectRef>
                <a:fontRef idx="minor">
                  <a:schemeClr val="tx1"/>
                </a:fontRef>
              </p:style>
            </p:cxnSp>
          </p:grpSp>
          <p:sp>
            <p:nvSpPr>
              <p:cNvPr id="55" name="円弧 54">
                <a:extLst>
                  <a:ext uri="{FF2B5EF4-FFF2-40B4-BE49-F238E27FC236}">
                    <a16:creationId xmlns:a16="http://schemas.microsoft.com/office/drawing/2014/main" id="{41DE4232-52DA-47C7-90D5-4913383C8A2C}"/>
                  </a:ext>
                </a:extLst>
              </p:cNvPr>
              <p:cNvSpPr/>
              <p:nvPr/>
            </p:nvSpPr>
            <p:spPr>
              <a:xfrm>
                <a:off x="5484306" y="3776641"/>
                <a:ext cx="2595089" cy="2595089"/>
              </a:xfrm>
              <a:prstGeom prst="arc">
                <a:avLst>
                  <a:gd name="adj1" fmla="val 19925821"/>
                  <a:gd name="adj2" fmla="val 21590274"/>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1028B183-D2E7-4F5E-A192-55FB88B4428C}"/>
                  </a:ext>
                </a:extLst>
              </p:cNvPr>
              <p:cNvGrpSpPr/>
              <p:nvPr/>
            </p:nvGrpSpPr>
            <p:grpSpPr>
              <a:xfrm>
                <a:off x="6234095" y="3900967"/>
                <a:ext cx="5077859" cy="1555565"/>
                <a:chOff x="6234095" y="3900967"/>
                <a:chExt cx="5077859" cy="1555565"/>
              </a:xfrm>
            </p:grpSpPr>
            <p:grpSp>
              <p:nvGrpSpPr>
                <p:cNvPr id="36" name="グループ化 35">
                  <a:extLst>
                    <a:ext uri="{FF2B5EF4-FFF2-40B4-BE49-F238E27FC236}">
                      <a16:creationId xmlns:a16="http://schemas.microsoft.com/office/drawing/2014/main" id="{25B131DC-67A9-4148-86A8-50AE27277A5F}"/>
                    </a:ext>
                  </a:extLst>
                </p:cNvPr>
                <p:cNvGrpSpPr/>
                <p:nvPr/>
              </p:nvGrpSpPr>
              <p:grpSpPr>
                <a:xfrm rot="16200000">
                  <a:off x="8232100" y="4615787"/>
                  <a:ext cx="518401" cy="927351"/>
                  <a:chOff x="196270" y="-98258"/>
                  <a:chExt cx="289733" cy="45281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grpSpPr>
              <p:sp>
                <p:nvSpPr>
                  <p:cNvPr id="37" name="四角形: 角を丸くする 36">
                    <a:extLst>
                      <a:ext uri="{FF2B5EF4-FFF2-40B4-BE49-F238E27FC236}">
                        <a16:creationId xmlns:a16="http://schemas.microsoft.com/office/drawing/2014/main" id="{FCA723F5-5C1D-4441-9232-73E7A55ECBE6}"/>
                      </a:ext>
                    </a:extLst>
                  </p:cNvPr>
                  <p:cNvSpPr/>
                  <p:nvPr/>
                </p:nvSpPr>
                <p:spPr>
                  <a:xfrm>
                    <a:off x="202620" y="-98258"/>
                    <a:ext cx="247324" cy="51955"/>
                  </a:xfrm>
                  <a:prstGeom prst="round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38" name="四角形: 角を丸くする 37">
                    <a:extLst>
                      <a:ext uri="{FF2B5EF4-FFF2-40B4-BE49-F238E27FC236}">
                        <a16:creationId xmlns:a16="http://schemas.microsoft.com/office/drawing/2014/main" id="{5338980F-DFC9-4F37-9685-064E80334FEC}"/>
                      </a:ext>
                    </a:extLst>
                  </p:cNvPr>
                  <p:cNvSpPr/>
                  <p:nvPr/>
                </p:nvSpPr>
                <p:spPr>
                  <a:xfrm>
                    <a:off x="196270" y="307328"/>
                    <a:ext cx="247324" cy="47232"/>
                  </a:xfrm>
                  <a:prstGeom prst="round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39" name="正方形/長方形 38">
                    <a:extLst>
                      <a:ext uri="{FF2B5EF4-FFF2-40B4-BE49-F238E27FC236}">
                        <a16:creationId xmlns:a16="http://schemas.microsoft.com/office/drawing/2014/main" id="{B3F573B7-C6D9-4838-AE85-EAC8F9A36F56}"/>
                      </a:ext>
                    </a:extLst>
                  </p:cNvPr>
                  <p:cNvSpPr/>
                  <p:nvPr/>
                </p:nvSpPr>
                <p:spPr>
                  <a:xfrm>
                    <a:off x="373589" y="-21483"/>
                    <a:ext cx="111125" cy="45719"/>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40" name="正方形/長方形 39">
                    <a:extLst>
                      <a:ext uri="{FF2B5EF4-FFF2-40B4-BE49-F238E27FC236}">
                        <a16:creationId xmlns:a16="http://schemas.microsoft.com/office/drawing/2014/main" id="{68A08997-B78F-449C-A073-E0FB362DE5B9}"/>
                      </a:ext>
                    </a:extLst>
                  </p:cNvPr>
                  <p:cNvSpPr/>
                  <p:nvPr/>
                </p:nvSpPr>
                <p:spPr>
                  <a:xfrm>
                    <a:off x="373908" y="235692"/>
                    <a:ext cx="111125" cy="45719"/>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41" name="正方形/長方形 40">
                    <a:extLst>
                      <a:ext uri="{FF2B5EF4-FFF2-40B4-BE49-F238E27FC236}">
                        <a16:creationId xmlns:a16="http://schemas.microsoft.com/office/drawing/2014/main" id="{8D0E1744-1A88-48D1-A717-1FB3066C270F}"/>
                      </a:ext>
                    </a:extLst>
                  </p:cNvPr>
                  <p:cNvSpPr/>
                  <p:nvPr/>
                </p:nvSpPr>
                <p:spPr>
                  <a:xfrm>
                    <a:off x="460657" y="-21259"/>
                    <a:ext cx="25346" cy="302670"/>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dirty="0"/>
                  </a:p>
                </p:txBody>
              </p:sp>
              <p:sp>
                <p:nvSpPr>
                  <p:cNvPr id="42" name="正方形/長方形 41">
                    <a:extLst>
                      <a:ext uri="{FF2B5EF4-FFF2-40B4-BE49-F238E27FC236}">
                        <a16:creationId xmlns:a16="http://schemas.microsoft.com/office/drawing/2014/main" id="{D81D1A13-8CBE-4060-9617-1A44DAFA1B40}"/>
                      </a:ext>
                    </a:extLst>
                  </p:cNvPr>
                  <p:cNvSpPr/>
                  <p:nvPr/>
                </p:nvSpPr>
                <p:spPr>
                  <a:xfrm>
                    <a:off x="283279" y="-72283"/>
                    <a:ext cx="95250" cy="400050"/>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dirty="0"/>
                  </a:p>
                </p:txBody>
              </p:sp>
              <p:sp>
                <p:nvSpPr>
                  <p:cNvPr id="43" name="正方形/長方形 42">
                    <a:extLst>
                      <a:ext uri="{FF2B5EF4-FFF2-40B4-BE49-F238E27FC236}">
                        <a16:creationId xmlns:a16="http://schemas.microsoft.com/office/drawing/2014/main" id="{87FA9432-6DB7-4381-95D3-F11FBDD59C55}"/>
                      </a:ext>
                    </a:extLst>
                  </p:cNvPr>
                  <p:cNvSpPr/>
                  <p:nvPr/>
                </p:nvSpPr>
                <p:spPr>
                  <a:xfrm>
                    <a:off x="200890" y="51542"/>
                    <a:ext cx="91913" cy="152400"/>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grpSp>
            <p:grpSp>
              <p:nvGrpSpPr>
                <p:cNvPr id="45" name="グループ化 44">
                  <a:extLst>
                    <a:ext uri="{FF2B5EF4-FFF2-40B4-BE49-F238E27FC236}">
                      <a16:creationId xmlns:a16="http://schemas.microsoft.com/office/drawing/2014/main" id="{7183B1DB-711A-4DA7-B33A-90491160BE79}"/>
                    </a:ext>
                  </a:extLst>
                </p:cNvPr>
                <p:cNvGrpSpPr/>
                <p:nvPr/>
              </p:nvGrpSpPr>
              <p:grpSpPr>
                <a:xfrm rot="14400000">
                  <a:off x="8006086" y="3752862"/>
                  <a:ext cx="518401" cy="927351"/>
                  <a:chOff x="196270" y="-98258"/>
                  <a:chExt cx="289733" cy="45281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grpSpPr>
              <p:sp>
                <p:nvSpPr>
                  <p:cNvPr id="46" name="四角形: 角を丸くする 45">
                    <a:extLst>
                      <a:ext uri="{FF2B5EF4-FFF2-40B4-BE49-F238E27FC236}">
                        <a16:creationId xmlns:a16="http://schemas.microsoft.com/office/drawing/2014/main" id="{8D87F0D1-5C1D-4B2A-A068-3814F5F71015}"/>
                      </a:ext>
                    </a:extLst>
                  </p:cNvPr>
                  <p:cNvSpPr/>
                  <p:nvPr/>
                </p:nvSpPr>
                <p:spPr>
                  <a:xfrm>
                    <a:off x="202620" y="-98258"/>
                    <a:ext cx="247324" cy="51955"/>
                  </a:xfrm>
                  <a:prstGeom prst="round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47" name="四角形: 角を丸くする 46">
                    <a:extLst>
                      <a:ext uri="{FF2B5EF4-FFF2-40B4-BE49-F238E27FC236}">
                        <a16:creationId xmlns:a16="http://schemas.microsoft.com/office/drawing/2014/main" id="{5406BF69-3E14-47CB-B0F3-0DBB7A52C0CD}"/>
                      </a:ext>
                    </a:extLst>
                  </p:cNvPr>
                  <p:cNvSpPr/>
                  <p:nvPr/>
                </p:nvSpPr>
                <p:spPr>
                  <a:xfrm>
                    <a:off x="196270" y="307328"/>
                    <a:ext cx="247324" cy="47232"/>
                  </a:xfrm>
                  <a:prstGeom prst="round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48" name="正方形/長方形 47">
                    <a:extLst>
                      <a:ext uri="{FF2B5EF4-FFF2-40B4-BE49-F238E27FC236}">
                        <a16:creationId xmlns:a16="http://schemas.microsoft.com/office/drawing/2014/main" id="{29B562D7-2DD8-49A4-BF0F-B0EA18283A7D}"/>
                      </a:ext>
                    </a:extLst>
                  </p:cNvPr>
                  <p:cNvSpPr/>
                  <p:nvPr/>
                </p:nvSpPr>
                <p:spPr>
                  <a:xfrm>
                    <a:off x="373589" y="-21483"/>
                    <a:ext cx="111125" cy="45719"/>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49" name="正方形/長方形 48">
                    <a:extLst>
                      <a:ext uri="{FF2B5EF4-FFF2-40B4-BE49-F238E27FC236}">
                        <a16:creationId xmlns:a16="http://schemas.microsoft.com/office/drawing/2014/main" id="{31929B3F-17AC-4037-8415-635F2CBC095F}"/>
                      </a:ext>
                    </a:extLst>
                  </p:cNvPr>
                  <p:cNvSpPr/>
                  <p:nvPr/>
                </p:nvSpPr>
                <p:spPr>
                  <a:xfrm>
                    <a:off x="373908" y="235692"/>
                    <a:ext cx="111125" cy="45719"/>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50" name="正方形/長方形 49">
                    <a:extLst>
                      <a:ext uri="{FF2B5EF4-FFF2-40B4-BE49-F238E27FC236}">
                        <a16:creationId xmlns:a16="http://schemas.microsoft.com/office/drawing/2014/main" id="{87E53519-54E4-49A8-97E3-6D890B19910C}"/>
                      </a:ext>
                    </a:extLst>
                  </p:cNvPr>
                  <p:cNvSpPr/>
                  <p:nvPr/>
                </p:nvSpPr>
                <p:spPr>
                  <a:xfrm>
                    <a:off x="460657" y="-21259"/>
                    <a:ext cx="25346" cy="302670"/>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dirty="0"/>
                  </a:p>
                </p:txBody>
              </p:sp>
              <p:sp>
                <p:nvSpPr>
                  <p:cNvPr id="51" name="正方形/長方形 50">
                    <a:extLst>
                      <a:ext uri="{FF2B5EF4-FFF2-40B4-BE49-F238E27FC236}">
                        <a16:creationId xmlns:a16="http://schemas.microsoft.com/office/drawing/2014/main" id="{C56F1C7B-4FA4-4CF5-9685-403A273FA91D}"/>
                      </a:ext>
                    </a:extLst>
                  </p:cNvPr>
                  <p:cNvSpPr/>
                  <p:nvPr/>
                </p:nvSpPr>
                <p:spPr>
                  <a:xfrm>
                    <a:off x="283279" y="-72283"/>
                    <a:ext cx="95250" cy="400050"/>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dirty="0"/>
                  </a:p>
                </p:txBody>
              </p:sp>
              <p:sp>
                <p:nvSpPr>
                  <p:cNvPr id="52" name="正方形/長方形 51">
                    <a:extLst>
                      <a:ext uri="{FF2B5EF4-FFF2-40B4-BE49-F238E27FC236}">
                        <a16:creationId xmlns:a16="http://schemas.microsoft.com/office/drawing/2014/main" id="{30E3DD58-8437-40B5-BFCC-1DF17EB2D8E8}"/>
                      </a:ext>
                    </a:extLst>
                  </p:cNvPr>
                  <p:cNvSpPr/>
                  <p:nvPr/>
                </p:nvSpPr>
                <p:spPr>
                  <a:xfrm>
                    <a:off x="200890" y="51542"/>
                    <a:ext cx="91913" cy="152400"/>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grpSp>
            <p:cxnSp>
              <p:nvCxnSpPr>
                <p:cNvPr id="58" name="直線矢印コネクタ 57">
                  <a:extLst>
                    <a:ext uri="{FF2B5EF4-FFF2-40B4-BE49-F238E27FC236}">
                      <a16:creationId xmlns:a16="http://schemas.microsoft.com/office/drawing/2014/main" id="{1A2A3DCF-92C9-4085-9136-D188517D4724}"/>
                    </a:ext>
                  </a:extLst>
                </p:cNvPr>
                <p:cNvCxnSpPr/>
                <p:nvPr/>
              </p:nvCxnSpPr>
              <p:spPr>
                <a:xfrm flipV="1">
                  <a:off x="8079395" y="4751543"/>
                  <a:ext cx="0" cy="3270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FB3A6901-4BFE-4EDD-BC4D-EFE2A5EF5A85}"/>
                    </a:ext>
                  </a:extLst>
                </p:cNvPr>
                <p:cNvCxnSpPr>
                  <a:cxnSpLocks/>
                </p:cNvCxnSpPr>
                <p:nvPr/>
              </p:nvCxnSpPr>
              <p:spPr>
                <a:xfrm flipV="1">
                  <a:off x="8899125" y="4257538"/>
                  <a:ext cx="0" cy="8210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7D453436-7AAF-4BAD-9BA3-D7A96FA913C8}"/>
                        </a:ext>
                      </a:extLst>
                    </p:cNvPr>
                    <p:cNvSpPr txBox="1"/>
                    <p:nvPr/>
                  </p:nvSpPr>
                  <p:spPr>
                    <a:xfrm>
                      <a:off x="9383867" y="3900967"/>
                      <a:ext cx="1928087" cy="820155"/>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左車輪速度</a:t>
                      </a:r>
                      <a14:m>
                        <m:oMath xmlns:m="http://schemas.openxmlformats.org/officeDocument/2006/math">
                          <m:r>
                            <a:rPr kumimoji="1" lang="en-US" altLang="ja-JP" sz="900" b="0" i="0" smtClean="0">
                              <a:latin typeface="Cambria Math" panose="02040503050406030204" pitchFamily="18" charset="0"/>
                              <a:ea typeface="Meiryo UI" panose="020B0604030504040204" pitchFamily="50" charset="-128"/>
                            </a:rPr>
                            <m:t> : </m:t>
                          </m:r>
                          <m:sSub>
                            <m:sSubPr>
                              <m:ctrlPr>
                                <a:rPr kumimoji="1" lang="en-US" altLang="ja-JP" sz="900" i="1" smtClean="0">
                                  <a:latin typeface="Cambria Math" panose="02040503050406030204" pitchFamily="18" charset="0"/>
                                  <a:ea typeface="Meiryo UI" panose="020B0604030504040204" pitchFamily="50" charset="-128"/>
                                </a:rPr>
                              </m:ctrlPr>
                            </m:sSubPr>
                            <m:e>
                              <m:r>
                                <a:rPr kumimoji="1" lang="en-US" altLang="ja-JP" sz="900" b="0" i="1" smtClean="0">
                                  <a:latin typeface="Cambria Math" panose="02040503050406030204" pitchFamily="18" charset="0"/>
                                  <a:ea typeface="Meiryo UI" panose="020B0604030504040204" pitchFamily="50" charset="-128"/>
                                </a:rPr>
                                <m:t>𝑣</m:t>
                              </m:r>
                            </m:e>
                            <m:sub>
                              <m:r>
                                <a:rPr kumimoji="1" lang="en-US" altLang="ja-JP" sz="900" b="0" i="1" smtClean="0">
                                  <a:latin typeface="Cambria Math" panose="02040503050406030204" pitchFamily="18" charset="0"/>
                                  <a:ea typeface="Meiryo UI" panose="020B0604030504040204" pitchFamily="50" charset="-128"/>
                                </a:rPr>
                                <m:t>𝐿</m:t>
                              </m:r>
                            </m:sub>
                          </m:sSub>
                        </m:oMath>
                      </a14:m>
                      <a:r>
                        <a:rPr lang="en-US" altLang="ja-JP" sz="900" dirty="0">
                          <a:latin typeface="Meiryo UI" panose="020B0604030504040204" pitchFamily="50" charset="-128"/>
                          <a:ea typeface="Meiryo UI" panose="020B0604030504040204" pitchFamily="50" charset="-128"/>
                        </a:rPr>
                        <a:t> (m/s)</a:t>
                      </a:r>
                      <a:endParaRPr kumimoji="1" lang="en-US" altLang="ja-JP" sz="900" b="0" i="1" dirty="0">
                        <a:latin typeface="Cambria Math" panose="02040503050406030204" pitchFamily="18" charset="0"/>
                        <a:ea typeface="Meiryo UI" panose="020B0604030504040204" pitchFamily="50" charset="-128"/>
                      </a:endParaRPr>
                    </a:p>
                    <a:p>
                      <a14:m>
                        <m:oMath xmlns:m="http://schemas.openxmlformats.org/officeDocument/2006/math">
                          <m:r>
                            <a:rPr lang="ja-JP" altLang="en-US" sz="900" i="1">
                              <a:latin typeface="Cambria Math" panose="02040503050406030204" pitchFamily="18" charset="0"/>
                              <a:ea typeface="Meiryo UI" panose="020B0604030504040204" pitchFamily="50" charset="-128"/>
                            </a:rPr>
                            <m:t>右</m:t>
                          </m:r>
                        </m:oMath>
                      </a14:m>
                      <a:r>
                        <a:rPr lang="ja-JP" altLang="en-US" sz="900" dirty="0">
                          <a:latin typeface="Meiryo UI" panose="020B0604030504040204" pitchFamily="50" charset="-128"/>
                          <a:ea typeface="Meiryo UI" panose="020B0604030504040204" pitchFamily="50" charset="-128"/>
                        </a:rPr>
                        <a:t>車輪速度</a:t>
                      </a:r>
                      <a14:m>
                        <m:oMath xmlns:m="http://schemas.openxmlformats.org/officeDocument/2006/math">
                          <m:r>
                            <a:rPr lang="en-US" altLang="ja-JP" sz="900" dirty="0">
                              <a:latin typeface="Cambria Math" panose="02040503050406030204" pitchFamily="18" charset="0"/>
                              <a:ea typeface="Meiryo UI" panose="020B0604030504040204" pitchFamily="50" charset="-128"/>
                            </a:rPr>
                            <m:t>:</m:t>
                          </m:r>
                          <m:r>
                            <a:rPr lang="en-US" altLang="ja-JP" sz="900">
                              <a:latin typeface="Cambria Math" panose="02040503050406030204" pitchFamily="18" charset="0"/>
                              <a:ea typeface="Meiryo UI" panose="020B0604030504040204" pitchFamily="50" charset="-128"/>
                            </a:rPr>
                            <m:t> </m:t>
                          </m:r>
                          <m:sSub>
                            <m:sSubPr>
                              <m:ctrlPr>
                                <a:rPr lang="en-US" altLang="ja-JP" sz="900" i="1">
                                  <a:latin typeface="Cambria Math" panose="02040503050406030204" pitchFamily="18" charset="0"/>
                                  <a:ea typeface="Meiryo UI" panose="020B0604030504040204" pitchFamily="50" charset="-128"/>
                                </a:rPr>
                              </m:ctrlPr>
                            </m:sSubPr>
                            <m:e>
                              <m:r>
                                <a:rPr lang="en-US" altLang="ja-JP" sz="900" i="1">
                                  <a:latin typeface="Cambria Math" panose="02040503050406030204" pitchFamily="18" charset="0"/>
                                  <a:ea typeface="Meiryo UI" panose="020B0604030504040204" pitchFamily="50" charset="-128"/>
                                </a:rPr>
                                <m:t>𝑣</m:t>
                              </m:r>
                            </m:e>
                            <m:sub>
                              <m:r>
                                <a:rPr lang="en-US" altLang="ja-JP" sz="900" b="0" i="1" smtClean="0">
                                  <a:latin typeface="Cambria Math" panose="02040503050406030204" pitchFamily="18" charset="0"/>
                                  <a:ea typeface="Meiryo UI" panose="020B0604030504040204" pitchFamily="50" charset="-128"/>
                                </a:rPr>
                                <m:t>𝑅</m:t>
                              </m:r>
                            </m:sub>
                          </m:sSub>
                        </m:oMath>
                      </a14:m>
                      <a:r>
                        <a:rPr lang="en-US" altLang="ja-JP" sz="900" dirty="0">
                          <a:latin typeface="Meiryo UI" panose="020B0604030504040204" pitchFamily="50" charset="-128"/>
                          <a:ea typeface="Meiryo UI" panose="020B0604030504040204" pitchFamily="50" charset="-128"/>
                        </a:rPr>
                        <a:t> (m/s)</a:t>
                      </a:r>
                    </a:p>
                    <a:p>
                      <a:r>
                        <a:rPr lang="ja-JP" altLang="en-US" sz="900" dirty="0">
                          <a:latin typeface="Meiryo UI" panose="020B0604030504040204" pitchFamily="50" charset="-128"/>
                          <a:ea typeface="Meiryo UI" panose="020B0604030504040204" pitchFamily="50" charset="-128"/>
                        </a:rPr>
                        <a:t>走行体速度</a:t>
                      </a:r>
                      <a:r>
                        <a:rPr lang="en-US" altLang="ja-JP" sz="900" dirty="0">
                          <a:latin typeface="Meiryo UI" panose="020B0604030504040204" pitchFamily="50" charset="-128"/>
                          <a:ea typeface="Meiryo UI" panose="020B0604030504040204" pitchFamily="50" charset="-128"/>
                        </a:rPr>
                        <a:t>:</a:t>
                      </a:r>
                      <a14:m>
                        <m:oMath xmlns:m="http://schemas.openxmlformats.org/officeDocument/2006/math">
                          <m:r>
                            <a:rPr lang="en-US" altLang="ja-JP" sz="900" b="0" i="0" smtClean="0">
                              <a:latin typeface="Cambria Math" panose="02040503050406030204" pitchFamily="18" charset="0"/>
                              <a:ea typeface="Meiryo UI" panose="020B0604030504040204" pitchFamily="50" charset="-128"/>
                            </a:rPr>
                            <m:t> </m:t>
                          </m:r>
                          <m:r>
                            <a:rPr lang="en-US" altLang="ja-JP" sz="900" b="0" i="1" smtClean="0">
                              <a:latin typeface="Cambria Math" panose="02040503050406030204" pitchFamily="18" charset="0"/>
                              <a:ea typeface="Meiryo UI" panose="020B0604030504040204" pitchFamily="50" charset="-128"/>
                            </a:rPr>
                            <m:t>𝑣</m:t>
                          </m:r>
                        </m:oMath>
                      </a14:m>
                      <a:r>
                        <a:rPr lang="en-US" altLang="ja-JP" sz="900" dirty="0">
                          <a:latin typeface="Meiryo UI" panose="020B0604030504040204" pitchFamily="50" charset="-128"/>
                          <a:ea typeface="Meiryo UI" panose="020B0604030504040204" pitchFamily="50" charset="-128"/>
                        </a:rPr>
                        <a:t> </a:t>
                      </a:r>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(m/s)</a:t>
                      </a:r>
                    </a:p>
                    <a:p>
                      <a:endParaRPr kumimoji="1" lang="ja-JP" altLang="en-US" sz="900" dirty="0">
                        <a:latin typeface="Meiryo UI" panose="020B0604030504040204" pitchFamily="50" charset="-128"/>
                        <a:ea typeface="Meiryo UI" panose="020B0604030504040204" pitchFamily="50" charset="-128"/>
                      </a:endParaRPr>
                    </a:p>
                  </p:txBody>
                </p:sp>
              </mc:Choice>
              <mc:Fallback xmlns="">
                <p:sp>
                  <p:nvSpPr>
                    <p:cNvPr id="61" name="テキスト ボックス 60">
                      <a:extLst>
                        <a:ext uri="{FF2B5EF4-FFF2-40B4-BE49-F238E27FC236}">
                          <a16:creationId xmlns:a16="http://schemas.microsoft.com/office/drawing/2014/main" id="{7D453436-7AAF-4BAD-9BA3-D7A96FA913C8}"/>
                        </a:ext>
                      </a:extLst>
                    </p:cNvPr>
                    <p:cNvSpPr txBox="1">
                      <a:spLocks noRot="1" noChangeAspect="1" noMove="1" noResize="1" noEditPoints="1" noAdjustHandles="1" noChangeArrowheads="1" noChangeShapeType="1" noTextEdit="1"/>
                    </p:cNvSpPr>
                    <p:nvPr/>
                  </p:nvSpPr>
                  <p:spPr>
                    <a:xfrm>
                      <a:off x="9383867" y="3900967"/>
                      <a:ext cx="1928087" cy="82015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33523C60-D711-45FB-A8CA-E4B67EEEB57C}"/>
                        </a:ext>
                      </a:extLst>
                    </p:cNvPr>
                    <p:cNvSpPr txBox="1"/>
                    <p:nvPr/>
                  </p:nvSpPr>
                  <p:spPr>
                    <a:xfrm>
                      <a:off x="7717147" y="4669905"/>
                      <a:ext cx="407102"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000" i="1" smtClean="0">
                                    <a:latin typeface="Cambria Math" panose="02040503050406030204" pitchFamily="18" charset="0"/>
                                    <a:ea typeface="Meiryo UI" panose="020B0604030504040204" pitchFamily="50" charset="-128"/>
                                  </a:rPr>
                                </m:ctrlPr>
                              </m:sSubPr>
                              <m:e>
                                <m:r>
                                  <a:rPr kumimoji="1" lang="en-US" altLang="ja-JP" sz="1000" b="0" i="1" smtClean="0">
                                    <a:latin typeface="Cambria Math" panose="02040503050406030204" pitchFamily="18" charset="0"/>
                                    <a:ea typeface="Meiryo UI" panose="020B0604030504040204" pitchFamily="50" charset="-128"/>
                                  </a:rPr>
                                  <m:t>𝑣</m:t>
                                </m:r>
                              </m:e>
                              <m:sub>
                                <m:r>
                                  <a:rPr kumimoji="1" lang="en-US" altLang="ja-JP" sz="1000" b="0" i="1" smtClean="0">
                                    <a:latin typeface="Cambria Math" panose="02040503050406030204" pitchFamily="18" charset="0"/>
                                    <a:ea typeface="Meiryo UI" panose="020B0604030504040204" pitchFamily="50" charset="-128"/>
                                  </a:rPr>
                                  <m:t>𝐿</m:t>
                                </m:r>
                              </m:sub>
                            </m:sSub>
                          </m:oMath>
                        </m:oMathPara>
                      </a14:m>
                      <a:endParaRPr kumimoji="1" lang="ja-JP" altLang="en-US" sz="1000" dirty="0">
                        <a:latin typeface="Meiryo UI" panose="020B0604030504040204" pitchFamily="50" charset="-128"/>
                        <a:ea typeface="Meiryo UI" panose="020B0604030504040204" pitchFamily="50" charset="-128"/>
                      </a:endParaRPr>
                    </a:p>
                  </p:txBody>
                </p:sp>
              </mc:Choice>
              <mc:Fallback xmlns="">
                <p:sp>
                  <p:nvSpPr>
                    <p:cNvPr id="62" name="テキスト ボックス 61">
                      <a:extLst>
                        <a:ext uri="{FF2B5EF4-FFF2-40B4-BE49-F238E27FC236}">
                          <a16:creationId xmlns:a16="http://schemas.microsoft.com/office/drawing/2014/main" id="{33523C60-D711-45FB-A8CA-E4B67EEEB57C}"/>
                        </a:ext>
                      </a:extLst>
                    </p:cNvPr>
                    <p:cNvSpPr txBox="1">
                      <a:spLocks noRot="1" noChangeAspect="1" noMove="1" noResize="1" noEditPoints="1" noAdjustHandles="1" noChangeArrowheads="1" noChangeShapeType="1" noTextEdit="1"/>
                    </p:cNvSpPr>
                    <p:nvPr/>
                  </p:nvSpPr>
                  <p:spPr>
                    <a:xfrm>
                      <a:off x="7717147" y="4669905"/>
                      <a:ext cx="407102" cy="246221"/>
                    </a:xfrm>
                    <a:prstGeom prst="rect">
                      <a:avLst/>
                    </a:prstGeom>
                    <a:blipFill>
                      <a:blip r:embed="rId10"/>
                      <a:stretch>
                        <a:fillRect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305A3B93-332C-4597-877D-5F961B0EBD15}"/>
                        </a:ext>
                      </a:extLst>
                    </p:cNvPr>
                    <p:cNvSpPr txBox="1"/>
                    <p:nvPr/>
                  </p:nvSpPr>
                  <p:spPr>
                    <a:xfrm>
                      <a:off x="8714902" y="3947986"/>
                      <a:ext cx="407102"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000" i="1" smtClean="0">
                                    <a:latin typeface="Cambria Math" panose="02040503050406030204" pitchFamily="18" charset="0"/>
                                    <a:ea typeface="Meiryo UI" panose="020B0604030504040204" pitchFamily="50" charset="-128"/>
                                  </a:rPr>
                                </m:ctrlPr>
                              </m:sSubPr>
                              <m:e>
                                <m:r>
                                  <a:rPr kumimoji="1" lang="en-US" altLang="ja-JP" sz="1000" b="0" i="1" smtClean="0">
                                    <a:latin typeface="Cambria Math" panose="02040503050406030204" pitchFamily="18" charset="0"/>
                                    <a:ea typeface="Meiryo UI" panose="020B0604030504040204" pitchFamily="50" charset="-128"/>
                                  </a:rPr>
                                  <m:t>𝑣</m:t>
                                </m:r>
                              </m:e>
                              <m:sub>
                                <m:r>
                                  <a:rPr kumimoji="1" lang="en-US" altLang="ja-JP" sz="1000" b="0" i="1" smtClean="0">
                                    <a:latin typeface="Cambria Math" panose="02040503050406030204" pitchFamily="18" charset="0"/>
                                    <a:ea typeface="Meiryo UI" panose="020B0604030504040204" pitchFamily="50" charset="-128"/>
                                  </a:rPr>
                                  <m:t>𝑅</m:t>
                                </m:r>
                              </m:sub>
                            </m:sSub>
                          </m:oMath>
                        </m:oMathPara>
                      </a14:m>
                      <a:endParaRPr kumimoji="1" lang="ja-JP" altLang="en-US" sz="1000" dirty="0">
                        <a:latin typeface="Meiryo UI" panose="020B0604030504040204" pitchFamily="50" charset="-128"/>
                        <a:ea typeface="Meiryo UI" panose="020B0604030504040204" pitchFamily="50" charset="-128"/>
                      </a:endParaRPr>
                    </a:p>
                  </p:txBody>
                </p:sp>
              </mc:Choice>
              <mc:Fallback xmlns="">
                <p:sp>
                  <p:nvSpPr>
                    <p:cNvPr id="63" name="テキスト ボックス 62">
                      <a:extLst>
                        <a:ext uri="{FF2B5EF4-FFF2-40B4-BE49-F238E27FC236}">
                          <a16:creationId xmlns:a16="http://schemas.microsoft.com/office/drawing/2014/main" id="{305A3B93-332C-4597-877D-5F961B0EBD15}"/>
                        </a:ext>
                      </a:extLst>
                    </p:cNvPr>
                    <p:cNvSpPr txBox="1">
                      <a:spLocks noRot="1" noChangeAspect="1" noMove="1" noResize="1" noEditPoints="1" noAdjustHandles="1" noChangeArrowheads="1" noChangeShapeType="1" noTextEdit="1"/>
                    </p:cNvSpPr>
                    <p:nvPr/>
                  </p:nvSpPr>
                  <p:spPr>
                    <a:xfrm>
                      <a:off x="8714902" y="3947986"/>
                      <a:ext cx="407102" cy="246221"/>
                    </a:xfrm>
                    <a:prstGeom prst="rect">
                      <a:avLst/>
                    </a:prstGeom>
                    <a:blipFill>
                      <a:blip r:embed="rId11"/>
                      <a:stretch>
                        <a:fillRect b="-19355"/>
                      </a:stretch>
                    </a:blipFill>
                  </p:spPr>
                  <p:txBody>
                    <a:bodyPr/>
                    <a:lstStyle/>
                    <a:p>
                      <a:r>
                        <a:rPr lang="ja-JP" altLang="en-US">
                          <a:noFill/>
                        </a:rPr>
                        <a:t> </a:t>
                      </a:r>
                    </a:p>
                  </p:txBody>
                </p:sp>
              </mc:Fallback>
            </mc:AlternateContent>
            <p:cxnSp>
              <p:nvCxnSpPr>
                <p:cNvPr id="64" name="直線矢印コネクタ 63">
                  <a:extLst>
                    <a:ext uri="{FF2B5EF4-FFF2-40B4-BE49-F238E27FC236}">
                      <a16:creationId xmlns:a16="http://schemas.microsoft.com/office/drawing/2014/main" id="{EAD60C19-BA99-40C3-9EC5-407876C7E42F}"/>
                    </a:ext>
                  </a:extLst>
                </p:cNvPr>
                <p:cNvCxnSpPr>
                  <a:cxnSpLocks/>
                </p:cNvCxnSpPr>
                <p:nvPr/>
              </p:nvCxnSpPr>
              <p:spPr>
                <a:xfrm flipV="1">
                  <a:off x="8498638" y="4511430"/>
                  <a:ext cx="0" cy="5863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3D684DB2-A8F5-4B9E-8CA8-18235A6BD71C}"/>
                        </a:ext>
                      </a:extLst>
                    </p:cNvPr>
                    <p:cNvSpPr txBox="1"/>
                    <p:nvPr/>
                  </p:nvSpPr>
                  <p:spPr>
                    <a:xfrm>
                      <a:off x="8398068" y="4379193"/>
                      <a:ext cx="407102"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ea typeface="Meiryo UI" panose="020B0604030504040204" pitchFamily="50" charset="-128"/>
                              </a:rPr>
                              <m:t>𝑣</m:t>
                            </m:r>
                          </m:oMath>
                        </m:oMathPara>
                      </a14:m>
                      <a:endParaRPr kumimoji="1" lang="ja-JP" altLang="en-US" sz="1000" dirty="0">
                        <a:latin typeface="Meiryo UI" panose="020B0604030504040204" pitchFamily="50" charset="-128"/>
                        <a:ea typeface="Meiryo UI" panose="020B0604030504040204" pitchFamily="50" charset="-128"/>
                      </a:endParaRPr>
                    </a:p>
                  </p:txBody>
                </p:sp>
              </mc:Choice>
              <mc:Fallback xmlns="">
                <p:sp>
                  <p:nvSpPr>
                    <p:cNvPr id="67" name="テキスト ボックス 66">
                      <a:extLst>
                        <a:ext uri="{FF2B5EF4-FFF2-40B4-BE49-F238E27FC236}">
                          <a16:creationId xmlns:a16="http://schemas.microsoft.com/office/drawing/2014/main" id="{3D684DB2-A8F5-4B9E-8CA8-18235A6BD71C}"/>
                        </a:ext>
                      </a:extLst>
                    </p:cNvPr>
                    <p:cNvSpPr txBox="1">
                      <a:spLocks noRot="1" noChangeAspect="1" noMove="1" noResize="1" noEditPoints="1" noAdjustHandles="1" noChangeArrowheads="1" noChangeShapeType="1" noTextEdit="1"/>
                    </p:cNvSpPr>
                    <p:nvPr/>
                  </p:nvSpPr>
                  <p:spPr>
                    <a:xfrm>
                      <a:off x="8398068" y="4379193"/>
                      <a:ext cx="407102" cy="246221"/>
                    </a:xfrm>
                    <a:prstGeom prst="rect">
                      <a:avLst/>
                    </a:prstGeom>
                    <a:blipFill>
                      <a:blip r:embed="rId12"/>
                      <a:stretch>
                        <a:fillRect b="-10000"/>
                      </a:stretch>
                    </a:blipFill>
                  </p:spPr>
                  <p:txBody>
                    <a:bodyPr/>
                    <a:lstStyle/>
                    <a:p>
                      <a:r>
                        <a:rPr lang="ja-JP" altLang="en-US">
                          <a:noFill/>
                        </a:rPr>
                        <a:t> </a:t>
                      </a:r>
                    </a:p>
                  </p:txBody>
                </p:sp>
              </mc:Fallback>
            </mc:AlternateContent>
            <p:sp>
              <p:nvSpPr>
                <p:cNvPr id="68" name="円弧 67">
                  <a:extLst>
                    <a:ext uri="{FF2B5EF4-FFF2-40B4-BE49-F238E27FC236}">
                      <a16:creationId xmlns:a16="http://schemas.microsoft.com/office/drawing/2014/main" id="{1EA669B7-A35B-4C8F-ADBD-864D3C7711AB}"/>
                    </a:ext>
                  </a:extLst>
                </p:cNvPr>
                <p:cNvSpPr/>
                <p:nvPr/>
              </p:nvSpPr>
              <p:spPr>
                <a:xfrm>
                  <a:off x="6591515" y="4787523"/>
                  <a:ext cx="574374" cy="574374"/>
                </a:xfrm>
                <a:prstGeom prst="arc">
                  <a:avLst>
                    <a:gd name="adj1" fmla="val 19925821"/>
                    <a:gd name="adj2" fmla="val 21590274"/>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1895C593-20CF-49A7-AD9E-0D8A111E6CE7}"/>
                        </a:ext>
                      </a:extLst>
                    </p:cNvPr>
                    <p:cNvSpPr txBox="1"/>
                    <p:nvPr/>
                  </p:nvSpPr>
                  <p:spPr>
                    <a:xfrm>
                      <a:off x="7104474" y="4811338"/>
                      <a:ext cx="283278" cy="3297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1000" i="1" smtClean="0">
                                <a:latin typeface="Cambria Math" panose="02040503050406030204" pitchFamily="18" charset="0"/>
                                <a:ea typeface="Meiryo UI" panose="020B0604030504040204" pitchFamily="50" charset="-128"/>
                              </a:rPr>
                              <m:t>𝜃</m:t>
                            </m:r>
                          </m:oMath>
                        </m:oMathPara>
                      </a14:m>
                      <a:endParaRPr kumimoji="1" lang="ja-JP" altLang="en-US" sz="1000" dirty="0">
                        <a:latin typeface="Meiryo UI" panose="020B0604030504040204" pitchFamily="50" charset="-128"/>
                        <a:ea typeface="Meiryo UI" panose="020B0604030504040204" pitchFamily="50" charset="-128"/>
                      </a:endParaRPr>
                    </a:p>
                  </p:txBody>
                </p:sp>
              </mc:Choice>
              <mc:Fallback xmlns="">
                <p:sp>
                  <p:nvSpPr>
                    <p:cNvPr id="69" name="テキスト ボックス 68">
                      <a:extLst>
                        <a:ext uri="{FF2B5EF4-FFF2-40B4-BE49-F238E27FC236}">
                          <a16:creationId xmlns:a16="http://schemas.microsoft.com/office/drawing/2014/main" id="{1895C593-20CF-49A7-AD9E-0D8A111E6CE7}"/>
                        </a:ext>
                      </a:extLst>
                    </p:cNvPr>
                    <p:cNvSpPr txBox="1">
                      <a:spLocks noRot="1" noChangeAspect="1" noMove="1" noResize="1" noEditPoints="1" noAdjustHandles="1" noChangeArrowheads="1" noChangeShapeType="1" noTextEdit="1"/>
                    </p:cNvSpPr>
                    <p:nvPr/>
                  </p:nvSpPr>
                  <p:spPr>
                    <a:xfrm>
                      <a:off x="7104474" y="4811338"/>
                      <a:ext cx="283278" cy="329721"/>
                    </a:xfrm>
                    <a:prstGeom prst="rect">
                      <a:avLst/>
                    </a:prstGeom>
                    <a:blipFill>
                      <a:blip r:embed="rId13"/>
                      <a:stretch>
                        <a:fillRect/>
                      </a:stretch>
                    </a:blipFill>
                  </p:spPr>
                  <p:txBody>
                    <a:bodyPr/>
                    <a:lstStyle/>
                    <a:p>
                      <a:r>
                        <a:rPr lang="ja-JP" altLang="en-US">
                          <a:noFill/>
                        </a:rPr>
                        <a:t> </a:t>
                      </a:r>
                    </a:p>
                  </p:txBody>
                </p:sp>
              </mc:Fallback>
            </mc:AlternateContent>
            <p:sp>
              <p:nvSpPr>
                <p:cNvPr id="70" name="フローチャート: 結合子 69">
                  <a:extLst>
                    <a:ext uri="{FF2B5EF4-FFF2-40B4-BE49-F238E27FC236}">
                      <a16:creationId xmlns:a16="http://schemas.microsoft.com/office/drawing/2014/main" id="{B5CACA1B-A1F1-402F-BEF2-B0CD8F2FB46D}"/>
                    </a:ext>
                  </a:extLst>
                </p:cNvPr>
                <p:cNvSpPr/>
                <p:nvPr/>
              </p:nvSpPr>
              <p:spPr>
                <a:xfrm>
                  <a:off x="8473369" y="5052193"/>
                  <a:ext cx="50290" cy="5029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フローチャート: 結合子 70">
                  <a:extLst>
                    <a:ext uri="{FF2B5EF4-FFF2-40B4-BE49-F238E27FC236}">
                      <a16:creationId xmlns:a16="http://schemas.microsoft.com/office/drawing/2014/main" id="{817DF0E6-8A42-467D-932D-696CD67541D1}"/>
                    </a:ext>
                  </a:extLst>
                </p:cNvPr>
                <p:cNvSpPr/>
                <p:nvPr/>
              </p:nvSpPr>
              <p:spPr>
                <a:xfrm>
                  <a:off x="8267289" y="4214075"/>
                  <a:ext cx="50290" cy="5029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B8D5241F-815E-49B3-ABE0-ACE959A02235}"/>
                        </a:ext>
                      </a:extLst>
                    </p:cNvPr>
                    <p:cNvSpPr txBox="1"/>
                    <p:nvPr/>
                  </p:nvSpPr>
                  <p:spPr>
                    <a:xfrm>
                      <a:off x="8744053" y="4720739"/>
                      <a:ext cx="2020844" cy="4702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ja-JP" altLang="en-US" sz="900" i="1" smtClean="0">
                                <a:latin typeface="Cambria Math" panose="02040503050406030204" pitchFamily="18" charset="0"/>
                                <a:ea typeface="Meiryo UI" panose="020B0604030504040204" pitchFamily="50" charset="-128"/>
                              </a:rPr>
                              <m:t>移動前の</m:t>
                            </m:r>
                            <m:r>
                              <a:rPr lang="ja-JP" altLang="en-US" sz="900" i="1">
                                <a:latin typeface="Cambria Math" panose="02040503050406030204" pitchFamily="18" charset="0"/>
                                <a:ea typeface="Meiryo UI" panose="020B0604030504040204" pitchFamily="50" charset="-128"/>
                              </a:rPr>
                              <m:t>自車位置</m:t>
                            </m:r>
                          </m:oMath>
                        </m:oMathPara>
                      </a14:m>
                      <a:endParaRPr lang="en-US" altLang="ja-JP" sz="900" i="1" dirty="0">
                        <a:latin typeface="Cambria Math" panose="02040503050406030204" pitchFamily="18" charset="0"/>
                        <a:ea typeface="Meiryo UI" panose="020B0604030504040204" pitchFamily="50" charset="-128"/>
                      </a:endParaRPr>
                    </a:p>
                    <a:p>
                      <a:pPr/>
                      <a14:m>
                        <m:oMathPara xmlns:m="http://schemas.openxmlformats.org/officeDocument/2006/math">
                          <m:oMathParaPr>
                            <m:jc m:val="centerGroup"/>
                          </m:oMathParaPr>
                          <m:oMath xmlns:m="http://schemas.openxmlformats.org/officeDocument/2006/math">
                            <m:d>
                              <m:dPr>
                                <m:ctrlPr>
                                  <a:rPr kumimoji="1" lang="en-US" altLang="ja-JP" sz="900" b="0" i="1" smtClean="0">
                                    <a:latin typeface="Cambria Math" panose="02040503050406030204" pitchFamily="18" charset="0"/>
                                    <a:ea typeface="Meiryo UI" panose="020B0604030504040204" pitchFamily="50" charset="-128"/>
                                  </a:rPr>
                                </m:ctrlPr>
                              </m:dPr>
                              <m:e>
                                <m:sSub>
                                  <m:sSubPr>
                                    <m:ctrlPr>
                                      <a:rPr kumimoji="1" lang="en-US" altLang="ja-JP" sz="900" b="0" i="1" smtClean="0">
                                        <a:latin typeface="Cambria Math" panose="02040503050406030204" pitchFamily="18" charset="0"/>
                                        <a:ea typeface="Meiryo UI" panose="020B0604030504040204" pitchFamily="50" charset="-128"/>
                                      </a:rPr>
                                    </m:ctrlPr>
                                  </m:sSubPr>
                                  <m:e>
                                    <m:r>
                                      <a:rPr kumimoji="1" lang="en-US" altLang="ja-JP" sz="900" b="0" i="1" smtClean="0">
                                        <a:latin typeface="Cambria Math" panose="02040503050406030204" pitchFamily="18" charset="0"/>
                                        <a:ea typeface="Meiryo UI" panose="020B0604030504040204" pitchFamily="50" charset="-128"/>
                                      </a:rPr>
                                      <m:t>𝑥</m:t>
                                    </m:r>
                                  </m:e>
                                  <m:sub>
                                    <m:r>
                                      <a:rPr kumimoji="1" lang="en-US" altLang="ja-JP" sz="900" b="0" i="1" smtClean="0">
                                        <a:latin typeface="Cambria Math" panose="02040503050406030204" pitchFamily="18" charset="0"/>
                                        <a:ea typeface="Meiryo UI" panose="020B0604030504040204" pitchFamily="50" charset="-128"/>
                                      </a:rPr>
                                      <m:t>𝑡</m:t>
                                    </m:r>
                                    <m:r>
                                      <a:rPr kumimoji="1" lang="en-US" altLang="ja-JP" sz="900" b="0" i="1" smtClean="0">
                                        <a:latin typeface="Cambria Math" panose="02040503050406030204" pitchFamily="18" charset="0"/>
                                        <a:ea typeface="Meiryo UI" panose="020B0604030504040204" pitchFamily="50" charset="-128"/>
                                      </a:rPr>
                                      <m:t>−1</m:t>
                                    </m:r>
                                  </m:sub>
                                </m:sSub>
                                <m:r>
                                  <a:rPr kumimoji="1" lang="en-US" altLang="ja-JP" sz="900" b="0" i="1" smtClean="0">
                                    <a:latin typeface="Cambria Math" panose="02040503050406030204" pitchFamily="18" charset="0"/>
                                    <a:ea typeface="Meiryo UI" panose="020B0604030504040204" pitchFamily="50" charset="-128"/>
                                  </a:rPr>
                                  <m:t> , </m:t>
                                </m:r>
                                <m:sSub>
                                  <m:sSubPr>
                                    <m:ctrlPr>
                                      <a:rPr kumimoji="1" lang="en-US" altLang="ja-JP" sz="900" b="0" i="1" smtClean="0">
                                        <a:latin typeface="Cambria Math" panose="02040503050406030204" pitchFamily="18" charset="0"/>
                                        <a:ea typeface="Meiryo UI" panose="020B0604030504040204" pitchFamily="50" charset="-128"/>
                                      </a:rPr>
                                    </m:ctrlPr>
                                  </m:sSubPr>
                                  <m:e>
                                    <m:r>
                                      <a:rPr kumimoji="1" lang="en-US" altLang="ja-JP" sz="900" b="0" i="1" smtClean="0">
                                        <a:latin typeface="Cambria Math" panose="02040503050406030204" pitchFamily="18" charset="0"/>
                                        <a:ea typeface="Meiryo UI" panose="020B0604030504040204" pitchFamily="50" charset="-128"/>
                                      </a:rPr>
                                      <m:t>𝑦</m:t>
                                    </m:r>
                                  </m:e>
                                  <m:sub>
                                    <m:r>
                                      <a:rPr kumimoji="1" lang="en-US" altLang="ja-JP" sz="900" b="0" i="1" smtClean="0">
                                        <a:latin typeface="Cambria Math" panose="02040503050406030204" pitchFamily="18" charset="0"/>
                                        <a:ea typeface="Meiryo UI" panose="020B0604030504040204" pitchFamily="50" charset="-128"/>
                                      </a:rPr>
                                      <m:t>𝑡</m:t>
                                    </m:r>
                                    <m:r>
                                      <a:rPr kumimoji="1" lang="en-US" altLang="ja-JP" sz="900" b="0" i="1" smtClean="0">
                                        <a:latin typeface="Cambria Math" panose="02040503050406030204" pitchFamily="18" charset="0"/>
                                        <a:ea typeface="Meiryo UI" panose="020B0604030504040204" pitchFamily="50" charset="-128"/>
                                      </a:rPr>
                                      <m:t>−1</m:t>
                                    </m:r>
                                  </m:sub>
                                </m:sSub>
                              </m:e>
                            </m:d>
                          </m:oMath>
                        </m:oMathPara>
                      </a14:m>
                      <a:endParaRPr kumimoji="1" lang="ja-JP" altLang="en-US" sz="900" dirty="0">
                        <a:latin typeface="Meiryo UI" panose="020B0604030504040204" pitchFamily="50" charset="-128"/>
                        <a:ea typeface="Meiryo UI" panose="020B0604030504040204" pitchFamily="50" charset="-128"/>
                      </a:endParaRPr>
                    </a:p>
                  </p:txBody>
                </p:sp>
              </mc:Choice>
              <mc:Fallback xmlns="">
                <p:sp>
                  <p:nvSpPr>
                    <p:cNvPr id="72" name="テキスト ボックス 71">
                      <a:extLst>
                        <a:ext uri="{FF2B5EF4-FFF2-40B4-BE49-F238E27FC236}">
                          <a16:creationId xmlns:a16="http://schemas.microsoft.com/office/drawing/2014/main" id="{B8D5241F-815E-49B3-ABE0-ACE959A02235}"/>
                        </a:ext>
                      </a:extLst>
                    </p:cNvPr>
                    <p:cNvSpPr txBox="1">
                      <a:spLocks noRot="1" noChangeAspect="1" noMove="1" noResize="1" noEditPoints="1" noAdjustHandles="1" noChangeArrowheads="1" noChangeShapeType="1" noTextEdit="1"/>
                    </p:cNvSpPr>
                    <p:nvPr/>
                  </p:nvSpPr>
                  <p:spPr>
                    <a:xfrm>
                      <a:off x="8744053" y="4720739"/>
                      <a:ext cx="2020844" cy="470285"/>
                    </a:xfrm>
                    <a:prstGeom prst="rect">
                      <a:avLst/>
                    </a:prstGeom>
                    <a:blipFill>
                      <a:blip r:embed="rId14"/>
                      <a:stretch>
                        <a:fillRect b="-34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EE3028E6-86F9-41E0-A814-2F454EDC07E2}"/>
                        </a:ext>
                      </a:extLst>
                    </p:cNvPr>
                    <p:cNvSpPr txBox="1"/>
                    <p:nvPr/>
                  </p:nvSpPr>
                  <p:spPr>
                    <a:xfrm>
                      <a:off x="6234095" y="3957573"/>
                      <a:ext cx="1558145" cy="4702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ja-JP" altLang="en-US" sz="900" i="1" smtClean="0">
                                <a:latin typeface="Cambria Math" panose="02040503050406030204" pitchFamily="18" charset="0"/>
                                <a:ea typeface="Meiryo UI" panose="020B0604030504040204" pitchFamily="50" charset="-128"/>
                              </a:rPr>
                              <m:t>移動後</m:t>
                            </m:r>
                            <m:r>
                              <a:rPr lang="ja-JP" altLang="en-US" sz="900" i="1">
                                <a:latin typeface="Cambria Math" panose="02040503050406030204" pitchFamily="18" charset="0"/>
                                <a:ea typeface="Meiryo UI" panose="020B0604030504040204" pitchFamily="50" charset="-128"/>
                              </a:rPr>
                              <m:t>の自車位置</m:t>
                            </m:r>
                            <m:d>
                              <m:dPr>
                                <m:ctrlPr>
                                  <a:rPr kumimoji="1" lang="en-US" altLang="ja-JP" sz="900" b="0" i="1" smtClean="0">
                                    <a:latin typeface="Cambria Math" panose="02040503050406030204" pitchFamily="18" charset="0"/>
                                    <a:ea typeface="Meiryo UI" panose="020B0604030504040204" pitchFamily="50" charset="-128"/>
                                  </a:rPr>
                                </m:ctrlPr>
                              </m:dPr>
                              <m:e>
                                <m:sSub>
                                  <m:sSubPr>
                                    <m:ctrlPr>
                                      <a:rPr kumimoji="1" lang="en-US" altLang="ja-JP" sz="900" b="0" i="1" smtClean="0">
                                        <a:latin typeface="Cambria Math" panose="02040503050406030204" pitchFamily="18" charset="0"/>
                                        <a:ea typeface="Meiryo UI" panose="020B0604030504040204" pitchFamily="50" charset="-128"/>
                                      </a:rPr>
                                    </m:ctrlPr>
                                  </m:sSubPr>
                                  <m:e>
                                    <m:r>
                                      <a:rPr kumimoji="1" lang="en-US" altLang="ja-JP" sz="900" b="0" i="1" smtClean="0">
                                        <a:latin typeface="Cambria Math" panose="02040503050406030204" pitchFamily="18" charset="0"/>
                                        <a:ea typeface="Meiryo UI" panose="020B0604030504040204" pitchFamily="50" charset="-128"/>
                                      </a:rPr>
                                      <m:t>𝑥</m:t>
                                    </m:r>
                                  </m:e>
                                  <m:sub>
                                    <m:r>
                                      <a:rPr kumimoji="1" lang="en-US" altLang="ja-JP" sz="900" b="0" i="1" smtClean="0">
                                        <a:latin typeface="Cambria Math" panose="02040503050406030204" pitchFamily="18" charset="0"/>
                                        <a:ea typeface="Meiryo UI" panose="020B0604030504040204" pitchFamily="50" charset="-128"/>
                                      </a:rPr>
                                      <m:t>𝑡</m:t>
                                    </m:r>
                                  </m:sub>
                                </m:sSub>
                                <m:r>
                                  <a:rPr kumimoji="1" lang="en-US" altLang="ja-JP" sz="900" b="0" i="1" smtClean="0">
                                    <a:latin typeface="Cambria Math" panose="02040503050406030204" pitchFamily="18" charset="0"/>
                                    <a:ea typeface="Meiryo UI" panose="020B0604030504040204" pitchFamily="50" charset="-128"/>
                                  </a:rPr>
                                  <m:t> , </m:t>
                                </m:r>
                                <m:sSub>
                                  <m:sSubPr>
                                    <m:ctrlPr>
                                      <a:rPr kumimoji="1" lang="en-US" altLang="ja-JP" sz="900" b="0" i="1" smtClean="0">
                                        <a:latin typeface="Cambria Math" panose="02040503050406030204" pitchFamily="18" charset="0"/>
                                        <a:ea typeface="Meiryo UI" panose="020B0604030504040204" pitchFamily="50" charset="-128"/>
                                      </a:rPr>
                                    </m:ctrlPr>
                                  </m:sSubPr>
                                  <m:e>
                                    <m:r>
                                      <a:rPr kumimoji="1" lang="en-US" altLang="ja-JP" sz="900" b="0" i="1" smtClean="0">
                                        <a:latin typeface="Cambria Math" panose="02040503050406030204" pitchFamily="18" charset="0"/>
                                        <a:ea typeface="Meiryo UI" panose="020B0604030504040204" pitchFamily="50" charset="-128"/>
                                      </a:rPr>
                                      <m:t>𝑦</m:t>
                                    </m:r>
                                  </m:e>
                                  <m:sub>
                                    <m:r>
                                      <a:rPr kumimoji="1" lang="en-US" altLang="ja-JP" sz="900" b="0" i="1" smtClean="0">
                                        <a:latin typeface="Cambria Math" panose="02040503050406030204" pitchFamily="18" charset="0"/>
                                        <a:ea typeface="Meiryo UI" panose="020B0604030504040204" pitchFamily="50" charset="-128"/>
                                      </a:rPr>
                                      <m:t>𝑡</m:t>
                                    </m:r>
                                  </m:sub>
                                </m:sSub>
                              </m:e>
                            </m:d>
                          </m:oMath>
                        </m:oMathPara>
                      </a14:m>
                      <a:endParaRPr kumimoji="1" lang="ja-JP" altLang="en-US" sz="900" dirty="0">
                        <a:latin typeface="Meiryo UI" panose="020B0604030504040204" pitchFamily="50" charset="-128"/>
                        <a:ea typeface="Meiryo UI" panose="020B0604030504040204" pitchFamily="50" charset="-128"/>
                      </a:endParaRPr>
                    </a:p>
                  </p:txBody>
                </p:sp>
              </mc:Choice>
              <mc:Fallback xmlns="">
                <p:sp>
                  <p:nvSpPr>
                    <p:cNvPr id="73" name="テキスト ボックス 72">
                      <a:extLst>
                        <a:ext uri="{FF2B5EF4-FFF2-40B4-BE49-F238E27FC236}">
                          <a16:creationId xmlns:a16="http://schemas.microsoft.com/office/drawing/2014/main" id="{EE3028E6-86F9-41E0-A814-2F454EDC07E2}"/>
                        </a:ext>
                      </a:extLst>
                    </p:cNvPr>
                    <p:cNvSpPr txBox="1">
                      <a:spLocks noRot="1" noChangeAspect="1" noMove="1" noResize="1" noEditPoints="1" noAdjustHandles="1" noChangeArrowheads="1" noChangeShapeType="1" noTextEdit="1"/>
                    </p:cNvSpPr>
                    <p:nvPr/>
                  </p:nvSpPr>
                  <p:spPr>
                    <a:xfrm>
                      <a:off x="6234095" y="3957573"/>
                      <a:ext cx="1558145" cy="470285"/>
                    </a:xfrm>
                    <a:prstGeom prst="rect">
                      <a:avLst/>
                    </a:prstGeom>
                    <a:blipFill>
                      <a:blip r:embed="rId15"/>
                      <a:stretch>
                        <a:fillRect b="-35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968A6B97-809D-4FE8-A149-C2DE998E2A98}"/>
                        </a:ext>
                      </a:extLst>
                    </p:cNvPr>
                    <p:cNvSpPr txBox="1"/>
                    <p:nvPr/>
                  </p:nvSpPr>
                  <p:spPr>
                    <a:xfrm>
                      <a:off x="6773654" y="5164026"/>
                      <a:ext cx="1377077" cy="292506"/>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旋回角度</a:t>
                      </a:r>
                      <a:r>
                        <a:rPr lang="en-US" altLang="ja-JP" sz="900" dirty="0">
                          <a:latin typeface="Meiryo UI" panose="020B0604030504040204" pitchFamily="50" charset="-128"/>
                          <a:ea typeface="Meiryo UI" panose="020B0604030504040204" pitchFamily="50" charset="-128"/>
                        </a:rPr>
                        <a:t>:</a:t>
                      </a:r>
                      <a14:m>
                        <m:oMath xmlns:m="http://schemas.openxmlformats.org/officeDocument/2006/math">
                          <m:r>
                            <a:rPr lang="ja-JP" altLang="en-US" sz="900" i="1">
                              <a:latin typeface="Cambria Math" panose="02040503050406030204" pitchFamily="18" charset="0"/>
                              <a:ea typeface="Meiryo UI" panose="020B0604030504040204" pitchFamily="50" charset="-128"/>
                            </a:rPr>
                            <m:t>𝜃</m:t>
                          </m:r>
                        </m:oMath>
                      </a14:m>
                      <a:r>
                        <a:rPr lang="en-US" altLang="ja-JP" sz="900" dirty="0">
                          <a:latin typeface="Meiryo UI" panose="020B0604030504040204" pitchFamily="50" charset="-128"/>
                          <a:ea typeface="Meiryo UI" panose="020B0604030504040204" pitchFamily="50" charset="-128"/>
                        </a:rPr>
                        <a:t>(rad)</a:t>
                      </a:r>
                      <a:endParaRPr lang="ja-JP" altLang="en-US" sz="900" dirty="0">
                        <a:latin typeface="Meiryo UI" panose="020B0604030504040204" pitchFamily="50" charset="-128"/>
                        <a:ea typeface="Meiryo UI" panose="020B0604030504040204" pitchFamily="50" charset="-128"/>
                      </a:endParaRPr>
                    </a:p>
                  </p:txBody>
                </p:sp>
              </mc:Choice>
              <mc:Fallback xmlns="">
                <p:sp>
                  <p:nvSpPr>
                    <p:cNvPr id="75" name="テキスト ボックス 74">
                      <a:extLst>
                        <a:ext uri="{FF2B5EF4-FFF2-40B4-BE49-F238E27FC236}">
                          <a16:creationId xmlns:a16="http://schemas.microsoft.com/office/drawing/2014/main" id="{968A6B97-809D-4FE8-A149-C2DE998E2A98}"/>
                        </a:ext>
                      </a:extLst>
                    </p:cNvPr>
                    <p:cNvSpPr txBox="1">
                      <a:spLocks noRot="1" noChangeAspect="1" noMove="1" noResize="1" noEditPoints="1" noAdjustHandles="1" noChangeArrowheads="1" noChangeShapeType="1" noTextEdit="1"/>
                    </p:cNvSpPr>
                    <p:nvPr/>
                  </p:nvSpPr>
                  <p:spPr>
                    <a:xfrm>
                      <a:off x="6773654" y="5164026"/>
                      <a:ext cx="1377077" cy="292506"/>
                    </a:xfrm>
                    <a:prstGeom prst="rect">
                      <a:avLst/>
                    </a:prstGeom>
                    <a:blipFill>
                      <a:blip r:embed="rId16"/>
                      <a:stretch>
                        <a:fillRect b="-16667"/>
                      </a:stretch>
                    </a:blipFill>
                  </p:spPr>
                  <p:txBody>
                    <a:bodyPr/>
                    <a:lstStyle/>
                    <a:p>
                      <a:r>
                        <a:rPr lang="ja-JP" altLang="en-US">
                          <a:noFill/>
                        </a:rPr>
                        <a:t> </a:t>
                      </a:r>
                    </a:p>
                  </p:txBody>
                </p:sp>
              </mc:Fallback>
            </mc:AlternateContent>
          </p:grpSp>
        </p:grpSp>
      </p:grpSp>
      <p:grpSp>
        <p:nvGrpSpPr>
          <p:cNvPr id="123" name="グループ化 122">
            <a:extLst>
              <a:ext uri="{FF2B5EF4-FFF2-40B4-BE49-F238E27FC236}">
                <a16:creationId xmlns:a16="http://schemas.microsoft.com/office/drawing/2014/main" id="{B9B25D40-29B2-40A2-BC5B-69BE8DAE1E05}"/>
              </a:ext>
            </a:extLst>
          </p:cNvPr>
          <p:cNvGrpSpPr/>
          <p:nvPr/>
        </p:nvGrpSpPr>
        <p:grpSpPr>
          <a:xfrm>
            <a:off x="2251336" y="6755908"/>
            <a:ext cx="3116320" cy="1609736"/>
            <a:chOff x="2349518" y="5851962"/>
            <a:chExt cx="3376576" cy="1744171"/>
          </a:xfrm>
        </p:grpSpPr>
        <p:grpSp>
          <p:nvGrpSpPr>
            <p:cNvPr id="79" name="グループ化 78">
              <a:extLst>
                <a:ext uri="{FF2B5EF4-FFF2-40B4-BE49-F238E27FC236}">
                  <a16:creationId xmlns:a16="http://schemas.microsoft.com/office/drawing/2014/main" id="{26B7DD9D-2F88-41B0-9900-28CE87D80411}"/>
                </a:ext>
              </a:extLst>
            </p:cNvPr>
            <p:cNvGrpSpPr/>
            <p:nvPr/>
          </p:nvGrpSpPr>
          <p:grpSpPr>
            <a:xfrm>
              <a:off x="2349518" y="5851962"/>
              <a:ext cx="3376576" cy="1744171"/>
              <a:chOff x="1737223" y="3329203"/>
              <a:chExt cx="6267913" cy="3237691"/>
            </a:xfrm>
          </p:grpSpPr>
          <p:grpSp>
            <p:nvGrpSpPr>
              <p:cNvPr id="80" name="グループ化 79">
                <a:extLst>
                  <a:ext uri="{FF2B5EF4-FFF2-40B4-BE49-F238E27FC236}">
                    <a16:creationId xmlns:a16="http://schemas.microsoft.com/office/drawing/2014/main" id="{B26D954C-4D1B-4629-98CA-C1076E3A91B4}"/>
                  </a:ext>
                </a:extLst>
              </p:cNvPr>
              <p:cNvGrpSpPr/>
              <p:nvPr/>
            </p:nvGrpSpPr>
            <p:grpSpPr>
              <a:xfrm rot="16200000">
                <a:off x="4201182" y="3934868"/>
                <a:ext cx="1148186" cy="2053953"/>
                <a:chOff x="196270" y="-98258"/>
                <a:chExt cx="289733" cy="45281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grpSpPr>
            <p:sp>
              <p:nvSpPr>
                <p:cNvPr id="102" name="四角形: 角を丸くする 101">
                  <a:extLst>
                    <a:ext uri="{FF2B5EF4-FFF2-40B4-BE49-F238E27FC236}">
                      <a16:creationId xmlns:a16="http://schemas.microsoft.com/office/drawing/2014/main" id="{E6BBD0F8-E603-4FBB-9476-8D34B3482300}"/>
                    </a:ext>
                  </a:extLst>
                </p:cNvPr>
                <p:cNvSpPr/>
                <p:nvPr/>
              </p:nvSpPr>
              <p:spPr>
                <a:xfrm>
                  <a:off x="202620" y="-98258"/>
                  <a:ext cx="247324" cy="51955"/>
                </a:xfrm>
                <a:prstGeom prst="round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103" name="四角形: 角を丸くする 102">
                  <a:extLst>
                    <a:ext uri="{FF2B5EF4-FFF2-40B4-BE49-F238E27FC236}">
                      <a16:creationId xmlns:a16="http://schemas.microsoft.com/office/drawing/2014/main" id="{AC30FB89-F01B-43F2-ACE4-118FB7199AE6}"/>
                    </a:ext>
                  </a:extLst>
                </p:cNvPr>
                <p:cNvSpPr/>
                <p:nvPr/>
              </p:nvSpPr>
              <p:spPr>
                <a:xfrm>
                  <a:off x="196270" y="307328"/>
                  <a:ext cx="247324" cy="47232"/>
                </a:xfrm>
                <a:prstGeom prst="round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104" name="正方形/長方形 103">
                  <a:extLst>
                    <a:ext uri="{FF2B5EF4-FFF2-40B4-BE49-F238E27FC236}">
                      <a16:creationId xmlns:a16="http://schemas.microsoft.com/office/drawing/2014/main" id="{4159024B-76D5-482E-BFAB-D07237178979}"/>
                    </a:ext>
                  </a:extLst>
                </p:cNvPr>
                <p:cNvSpPr/>
                <p:nvPr/>
              </p:nvSpPr>
              <p:spPr>
                <a:xfrm>
                  <a:off x="373589" y="-21483"/>
                  <a:ext cx="111125" cy="45719"/>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105" name="正方形/長方形 104">
                  <a:extLst>
                    <a:ext uri="{FF2B5EF4-FFF2-40B4-BE49-F238E27FC236}">
                      <a16:creationId xmlns:a16="http://schemas.microsoft.com/office/drawing/2014/main" id="{E0AF8C8C-DC10-4326-A9C5-2A13B1D4F619}"/>
                    </a:ext>
                  </a:extLst>
                </p:cNvPr>
                <p:cNvSpPr/>
                <p:nvPr/>
              </p:nvSpPr>
              <p:spPr>
                <a:xfrm>
                  <a:off x="373908" y="235692"/>
                  <a:ext cx="111125" cy="45719"/>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106" name="正方形/長方形 105">
                  <a:extLst>
                    <a:ext uri="{FF2B5EF4-FFF2-40B4-BE49-F238E27FC236}">
                      <a16:creationId xmlns:a16="http://schemas.microsoft.com/office/drawing/2014/main" id="{273FD933-2A6A-48A8-A60C-D1300EC18A14}"/>
                    </a:ext>
                  </a:extLst>
                </p:cNvPr>
                <p:cNvSpPr/>
                <p:nvPr/>
              </p:nvSpPr>
              <p:spPr>
                <a:xfrm>
                  <a:off x="460657" y="-21259"/>
                  <a:ext cx="25346" cy="302670"/>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dirty="0"/>
                </a:p>
              </p:txBody>
            </p:sp>
            <p:sp>
              <p:nvSpPr>
                <p:cNvPr id="107" name="正方形/長方形 106">
                  <a:extLst>
                    <a:ext uri="{FF2B5EF4-FFF2-40B4-BE49-F238E27FC236}">
                      <a16:creationId xmlns:a16="http://schemas.microsoft.com/office/drawing/2014/main" id="{D010C152-A7A8-4729-99ED-A8F9781F29B0}"/>
                    </a:ext>
                  </a:extLst>
                </p:cNvPr>
                <p:cNvSpPr/>
                <p:nvPr/>
              </p:nvSpPr>
              <p:spPr>
                <a:xfrm>
                  <a:off x="283279" y="-72283"/>
                  <a:ext cx="95250" cy="400050"/>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dirty="0"/>
                </a:p>
              </p:txBody>
            </p:sp>
            <p:sp>
              <p:nvSpPr>
                <p:cNvPr id="108" name="正方形/長方形 107">
                  <a:extLst>
                    <a:ext uri="{FF2B5EF4-FFF2-40B4-BE49-F238E27FC236}">
                      <a16:creationId xmlns:a16="http://schemas.microsoft.com/office/drawing/2014/main" id="{0461813F-EA30-4109-8DC8-B1048581B9FC}"/>
                    </a:ext>
                  </a:extLst>
                </p:cNvPr>
                <p:cNvSpPr/>
                <p:nvPr/>
              </p:nvSpPr>
              <p:spPr>
                <a:xfrm>
                  <a:off x="200890" y="51542"/>
                  <a:ext cx="91913" cy="152400"/>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grpSp>
          <p:cxnSp>
            <p:nvCxnSpPr>
              <p:cNvPr id="81" name="直線コネクタ 80">
                <a:extLst>
                  <a:ext uri="{FF2B5EF4-FFF2-40B4-BE49-F238E27FC236}">
                    <a16:creationId xmlns:a16="http://schemas.microsoft.com/office/drawing/2014/main" id="{44C53F6B-39C8-450C-906B-AC184DCDD912}"/>
                  </a:ext>
                </a:extLst>
              </p:cNvPr>
              <p:cNvCxnSpPr>
                <a:cxnSpLocks/>
              </p:cNvCxnSpPr>
              <p:nvPr/>
            </p:nvCxnSpPr>
            <p:spPr>
              <a:xfrm>
                <a:off x="3232449" y="5020702"/>
                <a:ext cx="2952328" cy="0"/>
              </a:xfrm>
              <a:prstGeom prst="line">
                <a:avLst/>
              </a:prstGeom>
              <a:ln w="19050">
                <a:prstDash val="sysDot"/>
              </a:ln>
            </p:spPr>
            <p:style>
              <a:lnRef idx="1">
                <a:schemeClr val="dk1"/>
              </a:lnRef>
              <a:fillRef idx="0">
                <a:schemeClr val="dk1"/>
              </a:fillRef>
              <a:effectRef idx="0">
                <a:schemeClr val="dk1"/>
              </a:effectRef>
              <a:fontRef idx="minor">
                <a:schemeClr val="tx1"/>
              </a:fontRef>
            </p:style>
          </p:cxnSp>
          <p:cxnSp>
            <p:nvCxnSpPr>
              <p:cNvPr id="82" name="直線矢印コネクタ 81">
                <a:extLst>
                  <a:ext uri="{FF2B5EF4-FFF2-40B4-BE49-F238E27FC236}">
                    <a16:creationId xmlns:a16="http://schemas.microsoft.com/office/drawing/2014/main" id="{9650FB1E-ED2E-4010-99D6-3F1A0BE6E289}"/>
                  </a:ext>
                </a:extLst>
              </p:cNvPr>
              <p:cNvCxnSpPr>
                <a:cxnSpLocks/>
              </p:cNvCxnSpPr>
              <p:nvPr/>
            </p:nvCxnSpPr>
            <p:spPr>
              <a:xfrm flipV="1">
                <a:off x="4775185" y="4482543"/>
                <a:ext cx="548" cy="56347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3" name="テキスト ボックス 82">
                <a:extLst>
                  <a:ext uri="{FF2B5EF4-FFF2-40B4-BE49-F238E27FC236}">
                    <a16:creationId xmlns:a16="http://schemas.microsoft.com/office/drawing/2014/main" id="{A210059A-9012-4446-8D1C-11BA7B659686}"/>
                  </a:ext>
                </a:extLst>
              </p:cNvPr>
              <p:cNvSpPr txBox="1"/>
              <p:nvPr/>
            </p:nvSpPr>
            <p:spPr>
              <a:xfrm>
                <a:off x="4692764" y="4022747"/>
                <a:ext cx="434714" cy="457058"/>
              </a:xfrm>
              <a:prstGeom prst="rect">
                <a:avLst/>
              </a:prstGeom>
              <a:noFill/>
            </p:spPr>
            <p:txBody>
              <a:bodyPr wrap="square" rtlCol="0">
                <a:spAutoFit/>
              </a:bodyPr>
              <a:lstStyle/>
              <a:p>
                <a:r>
                  <a:rPr kumimoji="1" lang="en-US" altLang="ja-JP" sz="1000" dirty="0">
                    <a:latin typeface="Meiryo UI" panose="020B0604030504040204" pitchFamily="50" charset="-128"/>
                    <a:ea typeface="Meiryo UI" panose="020B0604030504040204" pitchFamily="50" charset="-128"/>
                  </a:rPr>
                  <a:t>x</a:t>
                </a:r>
                <a:endParaRPr kumimoji="1" lang="ja-JP" altLang="en-US" sz="1000" dirty="0">
                  <a:latin typeface="Meiryo UI" panose="020B0604030504040204" pitchFamily="50" charset="-128"/>
                  <a:ea typeface="Meiryo UI" panose="020B0604030504040204" pitchFamily="50" charset="-128"/>
                </a:endParaRPr>
              </a:p>
            </p:txBody>
          </p:sp>
          <p:sp>
            <p:nvSpPr>
              <p:cNvPr id="84" name="テキスト ボックス 83">
                <a:extLst>
                  <a:ext uri="{FF2B5EF4-FFF2-40B4-BE49-F238E27FC236}">
                    <a16:creationId xmlns:a16="http://schemas.microsoft.com/office/drawing/2014/main" id="{E509DCFF-1A1B-4D38-885A-17BFD2E1658F}"/>
                  </a:ext>
                </a:extLst>
              </p:cNvPr>
              <p:cNvSpPr txBox="1"/>
              <p:nvPr/>
            </p:nvSpPr>
            <p:spPr>
              <a:xfrm>
                <a:off x="3974614" y="5040845"/>
                <a:ext cx="424348" cy="468033"/>
              </a:xfrm>
              <a:prstGeom prst="rect">
                <a:avLst/>
              </a:prstGeom>
              <a:noFill/>
            </p:spPr>
            <p:txBody>
              <a:bodyPr wrap="square" rtlCol="0">
                <a:spAutoFit/>
              </a:bodyPr>
              <a:lstStyle/>
              <a:p>
                <a:r>
                  <a:rPr lang="en-US" altLang="ja-JP" sz="1000" dirty="0">
                    <a:latin typeface="Meiryo UI" panose="020B0604030504040204" pitchFamily="50" charset="-128"/>
                    <a:ea typeface="Meiryo UI" panose="020B0604030504040204" pitchFamily="50" charset="-128"/>
                  </a:rPr>
                  <a:t>y</a:t>
                </a:r>
                <a:endParaRPr kumimoji="1" lang="ja-JP" altLang="en-US" sz="1000" dirty="0">
                  <a:latin typeface="Meiryo UI" panose="020B0604030504040204" pitchFamily="50" charset="-128"/>
                  <a:ea typeface="Meiryo UI" panose="020B0604030504040204" pitchFamily="50" charset="-128"/>
                </a:endParaRPr>
              </a:p>
            </p:txBody>
          </p:sp>
          <p:cxnSp>
            <p:nvCxnSpPr>
              <p:cNvPr id="85" name="直線矢印コネクタ 84">
                <a:extLst>
                  <a:ext uri="{FF2B5EF4-FFF2-40B4-BE49-F238E27FC236}">
                    <a16:creationId xmlns:a16="http://schemas.microsoft.com/office/drawing/2014/main" id="{328B3534-4703-4E2A-BA05-CD5D9047768F}"/>
                  </a:ext>
                </a:extLst>
              </p:cNvPr>
              <p:cNvCxnSpPr>
                <a:cxnSpLocks/>
              </p:cNvCxnSpPr>
              <p:nvPr/>
            </p:nvCxnSpPr>
            <p:spPr>
              <a:xfrm flipH="1">
                <a:off x="4232761" y="5016975"/>
                <a:ext cx="563477" cy="372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D9D0D6C7-B014-4A11-80A9-623D8D280D9C}"/>
                  </a:ext>
                </a:extLst>
              </p:cNvPr>
              <p:cNvCxnSpPr>
                <a:cxnSpLocks/>
              </p:cNvCxnSpPr>
              <p:nvPr/>
            </p:nvCxnSpPr>
            <p:spPr>
              <a:xfrm flipV="1">
                <a:off x="4773420" y="3417134"/>
                <a:ext cx="548" cy="72976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87" name="グループ化 86">
                <a:extLst>
                  <a:ext uri="{FF2B5EF4-FFF2-40B4-BE49-F238E27FC236}">
                    <a16:creationId xmlns:a16="http://schemas.microsoft.com/office/drawing/2014/main" id="{CA47B366-9AA2-4FD1-B4D6-C654F5FD19D5}"/>
                  </a:ext>
                </a:extLst>
              </p:cNvPr>
              <p:cNvGrpSpPr/>
              <p:nvPr/>
            </p:nvGrpSpPr>
            <p:grpSpPr>
              <a:xfrm>
                <a:off x="3947493" y="3909984"/>
                <a:ext cx="2160448" cy="1570261"/>
                <a:chOff x="3577111" y="3764260"/>
                <a:chExt cx="2285430" cy="1801962"/>
              </a:xfrm>
            </p:grpSpPr>
            <p:sp>
              <p:nvSpPr>
                <p:cNvPr id="100" name="円弧 99">
                  <a:extLst>
                    <a:ext uri="{FF2B5EF4-FFF2-40B4-BE49-F238E27FC236}">
                      <a16:creationId xmlns:a16="http://schemas.microsoft.com/office/drawing/2014/main" id="{7566E930-920C-486D-8782-02C2ED157D10}"/>
                    </a:ext>
                  </a:extLst>
                </p:cNvPr>
                <p:cNvSpPr/>
                <p:nvPr/>
              </p:nvSpPr>
              <p:spPr>
                <a:xfrm rot="17260446">
                  <a:off x="3818845" y="3522526"/>
                  <a:ext cx="1801962" cy="2285430"/>
                </a:xfrm>
                <a:prstGeom prst="arc">
                  <a:avLst>
                    <a:gd name="adj1" fmla="val 17013581"/>
                    <a:gd name="adj2" fmla="val 19480378"/>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101" name="直線矢印コネクタ 100">
                  <a:extLst>
                    <a:ext uri="{FF2B5EF4-FFF2-40B4-BE49-F238E27FC236}">
                      <a16:creationId xmlns:a16="http://schemas.microsoft.com/office/drawing/2014/main" id="{C5A3D273-22E0-48C7-ADEE-7C99462CC666}"/>
                    </a:ext>
                  </a:extLst>
                </p:cNvPr>
                <p:cNvCxnSpPr>
                  <a:cxnSpLocks/>
                </p:cNvCxnSpPr>
                <p:nvPr/>
              </p:nvCxnSpPr>
              <p:spPr>
                <a:xfrm flipH="1">
                  <a:off x="3704748" y="4022414"/>
                  <a:ext cx="65601" cy="932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cxnSp>
            <p:nvCxnSpPr>
              <p:cNvPr id="88" name="直線矢印コネクタ 87">
                <a:extLst>
                  <a:ext uri="{FF2B5EF4-FFF2-40B4-BE49-F238E27FC236}">
                    <a16:creationId xmlns:a16="http://schemas.microsoft.com/office/drawing/2014/main" id="{43C38A30-82CF-4957-A690-792A2646E8E4}"/>
                  </a:ext>
                </a:extLst>
              </p:cNvPr>
              <p:cNvCxnSpPr/>
              <p:nvPr/>
            </p:nvCxnSpPr>
            <p:spPr>
              <a:xfrm>
                <a:off x="3520481" y="4530647"/>
                <a:ext cx="0" cy="46778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8670E94B-6C98-4035-9921-0AACFF61603F}"/>
                  </a:ext>
                </a:extLst>
              </p:cNvPr>
              <p:cNvCxnSpPr/>
              <p:nvPr/>
            </p:nvCxnSpPr>
            <p:spPr>
              <a:xfrm>
                <a:off x="6040761" y="4555813"/>
                <a:ext cx="0" cy="46778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90" name="直線コネクタ 89">
                <a:extLst>
                  <a:ext uri="{FF2B5EF4-FFF2-40B4-BE49-F238E27FC236}">
                    <a16:creationId xmlns:a16="http://schemas.microsoft.com/office/drawing/2014/main" id="{1605CBEE-1922-4533-86D9-C17E011A1230}"/>
                  </a:ext>
                </a:extLst>
              </p:cNvPr>
              <p:cNvCxnSpPr>
                <a:cxnSpLocks/>
              </p:cNvCxnSpPr>
              <p:nvPr/>
            </p:nvCxnSpPr>
            <p:spPr>
              <a:xfrm>
                <a:off x="3866118" y="5051798"/>
                <a:ext cx="0" cy="1028971"/>
              </a:xfrm>
              <a:prstGeom prst="line">
                <a:avLst/>
              </a:prstGeom>
              <a:ln w="19050">
                <a:prstDash val="sysDot"/>
              </a:ln>
            </p:spPr>
            <p:style>
              <a:lnRef idx="1">
                <a:schemeClr val="dk1"/>
              </a:lnRef>
              <a:fillRef idx="0">
                <a:schemeClr val="dk1"/>
              </a:fillRef>
              <a:effectRef idx="0">
                <a:schemeClr val="dk1"/>
              </a:effectRef>
              <a:fontRef idx="minor">
                <a:schemeClr val="tx1"/>
              </a:fontRef>
            </p:style>
          </p:cxnSp>
          <p:cxnSp>
            <p:nvCxnSpPr>
              <p:cNvPr id="91" name="直線コネクタ 90">
                <a:extLst>
                  <a:ext uri="{FF2B5EF4-FFF2-40B4-BE49-F238E27FC236}">
                    <a16:creationId xmlns:a16="http://schemas.microsoft.com/office/drawing/2014/main" id="{E1416224-C342-4D92-B243-60CAA6922732}"/>
                  </a:ext>
                </a:extLst>
              </p:cNvPr>
              <p:cNvCxnSpPr>
                <a:cxnSpLocks/>
              </p:cNvCxnSpPr>
              <p:nvPr/>
            </p:nvCxnSpPr>
            <p:spPr>
              <a:xfrm>
                <a:off x="5695122" y="5040828"/>
                <a:ext cx="0" cy="1028971"/>
              </a:xfrm>
              <a:prstGeom prst="line">
                <a:avLst/>
              </a:prstGeom>
              <a:ln w="19050">
                <a:prstDash val="sysDot"/>
              </a:ln>
            </p:spPr>
            <p:style>
              <a:lnRef idx="1">
                <a:schemeClr val="dk1"/>
              </a:lnRef>
              <a:fillRef idx="0">
                <a:schemeClr val="dk1"/>
              </a:fillRef>
              <a:effectRef idx="0">
                <a:schemeClr val="dk1"/>
              </a:effectRef>
              <a:fontRef idx="minor">
                <a:schemeClr val="tx1"/>
              </a:fontRef>
            </p:style>
          </p:cxnSp>
          <p:cxnSp>
            <p:nvCxnSpPr>
              <p:cNvPr id="92" name="直線矢印コネクタ 91">
                <a:extLst>
                  <a:ext uri="{FF2B5EF4-FFF2-40B4-BE49-F238E27FC236}">
                    <a16:creationId xmlns:a16="http://schemas.microsoft.com/office/drawing/2014/main" id="{DABB0A78-C0C3-445E-B2C2-94CCE63EEA93}"/>
                  </a:ext>
                </a:extLst>
              </p:cNvPr>
              <p:cNvCxnSpPr>
                <a:cxnSpLocks/>
              </p:cNvCxnSpPr>
              <p:nvPr/>
            </p:nvCxnSpPr>
            <p:spPr>
              <a:xfrm flipH="1">
                <a:off x="3866117" y="5866953"/>
                <a:ext cx="1814602"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28072AD2-C4AF-42A5-A7EC-95E0F616B87B}"/>
                      </a:ext>
                    </a:extLst>
                  </p:cNvPr>
                  <p:cNvSpPr txBox="1"/>
                  <p:nvPr/>
                </p:nvSpPr>
                <p:spPr>
                  <a:xfrm>
                    <a:off x="1737223" y="4458328"/>
                    <a:ext cx="1850033" cy="685588"/>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左車輪半径</a:t>
                    </a:r>
                    <a:endParaRPr lang="en-US" altLang="ja-JP" sz="900" dirty="0">
                      <a:latin typeface="Meiryo UI" panose="020B0604030504040204" pitchFamily="50" charset="-128"/>
                      <a:ea typeface="Meiryo UI" panose="020B0604030504040204" pitchFamily="50" charset="-128"/>
                    </a:endParaRPr>
                  </a:p>
                  <a:p>
                    <a14:m>
                      <m:oMath xmlns:m="http://schemas.openxmlformats.org/officeDocument/2006/math">
                        <m:sSub>
                          <m:sSubPr>
                            <m:ctrlPr>
                              <a:rPr kumimoji="1" lang="en-US" altLang="ja-JP" sz="900" i="1" smtClean="0">
                                <a:latin typeface="Cambria Math" panose="02040503050406030204" pitchFamily="18" charset="0"/>
                                <a:ea typeface="Meiryo UI" panose="020B0604030504040204" pitchFamily="50" charset="-128"/>
                              </a:rPr>
                            </m:ctrlPr>
                          </m:sSubPr>
                          <m:e>
                            <m:r>
                              <a:rPr kumimoji="1" lang="en-US" altLang="ja-JP" sz="900" b="0" i="1" smtClean="0">
                                <a:latin typeface="Cambria Math" panose="02040503050406030204" pitchFamily="18" charset="0"/>
                                <a:ea typeface="Meiryo UI" panose="020B0604030504040204" pitchFamily="50" charset="-128"/>
                              </a:rPr>
                              <m:t>𝑟</m:t>
                            </m:r>
                          </m:e>
                          <m:sub>
                            <m:r>
                              <a:rPr kumimoji="1" lang="en-US" altLang="ja-JP" sz="900" b="0" i="1" smtClean="0">
                                <a:latin typeface="Cambria Math" panose="02040503050406030204" pitchFamily="18" charset="0"/>
                                <a:ea typeface="Meiryo UI" panose="020B0604030504040204" pitchFamily="50" charset="-128"/>
                              </a:rPr>
                              <m:t>𝐿</m:t>
                            </m:r>
                          </m:sub>
                        </m:sSub>
                        <m:r>
                          <a:rPr kumimoji="1" lang="en-US" altLang="ja-JP" sz="900" i="1" smtClean="0">
                            <a:latin typeface="Cambria Math" panose="02040503050406030204" pitchFamily="18" charset="0"/>
                            <a:ea typeface="Meiryo UI" panose="020B0604030504040204" pitchFamily="50" charset="-128"/>
                          </a:rPr>
                          <m:t> </m:t>
                        </m:r>
                      </m:oMath>
                    </a14:m>
                    <a:r>
                      <a:rPr kumimoji="1" lang="en-US" altLang="ja-JP" sz="900" dirty="0">
                        <a:latin typeface="Meiryo UI" panose="020B0604030504040204" pitchFamily="50" charset="-128"/>
                        <a:ea typeface="Meiryo UI" panose="020B0604030504040204" pitchFamily="50" charset="-128"/>
                      </a:rPr>
                      <a:t>(m)</a:t>
                    </a:r>
                    <a:endParaRPr kumimoji="1" lang="ja-JP" altLang="en-US" sz="900" dirty="0">
                      <a:latin typeface="Meiryo UI" panose="020B0604030504040204" pitchFamily="50" charset="-128"/>
                      <a:ea typeface="Meiryo UI" panose="020B0604030504040204" pitchFamily="50" charset="-128"/>
                    </a:endParaRPr>
                  </a:p>
                </p:txBody>
              </p:sp>
            </mc:Choice>
            <mc:Fallback xmlns="">
              <p:sp>
                <p:nvSpPr>
                  <p:cNvPr id="93" name="テキスト ボックス 92">
                    <a:extLst>
                      <a:ext uri="{FF2B5EF4-FFF2-40B4-BE49-F238E27FC236}">
                        <a16:creationId xmlns:a16="http://schemas.microsoft.com/office/drawing/2014/main" id="{28072AD2-C4AF-42A5-A7EC-95E0F616B87B}"/>
                      </a:ext>
                    </a:extLst>
                  </p:cNvPr>
                  <p:cNvSpPr txBox="1">
                    <a:spLocks noRot="1" noChangeAspect="1" noMove="1" noResize="1" noEditPoints="1" noAdjustHandles="1" noChangeArrowheads="1" noChangeShapeType="1" noTextEdit="1"/>
                  </p:cNvSpPr>
                  <p:nvPr/>
                </p:nvSpPr>
                <p:spPr>
                  <a:xfrm>
                    <a:off x="1737223" y="4458328"/>
                    <a:ext cx="1850033" cy="685588"/>
                  </a:xfrm>
                  <a:prstGeom prst="rect">
                    <a:avLst/>
                  </a:prstGeom>
                  <a:blipFill>
                    <a:blip r:embed="rId17"/>
                    <a:stretch>
                      <a:fillRect b="-160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86421E56-E5F8-4422-8B9D-330632D5F959}"/>
                      </a:ext>
                    </a:extLst>
                  </p:cNvPr>
                  <p:cNvSpPr txBox="1"/>
                  <p:nvPr/>
                </p:nvSpPr>
                <p:spPr>
                  <a:xfrm>
                    <a:off x="6155114" y="4418345"/>
                    <a:ext cx="1850022" cy="685588"/>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右車輪半径</a:t>
                    </a:r>
                    <a:endParaRPr lang="en-US" altLang="ja-JP" sz="900" dirty="0">
                      <a:latin typeface="Meiryo UI" panose="020B0604030504040204" pitchFamily="50" charset="-128"/>
                      <a:ea typeface="Meiryo UI" panose="020B0604030504040204" pitchFamily="50" charset="-128"/>
                    </a:endParaRPr>
                  </a:p>
                  <a:p>
                    <a14:m>
                      <m:oMath xmlns:m="http://schemas.openxmlformats.org/officeDocument/2006/math">
                        <m:sSub>
                          <m:sSubPr>
                            <m:ctrlPr>
                              <a:rPr kumimoji="1" lang="en-US" altLang="ja-JP" sz="900" i="1" smtClean="0">
                                <a:latin typeface="Cambria Math" panose="02040503050406030204" pitchFamily="18" charset="0"/>
                                <a:ea typeface="Meiryo UI" panose="020B0604030504040204" pitchFamily="50" charset="-128"/>
                              </a:rPr>
                            </m:ctrlPr>
                          </m:sSubPr>
                          <m:e>
                            <m:r>
                              <a:rPr kumimoji="1" lang="en-US" altLang="ja-JP" sz="900" b="0" i="1" smtClean="0">
                                <a:latin typeface="Cambria Math" panose="02040503050406030204" pitchFamily="18" charset="0"/>
                                <a:ea typeface="Meiryo UI" panose="020B0604030504040204" pitchFamily="50" charset="-128"/>
                              </a:rPr>
                              <m:t>𝑟</m:t>
                            </m:r>
                          </m:e>
                          <m:sub>
                            <m:r>
                              <a:rPr kumimoji="1" lang="en-US" altLang="ja-JP" sz="900" b="0" i="1" smtClean="0">
                                <a:latin typeface="Cambria Math" panose="02040503050406030204" pitchFamily="18" charset="0"/>
                                <a:ea typeface="Meiryo UI" panose="020B0604030504040204" pitchFamily="50" charset="-128"/>
                              </a:rPr>
                              <m:t>𝑅</m:t>
                            </m:r>
                          </m:sub>
                        </m:sSub>
                      </m:oMath>
                    </a14:m>
                    <a:r>
                      <a:rPr kumimoji="1" lang="en-US" altLang="ja-JP" sz="900" dirty="0">
                        <a:latin typeface="Meiryo UI" panose="020B0604030504040204" pitchFamily="50" charset="-128"/>
                        <a:ea typeface="Meiryo UI" panose="020B0604030504040204" pitchFamily="50" charset="-128"/>
                      </a:rPr>
                      <a:t>(m)</a:t>
                    </a:r>
                    <a:endParaRPr kumimoji="1" lang="ja-JP" altLang="en-US" sz="900" dirty="0">
                      <a:latin typeface="Meiryo UI" panose="020B0604030504040204" pitchFamily="50" charset="-128"/>
                      <a:ea typeface="Meiryo UI" panose="020B0604030504040204" pitchFamily="50" charset="-128"/>
                    </a:endParaRPr>
                  </a:p>
                </p:txBody>
              </p:sp>
            </mc:Choice>
            <mc:Fallback xmlns="">
              <p:sp>
                <p:nvSpPr>
                  <p:cNvPr id="94" name="テキスト ボックス 93">
                    <a:extLst>
                      <a:ext uri="{FF2B5EF4-FFF2-40B4-BE49-F238E27FC236}">
                        <a16:creationId xmlns:a16="http://schemas.microsoft.com/office/drawing/2014/main" id="{86421E56-E5F8-4422-8B9D-330632D5F959}"/>
                      </a:ext>
                    </a:extLst>
                  </p:cNvPr>
                  <p:cNvSpPr txBox="1">
                    <a:spLocks noRot="1" noChangeAspect="1" noMove="1" noResize="1" noEditPoints="1" noAdjustHandles="1" noChangeArrowheads="1" noChangeShapeType="1" noTextEdit="1"/>
                  </p:cNvSpPr>
                  <p:nvPr/>
                </p:nvSpPr>
                <p:spPr>
                  <a:xfrm>
                    <a:off x="6155114" y="4418345"/>
                    <a:ext cx="1850022" cy="685588"/>
                  </a:xfrm>
                  <a:prstGeom prst="rect">
                    <a:avLst/>
                  </a:prstGeom>
                  <a:blipFill>
                    <a:blip r:embed="rId18"/>
                    <a:stretch>
                      <a:fillRect b="-160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17450B39-47DD-4081-84E5-C4F73046996D}"/>
                      </a:ext>
                    </a:extLst>
                  </p:cNvPr>
                  <p:cNvSpPr txBox="1"/>
                  <p:nvPr/>
                </p:nvSpPr>
                <p:spPr>
                  <a:xfrm>
                    <a:off x="2063178" y="5349405"/>
                    <a:ext cx="1774124" cy="685588"/>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左車輪角速度</a:t>
                    </a:r>
                    <a14:m>
                      <m:oMath xmlns:m="http://schemas.openxmlformats.org/officeDocument/2006/math">
                        <m:sSub>
                          <m:sSubPr>
                            <m:ctrlPr>
                              <a:rPr kumimoji="1" lang="en-US" altLang="ja-JP" sz="900" i="1" smtClean="0">
                                <a:latin typeface="Cambria Math" panose="02040503050406030204" pitchFamily="18" charset="0"/>
                                <a:ea typeface="Meiryo UI" panose="020B0604030504040204" pitchFamily="50" charset="-128"/>
                              </a:rPr>
                            </m:ctrlPr>
                          </m:sSubPr>
                          <m:e>
                            <m:r>
                              <a:rPr kumimoji="1" lang="ja-JP" altLang="en-US" sz="900" i="1" smtClean="0">
                                <a:latin typeface="Cambria Math" panose="02040503050406030204" pitchFamily="18" charset="0"/>
                                <a:ea typeface="Meiryo UI" panose="020B0604030504040204" pitchFamily="50" charset="-128"/>
                              </a:rPr>
                              <m:t>𝜔</m:t>
                            </m:r>
                          </m:e>
                          <m:sub>
                            <m:r>
                              <a:rPr kumimoji="1" lang="en-US" altLang="ja-JP" sz="900" b="0" i="1" smtClean="0">
                                <a:latin typeface="Cambria Math" panose="02040503050406030204" pitchFamily="18" charset="0"/>
                                <a:ea typeface="Meiryo UI" panose="020B0604030504040204" pitchFamily="50" charset="-128"/>
                              </a:rPr>
                              <m:t>𝐿</m:t>
                            </m:r>
                          </m:sub>
                        </m:sSub>
                      </m:oMath>
                    </a14:m>
                    <a:r>
                      <a:rPr kumimoji="1" lang="en-US" altLang="ja-JP" sz="900" dirty="0">
                        <a:latin typeface="Meiryo UI" panose="020B0604030504040204" pitchFamily="50" charset="-128"/>
                        <a:ea typeface="Meiryo UI" panose="020B0604030504040204" pitchFamily="50" charset="-128"/>
                      </a:rPr>
                      <a:t>(rad/s)</a:t>
                    </a:r>
                    <a:endParaRPr kumimoji="1" lang="ja-JP" altLang="en-US" sz="900" dirty="0">
                      <a:latin typeface="Meiryo UI" panose="020B0604030504040204" pitchFamily="50" charset="-128"/>
                      <a:ea typeface="Meiryo UI" panose="020B0604030504040204" pitchFamily="50" charset="-128"/>
                    </a:endParaRPr>
                  </a:p>
                </p:txBody>
              </p:sp>
            </mc:Choice>
            <mc:Fallback xmlns="">
              <p:sp>
                <p:nvSpPr>
                  <p:cNvPr id="95" name="テキスト ボックス 94">
                    <a:extLst>
                      <a:ext uri="{FF2B5EF4-FFF2-40B4-BE49-F238E27FC236}">
                        <a16:creationId xmlns:a16="http://schemas.microsoft.com/office/drawing/2014/main" id="{17450B39-47DD-4081-84E5-C4F73046996D}"/>
                      </a:ext>
                    </a:extLst>
                  </p:cNvPr>
                  <p:cNvSpPr txBox="1">
                    <a:spLocks noRot="1" noChangeAspect="1" noMove="1" noResize="1" noEditPoints="1" noAdjustHandles="1" noChangeArrowheads="1" noChangeShapeType="1" noTextEdit="1"/>
                  </p:cNvSpPr>
                  <p:nvPr/>
                </p:nvSpPr>
                <p:spPr>
                  <a:xfrm>
                    <a:off x="2063178" y="5349405"/>
                    <a:ext cx="1774124" cy="685588"/>
                  </a:xfrm>
                  <a:prstGeom prst="rect">
                    <a:avLst/>
                  </a:prstGeom>
                  <a:blipFill>
                    <a:blip r:embed="rId19"/>
                    <a:stretch>
                      <a:fillRect b="-160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AFD0A58E-D81C-43F9-8080-219081102BB4}"/>
                      </a:ext>
                    </a:extLst>
                  </p:cNvPr>
                  <p:cNvSpPr txBox="1"/>
                  <p:nvPr/>
                </p:nvSpPr>
                <p:spPr>
                  <a:xfrm>
                    <a:off x="5847255" y="5353519"/>
                    <a:ext cx="1834034" cy="685588"/>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左車輪角速度</a:t>
                    </a:r>
                    <a14:m>
                      <m:oMath xmlns:m="http://schemas.openxmlformats.org/officeDocument/2006/math">
                        <m:sSub>
                          <m:sSubPr>
                            <m:ctrlPr>
                              <a:rPr kumimoji="1" lang="en-US" altLang="ja-JP" sz="900" i="1" smtClean="0">
                                <a:latin typeface="Cambria Math" panose="02040503050406030204" pitchFamily="18" charset="0"/>
                                <a:ea typeface="Meiryo UI" panose="020B0604030504040204" pitchFamily="50" charset="-128"/>
                              </a:rPr>
                            </m:ctrlPr>
                          </m:sSubPr>
                          <m:e>
                            <m:r>
                              <a:rPr kumimoji="1" lang="ja-JP" altLang="en-US" sz="900" i="1" smtClean="0">
                                <a:latin typeface="Cambria Math" panose="02040503050406030204" pitchFamily="18" charset="0"/>
                                <a:ea typeface="Meiryo UI" panose="020B0604030504040204" pitchFamily="50" charset="-128"/>
                              </a:rPr>
                              <m:t>𝜔</m:t>
                            </m:r>
                          </m:e>
                          <m:sub>
                            <m:r>
                              <a:rPr kumimoji="1" lang="en-US" altLang="ja-JP" sz="900" b="0" i="1" smtClean="0">
                                <a:latin typeface="Cambria Math" panose="02040503050406030204" pitchFamily="18" charset="0"/>
                                <a:ea typeface="Meiryo UI" panose="020B0604030504040204" pitchFamily="50" charset="-128"/>
                              </a:rPr>
                              <m:t>𝐿</m:t>
                            </m:r>
                          </m:sub>
                        </m:sSub>
                      </m:oMath>
                    </a14:m>
                    <a:r>
                      <a:rPr kumimoji="1" lang="en-US" altLang="ja-JP" sz="900" dirty="0">
                        <a:latin typeface="Meiryo UI" panose="020B0604030504040204" pitchFamily="50" charset="-128"/>
                        <a:ea typeface="Meiryo UI" panose="020B0604030504040204" pitchFamily="50" charset="-128"/>
                      </a:rPr>
                      <a:t>(rad/s)</a:t>
                    </a:r>
                    <a:endParaRPr kumimoji="1" lang="ja-JP" altLang="en-US" sz="900" dirty="0">
                      <a:latin typeface="Meiryo UI" panose="020B0604030504040204" pitchFamily="50" charset="-128"/>
                      <a:ea typeface="Meiryo UI" panose="020B0604030504040204" pitchFamily="50" charset="-128"/>
                    </a:endParaRPr>
                  </a:p>
                </p:txBody>
              </p:sp>
            </mc:Choice>
            <mc:Fallback xmlns="">
              <p:sp>
                <p:nvSpPr>
                  <p:cNvPr id="96" name="テキスト ボックス 95">
                    <a:extLst>
                      <a:ext uri="{FF2B5EF4-FFF2-40B4-BE49-F238E27FC236}">
                        <a16:creationId xmlns:a16="http://schemas.microsoft.com/office/drawing/2014/main" id="{AFD0A58E-D81C-43F9-8080-219081102BB4}"/>
                      </a:ext>
                    </a:extLst>
                  </p:cNvPr>
                  <p:cNvSpPr txBox="1">
                    <a:spLocks noRot="1" noChangeAspect="1" noMove="1" noResize="1" noEditPoints="1" noAdjustHandles="1" noChangeArrowheads="1" noChangeShapeType="1" noTextEdit="1"/>
                  </p:cNvSpPr>
                  <p:nvPr/>
                </p:nvSpPr>
                <p:spPr>
                  <a:xfrm>
                    <a:off x="5847255" y="5353519"/>
                    <a:ext cx="1834034" cy="685588"/>
                  </a:xfrm>
                  <a:prstGeom prst="rect">
                    <a:avLst/>
                  </a:prstGeom>
                  <a:blipFill>
                    <a:blip r:embed="rId20"/>
                    <a:stretch>
                      <a:fillRect b="-160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859A65C9-236A-4CD6-92C4-3D9D25E0779F}"/>
                      </a:ext>
                    </a:extLst>
                  </p:cNvPr>
                  <p:cNvSpPr txBox="1"/>
                  <p:nvPr/>
                </p:nvSpPr>
                <p:spPr>
                  <a:xfrm>
                    <a:off x="4306250" y="5881306"/>
                    <a:ext cx="1374470" cy="685588"/>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トレッド</a:t>
                    </a:r>
                    <a:endParaRPr lang="en-US" altLang="ja-JP" sz="900" dirty="0">
                      <a:latin typeface="Meiryo UI" panose="020B0604030504040204" pitchFamily="50" charset="-128"/>
                      <a:ea typeface="Meiryo UI" panose="020B0604030504040204" pitchFamily="50" charset="-128"/>
                    </a:endParaRPr>
                  </a:p>
                  <a:p>
                    <a14:m>
                      <m:oMath xmlns:m="http://schemas.openxmlformats.org/officeDocument/2006/math">
                        <m:r>
                          <a:rPr kumimoji="1" lang="en-US" altLang="ja-JP" sz="900" b="0" i="1" smtClean="0">
                            <a:latin typeface="Cambria Math" panose="02040503050406030204" pitchFamily="18" charset="0"/>
                            <a:ea typeface="Meiryo UI" panose="020B0604030504040204" pitchFamily="50" charset="-128"/>
                          </a:rPr>
                          <m:t>𝑇</m:t>
                        </m:r>
                      </m:oMath>
                    </a14:m>
                    <a:r>
                      <a:rPr kumimoji="1" lang="en-US" altLang="ja-JP" sz="900" dirty="0">
                        <a:latin typeface="Meiryo UI" panose="020B0604030504040204" pitchFamily="50" charset="-128"/>
                        <a:ea typeface="Meiryo UI" panose="020B0604030504040204" pitchFamily="50" charset="-128"/>
                      </a:rPr>
                      <a:t>(m)</a:t>
                    </a:r>
                    <a:endParaRPr kumimoji="1" lang="ja-JP" altLang="en-US" sz="900" dirty="0">
                      <a:latin typeface="Meiryo UI" panose="020B0604030504040204" pitchFamily="50" charset="-128"/>
                      <a:ea typeface="Meiryo UI" panose="020B0604030504040204" pitchFamily="50" charset="-128"/>
                    </a:endParaRPr>
                  </a:p>
                </p:txBody>
              </p:sp>
            </mc:Choice>
            <mc:Fallback xmlns="">
              <p:sp>
                <p:nvSpPr>
                  <p:cNvPr id="97" name="テキスト ボックス 96">
                    <a:extLst>
                      <a:ext uri="{FF2B5EF4-FFF2-40B4-BE49-F238E27FC236}">
                        <a16:creationId xmlns:a16="http://schemas.microsoft.com/office/drawing/2014/main" id="{859A65C9-236A-4CD6-92C4-3D9D25E0779F}"/>
                      </a:ext>
                    </a:extLst>
                  </p:cNvPr>
                  <p:cNvSpPr txBox="1">
                    <a:spLocks noRot="1" noChangeAspect="1" noMove="1" noResize="1" noEditPoints="1" noAdjustHandles="1" noChangeArrowheads="1" noChangeShapeType="1" noTextEdit="1"/>
                  </p:cNvSpPr>
                  <p:nvPr/>
                </p:nvSpPr>
                <p:spPr>
                  <a:xfrm>
                    <a:off x="4306250" y="5881306"/>
                    <a:ext cx="1374470" cy="685588"/>
                  </a:xfrm>
                  <a:prstGeom prst="rect">
                    <a:avLst/>
                  </a:prstGeom>
                  <a:blipFill>
                    <a:blip r:embed="rId21"/>
                    <a:stretch>
                      <a:fillRect b="-160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2495066B-563D-4C3E-95D2-E80F76C89E4C}"/>
                      </a:ext>
                    </a:extLst>
                  </p:cNvPr>
                  <p:cNvSpPr txBox="1"/>
                  <p:nvPr/>
                </p:nvSpPr>
                <p:spPr>
                  <a:xfrm>
                    <a:off x="4861159" y="3329203"/>
                    <a:ext cx="1645065" cy="685588"/>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並進速度</a:t>
                    </a:r>
                    <a:endParaRPr lang="en-US" altLang="ja-JP" sz="900" dirty="0">
                      <a:latin typeface="Meiryo UI" panose="020B0604030504040204" pitchFamily="50" charset="-128"/>
                      <a:ea typeface="Meiryo UI" panose="020B0604030504040204" pitchFamily="50" charset="-128"/>
                    </a:endParaRPr>
                  </a:p>
                  <a:p>
                    <a14:m>
                      <m:oMath xmlns:m="http://schemas.openxmlformats.org/officeDocument/2006/math">
                        <m:r>
                          <a:rPr kumimoji="1" lang="en-US" altLang="ja-JP" sz="900" b="0" i="1" smtClean="0">
                            <a:latin typeface="Cambria Math" panose="02040503050406030204" pitchFamily="18" charset="0"/>
                            <a:ea typeface="Meiryo UI" panose="020B0604030504040204" pitchFamily="50" charset="-128"/>
                          </a:rPr>
                          <m:t>𝑣</m:t>
                        </m:r>
                      </m:oMath>
                    </a14:m>
                    <a:r>
                      <a:rPr kumimoji="1" lang="en-US" altLang="ja-JP" sz="900" dirty="0">
                        <a:latin typeface="Meiryo UI" panose="020B0604030504040204" pitchFamily="50" charset="-128"/>
                        <a:ea typeface="Meiryo UI" panose="020B0604030504040204" pitchFamily="50" charset="-128"/>
                      </a:rPr>
                      <a:t>(m/s)</a:t>
                    </a:r>
                    <a:endParaRPr kumimoji="1" lang="ja-JP" altLang="en-US" sz="900" dirty="0">
                      <a:latin typeface="Meiryo UI" panose="020B0604030504040204" pitchFamily="50" charset="-128"/>
                      <a:ea typeface="Meiryo UI" panose="020B0604030504040204" pitchFamily="50" charset="-128"/>
                    </a:endParaRPr>
                  </a:p>
                </p:txBody>
              </p:sp>
            </mc:Choice>
            <mc:Fallback xmlns="">
              <p:sp>
                <p:nvSpPr>
                  <p:cNvPr id="98" name="テキスト ボックス 97">
                    <a:extLst>
                      <a:ext uri="{FF2B5EF4-FFF2-40B4-BE49-F238E27FC236}">
                        <a16:creationId xmlns:a16="http://schemas.microsoft.com/office/drawing/2014/main" id="{2495066B-563D-4C3E-95D2-E80F76C89E4C}"/>
                      </a:ext>
                    </a:extLst>
                  </p:cNvPr>
                  <p:cNvSpPr txBox="1">
                    <a:spLocks noRot="1" noChangeAspect="1" noMove="1" noResize="1" noEditPoints="1" noAdjustHandles="1" noChangeArrowheads="1" noChangeShapeType="1" noTextEdit="1"/>
                  </p:cNvSpPr>
                  <p:nvPr/>
                </p:nvSpPr>
                <p:spPr>
                  <a:xfrm>
                    <a:off x="4861159" y="3329203"/>
                    <a:ext cx="1645065" cy="685588"/>
                  </a:xfrm>
                  <a:prstGeom prst="rect">
                    <a:avLst/>
                  </a:prstGeom>
                  <a:blipFill>
                    <a:blip r:embed="rId22"/>
                    <a:stretch>
                      <a:fillRect b="-160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6351D0F1-C859-4456-A6AC-8CCBC192FC1E}"/>
                      </a:ext>
                    </a:extLst>
                  </p:cNvPr>
                  <p:cNvSpPr txBox="1"/>
                  <p:nvPr/>
                </p:nvSpPr>
                <p:spPr>
                  <a:xfrm>
                    <a:off x="3027077" y="3433707"/>
                    <a:ext cx="1929711" cy="685588"/>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回転角速度</a:t>
                    </a:r>
                    <a14:m>
                      <m:oMath xmlns:m="http://schemas.openxmlformats.org/officeDocument/2006/math">
                        <m:r>
                          <m:rPr>
                            <m:sty m:val="p"/>
                          </m:rPr>
                          <a:rPr kumimoji="1" lang="el-GR" altLang="ja-JP" sz="900" i="1" smtClean="0">
                            <a:latin typeface="Cambria Math" panose="02040503050406030204" pitchFamily="18" charset="0"/>
                            <a:ea typeface="Cambria Math" panose="02040503050406030204" pitchFamily="18" charset="0"/>
                          </a:rPr>
                          <m:t>ω</m:t>
                        </m:r>
                      </m:oMath>
                    </a14:m>
                    <a:r>
                      <a:rPr kumimoji="1" lang="en-US" altLang="ja-JP" sz="900" dirty="0">
                        <a:latin typeface="Meiryo UI" panose="020B0604030504040204" pitchFamily="50" charset="-128"/>
                        <a:ea typeface="Meiryo UI" panose="020B0604030504040204" pitchFamily="50" charset="-128"/>
                      </a:rPr>
                      <a:t>(rad/s)</a:t>
                    </a:r>
                    <a:endParaRPr kumimoji="1" lang="ja-JP" altLang="en-US" sz="900" dirty="0">
                      <a:latin typeface="Meiryo UI" panose="020B0604030504040204" pitchFamily="50" charset="-128"/>
                      <a:ea typeface="Meiryo UI" panose="020B0604030504040204" pitchFamily="50" charset="-128"/>
                    </a:endParaRPr>
                  </a:p>
                </p:txBody>
              </p:sp>
            </mc:Choice>
            <mc:Fallback xmlns="">
              <p:sp>
                <p:nvSpPr>
                  <p:cNvPr id="99" name="テキスト ボックス 98">
                    <a:extLst>
                      <a:ext uri="{FF2B5EF4-FFF2-40B4-BE49-F238E27FC236}">
                        <a16:creationId xmlns:a16="http://schemas.microsoft.com/office/drawing/2014/main" id="{6351D0F1-C859-4456-A6AC-8CCBC192FC1E}"/>
                      </a:ext>
                    </a:extLst>
                  </p:cNvPr>
                  <p:cNvSpPr txBox="1">
                    <a:spLocks noRot="1" noChangeAspect="1" noMove="1" noResize="1" noEditPoints="1" noAdjustHandles="1" noChangeArrowheads="1" noChangeShapeType="1" noTextEdit="1"/>
                  </p:cNvSpPr>
                  <p:nvPr/>
                </p:nvSpPr>
                <p:spPr>
                  <a:xfrm>
                    <a:off x="3027077" y="3433707"/>
                    <a:ext cx="1929711" cy="685588"/>
                  </a:xfrm>
                  <a:prstGeom prst="rect">
                    <a:avLst/>
                  </a:prstGeom>
                  <a:blipFill>
                    <a:blip r:embed="rId23"/>
                    <a:stretch>
                      <a:fillRect b="-14286"/>
                    </a:stretch>
                  </a:blipFill>
                </p:spPr>
                <p:txBody>
                  <a:bodyPr/>
                  <a:lstStyle/>
                  <a:p>
                    <a:r>
                      <a:rPr lang="ja-JP" altLang="en-US">
                        <a:noFill/>
                      </a:rPr>
                      <a:t> </a:t>
                    </a:r>
                  </a:p>
                </p:txBody>
              </p:sp>
            </mc:Fallback>
          </mc:AlternateContent>
        </p:grpSp>
        <p:cxnSp>
          <p:nvCxnSpPr>
            <p:cNvPr id="109" name="直線コネクタ 108">
              <a:extLst>
                <a:ext uri="{FF2B5EF4-FFF2-40B4-BE49-F238E27FC236}">
                  <a16:creationId xmlns:a16="http://schemas.microsoft.com/office/drawing/2014/main" id="{5BD765F8-36BE-4F99-B150-B873974982FC}"/>
                </a:ext>
              </a:extLst>
            </p:cNvPr>
            <p:cNvCxnSpPr>
              <a:cxnSpLocks/>
              <a:endCxn id="102" idx="3"/>
            </p:cNvCxnSpPr>
            <p:nvPr/>
          </p:nvCxnSpPr>
          <p:spPr>
            <a:xfrm flipV="1">
              <a:off x="3155009" y="6499191"/>
              <a:ext cx="341369" cy="856"/>
            </a:xfrm>
            <a:prstGeom prst="line">
              <a:avLst/>
            </a:prstGeom>
            <a:ln w="19050">
              <a:prstDash val="sysDot"/>
            </a:ln>
          </p:spPr>
          <p:style>
            <a:lnRef idx="1">
              <a:schemeClr val="dk1"/>
            </a:lnRef>
            <a:fillRef idx="0">
              <a:schemeClr val="dk1"/>
            </a:fillRef>
            <a:effectRef idx="0">
              <a:schemeClr val="dk1"/>
            </a:effectRef>
            <a:fontRef idx="minor">
              <a:schemeClr val="tx1"/>
            </a:fontRef>
          </p:style>
        </p:cxnSp>
        <p:cxnSp>
          <p:nvCxnSpPr>
            <p:cNvPr id="111" name="直線コネクタ 110">
              <a:extLst>
                <a:ext uri="{FF2B5EF4-FFF2-40B4-BE49-F238E27FC236}">
                  <a16:creationId xmlns:a16="http://schemas.microsoft.com/office/drawing/2014/main" id="{9EE36C2F-A8DA-453B-A13D-4400AF76E95D}"/>
                </a:ext>
              </a:extLst>
            </p:cNvPr>
            <p:cNvCxnSpPr>
              <a:cxnSpLocks/>
            </p:cNvCxnSpPr>
            <p:nvPr/>
          </p:nvCxnSpPr>
          <p:spPr>
            <a:xfrm flipV="1">
              <a:off x="4426999" y="6505995"/>
              <a:ext cx="341369" cy="856"/>
            </a:xfrm>
            <a:prstGeom prst="line">
              <a:avLst/>
            </a:prstGeom>
            <a:ln w="19050">
              <a:prstDash val="sysDot"/>
            </a:ln>
          </p:spPr>
          <p:style>
            <a:lnRef idx="1">
              <a:schemeClr val="dk1"/>
            </a:lnRef>
            <a:fillRef idx="0">
              <a:schemeClr val="dk1"/>
            </a:fillRef>
            <a:effectRef idx="0">
              <a:schemeClr val="dk1"/>
            </a:effectRef>
            <a:fontRef idx="minor">
              <a:schemeClr val="tx1"/>
            </a:fontRef>
          </p:style>
        </p:cxnSp>
      </p:grpSp>
      <p:sp>
        <p:nvSpPr>
          <p:cNvPr id="114" name="コンテンツ プレースホルダー 2">
            <a:extLst>
              <a:ext uri="{FF2B5EF4-FFF2-40B4-BE49-F238E27FC236}">
                <a16:creationId xmlns:a16="http://schemas.microsoft.com/office/drawing/2014/main" id="{55DF0D14-15D6-47B3-B50B-ABA847C9880F}"/>
              </a:ext>
            </a:extLst>
          </p:cNvPr>
          <p:cNvSpPr txBox="1">
            <a:spLocks/>
          </p:cNvSpPr>
          <p:nvPr/>
        </p:nvSpPr>
        <p:spPr>
          <a:xfrm>
            <a:off x="114850" y="4914337"/>
            <a:ext cx="1096873" cy="28798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自車位置</a:t>
            </a:r>
            <a:r>
              <a:rPr lang="en-US" altLang="ja-JP"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コンテンツ プレースホルダー 2">
            <a:extLst>
              <a:ext uri="{FF2B5EF4-FFF2-40B4-BE49-F238E27FC236}">
                <a16:creationId xmlns:a16="http://schemas.microsoft.com/office/drawing/2014/main" id="{51CAAC36-6764-444C-B38E-34C7385F404C}"/>
              </a:ext>
            </a:extLst>
          </p:cNvPr>
          <p:cNvSpPr txBox="1">
            <a:spLocks/>
          </p:cNvSpPr>
          <p:nvPr/>
        </p:nvSpPr>
        <p:spPr>
          <a:xfrm>
            <a:off x="126019" y="5838151"/>
            <a:ext cx="1583016" cy="2665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進行方向</a:t>
            </a:r>
            <a:r>
              <a:rPr lang="en-US" altLang="ja-JP"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mc:AlternateContent xmlns:mc="http://schemas.openxmlformats.org/markup-compatibility/2006" xmlns:a14="http://schemas.microsoft.com/office/drawing/2010/main">
        <mc:Choice Requires="a14">
          <p:sp>
            <p:nvSpPr>
              <p:cNvPr id="116" name="コンテンツ プレースホルダー 2">
                <a:extLst>
                  <a:ext uri="{FF2B5EF4-FFF2-40B4-BE49-F238E27FC236}">
                    <a16:creationId xmlns:a16="http://schemas.microsoft.com/office/drawing/2014/main" id="{F9499902-C715-4747-A9D6-5D98CEDD9773}"/>
                  </a:ext>
                </a:extLst>
              </p:cNvPr>
              <p:cNvSpPr txBox="1">
                <a:spLocks/>
              </p:cNvSpPr>
              <p:nvPr/>
            </p:nvSpPr>
            <p:spPr>
              <a:xfrm>
                <a:off x="-15782" y="6486758"/>
                <a:ext cx="5620526" cy="80544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ja-JP" altLang="en-US" sz="1000" dirty="0">
                    <a:latin typeface="Meiryo UI" panose="020B0604030504040204" pitchFamily="50" charset="-128"/>
                    <a:ea typeface="Meiryo UI" panose="020B0604030504040204" pitchFamily="50" charset="-128"/>
                    <a:cs typeface="Meiryo UI" panose="020B0604030504040204" pitchFamily="50" charset="-128"/>
                  </a:rPr>
                  <a:t>  上記式より、走行体の自車位置と向きを算出するためには、</a:t>
                </a:r>
                <a:r>
                  <a:rPr lang="ja-JP" altLang="en-US" sz="1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走行体の速度 </a:t>
                </a:r>
                <a14:m>
                  <m:oMath xmlns:m="http://schemas.openxmlformats.org/officeDocument/2006/math">
                    <m:r>
                      <a:rPr lang="en-US" altLang="ja-JP" sz="1000" b="1" i="1">
                        <a:solidFill>
                          <a:srgbClr val="FF0000"/>
                        </a:solidFill>
                        <a:latin typeface="Cambria Math" panose="02040503050406030204" pitchFamily="18" charset="0"/>
                        <a:ea typeface="Meiryo UI" panose="020B0604030504040204" pitchFamily="50" charset="-128"/>
                      </a:rPr>
                      <m:t>𝒗</m:t>
                    </m:r>
                  </m:oMath>
                </a14:m>
                <a:r>
                  <a:rPr lang="ja-JP" altLang="en-US" sz="1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と </a:t>
                </a:r>
                <a:r>
                  <a:rPr lang="ja-JP" altLang="en-US" sz="10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回転角速度 </a:t>
                </a:r>
                <a14:m>
                  <m:oMath xmlns:m="http://schemas.openxmlformats.org/officeDocument/2006/math">
                    <m:r>
                      <a:rPr lang="ja-JP" altLang="en-US" sz="1000" b="1" i="1" smtClean="0">
                        <a:solidFill>
                          <a:srgbClr val="FF0000"/>
                        </a:solidFill>
                        <a:latin typeface="Cambria Math" panose="02040503050406030204" pitchFamily="18" charset="0"/>
                        <a:ea typeface="Meiryo UI" panose="020B0604030504040204" pitchFamily="50" charset="-128"/>
                        <a:cs typeface="Meiryo UI" panose="020B0604030504040204" pitchFamily="50" charset="-128"/>
                      </a:rPr>
                      <m:t>𝝎</m:t>
                    </m:r>
                    <m:r>
                      <a:rPr lang="ja-JP" altLang="en-US" sz="1000" b="1" i="1">
                        <a:solidFill>
                          <a:srgbClr val="FF0000"/>
                        </a:solidFill>
                        <a:latin typeface="Cambria Math" panose="02040503050406030204" pitchFamily="18" charset="0"/>
                        <a:ea typeface="Meiryo UI" panose="020B0604030504040204" pitchFamily="50" charset="-128"/>
                        <a:cs typeface="Meiryo UI" panose="020B0604030504040204" pitchFamily="50" charset="-128"/>
                      </a:rPr>
                      <m:t> </m:t>
                    </m:r>
                  </m:oMath>
                </a14:m>
                <a:r>
                  <a:rPr lang="ja-JP" altLang="en-US" sz="1000" dirty="0">
                    <a:latin typeface="Meiryo UI" panose="020B0604030504040204" pitchFamily="50" charset="-128"/>
                    <a:ea typeface="Meiryo UI" panose="020B0604030504040204" pitchFamily="50" charset="-128"/>
                    <a:cs typeface="Meiryo UI" panose="020B0604030504040204" pitchFamily="50" charset="-128"/>
                  </a:rPr>
                  <a:t>が必要になる。これらは以下のように算出することが出来る。</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116" name="コンテンツ プレースホルダー 2">
                <a:extLst>
                  <a:ext uri="{FF2B5EF4-FFF2-40B4-BE49-F238E27FC236}">
                    <a16:creationId xmlns:a16="http://schemas.microsoft.com/office/drawing/2014/main" id="{F9499902-C715-4747-A9D6-5D98CEDD9773}"/>
                  </a:ext>
                </a:extLst>
              </p:cNvPr>
              <p:cNvSpPr txBox="1">
                <a:spLocks noRot="1" noChangeAspect="1" noMove="1" noResize="1" noEditPoints="1" noAdjustHandles="1" noChangeArrowheads="1" noChangeShapeType="1" noTextEdit="1"/>
              </p:cNvSpPr>
              <p:nvPr/>
            </p:nvSpPr>
            <p:spPr>
              <a:xfrm>
                <a:off x="-15782" y="6486758"/>
                <a:ext cx="5620526" cy="805442"/>
              </a:xfrm>
              <a:prstGeom prst="rect">
                <a:avLst/>
              </a:prstGeom>
              <a:blipFill>
                <a:blip r:embed="rId24"/>
                <a:stretch>
                  <a:fillRect t="-1515"/>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コンテンツ プレースホルダー 2">
                <a:extLst>
                  <a:ext uri="{FF2B5EF4-FFF2-40B4-BE49-F238E27FC236}">
                    <a16:creationId xmlns:a16="http://schemas.microsoft.com/office/drawing/2014/main" id="{68335B40-2666-4709-84ED-885D430E6D5A}"/>
                  </a:ext>
                </a:extLst>
              </p:cNvPr>
              <p:cNvSpPr txBox="1">
                <a:spLocks/>
              </p:cNvSpPr>
              <p:nvPr/>
            </p:nvSpPr>
            <p:spPr>
              <a:xfrm>
                <a:off x="559941" y="7331983"/>
                <a:ext cx="1405900" cy="426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ja-JP" altLang="en-US" sz="900" i="1" dirty="0" smtClean="0">
                          <a:latin typeface="Cambria Math" panose="02040503050406030204" pitchFamily="18" charset="0"/>
                          <a:ea typeface="Meiryo UI" panose="020B0604030504040204" pitchFamily="50" charset="-128"/>
                          <a:cs typeface="Meiryo UI" panose="020B0604030504040204" pitchFamily="50" charset="-128"/>
                        </a:rPr>
                        <m:t> </m:t>
                      </m:r>
                      <m:r>
                        <a:rPr lang="en-US" altLang="ja-JP" sz="900" b="0" i="1" dirty="0" smtClean="0">
                          <a:latin typeface="Cambria Math" panose="02040503050406030204" pitchFamily="18" charset="0"/>
                          <a:ea typeface="Meiryo UI" panose="020B0604030504040204" pitchFamily="50" charset="-128"/>
                          <a:cs typeface="Meiryo UI" panose="020B0604030504040204" pitchFamily="50" charset="-128"/>
                        </a:rPr>
                        <m:t>𝑣</m:t>
                      </m:r>
                      <m:r>
                        <a:rPr lang="en-US" altLang="ja-JP" sz="900" i="1" smtClean="0">
                          <a:latin typeface="Cambria Math" panose="02040503050406030204" pitchFamily="18" charset="0"/>
                          <a:ea typeface="Meiryo UI" panose="020B0604030504040204" pitchFamily="50" charset="-128"/>
                          <a:cs typeface="Meiryo UI" panose="020B0604030504040204" pitchFamily="50" charset="-128"/>
                        </a:rPr>
                        <m:t>=</m:t>
                      </m:r>
                      <m:f>
                        <m:fPr>
                          <m:ctrlPr>
                            <a:rPr lang="en-US" altLang="ja-JP" sz="900" i="1" smtClean="0">
                              <a:latin typeface="Cambria Math" panose="02040503050406030204" pitchFamily="18" charset="0"/>
                              <a:ea typeface="Meiryo UI" panose="020B0604030504040204" pitchFamily="50" charset="-128"/>
                            </a:rPr>
                          </m:ctrlPr>
                        </m:fPr>
                        <m:num>
                          <m:r>
                            <a:rPr lang="en-US" altLang="ja-JP" sz="900" i="1">
                              <a:latin typeface="Cambria Math" panose="02040503050406030204" pitchFamily="18" charset="0"/>
                              <a:ea typeface="Meiryo UI" panose="020B0604030504040204" pitchFamily="50" charset="-128"/>
                            </a:rPr>
                            <m:t>(</m:t>
                          </m:r>
                          <m:sSub>
                            <m:sSubPr>
                              <m:ctrlPr>
                                <a:rPr lang="en-US" altLang="ja-JP" sz="900" i="1">
                                  <a:latin typeface="Cambria Math" panose="02040503050406030204" pitchFamily="18" charset="0"/>
                                  <a:ea typeface="Meiryo UI" panose="020B0604030504040204" pitchFamily="50" charset="-128"/>
                                </a:rPr>
                              </m:ctrlPr>
                            </m:sSubPr>
                            <m:e>
                              <m:r>
                                <a:rPr lang="en-US" altLang="ja-JP" sz="900" i="1">
                                  <a:latin typeface="Cambria Math" panose="02040503050406030204" pitchFamily="18" charset="0"/>
                                  <a:ea typeface="Meiryo UI" panose="020B0604030504040204" pitchFamily="50" charset="-128"/>
                                </a:rPr>
                                <m:t>𝑣</m:t>
                              </m:r>
                            </m:e>
                            <m:sub>
                              <m:r>
                                <a:rPr lang="en-US" altLang="ja-JP" sz="900" i="1">
                                  <a:latin typeface="Cambria Math" panose="02040503050406030204" pitchFamily="18" charset="0"/>
                                  <a:ea typeface="Meiryo UI" panose="020B0604030504040204" pitchFamily="50" charset="-128"/>
                                </a:rPr>
                                <m:t>𝑟</m:t>
                              </m:r>
                            </m:sub>
                          </m:sSub>
                          <m:r>
                            <a:rPr lang="en-US" altLang="ja-JP" sz="900" i="1">
                              <a:latin typeface="Cambria Math" panose="02040503050406030204" pitchFamily="18" charset="0"/>
                              <a:ea typeface="Meiryo UI" panose="020B0604030504040204" pitchFamily="50" charset="-128"/>
                            </a:rPr>
                            <m:t> − </m:t>
                          </m:r>
                          <m:sSub>
                            <m:sSubPr>
                              <m:ctrlPr>
                                <a:rPr lang="en-US" altLang="ja-JP" sz="900" i="1">
                                  <a:latin typeface="Cambria Math" panose="02040503050406030204" pitchFamily="18" charset="0"/>
                                  <a:ea typeface="Meiryo UI" panose="020B0604030504040204" pitchFamily="50" charset="-128"/>
                                </a:rPr>
                              </m:ctrlPr>
                            </m:sSubPr>
                            <m:e>
                              <m:r>
                                <a:rPr lang="en-US" altLang="ja-JP" sz="900" i="1">
                                  <a:latin typeface="Cambria Math" panose="02040503050406030204" pitchFamily="18" charset="0"/>
                                  <a:ea typeface="Meiryo UI" panose="020B0604030504040204" pitchFamily="50" charset="-128"/>
                                </a:rPr>
                                <m:t>𝑣</m:t>
                              </m:r>
                            </m:e>
                            <m:sub>
                              <m:r>
                                <a:rPr lang="en-US" altLang="ja-JP" sz="900" i="1">
                                  <a:latin typeface="Cambria Math" panose="02040503050406030204" pitchFamily="18" charset="0"/>
                                  <a:ea typeface="Meiryo UI" panose="020B0604030504040204" pitchFamily="50" charset="-128"/>
                                </a:rPr>
                                <m:t>𝑙</m:t>
                              </m:r>
                            </m:sub>
                          </m:sSub>
                          <m:r>
                            <a:rPr lang="en-US" altLang="ja-JP" sz="900" i="1">
                              <a:latin typeface="Cambria Math" panose="02040503050406030204" pitchFamily="18" charset="0"/>
                              <a:ea typeface="Meiryo UI" panose="020B0604030504040204" pitchFamily="50" charset="-128"/>
                            </a:rPr>
                            <m:t>)</m:t>
                          </m:r>
                        </m:num>
                        <m:den>
                          <m:r>
                            <a:rPr lang="en-US" altLang="ja-JP" sz="900" b="0" i="1" smtClean="0">
                              <a:latin typeface="Cambria Math" panose="02040503050406030204" pitchFamily="18" charset="0"/>
                              <a:ea typeface="Meiryo UI" panose="020B0604030504040204" pitchFamily="50" charset="-128"/>
                            </a:rPr>
                            <m:t>2</m:t>
                          </m:r>
                        </m:den>
                      </m:f>
                    </m:oMath>
                  </m:oMathPara>
                </a14:m>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117" name="コンテンツ プレースホルダー 2">
                <a:extLst>
                  <a:ext uri="{FF2B5EF4-FFF2-40B4-BE49-F238E27FC236}">
                    <a16:creationId xmlns:a16="http://schemas.microsoft.com/office/drawing/2014/main" id="{68335B40-2666-4709-84ED-885D430E6D5A}"/>
                  </a:ext>
                </a:extLst>
              </p:cNvPr>
              <p:cNvSpPr txBox="1">
                <a:spLocks noRot="1" noChangeAspect="1" noMove="1" noResize="1" noEditPoints="1" noAdjustHandles="1" noChangeArrowheads="1" noChangeShapeType="1" noTextEdit="1"/>
              </p:cNvSpPr>
              <p:nvPr/>
            </p:nvSpPr>
            <p:spPr>
              <a:xfrm>
                <a:off x="559941" y="7331983"/>
                <a:ext cx="1405900" cy="426380"/>
              </a:xfrm>
              <a:prstGeom prst="rect">
                <a:avLst/>
              </a:prstGeom>
              <a:blipFill>
                <a:blip r:embed="rId25"/>
                <a:stretch>
                  <a:fillRect/>
                </a:stretch>
              </a:blipFill>
            </p:spPr>
            <p:txBody>
              <a:bodyPr/>
              <a:lstStyle/>
              <a:p>
                <a:r>
                  <a:rPr lang="ja-JP" altLang="en-US">
                    <a:noFill/>
                  </a:rPr>
                  <a:t> </a:t>
                </a:r>
              </a:p>
            </p:txBody>
          </p:sp>
        </mc:Fallback>
      </mc:AlternateContent>
      <p:sp>
        <p:nvSpPr>
          <p:cNvPr id="118" name="コンテンツ プレースホルダー 2">
            <a:extLst>
              <a:ext uri="{FF2B5EF4-FFF2-40B4-BE49-F238E27FC236}">
                <a16:creationId xmlns:a16="http://schemas.microsoft.com/office/drawing/2014/main" id="{D277F3D4-8A9F-48F0-9434-E6A26106D0C1}"/>
              </a:ext>
            </a:extLst>
          </p:cNvPr>
          <p:cNvSpPr txBox="1">
            <a:spLocks/>
          </p:cNvSpPr>
          <p:nvPr/>
        </p:nvSpPr>
        <p:spPr>
          <a:xfrm>
            <a:off x="126018" y="7678920"/>
            <a:ext cx="2123974" cy="39201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b="1" dirty="0">
                <a:latin typeface="Meiryo UI" panose="020B0604030504040204" pitchFamily="50" charset="-128"/>
                <a:ea typeface="Meiryo UI" panose="020B0604030504040204" pitchFamily="50" charset="-128"/>
                <a:cs typeface="Meiryo UI" panose="020B0604030504040204" pitchFamily="50" charset="-128"/>
              </a:rPr>
              <a:t>走行体の回転角速度</a:t>
            </a: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19" name="コンテンツ プレースホルダー 2">
            <a:extLst>
              <a:ext uri="{FF2B5EF4-FFF2-40B4-BE49-F238E27FC236}">
                <a16:creationId xmlns:a16="http://schemas.microsoft.com/office/drawing/2014/main" id="{D9E54FAF-FBFD-48DC-948A-D3780520B3A3}"/>
              </a:ext>
            </a:extLst>
          </p:cNvPr>
          <p:cNvSpPr txBox="1">
            <a:spLocks/>
          </p:cNvSpPr>
          <p:nvPr/>
        </p:nvSpPr>
        <p:spPr>
          <a:xfrm>
            <a:off x="114850" y="7096189"/>
            <a:ext cx="2123974" cy="25655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b="1" dirty="0">
                <a:latin typeface="Meiryo UI" panose="020B0604030504040204" pitchFamily="50" charset="-128"/>
                <a:ea typeface="Meiryo UI" panose="020B0604030504040204" pitchFamily="50" charset="-128"/>
                <a:cs typeface="Meiryo UI" panose="020B0604030504040204" pitchFamily="50" charset="-128"/>
              </a:rPr>
              <a:t>走行体の速度</a:t>
            </a: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22" name="コンテンツ プレースホルダー 2">
            <a:extLst>
              <a:ext uri="{FF2B5EF4-FFF2-40B4-BE49-F238E27FC236}">
                <a16:creationId xmlns:a16="http://schemas.microsoft.com/office/drawing/2014/main" id="{ABC74032-CDEF-4FB7-927E-BABAD672E7EE}"/>
              </a:ext>
            </a:extLst>
          </p:cNvPr>
          <p:cNvSpPr txBox="1">
            <a:spLocks/>
          </p:cNvSpPr>
          <p:nvPr/>
        </p:nvSpPr>
        <p:spPr>
          <a:xfrm>
            <a:off x="-26950" y="8898202"/>
            <a:ext cx="5620526" cy="80544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ja-JP" altLang="en-US" sz="1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mc:AlternateContent xmlns:mc="http://schemas.openxmlformats.org/markup-compatibility/2006" xmlns:a14="http://schemas.microsoft.com/office/drawing/2010/main">
        <mc:Choice Requires="a14">
          <p:sp>
            <p:nvSpPr>
              <p:cNvPr id="124" name="コンテンツ プレースホルダー 2">
                <a:extLst>
                  <a:ext uri="{FF2B5EF4-FFF2-40B4-BE49-F238E27FC236}">
                    <a16:creationId xmlns:a16="http://schemas.microsoft.com/office/drawing/2014/main" id="{D2B2D66C-8054-4461-B358-9AC39A11764C}"/>
                  </a:ext>
                </a:extLst>
              </p:cNvPr>
              <p:cNvSpPr txBox="1">
                <a:spLocks/>
              </p:cNvSpPr>
              <p:nvPr/>
            </p:nvSpPr>
            <p:spPr>
              <a:xfrm>
                <a:off x="184993" y="9123377"/>
                <a:ext cx="2441716" cy="46125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1000" i="1" smtClean="0">
                              <a:latin typeface="Cambria Math" panose="02040503050406030204" pitchFamily="18" charset="0"/>
                            </a:rPr>
                          </m:ctrlPr>
                        </m:sSubPr>
                        <m:e>
                          <m:r>
                            <a:rPr lang="ja-JP" altLang="en-US" sz="1000" i="1" smtClean="0">
                              <a:latin typeface="Cambria Math" panose="02040503050406030204" pitchFamily="18" charset="0"/>
                            </a:rPr>
                            <m:t>𝜔</m:t>
                          </m:r>
                        </m:e>
                        <m:sub>
                          <m:r>
                            <a:rPr lang="en-US" altLang="ja-JP" sz="1000" b="0" i="1" smtClean="0">
                              <a:latin typeface="Cambria Math" panose="02040503050406030204" pitchFamily="18" charset="0"/>
                            </a:rPr>
                            <m:t>𝑅</m:t>
                          </m:r>
                          <m:r>
                            <a:rPr lang="en-US" altLang="ja-JP" sz="1000" b="0" i="1" smtClean="0">
                              <a:latin typeface="Cambria Math" panose="02040503050406030204" pitchFamily="18" charset="0"/>
                            </a:rPr>
                            <m:t>/</m:t>
                          </m:r>
                          <m:r>
                            <a:rPr lang="en-US" altLang="ja-JP" sz="1000" b="0" i="1" smtClean="0">
                              <a:latin typeface="Cambria Math" panose="02040503050406030204" pitchFamily="18" charset="0"/>
                            </a:rPr>
                            <m:t>𝐿</m:t>
                          </m:r>
                        </m:sub>
                      </m:sSub>
                      <m:r>
                        <a:rPr lang="en-US" altLang="ja-JP" sz="1000" i="1">
                          <a:latin typeface="Cambria Math" panose="02040503050406030204" pitchFamily="18" charset="0"/>
                        </a:rPr>
                        <m:t>=2</m:t>
                      </m:r>
                      <m:r>
                        <a:rPr lang="ja-JP" altLang="en-US" sz="1000" i="1">
                          <a:latin typeface="Cambria Math" panose="02040503050406030204" pitchFamily="18" charset="0"/>
                        </a:rPr>
                        <m:t>𝜋</m:t>
                      </m:r>
                      <m:d>
                        <m:dPr>
                          <m:ctrlPr>
                            <a:rPr lang="en-US" altLang="ja-JP" sz="1000" i="1">
                              <a:latin typeface="Cambria Math" panose="02040503050406030204" pitchFamily="18" charset="0"/>
                            </a:rPr>
                          </m:ctrlPr>
                        </m:dPr>
                        <m:e>
                          <m:f>
                            <m:fPr>
                              <m:ctrlPr>
                                <a:rPr lang="en-US" altLang="ja-JP" sz="1000" i="1">
                                  <a:latin typeface="Cambria Math" panose="02040503050406030204" pitchFamily="18" charset="0"/>
                                </a:rPr>
                              </m:ctrlPr>
                            </m:fPr>
                            <m:num>
                              <m:r>
                                <a:rPr lang="en-US" altLang="ja-JP" sz="1000" i="1">
                                  <a:latin typeface="Cambria Math" panose="02040503050406030204" pitchFamily="18" charset="0"/>
                                  <a:ea typeface="Cambria Math" panose="02040503050406030204" pitchFamily="18" charset="0"/>
                                </a:rPr>
                                <m:t>∆</m:t>
                              </m:r>
                              <m:r>
                                <m:rPr>
                                  <m:sty m:val="p"/>
                                </m:rPr>
                                <a:rPr lang="en-US" altLang="ja-JP" sz="1000" i="1">
                                  <a:latin typeface="Cambria Math" panose="02040503050406030204" pitchFamily="18" charset="0"/>
                                  <a:ea typeface="Cambria Math" panose="02040503050406030204" pitchFamily="18" charset="0"/>
                                </a:rPr>
                                <m:t>E</m:t>
                              </m:r>
                            </m:num>
                            <m:den>
                              <m:r>
                                <a:rPr lang="en-US" altLang="ja-JP" sz="1000" b="0" i="1" smtClean="0">
                                  <a:latin typeface="Cambria Math" panose="02040503050406030204" pitchFamily="18" charset="0"/>
                                  <a:ea typeface="Cambria Math" panose="02040503050406030204" pitchFamily="18" charset="0"/>
                                </a:rPr>
                                <m:t>𝑃</m:t>
                              </m:r>
                              <m:r>
                                <a:rPr lang="en-US" altLang="ja-JP" sz="1000" i="1">
                                  <a:latin typeface="Cambria Math" panose="02040503050406030204" pitchFamily="18" charset="0"/>
                                </a:rPr>
                                <m:t> ∗ </m:t>
                              </m:r>
                              <m:r>
                                <a:rPr lang="en-US" altLang="ja-JP" sz="1000" i="1">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𝑡</m:t>
                              </m:r>
                            </m:den>
                          </m:f>
                        </m:e>
                      </m:d>
                    </m:oMath>
                  </m:oMathPara>
                </a14:m>
                <a:endParaRPr lang="en-US" altLang="ja-JP" sz="1000" dirty="0">
                  <a:latin typeface="Meiryo UI" panose="020B0604030504040204" pitchFamily="50" charset="-128"/>
                  <a:ea typeface="Meiryo UI" panose="020B0604030504040204" pitchFamily="50" charset="-128"/>
                </a:endParaRPr>
              </a:p>
              <a:p>
                <a:pPr marL="0" indent="0">
                  <a:buNone/>
                </a:pPr>
                <a:endParaRPr lang="en-US" altLang="ja-JP" sz="1000" dirty="0">
                  <a:latin typeface="Meiryo UI" panose="020B0604030504040204" pitchFamily="50" charset="-128"/>
                  <a:ea typeface="Meiryo UI" panose="020B0604030504040204" pitchFamily="50" charset="-128"/>
                </a:endParaRPr>
              </a:p>
              <a:p>
                <a:pPr marL="0" indent="0" fontAlgn="auto">
                  <a:spcAft>
                    <a:spcPts val="0"/>
                  </a:spcAft>
                  <a:buNone/>
                </a:pP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124" name="コンテンツ プレースホルダー 2">
                <a:extLst>
                  <a:ext uri="{FF2B5EF4-FFF2-40B4-BE49-F238E27FC236}">
                    <a16:creationId xmlns:a16="http://schemas.microsoft.com/office/drawing/2014/main" id="{D2B2D66C-8054-4461-B358-9AC39A11764C}"/>
                  </a:ext>
                </a:extLst>
              </p:cNvPr>
              <p:cNvSpPr txBox="1">
                <a:spLocks noRot="1" noChangeAspect="1" noMove="1" noResize="1" noEditPoints="1" noAdjustHandles="1" noChangeArrowheads="1" noChangeShapeType="1" noTextEdit="1"/>
              </p:cNvSpPr>
              <p:nvPr/>
            </p:nvSpPr>
            <p:spPr>
              <a:xfrm>
                <a:off x="184993" y="9123377"/>
                <a:ext cx="2441716" cy="461255"/>
              </a:xfrm>
              <a:prstGeom prst="rect">
                <a:avLst/>
              </a:prstGeom>
              <a:blipFill>
                <a:blip r:embed="rId26"/>
                <a:stretch>
                  <a:fillRect/>
                </a:stretch>
              </a:blipFill>
              <a:ln>
                <a:noFill/>
              </a:ln>
            </p:spPr>
            <p:txBody>
              <a:bodyPr/>
              <a:lstStyle/>
              <a:p>
                <a:r>
                  <a:rPr lang="ja-JP" altLang="en-US">
                    <a:noFill/>
                  </a:rPr>
                  <a:t> </a:t>
                </a:r>
              </a:p>
            </p:txBody>
          </p:sp>
        </mc:Fallback>
      </mc:AlternateContent>
      <p:sp>
        <p:nvSpPr>
          <p:cNvPr id="125" name="コンテンツ プレースホルダー 2">
            <a:extLst>
              <a:ext uri="{FF2B5EF4-FFF2-40B4-BE49-F238E27FC236}">
                <a16:creationId xmlns:a16="http://schemas.microsoft.com/office/drawing/2014/main" id="{0849493C-97CF-421D-987C-8D2877D0F080}"/>
              </a:ext>
            </a:extLst>
          </p:cNvPr>
          <p:cNvSpPr txBox="1">
            <a:spLocks/>
          </p:cNvSpPr>
          <p:nvPr/>
        </p:nvSpPr>
        <p:spPr>
          <a:xfrm>
            <a:off x="-26373" y="8975939"/>
            <a:ext cx="5620526" cy="80544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ja-JP" altLang="en-US" sz="1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mc:AlternateContent xmlns:mc="http://schemas.openxmlformats.org/markup-compatibility/2006" xmlns:a14="http://schemas.microsoft.com/office/drawing/2010/main">
        <mc:Choice Requires="a14">
          <p:sp>
            <p:nvSpPr>
              <p:cNvPr id="126" name="コンテンツ プレースホルダー 2">
                <a:extLst>
                  <a:ext uri="{FF2B5EF4-FFF2-40B4-BE49-F238E27FC236}">
                    <a16:creationId xmlns:a16="http://schemas.microsoft.com/office/drawing/2014/main" id="{2874DFCE-247C-4DD9-AAF7-6D3D4306AE58}"/>
                  </a:ext>
                </a:extLst>
              </p:cNvPr>
              <p:cNvSpPr txBox="1">
                <a:spLocks/>
              </p:cNvSpPr>
              <p:nvPr/>
            </p:nvSpPr>
            <p:spPr>
              <a:xfrm>
                <a:off x="2860383" y="9077464"/>
                <a:ext cx="2507273" cy="373186"/>
              </a:xfrm>
              <a:prstGeom prst="rect">
                <a:avLst/>
              </a:prstGeom>
              <a:ln>
                <a:noFill/>
              </a:ln>
            </p:spPr>
            <p:txBody>
              <a:bodyPr vert="horz" lIns="36000" tIns="36000" rIns="36000" bIns="3600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r>
                      <a:rPr lang="en-US" altLang="ja-JP" sz="1000" i="1">
                        <a:latin typeface="Cambria Math" panose="02040503050406030204" pitchFamily="18" charset="0"/>
                        <a:ea typeface="Cambria Math" panose="02040503050406030204" pitchFamily="18" charset="0"/>
                      </a:rPr>
                      <m:t>∆</m:t>
                    </m:r>
                    <m:r>
                      <m:rPr>
                        <m:sty m:val="p"/>
                      </m:rPr>
                      <a:rPr lang="en-US" altLang="ja-JP" sz="1000" i="1">
                        <a:latin typeface="Cambria Math" panose="02040503050406030204" pitchFamily="18" charset="0"/>
                        <a:ea typeface="Cambria Math" panose="02040503050406030204" pitchFamily="18" charset="0"/>
                      </a:rPr>
                      <m:t>E</m:t>
                    </m:r>
                  </m:oMath>
                </a14:m>
                <a:r>
                  <a:rPr lang="en-US" altLang="ja-JP" sz="1000" dirty="0">
                    <a:latin typeface="Meiryo UI" panose="020B0604030504040204" pitchFamily="50" charset="-128"/>
                    <a:ea typeface="Meiryo UI" panose="020B0604030504040204" pitchFamily="50" charset="-128"/>
                  </a:rPr>
                  <a:t> </a:t>
                </a:r>
                <a:r>
                  <a:rPr lang="ja-JP" altLang="en-US" sz="1000" dirty="0">
                    <a:latin typeface="Meiryo UI" panose="020B0604030504040204" pitchFamily="50" charset="-128"/>
                    <a:ea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rPr>
                  <a:t>: </a:t>
                </a:r>
                <a:r>
                  <a:rPr lang="ja-JP" altLang="en-US" sz="1000" dirty="0">
                    <a:latin typeface="Meiryo UI" panose="020B0604030504040204" pitchFamily="50" charset="-128"/>
                    <a:ea typeface="Meiryo UI" panose="020B0604030504040204" pitchFamily="50" charset="-128"/>
                  </a:rPr>
                  <a:t>エンコーダ増加量</a:t>
                </a:r>
                <a:br>
                  <a:rPr lang="en-US" altLang="ja-JP" sz="1000" dirty="0">
                    <a:latin typeface="Meiryo UI" panose="020B0604030504040204" pitchFamily="50" charset="-128"/>
                    <a:ea typeface="Meiryo UI" panose="020B0604030504040204" pitchFamily="50" charset="-128"/>
                  </a:rPr>
                </a:br>
                <a:r>
                  <a:rPr lang="en-US" altLang="ja-JP" sz="1000" dirty="0">
                    <a:latin typeface="Meiryo UI" panose="020B0604030504040204" pitchFamily="50" charset="-128"/>
                    <a:ea typeface="Meiryo UI" panose="020B0604030504040204" pitchFamily="50" charset="-128"/>
                  </a:rPr>
                  <a:t>P    : 1</a:t>
                </a:r>
                <a:r>
                  <a:rPr lang="ja-JP" altLang="en-US" sz="1000" dirty="0">
                    <a:latin typeface="Meiryo UI" panose="020B0604030504040204" pitchFamily="50" charset="-128"/>
                    <a:ea typeface="Meiryo UI" panose="020B0604030504040204" pitchFamily="50" charset="-128"/>
                  </a:rPr>
                  <a:t>回転あたりのエンコーダのパルス数</a:t>
                </a:r>
                <a:endParaRPr lang="en-US" altLang="ja-JP" sz="1000" dirty="0">
                  <a:latin typeface="Meiryo UI" panose="020B0604030504040204" pitchFamily="50" charset="-128"/>
                  <a:ea typeface="Meiryo UI" panose="020B0604030504040204" pitchFamily="50" charset="-128"/>
                </a:endParaRPr>
              </a:p>
            </p:txBody>
          </p:sp>
        </mc:Choice>
        <mc:Fallback xmlns="">
          <p:sp>
            <p:nvSpPr>
              <p:cNvPr id="126" name="コンテンツ プレースホルダー 2">
                <a:extLst>
                  <a:ext uri="{FF2B5EF4-FFF2-40B4-BE49-F238E27FC236}">
                    <a16:creationId xmlns:a16="http://schemas.microsoft.com/office/drawing/2014/main" id="{2874DFCE-247C-4DD9-AAF7-6D3D4306AE58}"/>
                  </a:ext>
                </a:extLst>
              </p:cNvPr>
              <p:cNvSpPr txBox="1">
                <a:spLocks noRot="1" noChangeAspect="1" noMove="1" noResize="1" noEditPoints="1" noAdjustHandles="1" noChangeArrowheads="1" noChangeShapeType="1" noTextEdit="1"/>
              </p:cNvSpPr>
              <p:nvPr/>
            </p:nvSpPr>
            <p:spPr>
              <a:xfrm>
                <a:off x="2860383" y="9077464"/>
                <a:ext cx="2507273" cy="373186"/>
              </a:xfrm>
              <a:prstGeom prst="rect">
                <a:avLst/>
              </a:prstGeom>
              <a:blipFill>
                <a:blip r:embed="rId27"/>
                <a:stretch>
                  <a:fillRect l="-1699" t="-6557" b="-4918"/>
                </a:stretch>
              </a:blipFill>
              <a:ln>
                <a:noFill/>
              </a:ln>
            </p:spPr>
            <p:txBody>
              <a:bodyPr/>
              <a:lstStyle/>
              <a:p>
                <a:r>
                  <a:rPr lang="ja-JP" altLang="en-US">
                    <a:noFill/>
                  </a:rPr>
                  <a:t> </a:t>
                </a:r>
              </a:p>
            </p:txBody>
          </p:sp>
        </mc:Fallback>
      </mc:AlternateContent>
      <p:sp>
        <p:nvSpPr>
          <p:cNvPr id="127" name="コンテンツ プレースホルダー 2">
            <a:extLst>
              <a:ext uri="{FF2B5EF4-FFF2-40B4-BE49-F238E27FC236}">
                <a16:creationId xmlns:a16="http://schemas.microsoft.com/office/drawing/2014/main" id="{6B3C5213-9C45-47C9-B976-8191DADC7B1C}"/>
              </a:ext>
            </a:extLst>
          </p:cNvPr>
          <p:cNvSpPr txBox="1">
            <a:spLocks/>
          </p:cNvSpPr>
          <p:nvPr/>
        </p:nvSpPr>
        <p:spPr>
          <a:xfrm>
            <a:off x="118099" y="8895878"/>
            <a:ext cx="2123974" cy="39201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b="1" dirty="0">
                <a:latin typeface="Meiryo UI" panose="020B0604030504040204" pitchFamily="50" charset="-128"/>
                <a:ea typeface="Meiryo UI" panose="020B0604030504040204" pitchFamily="50" charset="-128"/>
                <a:cs typeface="Meiryo UI" panose="020B0604030504040204" pitchFamily="50" charset="-128"/>
              </a:rPr>
              <a:t>車輪の角速度</a:t>
            </a: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29" name="コンテンツ プレースホルダー 2">
            <a:extLst>
              <a:ext uri="{FF2B5EF4-FFF2-40B4-BE49-F238E27FC236}">
                <a16:creationId xmlns:a16="http://schemas.microsoft.com/office/drawing/2014/main" id="{029BD115-6C7C-4EEC-BAB1-845E955582E6}"/>
              </a:ext>
            </a:extLst>
          </p:cNvPr>
          <p:cNvSpPr txBox="1">
            <a:spLocks/>
          </p:cNvSpPr>
          <p:nvPr/>
        </p:nvSpPr>
        <p:spPr>
          <a:xfrm>
            <a:off x="2886333" y="4777500"/>
            <a:ext cx="2259915" cy="362495"/>
          </a:xfrm>
          <a:prstGeom prst="rect">
            <a:avLst/>
          </a:prstGeom>
          <a:ln w="19050"/>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fontAlgn="auto">
              <a:spcAft>
                <a:spcPts val="0"/>
              </a:spcAft>
              <a:buNone/>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サンプリング時間単位での式に置き換えると</a:t>
            </a:r>
            <a:br>
              <a:rPr lang="en-US" altLang="ja-JP" sz="900" dirty="0">
                <a:latin typeface="Meiryo UI" panose="020B0604030504040204" pitchFamily="50" charset="-128"/>
                <a:ea typeface="Meiryo UI" panose="020B0604030504040204" pitchFamily="50" charset="-128"/>
                <a:cs typeface="Meiryo UI" panose="020B0604030504040204" pitchFamily="50" charset="-128"/>
              </a:rPr>
            </a:br>
            <a:r>
              <a:rPr lang="ja-JP" altLang="en-US" sz="900" dirty="0">
                <a:latin typeface="Meiryo UI" panose="020B0604030504040204" pitchFamily="50" charset="-128"/>
                <a:ea typeface="Meiryo UI" panose="020B0604030504040204" pitchFamily="50" charset="-128"/>
                <a:cs typeface="Meiryo UI" panose="020B0604030504040204" pitchFamily="50" charset="-128"/>
              </a:rPr>
              <a:t>以下のようになる。</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1" name="直線コネクタ 130">
            <a:extLst>
              <a:ext uri="{FF2B5EF4-FFF2-40B4-BE49-F238E27FC236}">
                <a16:creationId xmlns:a16="http://schemas.microsoft.com/office/drawing/2014/main" id="{E46C087E-7C9C-4460-8739-29B356174831}"/>
              </a:ext>
            </a:extLst>
          </p:cNvPr>
          <p:cNvCxnSpPr>
            <a:cxnSpLocks/>
          </p:cNvCxnSpPr>
          <p:nvPr/>
        </p:nvCxnSpPr>
        <p:spPr>
          <a:xfrm>
            <a:off x="5593576" y="3238841"/>
            <a:ext cx="7208024"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3" name="矢印: 右 132">
            <a:extLst>
              <a:ext uri="{FF2B5EF4-FFF2-40B4-BE49-F238E27FC236}">
                <a16:creationId xmlns:a16="http://schemas.microsoft.com/office/drawing/2014/main" id="{7FA5C1AC-5FFD-442D-88D0-090B3AC3F38C}"/>
              </a:ext>
            </a:extLst>
          </p:cNvPr>
          <p:cNvSpPr/>
          <p:nvPr/>
        </p:nvSpPr>
        <p:spPr>
          <a:xfrm>
            <a:off x="2391612" y="5236808"/>
            <a:ext cx="315412" cy="1102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4" name="コンテンツ プレースホルダー 2">
                <a:extLst>
                  <a:ext uri="{FF2B5EF4-FFF2-40B4-BE49-F238E27FC236}">
                    <a16:creationId xmlns:a16="http://schemas.microsoft.com/office/drawing/2014/main" id="{40AD6F3E-EF71-4451-BA18-E9A54B137109}"/>
                  </a:ext>
                </a:extLst>
              </p:cNvPr>
              <p:cNvSpPr txBox="1">
                <a:spLocks/>
              </p:cNvSpPr>
              <p:nvPr/>
            </p:nvSpPr>
            <p:spPr>
              <a:xfrm>
                <a:off x="2847433" y="5664012"/>
                <a:ext cx="2376256" cy="5306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fontAlgn="auto">
                  <a:spcAft>
                    <a:spcPts val="0"/>
                  </a:spcAft>
                  <a:buNone/>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a:rPr lang="en-US" altLang="ja-JP" sz="900" i="1">
                              <a:latin typeface="Cambria Math" panose="02040503050406030204" pitchFamily="18" charset="0"/>
                            </a:rPr>
                            <m:t>𝑦</m:t>
                          </m:r>
                        </m:e>
                        <m:sub>
                          <m:r>
                            <a:rPr lang="en-US" altLang="ja-JP" sz="900" i="1">
                              <a:latin typeface="Cambria Math" panose="02040503050406030204" pitchFamily="18" charset="0"/>
                            </a:rPr>
                            <m:t>𝑡</m:t>
                          </m:r>
                        </m:sub>
                      </m:sSub>
                      <m:r>
                        <a:rPr lang="en-US" altLang="ja-JP" sz="900" i="1">
                          <a:latin typeface="Cambria Math" panose="02040503050406030204" pitchFamily="18" charset="0"/>
                        </a:rPr>
                        <m:t>=</m:t>
                      </m:r>
                      <m:sSub>
                        <m:sSubPr>
                          <m:ctrlPr>
                            <a:rPr lang="en-US" altLang="ja-JP" sz="900" i="1">
                              <a:latin typeface="Cambria Math" panose="02040503050406030204" pitchFamily="18" charset="0"/>
                            </a:rPr>
                          </m:ctrlPr>
                        </m:sSubPr>
                        <m:e>
                          <m:r>
                            <a:rPr lang="en-US" altLang="ja-JP" sz="900" i="1">
                              <a:latin typeface="Cambria Math" panose="02040503050406030204" pitchFamily="18" charset="0"/>
                            </a:rPr>
                            <m:t>𝑦</m:t>
                          </m:r>
                        </m:e>
                        <m:sub>
                          <m:r>
                            <a:rPr lang="en-US" altLang="ja-JP" sz="900" i="1">
                              <a:latin typeface="Cambria Math" panose="02040503050406030204" pitchFamily="18" charset="0"/>
                            </a:rPr>
                            <m:t>𝑡</m:t>
                          </m:r>
                          <m:r>
                            <a:rPr lang="en-US" altLang="ja-JP" sz="900" i="1">
                              <a:latin typeface="Cambria Math" panose="02040503050406030204" pitchFamily="18" charset="0"/>
                            </a:rPr>
                            <m:t>−1</m:t>
                          </m:r>
                        </m:sub>
                      </m:sSub>
                      <m:r>
                        <a:rPr lang="en-US" altLang="ja-JP" sz="900" i="1">
                          <a:latin typeface="Cambria Math" panose="02040503050406030204" pitchFamily="18" charset="0"/>
                        </a:rPr>
                        <m:t>+ </m:t>
                      </m:r>
                      <m:d>
                        <m:dPr>
                          <m:ctrlPr>
                            <a:rPr lang="en-US" altLang="ja-JP" sz="900" i="1">
                              <a:latin typeface="Cambria Math" panose="02040503050406030204" pitchFamily="18" charset="0"/>
                            </a:rPr>
                          </m:ctrlPr>
                        </m:dPr>
                        <m:e>
                          <m:r>
                            <a:rPr lang="en-US" altLang="ja-JP" sz="900" i="1">
                              <a:latin typeface="Cambria Math" panose="02040503050406030204" pitchFamily="18" charset="0"/>
                              <a:ea typeface="Cambria Math" panose="02040503050406030204" pitchFamily="18" charset="0"/>
                            </a:rPr>
                            <m:t>𝑣</m:t>
                          </m:r>
                          <m:func>
                            <m:funcPr>
                              <m:ctrlPr>
                                <a:rPr lang="en-US" altLang="ja-JP" sz="900" i="1">
                                  <a:latin typeface="Cambria Math" panose="02040503050406030204" pitchFamily="18" charset="0"/>
                                  <a:ea typeface="Cambria Math" panose="02040503050406030204" pitchFamily="18" charset="0"/>
                                </a:rPr>
                              </m:ctrlPr>
                            </m:funcPr>
                            <m:fName>
                              <m:r>
                                <m:rPr>
                                  <m:sty m:val="p"/>
                                </m:rPr>
                                <a:rPr lang="en-US" altLang="ja-JP" sz="900">
                                  <a:latin typeface="Cambria Math" panose="02040503050406030204" pitchFamily="18" charset="0"/>
                                  <a:ea typeface="Cambria Math" panose="02040503050406030204" pitchFamily="18" charset="0"/>
                                </a:rPr>
                                <m:t>sin</m:t>
                              </m:r>
                            </m:fName>
                            <m:e>
                              <m:d>
                                <m:dPr>
                                  <m:ctrlPr>
                                    <a:rPr lang="en-US" altLang="ja-JP" sz="900" i="1">
                                      <a:latin typeface="Cambria Math" panose="02040503050406030204" pitchFamily="18" charset="0"/>
                                      <a:ea typeface="Cambria Math" panose="02040503050406030204" pitchFamily="18" charset="0"/>
                                    </a:rPr>
                                  </m:ctrlPr>
                                </m:dPr>
                                <m:e>
                                  <m:r>
                                    <a:rPr lang="ja-JP" altLang="en-US" sz="900" i="1">
                                      <a:latin typeface="Cambria Math" panose="02040503050406030204" pitchFamily="18" charset="0"/>
                                      <a:ea typeface="Cambria Math" panose="02040503050406030204" pitchFamily="18" charset="0"/>
                                    </a:rPr>
                                    <m:t>𝜃</m:t>
                                  </m:r>
                                </m:e>
                              </m:d>
                            </m:e>
                          </m:func>
                          <m:r>
                            <a:rPr lang="en-US" altLang="ja-JP" sz="900" i="1">
                              <a:latin typeface="Cambria Math" panose="02040503050406030204" pitchFamily="18" charset="0"/>
                            </a:rPr>
                            <m:t>∗ </m:t>
                          </m:r>
                          <m:r>
                            <a:rPr lang="en-US" altLang="ja-JP" sz="900" i="1">
                              <a:latin typeface="Cambria Math" panose="02040503050406030204" pitchFamily="18" charset="0"/>
                              <a:ea typeface="Cambria Math" panose="02040503050406030204" pitchFamily="18" charset="0"/>
                            </a:rPr>
                            <m:t>∆</m:t>
                          </m:r>
                          <m:r>
                            <a:rPr lang="en-US" altLang="ja-JP" sz="900" i="1">
                              <a:latin typeface="Cambria Math" panose="02040503050406030204" pitchFamily="18" charset="0"/>
                              <a:ea typeface="Cambria Math" panose="02040503050406030204" pitchFamily="18" charset="0"/>
                            </a:rPr>
                            <m:t>𝑡</m:t>
                          </m:r>
                        </m:e>
                      </m:d>
                    </m:oMath>
                  </m:oMathPara>
                </a14:m>
                <a:endParaRPr lang="ja-JP" altLang="en-US" sz="900" dirty="0">
                  <a:latin typeface="Meiryo UI" panose="020B0604030504040204" pitchFamily="50" charset="-128"/>
                  <a:ea typeface="Meiryo UI" panose="020B0604030504040204" pitchFamily="50" charset="-128"/>
                </a:endParaRPr>
              </a:p>
              <a:p>
                <a:pPr marL="0" indent="0" algn="r" fontAlgn="auto">
                  <a:spcAft>
                    <a:spcPts val="0"/>
                  </a:spcAft>
                  <a:buFont typeface="Arial" panose="020B0604020202020204" pitchFamily="34" charset="0"/>
                  <a:buNone/>
                </a:pPr>
                <a:endParaRPr lang="ja-JP" altLang="en-US" sz="900" dirty="0">
                  <a:latin typeface="Meiryo UI" panose="020B0604030504040204" pitchFamily="50" charset="-128"/>
                  <a:ea typeface="Meiryo UI" panose="020B0604030504040204" pitchFamily="50" charset="-128"/>
                </a:endParaRPr>
              </a:p>
            </p:txBody>
          </p:sp>
        </mc:Choice>
        <mc:Fallback xmlns="">
          <p:sp>
            <p:nvSpPr>
              <p:cNvPr id="134" name="コンテンツ プレースホルダー 2">
                <a:extLst>
                  <a:ext uri="{FF2B5EF4-FFF2-40B4-BE49-F238E27FC236}">
                    <a16:creationId xmlns:a16="http://schemas.microsoft.com/office/drawing/2014/main" id="{40AD6F3E-EF71-4451-BA18-E9A54B137109}"/>
                  </a:ext>
                </a:extLst>
              </p:cNvPr>
              <p:cNvSpPr txBox="1">
                <a:spLocks noRot="1" noChangeAspect="1" noMove="1" noResize="1" noEditPoints="1" noAdjustHandles="1" noChangeArrowheads="1" noChangeShapeType="1" noTextEdit="1"/>
              </p:cNvSpPr>
              <p:nvPr/>
            </p:nvSpPr>
            <p:spPr>
              <a:xfrm>
                <a:off x="2847433" y="5664012"/>
                <a:ext cx="2376256" cy="530676"/>
              </a:xfrm>
              <a:prstGeom prst="rect">
                <a:avLst/>
              </a:prstGeom>
              <a:blipFill>
                <a:blip r:embed="rId2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コンテンツ プレースホルダー 2">
                <a:extLst>
                  <a:ext uri="{FF2B5EF4-FFF2-40B4-BE49-F238E27FC236}">
                    <a16:creationId xmlns:a16="http://schemas.microsoft.com/office/drawing/2014/main" id="{0804F83F-6A92-472F-8CA0-E0FD28BB30BC}"/>
                  </a:ext>
                </a:extLst>
              </p:cNvPr>
              <p:cNvSpPr txBox="1">
                <a:spLocks/>
              </p:cNvSpPr>
              <p:nvPr/>
            </p:nvSpPr>
            <p:spPr>
              <a:xfrm>
                <a:off x="2977057" y="6077529"/>
                <a:ext cx="1848956" cy="5306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fontAlgn="auto">
                  <a:spcAft>
                    <a:spcPts val="0"/>
                  </a:spcAft>
                  <a:buNone/>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a:rPr lang="ja-JP" altLang="en-US" sz="900" i="1">
                              <a:latin typeface="Cambria Math" panose="02040503050406030204" pitchFamily="18" charset="0"/>
                            </a:rPr>
                            <m:t>𝜃</m:t>
                          </m:r>
                        </m:e>
                        <m:sub>
                          <m:r>
                            <a:rPr lang="en-US" altLang="ja-JP" sz="900" i="1">
                              <a:latin typeface="Cambria Math" panose="02040503050406030204" pitchFamily="18" charset="0"/>
                            </a:rPr>
                            <m:t>𝑡</m:t>
                          </m:r>
                        </m:sub>
                      </m:sSub>
                      <m:r>
                        <a:rPr lang="en-US" altLang="ja-JP" sz="900" i="1">
                          <a:latin typeface="Cambria Math" panose="02040503050406030204" pitchFamily="18" charset="0"/>
                        </a:rPr>
                        <m:t>= </m:t>
                      </m:r>
                      <m:sSub>
                        <m:sSubPr>
                          <m:ctrlPr>
                            <a:rPr lang="en-US" altLang="ja-JP" sz="900" i="1">
                              <a:latin typeface="Cambria Math" panose="02040503050406030204" pitchFamily="18" charset="0"/>
                            </a:rPr>
                          </m:ctrlPr>
                        </m:sSubPr>
                        <m:e>
                          <m:r>
                            <a:rPr lang="ja-JP" altLang="en-US" sz="900" i="1">
                              <a:latin typeface="Cambria Math" panose="02040503050406030204" pitchFamily="18" charset="0"/>
                            </a:rPr>
                            <m:t>𝜃</m:t>
                          </m:r>
                        </m:e>
                        <m:sub>
                          <m:r>
                            <a:rPr lang="en-US" altLang="ja-JP" sz="900" i="1">
                              <a:latin typeface="Cambria Math" panose="02040503050406030204" pitchFamily="18" charset="0"/>
                            </a:rPr>
                            <m:t>𝑡</m:t>
                          </m:r>
                          <m:r>
                            <a:rPr lang="en-US" altLang="ja-JP" sz="900" i="1">
                              <a:latin typeface="Cambria Math" panose="02040503050406030204" pitchFamily="18" charset="0"/>
                            </a:rPr>
                            <m:t>−1</m:t>
                          </m:r>
                        </m:sub>
                      </m:sSub>
                      <m:r>
                        <a:rPr lang="en-US" altLang="ja-JP" sz="900" i="1">
                          <a:latin typeface="Cambria Math" panose="02040503050406030204" pitchFamily="18" charset="0"/>
                        </a:rPr>
                        <m:t>+ </m:t>
                      </m:r>
                      <m:d>
                        <m:dPr>
                          <m:ctrlPr>
                            <a:rPr lang="en-US" altLang="ja-JP" sz="900" i="1">
                              <a:latin typeface="Cambria Math" panose="02040503050406030204" pitchFamily="18" charset="0"/>
                              <a:ea typeface="Cambria Math" panose="02040503050406030204" pitchFamily="18" charset="0"/>
                            </a:rPr>
                          </m:ctrlPr>
                        </m:dPr>
                        <m:e>
                          <m:r>
                            <a:rPr lang="ja-JP" altLang="en-US" sz="900" i="1">
                              <a:latin typeface="Cambria Math" panose="02040503050406030204" pitchFamily="18" charset="0"/>
                              <a:ea typeface="Cambria Math" panose="02040503050406030204" pitchFamily="18" charset="0"/>
                            </a:rPr>
                            <m:t>𝜔</m:t>
                          </m:r>
                          <m:r>
                            <a:rPr lang="en-US" altLang="ja-JP" sz="900" i="1">
                              <a:latin typeface="Cambria Math" panose="02040503050406030204" pitchFamily="18" charset="0"/>
                              <a:ea typeface="Cambria Math" panose="02040503050406030204" pitchFamily="18" charset="0"/>
                            </a:rPr>
                            <m:t> ∗∆</m:t>
                          </m:r>
                          <m:r>
                            <a:rPr lang="en-US" altLang="ja-JP" sz="900" i="1">
                              <a:latin typeface="Cambria Math" panose="02040503050406030204" pitchFamily="18" charset="0"/>
                              <a:ea typeface="Cambria Math" panose="02040503050406030204" pitchFamily="18" charset="0"/>
                            </a:rPr>
                            <m:t>𝑡</m:t>
                          </m:r>
                        </m:e>
                      </m:d>
                    </m:oMath>
                  </m:oMathPara>
                </a14:m>
                <a:endParaRPr lang="ja-JP" altLang="en-US" sz="900" dirty="0">
                  <a:latin typeface="Meiryo UI" panose="020B0604030504040204" pitchFamily="50" charset="-128"/>
                  <a:ea typeface="Meiryo UI" panose="020B0604030504040204" pitchFamily="50" charset="-128"/>
                </a:endParaRPr>
              </a:p>
            </p:txBody>
          </p:sp>
        </mc:Choice>
        <mc:Fallback xmlns="">
          <p:sp>
            <p:nvSpPr>
              <p:cNvPr id="135" name="コンテンツ プレースホルダー 2">
                <a:extLst>
                  <a:ext uri="{FF2B5EF4-FFF2-40B4-BE49-F238E27FC236}">
                    <a16:creationId xmlns:a16="http://schemas.microsoft.com/office/drawing/2014/main" id="{0804F83F-6A92-472F-8CA0-E0FD28BB30BC}"/>
                  </a:ext>
                </a:extLst>
              </p:cNvPr>
              <p:cNvSpPr txBox="1">
                <a:spLocks noRot="1" noChangeAspect="1" noMove="1" noResize="1" noEditPoints="1" noAdjustHandles="1" noChangeArrowheads="1" noChangeShapeType="1" noTextEdit="1"/>
              </p:cNvSpPr>
              <p:nvPr/>
            </p:nvSpPr>
            <p:spPr>
              <a:xfrm>
                <a:off x="2977057" y="6077529"/>
                <a:ext cx="1848956" cy="530676"/>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コンテンツ プレースホルダー 2">
                <a:extLst>
                  <a:ext uri="{FF2B5EF4-FFF2-40B4-BE49-F238E27FC236}">
                    <a16:creationId xmlns:a16="http://schemas.microsoft.com/office/drawing/2014/main" id="{2F8B8606-09A3-41E7-A875-C8EC7F80472C}"/>
                  </a:ext>
                </a:extLst>
              </p:cNvPr>
              <p:cNvSpPr txBox="1">
                <a:spLocks/>
              </p:cNvSpPr>
              <p:nvPr/>
            </p:nvSpPr>
            <p:spPr>
              <a:xfrm>
                <a:off x="2838623" y="5462652"/>
                <a:ext cx="2376256" cy="252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fontAlgn="auto">
                  <a:spcAft>
                    <a:spcPts val="0"/>
                  </a:spcAft>
                  <a:buNone/>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a:rPr lang="en-US" altLang="ja-JP" sz="900" i="1">
                              <a:latin typeface="Cambria Math" panose="02040503050406030204" pitchFamily="18" charset="0"/>
                            </a:rPr>
                            <m:t>𝑥</m:t>
                          </m:r>
                        </m:e>
                        <m:sub>
                          <m:r>
                            <a:rPr lang="en-US" altLang="ja-JP" sz="900" i="1">
                              <a:latin typeface="Cambria Math" panose="02040503050406030204" pitchFamily="18" charset="0"/>
                            </a:rPr>
                            <m:t>𝑡</m:t>
                          </m:r>
                        </m:sub>
                      </m:sSub>
                      <m:r>
                        <a:rPr lang="en-US" altLang="ja-JP" sz="900" i="1">
                          <a:latin typeface="Cambria Math" panose="02040503050406030204" pitchFamily="18" charset="0"/>
                        </a:rPr>
                        <m:t>=</m:t>
                      </m:r>
                      <m:sSub>
                        <m:sSubPr>
                          <m:ctrlPr>
                            <a:rPr lang="en-US" altLang="ja-JP" sz="900" i="1">
                              <a:latin typeface="Cambria Math" panose="02040503050406030204" pitchFamily="18" charset="0"/>
                            </a:rPr>
                          </m:ctrlPr>
                        </m:sSubPr>
                        <m:e>
                          <m:r>
                            <a:rPr lang="en-US" altLang="ja-JP" sz="900" i="1">
                              <a:latin typeface="Cambria Math" panose="02040503050406030204" pitchFamily="18" charset="0"/>
                            </a:rPr>
                            <m:t>𝑥</m:t>
                          </m:r>
                        </m:e>
                        <m:sub>
                          <m:r>
                            <a:rPr lang="en-US" altLang="ja-JP" sz="900" i="1">
                              <a:latin typeface="Cambria Math" panose="02040503050406030204" pitchFamily="18" charset="0"/>
                            </a:rPr>
                            <m:t>𝑡</m:t>
                          </m:r>
                          <m:r>
                            <a:rPr lang="en-US" altLang="ja-JP" sz="900" i="1">
                              <a:latin typeface="Cambria Math" panose="02040503050406030204" pitchFamily="18" charset="0"/>
                            </a:rPr>
                            <m:t>−1</m:t>
                          </m:r>
                        </m:sub>
                      </m:sSub>
                      <m:r>
                        <a:rPr lang="en-US" altLang="ja-JP" sz="900" i="1">
                          <a:latin typeface="Cambria Math" panose="02040503050406030204" pitchFamily="18" charset="0"/>
                        </a:rPr>
                        <m:t>+ </m:t>
                      </m:r>
                      <m:d>
                        <m:dPr>
                          <m:ctrlPr>
                            <a:rPr lang="en-US" altLang="ja-JP" sz="900" i="1">
                              <a:latin typeface="Cambria Math" panose="02040503050406030204" pitchFamily="18" charset="0"/>
                            </a:rPr>
                          </m:ctrlPr>
                        </m:dPr>
                        <m:e>
                          <m:r>
                            <a:rPr lang="en-US" altLang="ja-JP" sz="900" i="1">
                              <a:latin typeface="Cambria Math" panose="02040503050406030204" pitchFamily="18" charset="0"/>
                              <a:ea typeface="Cambria Math" panose="02040503050406030204" pitchFamily="18" charset="0"/>
                            </a:rPr>
                            <m:t>𝑣</m:t>
                          </m:r>
                          <m:func>
                            <m:funcPr>
                              <m:ctrlPr>
                                <a:rPr lang="en-US" altLang="ja-JP" sz="900" i="1">
                                  <a:latin typeface="Cambria Math" panose="02040503050406030204" pitchFamily="18" charset="0"/>
                                  <a:ea typeface="Cambria Math" panose="02040503050406030204" pitchFamily="18" charset="0"/>
                                </a:rPr>
                              </m:ctrlPr>
                            </m:funcPr>
                            <m:fName>
                              <m:r>
                                <m:rPr>
                                  <m:sty m:val="p"/>
                                </m:rPr>
                                <a:rPr lang="en-US" altLang="ja-JP" sz="900">
                                  <a:latin typeface="Cambria Math" panose="02040503050406030204" pitchFamily="18" charset="0"/>
                                  <a:ea typeface="Cambria Math" panose="02040503050406030204" pitchFamily="18" charset="0"/>
                                </a:rPr>
                                <m:t>cos</m:t>
                              </m:r>
                            </m:fName>
                            <m:e>
                              <m:d>
                                <m:dPr>
                                  <m:ctrlPr>
                                    <a:rPr lang="en-US" altLang="ja-JP" sz="900" i="1">
                                      <a:latin typeface="Cambria Math" panose="02040503050406030204" pitchFamily="18" charset="0"/>
                                      <a:ea typeface="Cambria Math" panose="02040503050406030204" pitchFamily="18" charset="0"/>
                                    </a:rPr>
                                  </m:ctrlPr>
                                </m:dPr>
                                <m:e>
                                  <m:r>
                                    <a:rPr lang="ja-JP" altLang="en-US" sz="900" i="1">
                                      <a:latin typeface="Cambria Math" panose="02040503050406030204" pitchFamily="18" charset="0"/>
                                      <a:ea typeface="Cambria Math" panose="02040503050406030204" pitchFamily="18" charset="0"/>
                                    </a:rPr>
                                    <m:t>𝜃</m:t>
                                  </m:r>
                                </m:e>
                              </m:d>
                            </m:e>
                          </m:func>
                          <m:r>
                            <a:rPr lang="en-US" altLang="ja-JP" sz="900" i="1">
                              <a:latin typeface="Cambria Math" panose="02040503050406030204" pitchFamily="18" charset="0"/>
                            </a:rPr>
                            <m:t>∗ </m:t>
                          </m:r>
                          <m:r>
                            <a:rPr lang="en-US" altLang="ja-JP" sz="900" i="1">
                              <a:latin typeface="Cambria Math" panose="02040503050406030204" pitchFamily="18" charset="0"/>
                              <a:ea typeface="Cambria Math" panose="02040503050406030204" pitchFamily="18" charset="0"/>
                            </a:rPr>
                            <m:t>∆</m:t>
                          </m:r>
                          <m:r>
                            <a:rPr lang="en-US" altLang="ja-JP" sz="900" i="1">
                              <a:latin typeface="Cambria Math" panose="02040503050406030204" pitchFamily="18" charset="0"/>
                              <a:ea typeface="Cambria Math" panose="02040503050406030204" pitchFamily="18" charset="0"/>
                            </a:rPr>
                            <m:t>𝑡</m:t>
                          </m:r>
                        </m:e>
                      </m:d>
                    </m:oMath>
                  </m:oMathPara>
                </a14:m>
                <a:endParaRPr lang="ja-JP" altLang="en-US" sz="900" dirty="0">
                  <a:latin typeface="Meiryo UI" panose="020B0604030504040204" pitchFamily="50" charset="-128"/>
                  <a:ea typeface="Meiryo UI" panose="020B0604030504040204" pitchFamily="50" charset="-128"/>
                </a:endParaRPr>
              </a:p>
            </p:txBody>
          </p:sp>
        </mc:Choice>
        <mc:Fallback xmlns="">
          <p:sp>
            <p:nvSpPr>
              <p:cNvPr id="136" name="コンテンツ プレースホルダー 2">
                <a:extLst>
                  <a:ext uri="{FF2B5EF4-FFF2-40B4-BE49-F238E27FC236}">
                    <a16:creationId xmlns:a16="http://schemas.microsoft.com/office/drawing/2014/main" id="{2F8B8606-09A3-41E7-A875-C8EC7F80472C}"/>
                  </a:ext>
                </a:extLst>
              </p:cNvPr>
              <p:cNvSpPr txBox="1">
                <a:spLocks noRot="1" noChangeAspect="1" noMove="1" noResize="1" noEditPoints="1" noAdjustHandles="1" noChangeArrowheads="1" noChangeShapeType="1" noTextEdit="1"/>
              </p:cNvSpPr>
              <p:nvPr/>
            </p:nvSpPr>
            <p:spPr>
              <a:xfrm>
                <a:off x="2838623" y="5462652"/>
                <a:ext cx="2376256" cy="252902"/>
              </a:xfrm>
              <a:prstGeom prst="rect">
                <a:avLst/>
              </a:prstGeom>
              <a:blipFill>
                <a:blip r:embed="rId30"/>
                <a:stretch>
                  <a:fillRect/>
                </a:stretch>
              </a:blipFill>
            </p:spPr>
            <p:txBody>
              <a:bodyPr/>
              <a:lstStyle/>
              <a:p>
                <a:r>
                  <a:rPr lang="ja-JP" altLang="en-US">
                    <a:noFill/>
                  </a:rPr>
                  <a:t> </a:t>
                </a:r>
              </a:p>
            </p:txBody>
          </p:sp>
        </mc:Fallback>
      </mc:AlternateContent>
      <p:sp>
        <p:nvSpPr>
          <p:cNvPr id="137" name="コンテンツ プレースホルダー 2">
            <a:extLst>
              <a:ext uri="{FF2B5EF4-FFF2-40B4-BE49-F238E27FC236}">
                <a16:creationId xmlns:a16="http://schemas.microsoft.com/office/drawing/2014/main" id="{F2B46B63-E94D-49CB-B06A-353674366E86}"/>
              </a:ext>
            </a:extLst>
          </p:cNvPr>
          <p:cNvSpPr txBox="1">
            <a:spLocks/>
          </p:cNvSpPr>
          <p:nvPr/>
        </p:nvSpPr>
        <p:spPr>
          <a:xfrm>
            <a:off x="2847580" y="5238512"/>
            <a:ext cx="1096873" cy="28798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自車位置</a:t>
            </a:r>
            <a:r>
              <a:rPr lang="en-US" altLang="ja-JP"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8" name="コンテンツ プレースホルダー 2">
            <a:extLst>
              <a:ext uri="{FF2B5EF4-FFF2-40B4-BE49-F238E27FC236}">
                <a16:creationId xmlns:a16="http://schemas.microsoft.com/office/drawing/2014/main" id="{28C05FBF-CDE2-4F4F-BC18-5CF12152FD21}"/>
              </a:ext>
            </a:extLst>
          </p:cNvPr>
          <p:cNvSpPr txBox="1">
            <a:spLocks/>
          </p:cNvSpPr>
          <p:nvPr/>
        </p:nvSpPr>
        <p:spPr>
          <a:xfrm>
            <a:off x="2858749" y="5914023"/>
            <a:ext cx="1583016" cy="2665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b="1" dirty="0">
                <a:latin typeface="Meiryo UI" panose="020B0604030504040204" pitchFamily="50" charset="-128"/>
                <a:ea typeface="Meiryo UI" panose="020B0604030504040204" pitchFamily="50" charset="-128"/>
                <a:cs typeface="Meiryo UI" panose="020B0604030504040204" pitchFamily="50" charset="-128"/>
              </a:rPr>
              <a:t>進行方向</a:t>
            </a:r>
            <a:r>
              <a:rPr lang="en-US" altLang="ja-JP"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mc:AlternateContent xmlns:mc="http://schemas.openxmlformats.org/markup-compatibility/2006" xmlns:a14="http://schemas.microsoft.com/office/drawing/2010/main">
        <mc:Choice Requires="a14">
          <p:sp>
            <p:nvSpPr>
              <p:cNvPr id="139" name="コンテンツ プレースホルダー 2">
                <a:extLst>
                  <a:ext uri="{FF2B5EF4-FFF2-40B4-BE49-F238E27FC236}">
                    <a16:creationId xmlns:a16="http://schemas.microsoft.com/office/drawing/2014/main" id="{CC7F6B49-4870-4064-A802-1DFB0D884573}"/>
                  </a:ext>
                </a:extLst>
              </p:cNvPr>
              <p:cNvSpPr txBox="1">
                <a:spLocks/>
              </p:cNvSpPr>
              <p:nvPr/>
            </p:nvSpPr>
            <p:spPr>
              <a:xfrm>
                <a:off x="5608993" y="1166629"/>
                <a:ext cx="7203202" cy="1998649"/>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200" b="1" dirty="0">
                    <a:latin typeface="Meiryo UI" panose="020B0604030504040204" pitchFamily="50" charset="-128"/>
                    <a:ea typeface="Meiryo UI" panose="020B0604030504040204" pitchFamily="50" charset="-128"/>
                    <a:cs typeface="Meiryo UI" panose="020B0604030504040204" pitchFamily="50" charset="-128"/>
                  </a:rPr>
                  <a:t>4-3.</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 懸念事項</a:t>
                </a:r>
                <a:br>
                  <a:rPr lang="en-US" altLang="ja-JP" sz="1200" b="1" dirty="0">
                    <a:latin typeface="Meiryo UI" panose="020B0604030504040204" pitchFamily="50" charset="-128"/>
                    <a:ea typeface="Meiryo UI" panose="020B0604030504040204" pitchFamily="50" charset="-128"/>
                    <a:cs typeface="Meiryo UI" panose="020B0604030504040204" pitchFamily="50" charset="-128"/>
                  </a:rPr>
                </a:b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4-2. </a:t>
                </a: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自車位置推定機能の詳細</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において、オドメトリ手法を用いた自車位置の算出方法について記載した。その中で、自車位置と向きを</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算出する式の中に、スタート地点の情報</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14:m>
                  <m:oMath xmlns:m="http://schemas.openxmlformats.org/officeDocument/2006/math">
                    <m:sSub>
                      <m:sSubPr>
                        <m:ctrlPr>
                          <a:rPr lang="en-US" altLang="ja-JP" sz="1000" i="1">
                            <a:latin typeface="Cambria Math" panose="02040503050406030204" pitchFamily="18" charset="0"/>
                          </a:rPr>
                        </m:ctrlPr>
                      </m:sSubPr>
                      <m:e>
                        <m:r>
                          <a:rPr lang="en-US" altLang="ja-JP" sz="1000" i="1">
                            <a:latin typeface="Cambria Math" panose="02040503050406030204" pitchFamily="18" charset="0"/>
                          </a:rPr>
                          <m:t>𝑡</m:t>
                        </m:r>
                      </m:e>
                      <m:sub>
                        <m:r>
                          <a:rPr lang="en-US" altLang="ja-JP" sz="1000" i="1">
                            <a:latin typeface="Cambria Math" panose="02040503050406030204" pitchFamily="18" charset="0"/>
                          </a:rPr>
                          <m:t>0</m:t>
                        </m:r>
                      </m:sub>
                    </m:sSub>
                  </m:oMath>
                </a14:m>
                <a:r>
                  <a:rPr lang="ja-JP" altLang="en-US" sz="1000" dirty="0">
                    <a:latin typeface="Meiryo UI" panose="020B0604030504040204" pitchFamily="50" charset="-128"/>
                    <a:ea typeface="Meiryo UI" panose="020B0604030504040204" pitchFamily="50" charset="-128"/>
                    <a:cs typeface="Meiryo UI" panose="020B0604030504040204" pitchFamily="50" charset="-128"/>
                  </a:rPr>
                  <a:t>の情報</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が必要になる。</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auto">
                  <a:spcAft>
                    <a:spcPts val="0"/>
                  </a:spcAft>
                  <a:buNone/>
                </a:pPr>
                <a:r>
                  <a:rPr lang="ja-JP" altLang="en-US" sz="1000" dirty="0">
                    <a:latin typeface="Meiryo UI" panose="020B0604030504040204" pitchFamily="50" charset="-128"/>
                    <a:ea typeface="Meiryo UI" panose="020B0604030504040204" pitchFamily="50" charset="-128"/>
                    <a:cs typeface="Meiryo UI" panose="020B0604030504040204" pitchFamily="50" charset="-128"/>
                  </a:rPr>
                  <a:t>  スタート地点の情報は、走行開始時に初期化する。ただし、走行体をスタート地点に設置するのは競技者であるため、</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初期化した値が実際の設置状態と一致している保証ができない。</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auto">
                  <a:spcAft>
                    <a:spcPts val="0"/>
                  </a:spcAft>
                  <a:buNone/>
                </a:pPr>
                <a:r>
                  <a:rPr lang="en-US" altLang="ja-JP" sz="1000" b="1" dirty="0">
                    <a:latin typeface="Meiryo UI" panose="020B0604030504040204" pitchFamily="50" charset="-128"/>
                    <a:ea typeface="Meiryo UI" panose="020B0604030504040204" pitchFamily="50" charset="-128"/>
                  </a:rPr>
                  <a:t>【</a:t>
                </a:r>
                <a:r>
                  <a:rPr lang="ja-JP" altLang="en-US" sz="1000" b="1" dirty="0">
                    <a:latin typeface="Meiryo UI" panose="020B0604030504040204" pitchFamily="50" charset="-128"/>
                    <a:ea typeface="Meiryo UI" panose="020B0604030504040204" pitchFamily="50" charset="-128"/>
                  </a:rPr>
                  <a:t>位置に誤差が生じていた場合</a:t>
                </a:r>
                <a:r>
                  <a:rPr lang="en-US" altLang="ja-JP" sz="1000" b="1" dirty="0">
                    <a:latin typeface="Meiryo UI" panose="020B0604030504040204" pitchFamily="50" charset="-128"/>
                    <a:ea typeface="Meiryo UI" panose="020B0604030504040204" pitchFamily="50" charset="-128"/>
                  </a:rPr>
                  <a:t>】</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位置</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14:m>
                  <m:oMath xmlns:m="http://schemas.openxmlformats.org/officeDocument/2006/math">
                    <m:r>
                      <a:rPr lang="en-US" altLang="ja-JP" sz="1000" i="1">
                        <a:latin typeface="Cambria Math" panose="02040503050406030204" pitchFamily="18" charset="0"/>
                      </a:rPr>
                      <m:t>𝑥</m:t>
                    </m:r>
                    <m:d>
                      <m:dPr>
                        <m:ctrlPr>
                          <a:rPr lang="en-US" altLang="ja-JP" sz="1000" i="1">
                            <a:latin typeface="Cambria Math" panose="02040503050406030204" pitchFamily="18" charset="0"/>
                          </a:rPr>
                        </m:ctrlPr>
                      </m:dPr>
                      <m:e>
                        <m:sSub>
                          <m:sSubPr>
                            <m:ctrlPr>
                              <a:rPr lang="en-US" altLang="ja-JP" sz="1000" i="1">
                                <a:latin typeface="Cambria Math" panose="02040503050406030204" pitchFamily="18" charset="0"/>
                              </a:rPr>
                            </m:ctrlPr>
                          </m:sSubPr>
                          <m:e>
                            <m:r>
                              <a:rPr lang="en-US" altLang="ja-JP" sz="1000" i="1">
                                <a:latin typeface="Cambria Math" panose="02040503050406030204" pitchFamily="18" charset="0"/>
                              </a:rPr>
                              <m:t>𝑡</m:t>
                            </m:r>
                          </m:e>
                          <m:sub>
                            <m:r>
                              <a:rPr lang="en-US" altLang="ja-JP" sz="1000" i="1">
                                <a:latin typeface="Cambria Math" panose="02040503050406030204" pitchFamily="18" charset="0"/>
                              </a:rPr>
                              <m:t>0</m:t>
                            </m:r>
                          </m:sub>
                        </m:sSub>
                      </m:e>
                    </m:d>
                  </m:oMath>
                </a14:m>
                <a:r>
                  <a:rPr lang="en-US" altLang="ja-JP" sz="1000" dirty="0">
                    <a:latin typeface="Meiryo UI" panose="020B0604030504040204" pitchFamily="50" charset="-128"/>
                    <a:ea typeface="Meiryo UI" panose="020B0604030504040204" pitchFamily="50" charset="-128"/>
                    <a:cs typeface="Meiryo UI" panose="020B0604030504040204" pitchFamily="50" charset="-128"/>
                  </a:rPr>
                  <a:t> , </a:t>
                </a:r>
                <a14:m>
                  <m:oMath xmlns:m="http://schemas.openxmlformats.org/officeDocument/2006/math">
                    <m:r>
                      <m:rPr>
                        <m:sty m:val="p"/>
                      </m:rPr>
                      <a:rPr lang="en-US" altLang="ja-JP" sz="1000" b="0" i="0" smtClean="0">
                        <a:latin typeface="Cambria Math" panose="02040503050406030204" pitchFamily="18" charset="0"/>
                      </a:rPr>
                      <m:t>y</m:t>
                    </m:r>
                    <m:d>
                      <m:dPr>
                        <m:ctrlPr>
                          <a:rPr lang="en-US" altLang="ja-JP" sz="1000" i="1">
                            <a:latin typeface="Cambria Math" panose="02040503050406030204" pitchFamily="18" charset="0"/>
                          </a:rPr>
                        </m:ctrlPr>
                      </m:dPr>
                      <m:e>
                        <m:sSub>
                          <m:sSubPr>
                            <m:ctrlPr>
                              <a:rPr lang="en-US" altLang="ja-JP" sz="1000" i="1">
                                <a:latin typeface="Cambria Math" panose="02040503050406030204" pitchFamily="18" charset="0"/>
                              </a:rPr>
                            </m:ctrlPr>
                          </m:sSubPr>
                          <m:e>
                            <m:r>
                              <a:rPr lang="en-US" altLang="ja-JP" sz="1000" i="1">
                                <a:latin typeface="Cambria Math" panose="02040503050406030204" pitchFamily="18" charset="0"/>
                              </a:rPr>
                              <m:t>𝑡</m:t>
                            </m:r>
                          </m:e>
                          <m:sub>
                            <m:r>
                              <a:rPr lang="en-US" altLang="ja-JP" sz="1000" i="1">
                                <a:latin typeface="Cambria Math" panose="02040503050406030204" pitchFamily="18" charset="0"/>
                              </a:rPr>
                              <m:t>0</m:t>
                            </m:r>
                          </m:sub>
                        </m:sSub>
                      </m:e>
                    </m:d>
                  </m:oMath>
                </a14:m>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は、移動量に関係なく、誤差は一定のため、セクション切り替え位置にマージンを用意することで対処可能である。</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auto">
                  <a:spcAft>
                    <a:spcPts val="0"/>
                  </a:spcAft>
                  <a:buNone/>
                </a:pPr>
                <a:r>
                  <a:rPr lang="en-US" altLang="ja-JP" sz="1000" b="1" dirty="0">
                    <a:latin typeface="Meiryo UI" panose="020B0604030504040204" pitchFamily="50" charset="-128"/>
                    <a:ea typeface="Meiryo UI" panose="020B0604030504040204" pitchFamily="50" charset="-128"/>
                  </a:rPr>
                  <a:t>【</a:t>
                </a:r>
                <a:r>
                  <a:rPr lang="ja-JP" altLang="en-US" sz="1000" b="1" dirty="0">
                    <a:latin typeface="Meiryo UI" panose="020B0604030504040204" pitchFamily="50" charset="-128"/>
                    <a:ea typeface="Meiryo UI" panose="020B0604030504040204" pitchFamily="50" charset="-128"/>
                  </a:rPr>
                  <a:t>進行方向に誤差が生じていた場合</a:t>
                </a:r>
                <a:r>
                  <a:rPr lang="en-US" altLang="ja-JP" sz="1000" b="1" dirty="0">
                    <a:latin typeface="Meiryo UI" panose="020B0604030504040204" pitchFamily="50" charset="-128"/>
                    <a:ea typeface="Meiryo UI" panose="020B0604030504040204" pitchFamily="50" charset="-128"/>
                  </a:rPr>
                  <a:t>】</a:t>
                </a:r>
                <a:br>
                  <a:rPr lang="en-US" altLang="ja-JP" sz="1000" b="1" dirty="0">
                    <a:latin typeface="Meiryo UI" panose="020B0604030504040204" pitchFamily="50" charset="-128"/>
                    <a:ea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進行方向 </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14:m>
                  <m:oMath xmlns:m="http://schemas.openxmlformats.org/officeDocument/2006/math">
                    <m:r>
                      <a:rPr lang="ja-JP" altLang="en-US" sz="1000" i="1" smtClean="0">
                        <a:latin typeface="Cambria Math" panose="02040503050406030204" pitchFamily="18" charset="0"/>
                        <a:ea typeface="Meiryo UI" panose="020B0604030504040204" pitchFamily="50" charset="-128"/>
                        <a:cs typeface="Meiryo UI" panose="020B0604030504040204" pitchFamily="50" charset="-128"/>
                      </a:rPr>
                      <m:t>𝜃</m:t>
                    </m:r>
                  </m:oMath>
                </a14:m>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は、移動量に応じて座標誤差が増減するため、セクション切り替え位置にマージンを持たせても、判定出来ない恐れがある。</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従って、進行方向については補正処理を検討する必要がある。</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139" name="コンテンツ プレースホルダー 2">
                <a:extLst>
                  <a:ext uri="{FF2B5EF4-FFF2-40B4-BE49-F238E27FC236}">
                    <a16:creationId xmlns:a16="http://schemas.microsoft.com/office/drawing/2014/main" id="{CC7F6B49-4870-4064-A802-1DFB0D884573}"/>
                  </a:ext>
                </a:extLst>
              </p:cNvPr>
              <p:cNvSpPr txBox="1">
                <a:spLocks noRot="1" noChangeAspect="1" noMove="1" noResize="1" noEditPoints="1" noAdjustHandles="1" noChangeArrowheads="1" noChangeShapeType="1" noTextEdit="1"/>
              </p:cNvSpPr>
              <p:nvPr/>
            </p:nvSpPr>
            <p:spPr>
              <a:xfrm>
                <a:off x="5608993" y="1166629"/>
                <a:ext cx="7203202" cy="1998649"/>
              </a:xfrm>
              <a:prstGeom prst="rect">
                <a:avLst/>
              </a:prstGeom>
              <a:blipFill>
                <a:blip r:embed="rId31"/>
                <a:stretch>
                  <a:fillRect t="-915"/>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7" name="コンテンツ プレースホルダー 2">
                <a:extLst>
                  <a:ext uri="{FF2B5EF4-FFF2-40B4-BE49-F238E27FC236}">
                    <a16:creationId xmlns:a16="http://schemas.microsoft.com/office/drawing/2014/main" id="{0F3B8FC6-E919-4560-83A9-6B3D3D691346}"/>
                  </a:ext>
                </a:extLst>
              </p:cNvPr>
              <p:cNvSpPr txBox="1">
                <a:spLocks/>
              </p:cNvSpPr>
              <p:nvPr/>
            </p:nvSpPr>
            <p:spPr>
              <a:xfrm>
                <a:off x="5608992" y="3261534"/>
                <a:ext cx="4658958" cy="76215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200" b="1" dirty="0">
                    <a:latin typeface="Meiryo UI" panose="020B0604030504040204" pitchFamily="50" charset="-128"/>
                    <a:ea typeface="Meiryo UI" panose="020B0604030504040204" pitchFamily="50" charset="-128"/>
                    <a:cs typeface="Meiryo UI" panose="020B0604030504040204" pitchFamily="50" charset="-128"/>
                  </a:rPr>
                  <a:t>4-4.</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 解決策</a:t>
                </a:r>
                <a:br>
                  <a:rPr lang="en-US" altLang="ja-JP" sz="1200" b="1" dirty="0">
                    <a:latin typeface="Meiryo UI" panose="020B0604030504040204" pitchFamily="50" charset="-128"/>
                    <a:ea typeface="Meiryo UI" panose="020B0604030504040204" pitchFamily="50" charset="-128"/>
                    <a:cs typeface="Meiryo UI" panose="020B0604030504040204" pitchFamily="50" charset="-128"/>
                  </a:rPr>
                </a:b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4-3. </a:t>
                </a: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懸念事項</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で挙げた懸念点に対する解決策として、原点を中心に回転行列による自車位置座標の回転補正を採用する。この時、進行方向の誤差量</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14:m>
                  <m:oMath xmlns:m="http://schemas.openxmlformats.org/officeDocument/2006/math">
                    <m:r>
                      <a:rPr lang="ja-JP" altLang="en-US" sz="1000" i="1">
                        <a:latin typeface="Cambria Math" panose="02040503050406030204" pitchFamily="18" charset="0"/>
                        <a:ea typeface="Meiryo UI" panose="020B0604030504040204" pitchFamily="50" charset="-128"/>
                        <a:cs typeface="Meiryo UI" panose="020B0604030504040204" pitchFamily="50" charset="-128"/>
                      </a:rPr>
                      <m:t>𝜃</m:t>
                    </m:r>
                  </m:oMath>
                </a14:m>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を必要とするため、算出する必要がある。</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287" name="コンテンツ プレースホルダー 2">
                <a:extLst>
                  <a:ext uri="{FF2B5EF4-FFF2-40B4-BE49-F238E27FC236}">
                    <a16:creationId xmlns:a16="http://schemas.microsoft.com/office/drawing/2014/main" id="{0F3B8FC6-E919-4560-83A9-6B3D3D691346}"/>
                  </a:ext>
                </a:extLst>
              </p:cNvPr>
              <p:cNvSpPr txBox="1">
                <a:spLocks noRot="1" noChangeAspect="1" noMove="1" noResize="1" noEditPoints="1" noAdjustHandles="1" noChangeArrowheads="1" noChangeShapeType="1" noTextEdit="1"/>
              </p:cNvSpPr>
              <p:nvPr/>
            </p:nvSpPr>
            <p:spPr>
              <a:xfrm>
                <a:off x="5608992" y="3261534"/>
                <a:ext cx="4658958" cy="762152"/>
              </a:xfrm>
              <a:prstGeom prst="rect">
                <a:avLst/>
              </a:prstGeom>
              <a:blipFill>
                <a:blip r:embed="rId32"/>
                <a:stretch>
                  <a:fillRect t="-2400" r="-1440"/>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0" name="テキスト ボックス 289">
                <a:extLst>
                  <a:ext uri="{FF2B5EF4-FFF2-40B4-BE49-F238E27FC236}">
                    <a16:creationId xmlns:a16="http://schemas.microsoft.com/office/drawing/2014/main" id="{9275D1AA-A0BD-4E8F-B2A7-C1BD581704CA}"/>
                  </a:ext>
                </a:extLst>
              </p:cNvPr>
              <p:cNvSpPr txBox="1"/>
              <p:nvPr/>
            </p:nvSpPr>
            <p:spPr>
              <a:xfrm>
                <a:off x="5869656" y="4177762"/>
                <a:ext cx="2543780" cy="289888"/>
              </a:xfrm>
              <a:prstGeom prst="rect">
                <a:avLst/>
              </a:prstGeom>
              <a:noFill/>
            </p:spPr>
            <p:txBody>
              <a:bodyPr wrap="square" lIns="0" tIns="0" rIns="0" bIns="0" rtlCol="0">
                <a:spAutoFit/>
              </a:bodyPr>
              <a:lstStyle/>
              <a:p>
                <a14:m>
                  <m:oMath xmlns:m="http://schemas.openxmlformats.org/officeDocument/2006/math">
                    <m:d>
                      <m:dPr>
                        <m:begChr m:val="["/>
                        <m:endChr m:val="]"/>
                        <m:ctrlPr>
                          <a:rPr lang="en-US" altLang="ja-JP" sz="1000" i="1" smtClean="0">
                            <a:latin typeface="Cambria Math" panose="02040503050406030204" pitchFamily="18" charset="0"/>
                          </a:rPr>
                        </m:ctrlPr>
                      </m:dPr>
                      <m:e>
                        <m:m>
                          <m:mPr>
                            <m:mcs>
                              <m:mc>
                                <m:mcPr>
                                  <m:count m:val="2"/>
                                  <m:mcJc m:val="center"/>
                                </m:mcPr>
                              </m:mc>
                            </m:mcs>
                            <m:ctrlPr>
                              <a:rPr lang="en-US" altLang="ja-JP" sz="1000" i="1">
                                <a:latin typeface="Cambria Math" panose="02040503050406030204" pitchFamily="18" charset="0"/>
                              </a:rPr>
                            </m:ctrlPr>
                          </m:mPr>
                          <m:mr>
                            <m:e>
                              <m:func>
                                <m:funcPr>
                                  <m:ctrlPr>
                                    <a:rPr lang="en-US" altLang="ja-JP" sz="1000" i="1">
                                      <a:latin typeface="Cambria Math" panose="02040503050406030204" pitchFamily="18" charset="0"/>
                                    </a:rPr>
                                  </m:ctrlPr>
                                </m:funcPr>
                                <m:fName>
                                  <m:r>
                                    <m:rPr>
                                      <m:sty m:val="p"/>
                                      <m:brk m:alnAt="7"/>
                                    </m:rPr>
                                    <a:rPr lang="en-US" altLang="ja-JP" sz="1000">
                                      <a:latin typeface="Cambria Math" panose="02040503050406030204" pitchFamily="18" charset="0"/>
                                    </a:rPr>
                                    <m:t>c</m:t>
                                  </m:r>
                                  <m:r>
                                    <m:rPr>
                                      <m:sty m:val="p"/>
                                    </m:rPr>
                                    <a:rPr lang="en-US" altLang="ja-JP" sz="1000">
                                      <a:latin typeface="Cambria Math" panose="02040503050406030204" pitchFamily="18" charset="0"/>
                                    </a:rPr>
                                    <m:t>os</m:t>
                                  </m:r>
                                </m:fName>
                                <m:e>
                                  <m:r>
                                    <a:rPr lang="ja-JP" altLang="en-US" sz="1000" i="1">
                                      <a:latin typeface="Cambria Math" panose="02040503050406030204" pitchFamily="18" charset="0"/>
                                    </a:rPr>
                                    <m:t>𝜃</m:t>
                                  </m:r>
                                </m:e>
                              </m:func>
                            </m:e>
                            <m:e>
                              <m:func>
                                <m:funcPr>
                                  <m:ctrlPr>
                                    <a:rPr lang="en-US" altLang="ja-JP" sz="1000" i="1">
                                      <a:latin typeface="Cambria Math" panose="02040503050406030204" pitchFamily="18" charset="0"/>
                                    </a:rPr>
                                  </m:ctrlPr>
                                </m:funcPr>
                                <m:fName>
                                  <m:r>
                                    <a:rPr lang="en-US" altLang="ja-JP" sz="1000" i="1">
                                      <a:latin typeface="Cambria Math" panose="02040503050406030204" pitchFamily="18" charset="0"/>
                                    </a:rPr>
                                    <m:t>−</m:t>
                                  </m:r>
                                  <m:r>
                                    <m:rPr>
                                      <m:sty m:val="p"/>
                                    </m:rPr>
                                    <a:rPr lang="en-US" altLang="ja-JP" sz="1000">
                                      <a:latin typeface="Cambria Math" panose="02040503050406030204" pitchFamily="18" charset="0"/>
                                    </a:rPr>
                                    <m:t>sin</m:t>
                                  </m:r>
                                </m:fName>
                                <m:e>
                                  <m:r>
                                    <a:rPr lang="el-GR" altLang="ja-JP" sz="1000" i="1">
                                      <a:latin typeface="Cambria Math" panose="02040503050406030204" pitchFamily="18" charset="0"/>
                                    </a:rPr>
                                    <m:t>𝜃</m:t>
                                  </m:r>
                                </m:e>
                              </m:func>
                            </m:e>
                          </m:mr>
                          <m:mr>
                            <m:e>
                              <m:func>
                                <m:funcPr>
                                  <m:ctrlPr>
                                    <a:rPr lang="en-US" altLang="ja-JP" sz="1000" i="1">
                                      <a:latin typeface="Cambria Math" panose="02040503050406030204" pitchFamily="18" charset="0"/>
                                    </a:rPr>
                                  </m:ctrlPr>
                                </m:funcPr>
                                <m:fName>
                                  <m:r>
                                    <m:rPr>
                                      <m:sty m:val="p"/>
                                    </m:rPr>
                                    <a:rPr lang="en-US" altLang="ja-JP" sz="1000">
                                      <a:latin typeface="Cambria Math" panose="02040503050406030204" pitchFamily="18" charset="0"/>
                                    </a:rPr>
                                    <m:t>sin</m:t>
                                  </m:r>
                                </m:fName>
                                <m:e>
                                  <m:r>
                                    <a:rPr lang="el-GR" altLang="ja-JP" sz="1000" i="1">
                                      <a:latin typeface="Cambria Math" panose="02040503050406030204" pitchFamily="18" charset="0"/>
                                    </a:rPr>
                                    <m:t>𝜃</m:t>
                                  </m:r>
                                </m:e>
                              </m:func>
                            </m:e>
                            <m:e>
                              <m:func>
                                <m:funcPr>
                                  <m:ctrlPr>
                                    <a:rPr lang="en-US" altLang="ja-JP" sz="1000" i="1">
                                      <a:latin typeface="Cambria Math" panose="02040503050406030204" pitchFamily="18" charset="0"/>
                                    </a:rPr>
                                  </m:ctrlPr>
                                </m:funcPr>
                                <m:fName>
                                  <m:r>
                                    <m:rPr>
                                      <m:sty m:val="p"/>
                                      <m:brk m:alnAt="7"/>
                                    </m:rPr>
                                    <a:rPr lang="en-US" altLang="ja-JP" sz="1000">
                                      <a:latin typeface="Cambria Math" panose="02040503050406030204" pitchFamily="18" charset="0"/>
                                    </a:rPr>
                                    <m:t>c</m:t>
                                  </m:r>
                                  <m:r>
                                    <m:rPr>
                                      <m:sty m:val="p"/>
                                    </m:rPr>
                                    <a:rPr lang="en-US" altLang="ja-JP" sz="1000">
                                      <a:latin typeface="Cambria Math" panose="02040503050406030204" pitchFamily="18" charset="0"/>
                                    </a:rPr>
                                    <m:t>os</m:t>
                                  </m:r>
                                </m:fName>
                                <m:e>
                                  <m:r>
                                    <a:rPr lang="ja-JP" altLang="en-US" sz="1000" i="1">
                                      <a:latin typeface="Cambria Math" panose="02040503050406030204" pitchFamily="18" charset="0"/>
                                    </a:rPr>
                                    <m:t>𝜃</m:t>
                                  </m:r>
                                </m:e>
                              </m:func>
                            </m:e>
                          </m:mr>
                        </m:m>
                      </m:e>
                    </m:d>
                    <m:d>
                      <m:dPr>
                        <m:begChr m:val="["/>
                        <m:endChr m:val="]"/>
                        <m:ctrlPr>
                          <a:rPr kumimoji="1" lang="en-US" altLang="ja-JP" sz="1000" i="1" smtClean="0">
                            <a:latin typeface="Cambria Math" panose="02040503050406030204" pitchFamily="18" charset="0"/>
                          </a:rPr>
                        </m:ctrlPr>
                      </m:dPr>
                      <m:e>
                        <m:eqArr>
                          <m:eqArrPr>
                            <m:ctrlPr>
                              <a:rPr kumimoji="1" lang="en-US" altLang="ja-JP" sz="1000" b="0" i="1" smtClean="0">
                                <a:latin typeface="Cambria Math" panose="02040503050406030204" pitchFamily="18" charset="0"/>
                              </a:rPr>
                            </m:ctrlPr>
                          </m:eqArrPr>
                          <m:e>
                            <m:r>
                              <a:rPr kumimoji="1" lang="en-US" altLang="ja-JP" sz="1000" b="0" i="1" smtClean="0">
                                <a:latin typeface="Cambria Math" panose="02040503050406030204" pitchFamily="18" charset="0"/>
                              </a:rPr>
                              <m:t>𝑥</m:t>
                            </m:r>
                          </m:e>
                          <m:e>
                            <m:r>
                              <a:rPr kumimoji="1" lang="en-US" altLang="ja-JP" sz="1000" b="0" i="1" smtClean="0">
                                <a:latin typeface="Cambria Math" panose="02040503050406030204" pitchFamily="18" charset="0"/>
                              </a:rPr>
                              <m:t>𝑦</m:t>
                            </m:r>
                          </m:e>
                        </m:eqArr>
                      </m:e>
                    </m:d>
                  </m:oMath>
                </a14:m>
                <a:r>
                  <a:rPr lang="ja-JP" altLang="en-US" sz="1000" dirty="0"/>
                  <a:t> </a:t>
                </a:r>
                <a:r>
                  <a:rPr lang="en-US" altLang="ja-JP" sz="1000" dirty="0"/>
                  <a:t>= </a:t>
                </a:r>
                <a14:m>
                  <m:oMath xmlns:m="http://schemas.openxmlformats.org/officeDocument/2006/math">
                    <m:d>
                      <m:dPr>
                        <m:begChr m:val="["/>
                        <m:endChr m:val="]"/>
                        <m:ctrlPr>
                          <a:rPr lang="en-US" altLang="ja-JP" sz="1000" i="1">
                            <a:latin typeface="Cambria Math" panose="02040503050406030204" pitchFamily="18" charset="0"/>
                          </a:rPr>
                        </m:ctrlPr>
                      </m:dPr>
                      <m:e>
                        <m:eqArr>
                          <m:eqArrPr>
                            <m:ctrlPr>
                              <a:rPr lang="en-US" altLang="ja-JP" sz="1000" i="1">
                                <a:latin typeface="Cambria Math" panose="02040503050406030204" pitchFamily="18" charset="0"/>
                              </a:rPr>
                            </m:ctrlPr>
                          </m:eqArrPr>
                          <m:e>
                            <m:r>
                              <a:rPr lang="en-US" altLang="ja-JP" sz="1000" i="1">
                                <a:latin typeface="Cambria Math" panose="02040503050406030204" pitchFamily="18" charset="0"/>
                              </a:rPr>
                              <m:t>𝑥</m:t>
                            </m:r>
                            <m:func>
                              <m:funcPr>
                                <m:ctrlPr>
                                  <a:rPr lang="en-US" altLang="ja-JP" sz="1000" i="1" smtClean="0">
                                    <a:latin typeface="Cambria Math" panose="02040503050406030204" pitchFamily="18" charset="0"/>
                                  </a:rPr>
                                </m:ctrlPr>
                              </m:funcPr>
                              <m:fName>
                                <m:r>
                                  <m:rPr>
                                    <m:sty m:val="p"/>
                                  </m:rPr>
                                  <a:rPr lang="en-US" altLang="ja-JP" sz="1000" i="0" smtClean="0">
                                    <a:latin typeface="Cambria Math" panose="02040503050406030204" pitchFamily="18" charset="0"/>
                                  </a:rPr>
                                  <m:t>cos</m:t>
                                </m:r>
                              </m:fName>
                              <m:e>
                                <m:r>
                                  <a:rPr lang="ja-JP" altLang="en-US" sz="1000" i="1" smtClean="0">
                                    <a:latin typeface="Cambria Math" panose="02040503050406030204" pitchFamily="18" charset="0"/>
                                  </a:rPr>
                                  <m:t>𝜃</m:t>
                                </m:r>
                                <m:r>
                                  <a:rPr lang="en-US" altLang="ja-JP" sz="1000" b="0" i="1" smtClean="0">
                                    <a:latin typeface="Cambria Math" panose="02040503050406030204" pitchFamily="18" charset="0"/>
                                  </a:rPr>
                                  <m:t> −</m:t>
                                </m:r>
                                <m:r>
                                  <a:rPr lang="ja-JP" altLang="en-US" sz="1000" i="1" smtClean="0">
                                    <a:latin typeface="Cambria Math" panose="02040503050406030204" pitchFamily="18" charset="0"/>
                                  </a:rPr>
                                  <m:t> </m:t>
                                </m:r>
                                <m:r>
                                  <a:rPr lang="en-US" altLang="ja-JP" sz="1000" b="0" i="1" smtClean="0">
                                    <a:latin typeface="Cambria Math" panose="02040503050406030204" pitchFamily="18" charset="0"/>
                                  </a:rPr>
                                  <m:t>𝑦</m:t>
                                </m:r>
                                <m:func>
                                  <m:funcPr>
                                    <m:ctrlPr>
                                      <a:rPr lang="en-US" altLang="ja-JP" sz="1000" b="0" i="1" smtClean="0">
                                        <a:latin typeface="Cambria Math" panose="02040503050406030204" pitchFamily="18" charset="0"/>
                                      </a:rPr>
                                    </m:ctrlPr>
                                  </m:funcPr>
                                  <m:fName>
                                    <m:r>
                                      <m:rPr>
                                        <m:sty m:val="p"/>
                                      </m:rPr>
                                      <a:rPr lang="en-US" altLang="ja-JP" sz="1000" b="0" i="0" smtClean="0">
                                        <a:latin typeface="Cambria Math" panose="02040503050406030204" pitchFamily="18" charset="0"/>
                                      </a:rPr>
                                      <m:t>sin</m:t>
                                    </m:r>
                                  </m:fName>
                                  <m:e>
                                    <m:r>
                                      <a:rPr lang="el-GR" altLang="ja-JP" sz="1000" b="0" i="1" smtClean="0">
                                        <a:latin typeface="Cambria Math" panose="02040503050406030204" pitchFamily="18" charset="0"/>
                                      </a:rPr>
                                      <m:t>𝜃</m:t>
                                    </m:r>
                                  </m:e>
                                </m:func>
                              </m:e>
                            </m:func>
                          </m:e>
                          <m:e>
                            <m:r>
                              <a:rPr lang="en-US" altLang="ja-JP" sz="1000" b="0" i="1" smtClean="0">
                                <a:latin typeface="Cambria Math" panose="02040503050406030204" pitchFamily="18" charset="0"/>
                              </a:rPr>
                              <m:t>𝑥</m:t>
                            </m:r>
                            <m:func>
                              <m:funcPr>
                                <m:ctrlPr>
                                  <a:rPr lang="en-US" altLang="ja-JP" sz="1000" b="0" i="1" smtClean="0">
                                    <a:latin typeface="Cambria Math" panose="02040503050406030204" pitchFamily="18" charset="0"/>
                                  </a:rPr>
                                </m:ctrlPr>
                              </m:funcPr>
                              <m:fName>
                                <m:r>
                                  <m:rPr>
                                    <m:sty m:val="p"/>
                                  </m:rPr>
                                  <a:rPr lang="en-US" altLang="ja-JP" sz="1000" b="0" i="0" smtClean="0">
                                    <a:latin typeface="Cambria Math" panose="02040503050406030204" pitchFamily="18" charset="0"/>
                                  </a:rPr>
                                  <m:t>sin</m:t>
                                </m:r>
                              </m:fName>
                              <m:e>
                                <m:r>
                                  <a:rPr lang="el-GR" altLang="ja-JP" sz="1000" b="0" i="1" smtClean="0">
                                    <a:latin typeface="Cambria Math" panose="02040503050406030204" pitchFamily="18" charset="0"/>
                                  </a:rPr>
                                  <m:t>𝜃</m:t>
                                </m:r>
                              </m:e>
                            </m:func>
                            <m:r>
                              <a:rPr lang="en-US" altLang="ja-JP" sz="1000" b="0" i="1" smtClean="0">
                                <a:latin typeface="Cambria Math" panose="02040503050406030204" pitchFamily="18" charset="0"/>
                              </a:rPr>
                              <m:t>+</m:t>
                            </m:r>
                            <m:r>
                              <a:rPr lang="en-US" altLang="ja-JP" sz="1000" b="0" i="1" smtClean="0">
                                <a:latin typeface="Cambria Math" panose="02040503050406030204" pitchFamily="18" charset="0"/>
                              </a:rPr>
                              <m:t>𝑦</m:t>
                            </m:r>
                            <m:func>
                              <m:funcPr>
                                <m:ctrlPr>
                                  <a:rPr lang="en-US" altLang="ja-JP" sz="1000" b="0" i="1" smtClean="0">
                                    <a:latin typeface="Cambria Math" panose="02040503050406030204" pitchFamily="18" charset="0"/>
                                  </a:rPr>
                                </m:ctrlPr>
                              </m:funcPr>
                              <m:fName>
                                <m:r>
                                  <m:rPr>
                                    <m:sty m:val="p"/>
                                  </m:rPr>
                                  <a:rPr lang="en-US" altLang="ja-JP" sz="1000" b="0" i="0" smtClean="0">
                                    <a:latin typeface="Cambria Math" panose="02040503050406030204" pitchFamily="18" charset="0"/>
                                  </a:rPr>
                                  <m:t>cos</m:t>
                                </m:r>
                              </m:fName>
                              <m:e>
                                <m:r>
                                  <a:rPr lang="ja-JP" altLang="en-US" sz="1000" b="0" i="1" smtClean="0">
                                    <a:latin typeface="Cambria Math" panose="02040503050406030204" pitchFamily="18" charset="0"/>
                                  </a:rPr>
                                  <m:t>𝜃</m:t>
                                </m:r>
                              </m:e>
                            </m:func>
                          </m:e>
                        </m:eqArr>
                      </m:e>
                    </m:d>
                  </m:oMath>
                </a14:m>
                <a:endParaRPr lang="ja-JP" altLang="en-US" sz="1000" dirty="0"/>
              </a:p>
            </p:txBody>
          </p:sp>
        </mc:Choice>
        <mc:Fallback xmlns="">
          <p:sp>
            <p:nvSpPr>
              <p:cNvPr id="290" name="テキスト ボックス 289">
                <a:extLst>
                  <a:ext uri="{FF2B5EF4-FFF2-40B4-BE49-F238E27FC236}">
                    <a16:creationId xmlns:a16="http://schemas.microsoft.com/office/drawing/2014/main" id="{9275D1AA-A0BD-4E8F-B2A7-C1BD581704CA}"/>
                  </a:ext>
                </a:extLst>
              </p:cNvPr>
              <p:cNvSpPr txBox="1">
                <a:spLocks noRot="1" noChangeAspect="1" noMove="1" noResize="1" noEditPoints="1" noAdjustHandles="1" noChangeArrowheads="1" noChangeShapeType="1" noTextEdit="1"/>
              </p:cNvSpPr>
              <p:nvPr/>
            </p:nvSpPr>
            <p:spPr>
              <a:xfrm>
                <a:off x="5869656" y="4177762"/>
                <a:ext cx="2543780" cy="289888"/>
              </a:xfrm>
              <a:prstGeom prst="rect">
                <a:avLst/>
              </a:prstGeom>
              <a:blipFill>
                <a:blip r:embed="rId33"/>
                <a:stretch>
                  <a:fillRect t="-2083" b="-14583"/>
                </a:stretch>
              </a:blipFill>
            </p:spPr>
            <p:txBody>
              <a:bodyPr/>
              <a:lstStyle/>
              <a:p>
                <a:r>
                  <a:rPr lang="ja-JP" altLang="en-US">
                    <a:noFill/>
                  </a:rPr>
                  <a:t> </a:t>
                </a:r>
              </a:p>
            </p:txBody>
          </p:sp>
        </mc:Fallback>
      </mc:AlternateContent>
      <p:sp>
        <p:nvSpPr>
          <p:cNvPr id="294" name="コンテンツ プレースホルダー 2">
            <a:extLst>
              <a:ext uri="{FF2B5EF4-FFF2-40B4-BE49-F238E27FC236}">
                <a16:creationId xmlns:a16="http://schemas.microsoft.com/office/drawing/2014/main" id="{E0AE5B6D-0162-4F55-99DB-08F2B9BA908C}"/>
              </a:ext>
            </a:extLst>
          </p:cNvPr>
          <p:cNvSpPr txBox="1">
            <a:spLocks/>
          </p:cNvSpPr>
          <p:nvPr/>
        </p:nvSpPr>
        <p:spPr>
          <a:xfrm>
            <a:off x="5634617" y="3936586"/>
            <a:ext cx="1096873" cy="28798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自車位置</a:t>
            </a:r>
            <a:r>
              <a:rPr lang="en-US" altLang="ja-JP"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5" name="コンテンツ プレースホルダー 2">
            <a:extLst>
              <a:ext uri="{FF2B5EF4-FFF2-40B4-BE49-F238E27FC236}">
                <a16:creationId xmlns:a16="http://schemas.microsoft.com/office/drawing/2014/main" id="{0E91FD6C-3D43-4816-B5A2-C276E656D2BC}"/>
              </a:ext>
            </a:extLst>
          </p:cNvPr>
          <p:cNvSpPr txBox="1">
            <a:spLocks/>
          </p:cNvSpPr>
          <p:nvPr/>
        </p:nvSpPr>
        <p:spPr>
          <a:xfrm>
            <a:off x="5631932" y="4537821"/>
            <a:ext cx="1358416" cy="28798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0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進行方向の誤差量</a:t>
            </a:r>
            <a:r>
              <a:rPr lang="en-US" altLang="ja-JP" sz="10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mc:AlternateContent xmlns:mc="http://schemas.openxmlformats.org/markup-compatibility/2006" xmlns:a14="http://schemas.microsoft.com/office/drawing/2010/main">
        <mc:Choice Requires="a14">
          <p:sp>
            <p:nvSpPr>
              <p:cNvPr id="296" name="コンテンツ プレースホルダー 2">
                <a:extLst>
                  <a:ext uri="{FF2B5EF4-FFF2-40B4-BE49-F238E27FC236}">
                    <a16:creationId xmlns:a16="http://schemas.microsoft.com/office/drawing/2014/main" id="{86AF87A5-36C7-4E09-8F4A-7A424CEBE1B7}"/>
                  </a:ext>
                </a:extLst>
              </p:cNvPr>
              <p:cNvSpPr txBox="1">
                <a:spLocks/>
              </p:cNvSpPr>
              <p:nvPr/>
            </p:nvSpPr>
            <p:spPr>
              <a:xfrm>
                <a:off x="5725592" y="4736042"/>
                <a:ext cx="1672177" cy="531219"/>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14:m>
                  <m:oMathPara xmlns:m="http://schemas.openxmlformats.org/officeDocument/2006/math">
                    <m:oMathParaPr>
                      <m:jc m:val="centerGroup"/>
                    </m:oMathParaPr>
                    <m:oMath xmlns:m="http://schemas.openxmlformats.org/officeDocument/2006/math">
                      <m:r>
                        <a:rPr lang="ja-JP" altLang="en-US" sz="1000" i="1" smtClean="0">
                          <a:latin typeface="Cambria Math" panose="02040503050406030204" pitchFamily="18" charset="0"/>
                        </a:rPr>
                        <m:t>𝜃</m:t>
                      </m:r>
                      <m:r>
                        <a:rPr lang="en-US" altLang="ja-JP" sz="1000" i="1">
                          <a:latin typeface="Cambria Math" panose="02040503050406030204" pitchFamily="18" charset="0"/>
                        </a:rPr>
                        <m:t>= </m:t>
                      </m:r>
                      <m:func>
                        <m:funcPr>
                          <m:ctrlPr>
                            <a:rPr lang="en-US" altLang="ja-JP" sz="1000" i="1">
                              <a:latin typeface="Cambria Math" panose="02040503050406030204" pitchFamily="18" charset="0"/>
                            </a:rPr>
                          </m:ctrlPr>
                        </m:funcPr>
                        <m:fName>
                          <m:sSup>
                            <m:sSupPr>
                              <m:ctrlPr>
                                <a:rPr lang="en-US" altLang="ja-JP" sz="1000" i="1">
                                  <a:latin typeface="Cambria Math" panose="02040503050406030204" pitchFamily="18" charset="0"/>
                                </a:rPr>
                              </m:ctrlPr>
                            </m:sSupPr>
                            <m:e>
                              <m:r>
                                <m:rPr>
                                  <m:sty m:val="p"/>
                                </m:rPr>
                                <a:rPr lang="en-US" altLang="ja-JP" sz="1000">
                                  <a:latin typeface="Cambria Math" panose="02040503050406030204" pitchFamily="18" charset="0"/>
                                </a:rPr>
                                <m:t>tan</m:t>
                              </m:r>
                            </m:e>
                            <m:sup>
                              <m:r>
                                <a:rPr lang="en-US" altLang="ja-JP" sz="1000" i="1">
                                  <a:latin typeface="Cambria Math" panose="02040503050406030204" pitchFamily="18" charset="0"/>
                                </a:rPr>
                                <m:t>−1</m:t>
                              </m:r>
                            </m:sup>
                          </m:sSup>
                        </m:fName>
                        <m:e>
                          <m:d>
                            <m:dPr>
                              <m:ctrlPr>
                                <a:rPr lang="en-US" altLang="ja-JP" sz="1000" i="1">
                                  <a:latin typeface="Cambria Math" panose="02040503050406030204" pitchFamily="18" charset="0"/>
                                </a:rPr>
                              </m:ctrlPr>
                            </m:dPr>
                            <m:e>
                              <m:f>
                                <m:fPr>
                                  <m:ctrlPr>
                                    <a:rPr lang="en-US" altLang="ja-JP" sz="1000" i="1">
                                      <a:latin typeface="Cambria Math" panose="02040503050406030204" pitchFamily="18" charset="0"/>
                                    </a:rPr>
                                  </m:ctrlPr>
                                </m:fPr>
                                <m:num>
                                  <m:r>
                                    <a:rPr lang="en-US" altLang="ja-JP" sz="1000" b="0" i="1" smtClean="0">
                                      <a:latin typeface="Cambria Math" panose="02040503050406030204" pitchFamily="18" charset="0"/>
                                    </a:rPr>
                                    <m:t>𝑦</m:t>
                                  </m:r>
                                </m:num>
                                <m:den>
                                  <m:r>
                                    <a:rPr lang="en-US" altLang="ja-JP" sz="1000" b="0" i="1" smtClean="0">
                                      <a:latin typeface="Cambria Math" panose="02040503050406030204" pitchFamily="18" charset="0"/>
                                    </a:rPr>
                                    <m:t>𝑥</m:t>
                                  </m:r>
                                </m:den>
                              </m:f>
                            </m:e>
                          </m:d>
                        </m:e>
                      </m:func>
                    </m:oMath>
                  </m:oMathPara>
                </a14:m>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mc:Choice>
        <mc:Fallback xmlns="">
          <p:sp>
            <p:nvSpPr>
              <p:cNvPr id="296" name="コンテンツ プレースホルダー 2">
                <a:extLst>
                  <a:ext uri="{FF2B5EF4-FFF2-40B4-BE49-F238E27FC236}">
                    <a16:creationId xmlns:a16="http://schemas.microsoft.com/office/drawing/2014/main" id="{86AF87A5-36C7-4E09-8F4A-7A424CEBE1B7}"/>
                  </a:ext>
                </a:extLst>
              </p:cNvPr>
              <p:cNvSpPr txBox="1">
                <a:spLocks noRot="1" noChangeAspect="1" noMove="1" noResize="1" noEditPoints="1" noAdjustHandles="1" noChangeArrowheads="1" noChangeShapeType="1" noTextEdit="1"/>
              </p:cNvSpPr>
              <p:nvPr/>
            </p:nvSpPr>
            <p:spPr>
              <a:xfrm>
                <a:off x="5725592" y="4736042"/>
                <a:ext cx="1672177" cy="531219"/>
              </a:xfrm>
              <a:prstGeom prst="rect">
                <a:avLst/>
              </a:prstGeom>
              <a:blipFill>
                <a:blip r:embed="rId34"/>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5" name="コンテンツ プレースホルダー 2">
                <a:extLst>
                  <a:ext uri="{FF2B5EF4-FFF2-40B4-BE49-F238E27FC236}">
                    <a16:creationId xmlns:a16="http://schemas.microsoft.com/office/drawing/2014/main" id="{1A16237B-E83C-4DF4-B241-40152350053F}"/>
                  </a:ext>
                </a:extLst>
              </p:cNvPr>
              <p:cNvSpPr txBox="1">
                <a:spLocks/>
              </p:cNvSpPr>
              <p:nvPr/>
            </p:nvSpPr>
            <p:spPr>
              <a:xfrm>
                <a:off x="9275736" y="4105643"/>
                <a:ext cx="2376256" cy="10756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lnSpc>
                    <a:spcPts val="1200"/>
                  </a:lnSpc>
                  <a:spcAft>
                    <a:spcPts val="0"/>
                  </a:spcAft>
                  <a:buNone/>
                </a:pPr>
                <a14:m>
                  <m:oMath xmlns:m="http://schemas.openxmlformats.org/officeDocument/2006/math">
                    <m:r>
                      <a:rPr lang="en-US" altLang="ja-JP" sz="900" b="0" i="1" smtClean="0">
                        <a:latin typeface="Cambria Math" panose="02040503050406030204" pitchFamily="18" charset="0"/>
                      </a:rPr>
                      <m:t>𝑥</m:t>
                    </m:r>
                  </m:oMath>
                </a14:m>
                <a:r>
                  <a:rPr lang="en-US" altLang="ja-JP" sz="900" dirty="0">
                    <a:latin typeface="Meiryo UI" panose="020B0604030504040204" pitchFamily="50" charset="-128"/>
                    <a:ea typeface="Meiryo UI" panose="020B0604030504040204" pitchFamily="50" charset="-128"/>
                  </a:rPr>
                  <a:t>: </a:t>
                </a:r>
                <a:r>
                  <a:rPr lang="ja-JP" altLang="en-US" sz="900" dirty="0">
                    <a:latin typeface="Meiryo UI" panose="020B0604030504040204" pitchFamily="50" charset="-128"/>
                    <a:ea typeface="Meiryo UI" panose="020B0604030504040204" pitchFamily="50" charset="-128"/>
                  </a:rPr>
                  <a:t>算出した自車位置の</a:t>
                </a:r>
                <a14:m>
                  <m:oMath xmlns:m="http://schemas.openxmlformats.org/officeDocument/2006/math">
                    <m:r>
                      <a:rPr lang="en-US" altLang="ja-JP" sz="900" i="1">
                        <a:latin typeface="Cambria Math" panose="02040503050406030204" pitchFamily="18" charset="0"/>
                      </a:rPr>
                      <m:t>𝑥</m:t>
                    </m:r>
                  </m:oMath>
                </a14:m>
                <a:r>
                  <a:rPr lang="ja-JP" altLang="en-US" sz="900" dirty="0">
                    <a:latin typeface="Meiryo UI" panose="020B0604030504040204" pitchFamily="50" charset="-128"/>
                    <a:ea typeface="Meiryo UI" panose="020B0604030504040204" pitchFamily="50" charset="-128"/>
                  </a:rPr>
                  <a:t>座標</a:t>
                </a:r>
                <a:br>
                  <a:rPr lang="en-US" altLang="ja-JP" sz="900" dirty="0">
                    <a:latin typeface="Meiryo UI" panose="020B0604030504040204" pitchFamily="50" charset="-128"/>
                    <a:ea typeface="Meiryo UI" panose="020B0604030504040204" pitchFamily="50" charset="-128"/>
                  </a:rPr>
                </a:br>
                <a14:m>
                  <m:oMath xmlns:m="http://schemas.openxmlformats.org/officeDocument/2006/math">
                    <m:r>
                      <a:rPr lang="en-US" altLang="ja-JP" sz="900" b="0" i="1" smtClean="0">
                        <a:latin typeface="Cambria Math" panose="02040503050406030204" pitchFamily="18" charset="0"/>
                        <a:ea typeface="Meiryo UI" panose="020B0604030504040204" pitchFamily="50" charset="-128"/>
                      </a:rPr>
                      <m:t>𝑦</m:t>
                    </m:r>
                  </m:oMath>
                </a14:m>
                <a:r>
                  <a:rPr lang="en-US" altLang="ja-JP" sz="900" dirty="0">
                    <a:latin typeface="Meiryo UI" panose="020B0604030504040204" pitchFamily="50" charset="-128"/>
                    <a:ea typeface="Meiryo UI" panose="020B0604030504040204" pitchFamily="50" charset="-128"/>
                  </a:rPr>
                  <a:t>: </a:t>
                </a:r>
                <a:r>
                  <a:rPr lang="ja-JP" altLang="en-US" sz="900" dirty="0">
                    <a:latin typeface="Meiryo UI" panose="020B0604030504040204" pitchFamily="50" charset="-128"/>
                    <a:ea typeface="Meiryo UI" panose="020B0604030504040204" pitchFamily="50" charset="-128"/>
                  </a:rPr>
                  <a:t>算出した自車位置の</a:t>
                </a:r>
                <a14:m>
                  <m:oMath xmlns:m="http://schemas.openxmlformats.org/officeDocument/2006/math">
                    <m:r>
                      <a:rPr lang="en-US" altLang="ja-JP" sz="900" b="0" i="1" smtClean="0">
                        <a:latin typeface="Cambria Math" panose="02040503050406030204" pitchFamily="18" charset="0"/>
                        <a:ea typeface="Meiryo UI" panose="020B0604030504040204" pitchFamily="50" charset="-128"/>
                      </a:rPr>
                      <m:t>𝑦</m:t>
                    </m:r>
                  </m:oMath>
                </a14:m>
                <a:r>
                  <a:rPr lang="ja-JP" altLang="en-US" sz="900" dirty="0">
                    <a:latin typeface="Meiryo UI" panose="020B0604030504040204" pitchFamily="50" charset="-128"/>
                    <a:ea typeface="Meiryo UI" panose="020B0604030504040204" pitchFamily="50" charset="-128"/>
                  </a:rPr>
                  <a:t>座標</a:t>
                </a:r>
                <a:br>
                  <a:rPr lang="en-US" altLang="ja-JP" sz="900" dirty="0">
                    <a:latin typeface="Meiryo UI" panose="020B0604030504040204" pitchFamily="50" charset="-128"/>
                    <a:ea typeface="Meiryo UI" panose="020B0604030504040204" pitchFamily="50" charset="-128"/>
                  </a:rPr>
                </a:br>
                <a:r>
                  <a:rPr lang="en-US" altLang="ja-JP" sz="900" dirty="0">
                    <a:latin typeface="Meiryo UI" panose="020B0604030504040204" pitchFamily="50" charset="-128"/>
                    <a:ea typeface="Meiryo UI" panose="020B0604030504040204" pitchFamily="50" charset="-128"/>
                  </a:rPr>
                  <a:t>θ: </a:t>
                </a:r>
                <a:r>
                  <a:rPr lang="ja-JP" altLang="en-US" sz="900" dirty="0">
                    <a:latin typeface="Meiryo UI" panose="020B0604030504040204" pitchFamily="50" charset="-128"/>
                    <a:ea typeface="Meiryo UI" panose="020B0604030504040204" pitchFamily="50" charset="-128"/>
                  </a:rPr>
                  <a:t>進行方向の誤差量</a:t>
                </a:r>
                <a:endParaRPr lang="en-US" altLang="ja-JP" sz="900" dirty="0">
                  <a:latin typeface="Meiryo UI" panose="020B0604030504040204" pitchFamily="50" charset="-128"/>
                  <a:ea typeface="Meiryo UI" panose="020B0604030504040204" pitchFamily="50" charset="-128"/>
                </a:endParaRPr>
              </a:p>
            </p:txBody>
          </p:sp>
        </mc:Choice>
        <mc:Fallback xmlns="">
          <p:sp>
            <p:nvSpPr>
              <p:cNvPr id="305" name="コンテンツ プレースホルダー 2">
                <a:extLst>
                  <a:ext uri="{FF2B5EF4-FFF2-40B4-BE49-F238E27FC236}">
                    <a16:creationId xmlns:a16="http://schemas.microsoft.com/office/drawing/2014/main" id="{1A16237B-E83C-4DF4-B241-40152350053F}"/>
                  </a:ext>
                </a:extLst>
              </p:cNvPr>
              <p:cNvSpPr txBox="1">
                <a:spLocks noRot="1" noChangeAspect="1" noMove="1" noResize="1" noEditPoints="1" noAdjustHandles="1" noChangeArrowheads="1" noChangeShapeType="1" noTextEdit="1"/>
              </p:cNvSpPr>
              <p:nvPr/>
            </p:nvSpPr>
            <p:spPr>
              <a:xfrm>
                <a:off x="9275736" y="4105643"/>
                <a:ext cx="2376256" cy="1075648"/>
              </a:xfrm>
              <a:prstGeom prst="rect">
                <a:avLst/>
              </a:prstGeom>
              <a:blipFill>
                <a:blip r:embed="rId35"/>
                <a:stretch>
                  <a:fillRect/>
                </a:stretch>
              </a:blipFill>
            </p:spPr>
            <p:txBody>
              <a:bodyPr/>
              <a:lstStyle/>
              <a:p>
                <a:r>
                  <a:rPr lang="ja-JP" altLang="en-US">
                    <a:noFill/>
                  </a:rPr>
                  <a:t> </a:t>
                </a:r>
              </a:p>
            </p:txBody>
          </p:sp>
        </mc:Fallback>
      </mc:AlternateContent>
      <p:cxnSp>
        <p:nvCxnSpPr>
          <p:cNvPr id="307" name="直線矢印コネクタ 306">
            <a:extLst>
              <a:ext uri="{FF2B5EF4-FFF2-40B4-BE49-F238E27FC236}">
                <a16:creationId xmlns:a16="http://schemas.microsoft.com/office/drawing/2014/main" id="{5D6B7FFC-E277-4904-B4D7-C04BC18F9C7C}"/>
              </a:ext>
            </a:extLst>
          </p:cNvPr>
          <p:cNvCxnSpPr>
            <a:cxnSpLocks/>
          </p:cNvCxnSpPr>
          <p:nvPr/>
        </p:nvCxnSpPr>
        <p:spPr>
          <a:xfrm flipV="1">
            <a:off x="9220030" y="3978408"/>
            <a:ext cx="0" cy="15240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8" name="直線矢印コネクタ 307">
            <a:extLst>
              <a:ext uri="{FF2B5EF4-FFF2-40B4-BE49-F238E27FC236}">
                <a16:creationId xmlns:a16="http://schemas.microsoft.com/office/drawing/2014/main" id="{AA883D0B-AC87-4187-B843-57ABEFD376F9}"/>
              </a:ext>
            </a:extLst>
          </p:cNvPr>
          <p:cNvCxnSpPr>
            <a:cxnSpLocks/>
          </p:cNvCxnSpPr>
          <p:nvPr/>
        </p:nvCxnSpPr>
        <p:spPr>
          <a:xfrm>
            <a:off x="9085159" y="5329269"/>
            <a:ext cx="322029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2" name="テキスト ボックス 321">
            <a:extLst>
              <a:ext uri="{FF2B5EF4-FFF2-40B4-BE49-F238E27FC236}">
                <a16:creationId xmlns:a16="http://schemas.microsoft.com/office/drawing/2014/main" id="{F18AB7DD-DEC3-453B-B314-245BB28A80EC}"/>
              </a:ext>
            </a:extLst>
          </p:cNvPr>
          <p:cNvSpPr txBox="1"/>
          <p:nvPr/>
        </p:nvSpPr>
        <p:spPr>
          <a:xfrm>
            <a:off x="12289248" y="5202321"/>
            <a:ext cx="216134"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x</a:t>
            </a:r>
            <a:endParaRPr kumimoji="1" lang="ja-JP" altLang="en-US" sz="1100" dirty="0">
              <a:latin typeface="Meiryo UI" panose="020B0604030504040204" pitchFamily="50" charset="-128"/>
              <a:ea typeface="Meiryo UI" panose="020B0604030504040204" pitchFamily="50" charset="-128"/>
            </a:endParaRPr>
          </a:p>
        </p:txBody>
      </p:sp>
      <p:sp>
        <p:nvSpPr>
          <p:cNvPr id="323" name="テキスト ボックス 322">
            <a:extLst>
              <a:ext uri="{FF2B5EF4-FFF2-40B4-BE49-F238E27FC236}">
                <a16:creationId xmlns:a16="http://schemas.microsoft.com/office/drawing/2014/main" id="{784B451A-1A1B-4351-9506-CFD2F60A9826}"/>
              </a:ext>
            </a:extLst>
          </p:cNvPr>
          <p:cNvSpPr txBox="1"/>
          <p:nvPr/>
        </p:nvSpPr>
        <p:spPr>
          <a:xfrm>
            <a:off x="8956817" y="3789360"/>
            <a:ext cx="210980" cy="261610"/>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y</a:t>
            </a:r>
            <a:endParaRPr kumimoji="1" lang="ja-JP" altLang="en-US" sz="1100" dirty="0">
              <a:latin typeface="Meiryo UI" panose="020B0604030504040204" pitchFamily="50" charset="-128"/>
              <a:ea typeface="Meiryo UI" panose="020B0604030504040204" pitchFamily="50" charset="-128"/>
            </a:endParaRPr>
          </a:p>
        </p:txBody>
      </p:sp>
      <p:sp>
        <p:nvSpPr>
          <p:cNvPr id="332" name="円弧 331">
            <a:extLst>
              <a:ext uri="{FF2B5EF4-FFF2-40B4-BE49-F238E27FC236}">
                <a16:creationId xmlns:a16="http://schemas.microsoft.com/office/drawing/2014/main" id="{BEC481E1-4738-47E6-899A-0A4AAB38BC14}"/>
              </a:ext>
            </a:extLst>
          </p:cNvPr>
          <p:cNvSpPr/>
          <p:nvPr/>
        </p:nvSpPr>
        <p:spPr>
          <a:xfrm>
            <a:off x="8508935" y="4659519"/>
            <a:ext cx="1433916" cy="1345919"/>
          </a:xfrm>
          <a:prstGeom prst="arc">
            <a:avLst>
              <a:gd name="adj1" fmla="val 20538280"/>
              <a:gd name="adj2" fmla="val 21590274"/>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3" name="テキスト ボックス 332">
                <a:extLst>
                  <a:ext uri="{FF2B5EF4-FFF2-40B4-BE49-F238E27FC236}">
                    <a16:creationId xmlns:a16="http://schemas.microsoft.com/office/drawing/2014/main" id="{6917CF26-2C20-4A5E-AF04-0020B6640785}"/>
                  </a:ext>
                </a:extLst>
              </p:cNvPr>
              <p:cNvSpPr txBox="1"/>
              <p:nvPr/>
            </p:nvSpPr>
            <p:spPr>
              <a:xfrm>
                <a:off x="9983788" y="5069160"/>
                <a:ext cx="22537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1000" i="1" smtClean="0">
                          <a:latin typeface="Cambria Math" panose="02040503050406030204" pitchFamily="18" charset="0"/>
                          <a:ea typeface="Meiryo UI" panose="020B0604030504040204" pitchFamily="50" charset="-128"/>
                        </a:rPr>
                        <m:t>𝜃</m:t>
                      </m:r>
                    </m:oMath>
                  </m:oMathPara>
                </a14:m>
                <a:endParaRPr kumimoji="1" lang="ja-JP" altLang="en-US" sz="1000" dirty="0">
                  <a:latin typeface="Meiryo UI" panose="020B0604030504040204" pitchFamily="50" charset="-128"/>
                  <a:ea typeface="Meiryo UI" panose="020B0604030504040204" pitchFamily="50" charset="-128"/>
                </a:endParaRPr>
              </a:p>
            </p:txBody>
          </p:sp>
        </mc:Choice>
        <mc:Fallback xmlns="">
          <p:sp>
            <p:nvSpPr>
              <p:cNvPr id="333" name="テキスト ボックス 332">
                <a:extLst>
                  <a:ext uri="{FF2B5EF4-FFF2-40B4-BE49-F238E27FC236}">
                    <a16:creationId xmlns:a16="http://schemas.microsoft.com/office/drawing/2014/main" id="{6917CF26-2C20-4A5E-AF04-0020B6640785}"/>
                  </a:ext>
                </a:extLst>
              </p:cNvPr>
              <p:cNvSpPr txBox="1">
                <a:spLocks noRot="1" noChangeAspect="1" noMove="1" noResize="1" noEditPoints="1" noAdjustHandles="1" noChangeArrowheads="1" noChangeShapeType="1" noTextEdit="1"/>
              </p:cNvSpPr>
              <p:nvPr/>
            </p:nvSpPr>
            <p:spPr>
              <a:xfrm>
                <a:off x="9983788" y="5069160"/>
                <a:ext cx="225370" cy="246221"/>
              </a:xfrm>
              <a:prstGeom prst="rect">
                <a:avLst/>
              </a:prstGeom>
              <a:blipFill>
                <a:blip r:embed="rId36"/>
                <a:stretch>
                  <a:fillRect/>
                </a:stretch>
              </a:blipFill>
            </p:spPr>
            <p:txBody>
              <a:bodyPr/>
              <a:lstStyle/>
              <a:p>
                <a:r>
                  <a:rPr lang="ja-JP" altLang="en-US">
                    <a:noFill/>
                  </a:rPr>
                  <a:t> </a:t>
                </a:r>
              </a:p>
            </p:txBody>
          </p:sp>
        </mc:Fallback>
      </mc:AlternateContent>
      <p:cxnSp>
        <p:nvCxnSpPr>
          <p:cNvPr id="335" name="直線コネクタ 334">
            <a:extLst>
              <a:ext uri="{FF2B5EF4-FFF2-40B4-BE49-F238E27FC236}">
                <a16:creationId xmlns:a16="http://schemas.microsoft.com/office/drawing/2014/main" id="{66020CCE-EE9C-4AF9-914D-370EF6731F2B}"/>
              </a:ext>
            </a:extLst>
          </p:cNvPr>
          <p:cNvCxnSpPr>
            <a:cxnSpLocks/>
          </p:cNvCxnSpPr>
          <p:nvPr/>
        </p:nvCxnSpPr>
        <p:spPr>
          <a:xfrm>
            <a:off x="10505256" y="3665112"/>
            <a:ext cx="203823" cy="0"/>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36" name="直線コネクタ 335">
            <a:extLst>
              <a:ext uri="{FF2B5EF4-FFF2-40B4-BE49-F238E27FC236}">
                <a16:creationId xmlns:a16="http://schemas.microsoft.com/office/drawing/2014/main" id="{0F765C10-A039-4922-9304-863479ECA802}"/>
              </a:ext>
            </a:extLst>
          </p:cNvPr>
          <p:cNvCxnSpPr>
            <a:cxnSpLocks/>
          </p:cNvCxnSpPr>
          <p:nvPr/>
        </p:nvCxnSpPr>
        <p:spPr>
          <a:xfrm>
            <a:off x="10505256" y="3825228"/>
            <a:ext cx="203823"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7" name="コンテンツ プレースホルダー 2">
            <a:extLst>
              <a:ext uri="{FF2B5EF4-FFF2-40B4-BE49-F238E27FC236}">
                <a16:creationId xmlns:a16="http://schemas.microsoft.com/office/drawing/2014/main" id="{B35B12A9-31F7-44F5-9450-D7C10CBC7772}"/>
              </a:ext>
            </a:extLst>
          </p:cNvPr>
          <p:cNvSpPr txBox="1">
            <a:spLocks/>
          </p:cNvSpPr>
          <p:nvPr/>
        </p:nvSpPr>
        <p:spPr>
          <a:xfrm>
            <a:off x="10751476" y="3546527"/>
            <a:ext cx="2188445" cy="4227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lnSpc>
                <a:spcPts val="1200"/>
              </a:lnSpc>
              <a:spcAft>
                <a:spcPts val="0"/>
              </a:spcAft>
              <a:buNone/>
            </a:pPr>
            <a:r>
              <a:rPr lang="ja-JP" altLang="en-US" sz="900" dirty="0">
                <a:latin typeface="Meiryo UI" panose="020B0604030504040204" pitchFamily="50" charset="-128"/>
                <a:ea typeface="Meiryo UI" panose="020B0604030504040204" pitchFamily="50" charset="-128"/>
              </a:rPr>
              <a:t>期待とする走行軌跡</a:t>
            </a:r>
            <a:br>
              <a:rPr lang="en-US" altLang="ja-JP" sz="900" dirty="0">
                <a:latin typeface="Meiryo UI" panose="020B0604030504040204" pitchFamily="50" charset="-128"/>
                <a:ea typeface="Meiryo UI" panose="020B0604030504040204" pitchFamily="50" charset="-128"/>
              </a:rPr>
            </a:br>
            <a:r>
              <a:rPr lang="ja-JP" altLang="en-US" sz="900" dirty="0">
                <a:latin typeface="Meiryo UI" panose="020B0604030504040204" pitchFamily="50" charset="-128"/>
                <a:ea typeface="Meiryo UI" panose="020B0604030504040204" pitchFamily="50" charset="-128"/>
              </a:rPr>
              <a:t>実際に走行体を走行させた際の走行軌跡</a:t>
            </a:r>
            <a:endParaRPr lang="en-US" altLang="ja-JP" sz="900" dirty="0">
              <a:latin typeface="Meiryo UI" panose="020B0604030504040204" pitchFamily="50" charset="-128"/>
              <a:ea typeface="Meiryo UI" panose="020B0604030504040204" pitchFamily="50" charset="-128"/>
            </a:endParaRPr>
          </a:p>
        </p:txBody>
      </p:sp>
      <p:grpSp>
        <p:nvGrpSpPr>
          <p:cNvPr id="344" name="グループ化 343">
            <a:extLst>
              <a:ext uri="{FF2B5EF4-FFF2-40B4-BE49-F238E27FC236}">
                <a16:creationId xmlns:a16="http://schemas.microsoft.com/office/drawing/2014/main" id="{5D8BAE42-9595-4724-A943-530E210C1660}"/>
              </a:ext>
            </a:extLst>
          </p:cNvPr>
          <p:cNvGrpSpPr/>
          <p:nvPr/>
        </p:nvGrpSpPr>
        <p:grpSpPr>
          <a:xfrm rot="20348213">
            <a:off x="10814269" y="4544341"/>
            <a:ext cx="220258" cy="394013"/>
            <a:chOff x="196270" y="-98258"/>
            <a:chExt cx="289733" cy="45281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grpSpPr>
        <p:sp>
          <p:nvSpPr>
            <p:cNvPr id="345" name="四角形: 角を丸くする 344">
              <a:extLst>
                <a:ext uri="{FF2B5EF4-FFF2-40B4-BE49-F238E27FC236}">
                  <a16:creationId xmlns:a16="http://schemas.microsoft.com/office/drawing/2014/main" id="{56EA7AB0-2E9C-4CCC-9AD7-DBFAB7EBAAEF}"/>
                </a:ext>
              </a:extLst>
            </p:cNvPr>
            <p:cNvSpPr/>
            <p:nvPr/>
          </p:nvSpPr>
          <p:spPr>
            <a:xfrm>
              <a:off x="202620" y="-98258"/>
              <a:ext cx="247324" cy="51955"/>
            </a:xfrm>
            <a:prstGeom prst="round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346" name="四角形: 角を丸くする 345">
              <a:extLst>
                <a:ext uri="{FF2B5EF4-FFF2-40B4-BE49-F238E27FC236}">
                  <a16:creationId xmlns:a16="http://schemas.microsoft.com/office/drawing/2014/main" id="{8605644B-41C5-4DDE-8728-D3536CAF18F6}"/>
                </a:ext>
              </a:extLst>
            </p:cNvPr>
            <p:cNvSpPr/>
            <p:nvPr/>
          </p:nvSpPr>
          <p:spPr>
            <a:xfrm>
              <a:off x="196270" y="307328"/>
              <a:ext cx="247324" cy="47232"/>
            </a:xfrm>
            <a:prstGeom prst="round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347" name="正方形/長方形 346">
              <a:extLst>
                <a:ext uri="{FF2B5EF4-FFF2-40B4-BE49-F238E27FC236}">
                  <a16:creationId xmlns:a16="http://schemas.microsoft.com/office/drawing/2014/main" id="{A744F215-FC0E-4416-A084-91F7C9B04CE7}"/>
                </a:ext>
              </a:extLst>
            </p:cNvPr>
            <p:cNvSpPr/>
            <p:nvPr/>
          </p:nvSpPr>
          <p:spPr>
            <a:xfrm>
              <a:off x="373589" y="-21483"/>
              <a:ext cx="111125" cy="45719"/>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348" name="正方形/長方形 347">
              <a:extLst>
                <a:ext uri="{FF2B5EF4-FFF2-40B4-BE49-F238E27FC236}">
                  <a16:creationId xmlns:a16="http://schemas.microsoft.com/office/drawing/2014/main" id="{87F3C75A-418A-4C8D-AF2D-5C1E9ED11025}"/>
                </a:ext>
              </a:extLst>
            </p:cNvPr>
            <p:cNvSpPr/>
            <p:nvPr/>
          </p:nvSpPr>
          <p:spPr>
            <a:xfrm>
              <a:off x="373908" y="235692"/>
              <a:ext cx="111125" cy="45719"/>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349" name="正方形/長方形 348">
              <a:extLst>
                <a:ext uri="{FF2B5EF4-FFF2-40B4-BE49-F238E27FC236}">
                  <a16:creationId xmlns:a16="http://schemas.microsoft.com/office/drawing/2014/main" id="{9EC5A415-975B-43BA-B74C-02918A79C94A}"/>
                </a:ext>
              </a:extLst>
            </p:cNvPr>
            <p:cNvSpPr/>
            <p:nvPr/>
          </p:nvSpPr>
          <p:spPr>
            <a:xfrm>
              <a:off x="460657" y="-21259"/>
              <a:ext cx="25346" cy="302670"/>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dirty="0"/>
            </a:p>
          </p:txBody>
        </p:sp>
        <p:sp>
          <p:nvSpPr>
            <p:cNvPr id="350" name="正方形/長方形 349">
              <a:extLst>
                <a:ext uri="{FF2B5EF4-FFF2-40B4-BE49-F238E27FC236}">
                  <a16:creationId xmlns:a16="http://schemas.microsoft.com/office/drawing/2014/main" id="{3A5D6B14-E038-4BD4-9C6F-38D9CE39A059}"/>
                </a:ext>
              </a:extLst>
            </p:cNvPr>
            <p:cNvSpPr/>
            <p:nvPr/>
          </p:nvSpPr>
          <p:spPr>
            <a:xfrm>
              <a:off x="283279" y="-72283"/>
              <a:ext cx="95250" cy="400050"/>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dirty="0"/>
            </a:p>
          </p:txBody>
        </p:sp>
        <p:sp>
          <p:nvSpPr>
            <p:cNvPr id="351" name="正方形/長方形 350">
              <a:extLst>
                <a:ext uri="{FF2B5EF4-FFF2-40B4-BE49-F238E27FC236}">
                  <a16:creationId xmlns:a16="http://schemas.microsoft.com/office/drawing/2014/main" id="{F6D41CF5-2FDB-4792-B462-48DE6F348147}"/>
                </a:ext>
              </a:extLst>
            </p:cNvPr>
            <p:cNvSpPr/>
            <p:nvPr/>
          </p:nvSpPr>
          <p:spPr>
            <a:xfrm>
              <a:off x="200890" y="51542"/>
              <a:ext cx="91913" cy="152400"/>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grpSp>
      <mc:AlternateContent xmlns:mc="http://schemas.openxmlformats.org/markup-compatibility/2006" xmlns:a14="http://schemas.microsoft.com/office/drawing/2010/main">
        <mc:Choice Requires="a14">
          <p:sp>
            <p:nvSpPr>
              <p:cNvPr id="352" name="テキスト ボックス 351">
                <a:extLst>
                  <a:ext uri="{FF2B5EF4-FFF2-40B4-BE49-F238E27FC236}">
                    <a16:creationId xmlns:a16="http://schemas.microsoft.com/office/drawing/2014/main" id="{3558C1AE-880C-4706-B477-C13834BA35D9}"/>
                  </a:ext>
                </a:extLst>
              </p:cNvPr>
              <p:cNvSpPr txBox="1"/>
              <p:nvPr/>
            </p:nvSpPr>
            <p:spPr>
              <a:xfrm>
                <a:off x="10864766" y="4280765"/>
                <a:ext cx="521898"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900" b="0" i="1" smtClean="0">
                              <a:latin typeface="Cambria Math" panose="02040503050406030204" pitchFamily="18" charset="0"/>
                              <a:ea typeface="Meiryo UI" panose="020B0604030504040204" pitchFamily="50" charset="-128"/>
                            </a:rPr>
                          </m:ctrlPr>
                        </m:dPr>
                        <m:e>
                          <m:r>
                            <a:rPr kumimoji="1" lang="en-US" altLang="ja-JP" sz="900" b="0" i="1" smtClean="0">
                              <a:latin typeface="Cambria Math" panose="02040503050406030204" pitchFamily="18" charset="0"/>
                              <a:ea typeface="Meiryo UI" panose="020B0604030504040204" pitchFamily="50" charset="-128"/>
                            </a:rPr>
                            <m:t>𝑥</m:t>
                          </m:r>
                          <m:r>
                            <a:rPr kumimoji="1" lang="en-US" altLang="ja-JP" sz="900" b="0" i="1" smtClean="0">
                              <a:latin typeface="Cambria Math" panose="02040503050406030204" pitchFamily="18" charset="0"/>
                              <a:ea typeface="Meiryo UI" panose="020B0604030504040204" pitchFamily="50" charset="-128"/>
                            </a:rPr>
                            <m:t> , </m:t>
                          </m:r>
                          <m:r>
                            <a:rPr kumimoji="1" lang="en-US" altLang="ja-JP" sz="900" b="0" i="1" smtClean="0">
                              <a:latin typeface="Cambria Math" panose="02040503050406030204" pitchFamily="18" charset="0"/>
                              <a:ea typeface="Meiryo UI" panose="020B0604030504040204" pitchFamily="50" charset="-128"/>
                            </a:rPr>
                            <m:t>𝑦</m:t>
                          </m:r>
                        </m:e>
                      </m:d>
                    </m:oMath>
                  </m:oMathPara>
                </a14:m>
                <a:endParaRPr kumimoji="1" lang="ja-JP" altLang="en-US" sz="900" dirty="0">
                  <a:latin typeface="Meiryo UI" panose="020B0604030504040204" pitchFamily="50" charset="-128"/>
                  <a:ea typeface="Meiryo UI" panose="020B0604030504040204" pitchFamily="50" charset="-128"/>
                </a:endParaRPr>
              </a:p>
            </p:txBody>
          </p:sp>
        </mc:Choice>
        <mc:Fallback xmlns="">
          <p:sp>
            <p:nvSpPr>
              <p:cNvPr id="352" name="テキスト ボックス 351">
                <a:extLst>
                  <a:ext uri="{FF2B5EF4-FFF2-40B4-BE49-F238E27FC236}">
                    <a16:creationId xmlns:a16="http://schemas.microsoft.com/office/drawing/2014/main" id="{3558C1AE-880C-4706-B477-C13834BA35D9}"/>
                  </a:ext>
                </a:extLst>
              </p:cNvPr>
              <p:cNvSpPr txBox="1">
                <a:spLocks noRot="1" noChangeAspect="1" noMove="1" noResize="1" noEditPoints="1" noAdjustHandles="1" noChangeArrowheads="1" noChangeShapeType="1" noTextEdit="1"/>
              </p:cNvSpPr>
              <p:nvPr/>
            </p:nvSpPr>
            <p:spPr>
              <a:xfrm>
                <a:off x="10864766" y="4280765"/>
                <a:ext cx="521898" cy="230832"/>
              </a:xfrm>
              <a:prstGeom prst="rect">
                <a:avLst/>
              </a:prstGeom>
              <a:blipFill>
                <a:blip r:embed="rId37"/>
                <a:stretch>
                  <a:fillRect/>
                </a:stretch>
              </a:blipFill>
            </p:spPr>
            <p:txBody>
              <a:bodyPr/>
              <a:lstStyle/>
              <a:p>
                <a:r>
                  <a:rPr lang="ja-JP" altLang="en-US">
                    <a:noFill/>
                  </a:rPr>
                  <a:t> </a:t>
                </a:r>
              </a:p>
            </p:txBody>
          </p:sp>
        </mc:Fallback>
      </mc:AlternateContent>
      <p:grpSp>
        <p:nvGrpSpPr>
          <p:cNvPr id="353" name="グループ化 352">
            <a:extLst>
              <a:ext uri="{FF2B5EF4-FFF2-40B4-BE49-F238E27FC236}">
                <a16:creationId xmlns:a16="http://schemas.microsoft.com/office/drawing/2014/main" id="{D6AD9D40-622B-441A-BE30-08B6D531B1F6}"/>
              </a:ext>
            </a:extLst>
          </p:cNvPr>
          <p:cNvGrpSpPr/>
          <p:nvPr/>
        </p:nvGrpSpPr>
        <p:grpSpPr>
          <a:xfrm>
            <a:off x="10925802" y="5108476"/>
            <a:ext cx="220258" cy="394013"/>
            <a:chOff x="196270" y="-98258"/>
            <a:chExt cx="289733" cy="45281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grpSpPr>
        <p:sp>
          <p:nvSpPr>
            <p:cNvPr id="354" name="四角形: 角を丸くする 353">
              <a:extLst>
                <a:ext uri="{FF2B5EF4-FFF2-40B4-BE49-F238E27FC236}">
                  <a16:creationId xmlns:a16="http://schemas.microsoft.com/office/drawing/2014/main" id="{CB0210C3-48EC-4C3F-9C13-AD05706423FC}"/>
                </a:ext>
              </a:extLst>
            </p:cNvPr>
            <p:cNvSpPr/>
            <p:nvPr/>
          </p:nvSpPr>
          <p:spPr>
            <a:xfrm>
              <a:off x="202620" y="-98258"/>
              <a:ext cx="247324" cy="51955"/>
            </a:xfrm>
            <a:prstGeom prst="round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355" name="四角形: 角を丸くする 354">
              <a:extLst>
                <a:ext uri="{FF2B5EF4-FFF2-40B4-BE49-F238E27FC236}">
                  <a16:creationId xmlns:a16="http://schemas.microsoft.com/office/drawing/2014/main" id="{A2D4ADA1-A65E-4E26-9AB5-E7DF00A87E29}"/>
                </a:ext>
              </a:extLst>
            </p:cNvPr>
            <p:cNvSpPr/>
            <p:nvPr/>
          </p:nvSpPr>
          <p:spPr>
            <a:xfrm>
              <a:off x="196270" y="307328"/>
              <a:ext cx="247324" cy="47232"/>
            </a:xfrm>
            <a:prstGeom prst="round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356" name="正方形/長方形 355">
              <a:extLst>
                <a:ext uri="{FF2B5EF4-FFF2-40B4-BE49-F238E27FC236}">
                  <a16:creationId xmlns:a16="http://schemas.microsoft.com/office/drawing/2014/main" id="{F621E86A-5B3A-4532-B335-8736034E8FFA}"/>
                </a:ext>
              </a:extLst>
            </p:cNvPr>
            <p:cNvSpPr/>
            <p:nvPr/>
          </p:nvSpPr>
          <p:spPr>
            <a:xfrm>
              <a:off x="373589" y="-21483"/>
              <a:ext cx="111125" cy="45719"/>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357" name="正方形/長方形 356">
              <a:extLst>
                <a:ext uri="{FF2B5EF4-FFF2-40B4-BE49-F238E27FC236}">
                  <a16:creationId xmlns:a16="http://schemas.microsoft.com/office/drawing/2014/main" id="{043E9374-7CE1-487D-97BD-F4D6784BA0E9}"/>
                </a:ext>
              </a:extLst>
            </p:cNvPr>
            <p:cNvSpPr/>
            <p:nvPr/>
          </p:nvSpPr>
          <p:spPr>
            <a:xfrm>
              <a:off x="373908" y="235692"/>
              <a:ext cx="111125" cy="45719"/>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sp>
          <p:nvSpPr>
            <p:cNvPr id="358" name="正方形/長方形 357">
              <a:extLst>
                <a:ext uri="{FF2B5EF4-FFF2-40B4-BE49-F238E27FC236}">
                  <a16:creationId xmlns:a16="http://schemas.microsoft.com/office/drawing/2014/main" id="{38659911-C096-4E23-9EC6-FC2AED269099}"/>
                </a:ext>
              </a:extLst>
            </p:cNvPr>
            <p:cNvSpPr/>
            <p:nvPr/>
          </p:nvSpPr>
          <p:spPr>
            <a:xfrm>
              <a:off x="460657" y="-21259"/>
              <a:ext cx="25346" cy="302670"/>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dirty="0"/>
            </a:p>
          </p:txBody>
        </p:sp>
        <p:sp>
          <p:nvSpPr>
            <p:cNvPr id="359" name="正方形/長方形 358">
              <a:extLst>
                <a:ext uri="{FF2B5EF4-FFF2-40B4-BE49-F238E27FC236}">
                  <a16:creationId xmlns:a16="http://schemas.microsoft.com/office/drawing/2014/main" id="{3A1E4FF8-A8C1-40BD-BFD6-26673073109D}"/>
                </a:ext>
              </a:extLst>
            </p:cNvPr>
            <p:cNvSpPr/>
            <p:nvPr/>
          </p:nvSpPr>
          <p:spPr>
            <a:xfrm>
              <a:off x="283279" y="-72283"/>
              <a:ext cx="95250" cy="400050"/>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dirty="0"/>
            </a:p>
          </p:txBody>
        </p:sp>
        <p:sp>
          <p:nvSpPr>
            <p:cNvPr id="360" name="正方形/長方形 359">
              <a:extLst>
                <a:ext uri="{FF2B5EF4-FFF2-40B4-BE49-F238E27FC236}">
                  <a16:creationId xmlns:a16="http://schemas.microsoft.com/office/drawing/2014/main" id="{B6263EB4-1EBE-49F1-9909-8158A7A51947}"/>
                </a:ext>
              </a:extLst>
            </p:cNvPr>
            <p:cNvSpPr/>
            <p:nvPr/>
          </p:nvSpPr>
          <p:spPr>
            <a:xfrm>
              <a:off x="200890" y="51542"/>
              <a:ext cx="91913" cy="152400"/>
            </a:xfrm>
            <a:prstGeom prst="rect">
              <a:avLst/>
            </a:prstGeom>
          </p:spPr>
          <p:style>
            <a:lnRef idx="2">
              <a:schemeClr val="dk1"/>
            </a:lnRef>
            <a:fillRef idx="1">
              <a:schemeClr val="lt1"/>
            </a:fillRef>
            <a:effectRef idx="0">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p>
          </p:txBody>
        </p:sp>
      </p:grpSp>
      <mc:AlternateContent xmlns:mc="http://schemas.openxmlformats.org/markup-compatibility/2006" xmlns:a14="http://schemas.microsoft.com/office/drawing/2010/main">
        <mc:Choice Requires="a14">
          <p:sp>
            <p:nvSpPr>
              <p:cNvPr id="361" name="テキスト ボックス 360">
                <a:extLst>
                  <a:ext uri="{FF2B5EF4-FFF2-40B4-BE49-F238E27FC236}">
                    <a16:creationId xmlns:a16="http://schemas.microsoft.com/office/drawing/2014/main" id="{A5D56144-955C-41F6-A216-E04242185543}"/>
                  </a:ext>
                </a:extLst>
              </p:cNvPr>
              <p:cNvSpPr txBox="1"/>
              <p:nvPr/>
            </p:nvSpPr>
            <p:spPr>
              <a:xfrm>
                <a:off x="10961297" y="4847606"/>
                <a:ext cx="1120321" cy="2318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ja-JP" sz="800" i="1" smtClean="0">
                              <a:latin typeface="Cambria Math" panose="02040503050406030204" pitchFamily="18" charset="0"/>
                            </a:rPr>
                          </m:ctrlPr>
                        </m:dPr>
                        <m:e>
                          <m:eqArr>
                            <m:eqArrPr>
                              <m:ctrlPr>
                                <a:rPr lang="en-US" altLang="ja-JP" sz="800" i="1">
                                  <a:latin typeface="Cambria Math" panose="02040503050406030204" pitchFamily="18" charset="0"/>
                                </a:rPr>
                              </m:ctrlPr>
                            </m:eqArrPr>
                            <m:e>
                              <m:r>
                                <a:rPr lang="en-US" altLang="ja-JP" sz="800" i="1">
                                  <a:latin typeface="Cambria Math" panose="02040503050406030204" pitchFamily="18" charset="0"/>
                                </a:rPr>
                                <m:t>𝑥</m:t>
                              </m:r>
                              <m:func>
                                <m:funcPr>
                                  <m:ctrlPr>
                                    <a:rPr lang="en-US" altLang="ja-JP" sz="800" i="1">
                                      <a:latin typeface="Cambria Math" panose="02040503050406030204" pitchFamily="18" charset="0"/>
                                    </a:rPr>
                                  </m:ctrlPr>
                                </m:funcPr>
                                <m:fName>
                                  <m:r>
                                    <m:rPr>
                                      <m:sty m:val="p"/>
                                    </m:rPr>
                                    <a:rPr lang="en-US" altLang="ja-JP" sz="800">
                                      <a:latin typeface="Cambria Math" panose="02040503050406030204" pitchFamily="18" charset="0"/>
                                    </a:rPr>
                                    <m:t>cos</m:t>
                                  </m:r>
                                </m:fName>
                                <m:e>
                                  <m:r>
                                    <a:rPr lang="ja-JP" altLang="en-US" sz="800" i="1">
                                      <a:latin typeface="Cambria Math" panose="02040503050406030204" pitchFamily="18" charset="0"/>
                                    </a:rPr>
                                    <m:t>𝜃</m:t>
                                  </m:r>
                                  <m:r>
                                    <a:rPr lang="en-US" altLang="ja-JP" sz="800" i="1">
                                      <a:latin typeface="Cambria Math" panose="02040503050406030204" pitchFamily="18" charset="0"/>
                                    </a:rPr>
                                    <m:t> −</m:t>
                                  </m:r>
                                  <m:r>
                                    <a:rPr lang="ja-JP" altLang="en-US" sz="800" i="1">
                                      <a:latin typeface="Cambria Math" panose="02040503050406030204" pitchFamily="18" charset="0"/>
                                    </a:rPr>
                                    <m:t> </m:t>
                                  </m:r>
                                  <m:r>
                                    <a:rPr lang="en-US" altLang="ja-JP" sz="800" i="1">
                                      <a:latin typeface="Cambria Math" panose="02040503050406030204" pitchFamily="18" charset="0"/>
                                    </a:rPr>
                                    <m:t>𝑦</m:t>
                                  </m:r>
                                  <m:func>
                                    <m:funcPr>
                                      <m:ctrlPr>
                                        <a:rPr lang="en-US" altLang="ja-JP" sz="800" i="1">
                                          <a:latin typeface="Cambria Math" panose="02040503050406030204" pitchFamily="18" charset="0"/>
                                        </a:rPr>
                                      </m:ctrlPr>
                                    </m:funcPr>
                                    <m:fName>
                                      <m:r>
                                        <m:rPr>
                                          <m:sty m:val="p"/>
                                        </m:rPr>
                                        <a:rPr lang="en-US" altLang="ja-JP" sz="800">
                                          <a:latin typeface="Cambria Math" panose="02040503050406030204" pitchFamily="18" charset="0"/>
                                        </a:rPr>
                                        <m:t>sin</m:t>
                                      </m:r>
                                    </m:fName>
                                    <m:e>
                                      <m:r>
                                        <a:rPr lang="el-GR" altLang="ja-JP" sz="800" i="1">
                                          <a:latin typeface="Cambria Math" panose="02040503050406030204" pitchFamily="18" charset="0"/>
                                        </a:rPr>
                                        <m:t>𝜃</m:t>
                                      </m:r>
                                    </m:e>
                                  </m:func>
                                </m:e>
                              </m:func>
                            </m:e>
                            <m:e>
                              <m:r>
                                <a:rPr lang="en-US" altLang="ja-JP" sz="800" i="1">
                                  <a:latin typeface="Cambria Math" panose="02040503050406030204" pitchFamily="18" charset="0"/>
                                </a:rPr>
                                <m:t>𝑥</m:t>
                              </m:r>
                              <m:func>
                                <m:funcPr>
                                  <m:ctrlPr>
                                    <a:rPr lang="en-US" altLang="ja-JP" sz="800" i="1">
                                      <a:latin typeface="Cambria Math" panose="02040503050406030204" pitchFamily="18" charset="0"/>
                                    </a:rPr>
                                  </m:ctrlPr>
                                </m:funcPr>
                                <m:fName>
                                  <m:r>
                                    <m:rPr>
                                      <m:sty m:val="p"/>
                                    </m:rPr>
                                    <a:rPr lang="en-US" altLang="ja-JP" sz="800">
                                      <a:latin typeface="Cambria Math" panose="02040503050406030204" pitchFamily="18" charset="0"/>
                                    </a:rPr>
                                    <m:t>sin</m:t>
                                  </m:r>
                                </m:fName>
                                <m:e>
                                  <m:r>
                                    <a:rPr lang="el-GR" altLang="ja-JP" sz="800" i="1">
                                      <a:latin typeface="Cambria Math" panose="02040503050406030204" pitchFamily="18" charset="0"/>
                                    </a:rPr>
                                    <m:t>𝜃</m:t>
                                  </m:r>
                                </m:e>
                              </m:func>
                              <m:r>
                                <a:rPr lang="en-US" altLang="ja-JP" sz="800" i="1">
                                  <a:latin typeface="Cambria Math" panose="02040503050406030204" pitchFamily="18" charset="0"/>
                                </a:rPr>
                                <m:t>+</m:t>
                              </m:r>
                              <m:r>
                                <a:rPr lang="en-US" altLang="ja-JP" sz="800" i="1">
                                  <a:latin typeface="Cambria Math" panose="02040503050406030204" pitchFamily="18" charset="0"/>
                                </a:rPr>
                                <m:t>𝑦</m:t>
                              </m:r>
                              <m:func>
                                <m:funcPr>
                                  <m:ctrlPr>
                                    <a:rPr lang="en-US" altLang="ja-JP" sz="800" i="1">
                                      <a:latin typeface="Cambria Math" panose="02040503050406030204" pitchFamily="18" charset="0"/>
                                    </a:rPr>
                                  </m:ctrlPr>
                                </m:funcPr>
                                <m:fName>
                                  <m:r>
                                    <m:rPr>
                                      <m:sty m:val="p"/>
                                    </m:rPr>
                                    <a:rPr lang="en-US" altLang="ja-JP" sz="800">
                                      <a:latin typeface="Cambria Math" panose="02040503050406030204" pitchFamily="18" charset="0"/>
                                    </a:rPr>
                                    <m:t>cos</m:t>
                                  </m:r>
                                </m:fName>
                                <m:e>
                                  <m:r>
                                    <a:rPr lang="ja-JP" altLang="en-US" sz="800" i="1">
                                      <a:latin typeface="Cambria Math" panose="02040503050406030204" pitchFamily="18" charset="0"/>
                                    </a:rPr>
                                    <m:t>𝜃</m:t>
                                  </m:r>
                                </m:e>
                              </m:func>
                            </m:e>
                          </m:eqArr>
                        </m:e>
                      </m:d>
                    </m:oMath>
                  </m:oMathPara>
                </a14:m>
                <a:endParaRPr lang="ja-JP" altLang="en-US" sz="800" dirty="0">
                  <a:latin typeface="Meiryo UI" panose="020B0604030504040204" pitchFamily="50" charset="-128"/>
                  <a:ea typeface="Meiryo UI" panose="020B0604030504040204" pitchFamily="50" charset="-128"/>
                </a:endParaRPr>
              </a:p>
            </p:txBody>
          </p:sp>
        </mc:Choice>
        <mc:Fallback xmlns="">
          <p:sp>
            <p:nvSpPr>
              <p:cNvPr id="361" name="テキスト ボックス 360">
                <a:extLst>
                  <a:ext uri="{FF2B5EF4-FFF2-40B4-BE49-F238E27FC236}">
                    <a16:creationId xmlns:a16="http://schemas.microsoft.com/office/drawing/2014/main" id="{A5D56144-955C-41F6-A216-E04242185543}"/>
                  </a:ext>
                </a:extLst>
              </p:cNvPr>
              <p:cNvSpPr txBox="1">
                <a:spLocks noRot="1" noChangeAspect="1" noMove="1" noResize="1" noEditPoints="1" noAdjustHandles="1" noChangeArrowheads="1" noChangeShapeType="1" noTextEdit="1"/>
              </p:cNvSpPr>
              <p:nvPr/>
            </p:nvSpPr>
            <p:spPr>
              <a:xfrm>
                <a:off x="10961297" y="4847606"/>
                <a:ext cx="1120321" cy="231858"/>
              </a:xfrm>
              <a:prstGeom prst="rect">
                <a:avLst/>
              </a:prstGeom>
              <a:blipFill>
                <a:blip r:embed="rId38"/>
                <a:stretch>
                  <a:fillRect t="-2632" b="-18421"/>
                </a:stretch>
              </a:blipFill>
            </p:spPr>
            <p:txBody>
              <a:bodyPr/>
              <a:lstStyle/>
              <a:p>
                <a:r>
                  <a:rPr lang="ja-JP" altLang="en-US">
                    <a:noFill/>
                  </a:rPr>
                  <a:t> </a:t>
                </a:r>
              </a:p>
            </p:txBody>
          </p:sp>
        </mc:Fallback>
      </mc:AlternateContent>
      <p:grpSp>
        <p:nvGrpSpPr>
          <p:cNvPr id="367" name="グループ化 366">
            <a:extLst>
              <a:ext uri="{FF2B5EF4-FFF2-40B4-BE49-F238E27FC236}">
                <a16:creationId xmlns:a16="http://schemas.microsoft.com/office/drawing/2014/main" id="{6179B7BA-D129-4D92-BDD8-F495F870BB07}"/>
              </a:ext>
            </a:extLst>
          </p:cNvPr>
          <p:cNvGrpSpPr/>
          <p:nvPr/>
        </p:nvGrpSpPr>
        <p:grpSpPr>
          <a:xfrm>
            <a:off x="9220030" y="5073280"/>
            <a:ext cx="2873171" cy="244345"/>
            <a:chOff x="6488366" y="5698036"/>
            <a:chExt cx="1908074" cy="244345"/>
          </a:xfrm>
        </p:grpSpPr>
        <p:sp>
          <p:nvSpPr>
            <p:cNvPr id="364" name="フリーフォーム: 図形 363">
              <a:extLst>
                <a:ext uri="{FF2B5EF4-FFF2-40B4-BE49-F238E27FC236}">
                  <a16:creationId xmlns:a16="http://schemas.microsoft.com/office/drawing/2014/main" id="{4C4C2AC8-022E-4AE1-BF00-8863CA057B59}"/>
                </a:ext>
              </a:extLst>
            </p:cNvPr>
            <p:cNvSpPr/>
            <p:nvPr/>
          </p:nvSpPr>
          <p:spPr>
            <a:xfrm rot="21362828">
              <a:off x="7483076" y="5698036"/>
              <a:ext cx="913364" cy="215791"/>
            </a:xfrm>
            <a:custGeom>
              <a:avLst/>
              <a:gdLst>
                <a:gd name="connsiteX0" fmla="*/ 0 w 787400"/>
                <a:gd name="connsiteY0" fmla="*/ 196850 h 215791"/>
                <a:gd name="connsiteX1" fmla="*/ 450850 w 787400"/>
                <a:gd name="connsiteY1" fmla="*/ 196850 h 215791"/>
                <a:gd name="connsiteX2" fmla="*/ 787400 w 787400"/>
                <a:gd name="connsiteY2" fmla="*/ 0 h 215791"/>
              </a:gdLst>
              <a:ahLst/>
              <a:cxnLst>
                <a:cxn ang="0">
                  <a:pos x="connsiteX0" y="connsiteY0"/>
                </a:cxn>
                <a:cxn ang="0">
                  <a:pos x="connsiteX1" y="connsiteY1"/>
                </a:cxn>
                <a:cxn ang="0">
                  <a:pos x="connsiteX2" y="connsiteY2"/>
                </a:cxn>
              </a:cxnLst>
              <a:rect l="l" t="t" r="r" b="b"/>
              <a:pathLst>
                <a:path w="787400" h="215791">
                  <a:moveTo>
                    <a:pt x="0" y="196850"/>
                  </a:moveTo>
                  <a:cubicBezTo>
                    <a:pt x="159808" y="213254"/>
                    <a:pt x="319617" y="229658"/>
                    <a:pt x="450850" y="196850"/>
                  </a:cubicBezTo>
                  <a:cubicBezTo>
                    <a:pt x="582083" y="164042"/>
                    <a:pt x="701675" y="57150"/>
                    <a:pt x="787400" y="0"/>
                  </a:cubicBezTo>
                </a:path>
              </a:pathLst>
            </a:cu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66" name="直線コネクタ 365">
              <a:extLst>
                <a:ext uri="{FF2B5EF4-FFF2-40B4-BE49-F238E27FC236}">
                  <a16:creationId xmlns:a16="http://schemas.microsoft.com/office/drawing/2014/main" id="{AD8BD235-1096-459C-A12A-5E34442CEFA5}"/>
                </a:ext>
              </a:extLst>
            </p:cNvPr>
            <p:cNvCxnSpPr/>
            <p:nvPr/>
          </p:nvCxnSpPr>
          <p:spPr>
            <a:xfrm>
              <a:off x="6488366" y="5942381"/>
              <a:ext cx="1017034" cy="0"/>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grpSp>
        <p:nvGrpSpPr>
          <p:cNvPr id="368" name="グループ化 367">
            <a:extLst>
              <a:ext uri="{FF2B5EF4-FFF2-40B4-BE49-F238E27FC236}">
                <a16:creationId xmlns:a16="http://schemas.microsoft.com/office/drawing/2014/main" id="{18B0DC61-F02E-431F-AC03-B8A00259EF26}"/>
              </a:ext>
            </a:extLst>
          </p:cNvPr>
          <p:cNvGrpSpPr/>
          <p:nvPr/>
        </p:nvGrpSpPr>
        <p:grpSpPr>
          <a:xfrm rot="20494303">
            <a:off x="9112975" y="4626490"/>
            <a:ext cx="2873171" cy="244345"/>
            <a:chOff x="6488366" y="5698036"/>
            <a:chExt cx="1908074" cy="244345"/>
          </a:xfrm>
        </p:grpSpPr>
        <p:sp>
          <p:nvSpPr>
            <p:cNvPr id="369" name="フリーフォーム: 図形 368">
              <a:extLst>
                <a:ext uri="{FF2B5EF4-FFF2-40B4-BE49-F238E27FC236}">
                  <a16:creationId xmlns:a16="http://schemas.microsoft.com/office/drawing/2014/main" id="{796980D7-FF81-4F6C-801F-51F9169E873A}"/>
                </a:ext>
              </a:extLst>
            </p:cNvPr>
            <p:cNvSpPr/>
            <p:nvPr/>
          </p:nvSpPr>
          <p:spPr>
            <a:xfrm rot="21362828">
              <a:off x="7483076" y="5698036"/>
              <a:ext cx="913364" cy="215791"/>
            </a:xfrm>
            <a:custGeom>
              <a:avLst/>
              <a:gdLst>
                <a:gd name="connsiteX0" fmla="*/ 0 w 787400"/>
                <a:gd name="connsiteY0" fmla="*/ 196850 h 215791"/>
                <a:gd name="connsiteX1" fmla="*/ 450850 w 787400"/>
                <a:gd name="connsiteY1" fmla="*/ 196850 h 215791"/>
                <a:gd name="connsiteX2" fmla="*/ 787400 w 787400"/>
                <a:gd name="connsiteY2" fmla="*/ 0 h 215791"/>
              </a:gdLst>
              <a:ahLst/>
              <a:cxnLst>
                <a:cxn ang="0">
                  <a:pos x="connsiteX0" y="connsiteY0"/>
                </a:cxn>
                <a:cxn ang="0">
                  <a:pos x="connsiteX1" y="connsiteY1"/>
                </a:cxn>
                <a:cxn ang="0">
                  <a:pos x="connsiteX2" y="connsiteY2"/>
                </a:cxn>
              </a:cxnLst>
              <a:rect l="l" t="t" r="r" b="b"/>
              <a:pathLst>
                <a:path w="787400" h="215791">
                  <a:moveTo>
                    <a:pt x="0" y="196850"/>
                  </a:moveTo>
                  <a:cubicBezTo>
                    <a:pt x="159808" y="213254"/>
                    <a:pt x="319617" y="229658"/>
                    <a:pt x="450850" y="196850"/>
                  </a:cubicBezTo>
                  <a:cubicBezTo>
                    <a:pt x="582083" y="164042"/>
                    <a:pt x="701675" y="57150"/>
                    <a:pt x="787400" y="0"/>
                  </a:cubicBezTo>
                </a:path>
              </a:pathLst>
            </a:cu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70" name="直線コネクタ 369">
              <a:extLst>
                <a:ext uri="{FF2B5EF4-FFF2-40B4-BE49-F238E27FC236}">
                  <a16:creationId xmlns:a16="http://schemas.microsoft.com/office/drawing/2014/main" id="{E5309E36-BC17-4C14-9956-0B53FDB75BAD}"/>
                </a:ext>
              </a:extLst>
            </p:cNvPr>
            <p:cNvCxnSpPr/>
            <p:nvPr/>
          </p:nvCxnSpPr>
          <p:spPr>
            <a:xfrm>
              <a:off x="6488366" y="5942381"/>
              <a:ext cx="1017034" cy="0"/>
            </a:xfrm>
            <a:prstGeom prst="line">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cxnSp>
        <p:nvCxnSpPr>
          <p:cNvPr id="373" name="直線コネクタ 372">
            <a:extLst>
              <a:ext uri="{FF2B5EF4-FFF2-40B4-BE49-F238E27FC236}">
                <a16:creationId xmlns:a16="http://schemas.microsoft.com/office/drawing/2014/main" id="{E0C01FE1-D5AB-49DD-91A8-BE5F71FBDDF8}"/>
              </a:ext>
            </a:extLst>
          </p:cNvPr>
          <p:cNvCxnSpPr>
            <a:cxnSpLocks/>
          </p:cNvCxnSpPr>
          <p:nvPr/>
        </p:nvCxnSpPr>
        <p:spPr>
          <a:xfrm>
            <a:off x="5593576" y="5680059"/>
            <a:ext cx="7208024"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74" name="コンテンツ プレースホルダー 2">
            <a:extLst>
              <a:ext uri="{FF2B5EF4-FFF2-40B4-BE49-F238E27FC236}">
                <a16:creationId xmlns:a16="http://schemas.microsoft.com/office/drawing/2014/main" id="{E5F4D109-DB3D-4966-BA59-801CF0BBCB5F}"/>
              </a:ext>
            </a:extLst>
          </p:cNvPr>
          <p:cNvSpPr txBox="1">
            <a:spLocks/>
          </p:cNvSpPr>
          <p:nvPr/>
        </p:nvSpPr>
        <p:spPr>
          <a:xfrm>
            <a:off x="5608991" y="5754079"/>
            <a:ext cx="7192605" cy="76215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200" b="1" dirty="0">
                <a:latin typeface="Meiryo UI" panose="020B0604030504040204" pitchFamily="50" charset="-128"/>
                <a:ea typeface="Meiryo UI" panose="020B0604030504040204" pitchFamily="50" charset="-128"/>
                <a:cs typeface="Meiryo UI" panose="020B0604030504040204" pitchFamily="50" charset="-128"/>
              </a:rPr>
              <a:t>4-5.</a:t>
            </a: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 検証と考察</a:t>
            </a:r>
            <a:br>
              <a:rPr lang="en-US" altLang="ja-JP" sz="1200" b="1" dirty="0">
                <a:latin typeface="Meiryo UI" panose="020B0604030504040204" pitchFamily="50" charset="-128"/>
                <a:ea typeface="Meiryo UI" panose="020B0604030504040204" pitchFamily="50" charset="-128"/>
                <a:cs typeface="Meiryo UI" panose="020B0604030504040204" pitchFamily="50" charset="-128"/>
              </a:rPr>
            </a:b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4-4. </a:t>
            </a:r>
            <a:r>
              <a:rPr lang="ja-JP" altLang="en-US" sz="1000" b="1" dirty="0">
                <a:solidFill>
                  <a:schemeClr val="accent2">
                    <a:lumMod val="75000"/>
                  </a:schemeClr>
                </a:solidFill>
                <a:latin typeface="Meiryo UI" panose="020B0604030504040204" pitchFamily="50" charset="-128"/>
                <a:ea typeface="Meiryo UI" panose="020B0604030504040204" pitchFamily="50" charset="-128"/>
                <a:cs typeface="Meiryo UI" panose="020B0604030504040204" pitchFamily="50" charset="-128"/>
              </a:rPr>
              <a:t>解決策</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で検討した、自車位置推定の回転補正について検証する。</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5" name="コンテンツ プレースホルダー 2">
            <a:extLst>
              <a:ext uri="{FF2B5EF4-FFF2-40B4-BE49-F238E27FC236}">
                <a16:creationId xmlns:a16="http://schemas.microsoft.com/office/drawing/2014/main" id="{DC3FD5C6-5BB1-45F0-9BD3-D3D8A4C576D3}"/>
              </a:ext>
            </a:extLst>
          </p:cNvPr>
          <p:cNvSpPr txBox="1">
            <a:spLocks/>
          </p:cNvSpPr>
          <p:nvPr/>
        </p:nvSpPr>
        <p:spPr>
          <a:xfrm>
            <a:off x="5617001" y="5184953"/>
            <a:ext cx="4658958" cy="76215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None/>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進行方向の誤差量は、スタート直後の直線を利用し</a:t>
            </a:r>
            <a:br>
              <a:rPr lang="en-US" altLang="ja-JP" sz="1050" dirty="0">
                <a:latin typeface="Meiryo UI" panose="020B0604030504040204" pitchFamily="50" charset="-128"/>
                <a:ea typeface="Meiryo UI" panose="020B0604030504040204" pitchFamily="50" charset="-128"/>
                <a:cs typeface="Meiryo UI" panose="020B0604030504040204" pitchFamily="50" charset="-128"/>
              </a:rPr>
            </a:b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5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一定距離走行後の座標</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を比較し算出する。</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6" name="コンテンツ プレースホルダー 2">
            <a:extLst>
              <a:ext uri="{FF2B5EF4-FFF2-40B4-BE49-F238E27FC236}">
                <a16:creationId xmlns:a16="http://schemas.microsoft.com/office/drawing/2014/main" id="{4ADB7F0E-526F-4CF0-A4B4-06AF29FF526E}"/>
              </a:ext>
            </a:extLst>
          </p:cNvPr>
          <p:cNvSpPr txBox="1">
            <a:spLocks/>
          </p:cNvSpPr>
          <p:nvPr/>
        </p:nvSpPr>
        <p:spPr>
          <a:xfrm>
            <a:off x="5619590" y="6233138"/>
            <a:ext cx="7192605" cy="1033527"/>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lnSpc>
                <a:spcPts val="500"/>
              </a:lnSpc>
              <a:spcAft>
                <a:spcPts val="0"/>
              </a:spcAft>
              <a:buNone/>
            </a:pP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b="1" dirty="0">
                <a:latin typeface="Meiryo UI" panose="020B0604030504040204" pitchFamily="50" charset="-128"/>
                <a:ea typeface="Meiryo UI" panose="020B0604030504040204" pitchFamily="50" charset="-128"/>
                <a:cs typeface="Meiryo UI" panose="020B0604030504040204" pitchFamily="50" charset="-128"/>
              </a:rPr>
              <a:t>検証方法</a:t>
            </a: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a:t>
            </a:r>
          </a:p>
          <a:p>
            <a:pPr fontAlgn="auto">
              <a:lnSpc>
                <a:spcPts val="500"/>
              </a:lnSpc>
              <a:spcAft>
                <a:spcPts val="0"/>
              </a:spcAft>
            </a:pPr>
            <a:r>
              <a:rPr lang="ja-JP" altLang="en-US" sz="1000" dirty="0">
                <a:latin typeface="Meiryo UI" panose="020B0604030504040204" pitchFamily="50" charset="-128"/>
                <a:ea typeface="Meiryo UI" panose="020B0604030504040204" pitchFamily="50" charset="-128"/>
                <a:cs typeface="Meiryo UI" panose="020B0604030504040204" pitchFamily="50" charset="-128"/>
              </a:rPr>
              <a:t>評価に用いるコースは、</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”ET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ロボコン</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2018 sample course”</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とする。</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fontAlgn="auto">
              <a:lnSpc>
                <a:spcPts val="500"/>
              </a:lnSpc>
              <a:spcAft>
                <a:spcPts val="0"/>
              </a:spcAft>
            </a:pPr>
            <a:r>
              <a:rPr lang="ja-JP" altLang="en-US" sz="1000" dirty="0">
                <a:latin typeface="Meiryo UI" panose="020B0604030504040204" pitchFamily="50" charset="-128"/>
                <a:ea typeface="Meiryo UI" panose="020B0604030504040204" pitchFamily="50" charset="-128"/>
                <a:cs typeface="Meiryo UI" panose="020B0604030504040204" pitchFamily="50" charset="-128"/>
              </a:rPr>
              <a:t>回転補正の有無による走行軌跡の違いについて検証する。</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fontAlgn="auto">
              <a:lnSpc>
                <a:spcPts val="500"/>
              </a:lnSpc>
              <a:spcAft>
                <a:spcPts val="0"/>
              </a:spcAft>
            </a:pPr>
            <a:r>
              <a:rPr lang="ja-JP" altLang="en-US" sz="1000" dirty="0">
                <a:latin typeface="Meiryo UI" panose="020B0604030504040204" pitchFamily="50" charset="-128"/>
                <a:ea typeface="Meiryo UI" panose="020B0604030504040204" pitchFamily="50" charset="-128"/>
                <a:cs typeface="Meiryo UI" panose="020B0604030504040204" pitchFamily="50" charset="-128"/>
              </a:rPr>
              <a:t>任意の角度で走行体を設置し、１周走行時の走行軌跡をコース情報と比較する。</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fontAlgn="auto">
              <a:lnSpc>
                <a:spcPts val="500"/>
              </a:lnSpc>
              <a:spcAft>
                <a:spcPts val="0"/>
              </a:spcAft>
            </a:pPr>
            <a:r>
              <a:rPr lang="ja-JP" alt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進行方向の誤差量は、</a:t>
            </a:r>
            <a:r>
              <a:rPr lang="en-US" altLang="ja-JP"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30cm</a:t>
            </a:r>
            <a:r>
              <a:rPr lang="ja-JP" altLang="en-US"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直線上を走行したのち計測する。</a:t>
            </a:r>
            <a:endParaRPr lang="en-US" altLang="ja-JP" sz="1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7" name="コンテンツ プレースホルダー 2">
            <a:extLst>
              <a:ext uri="{FF2B5EF4-FFF2-40B4-BE49-F238E27FC236}">
                <a16:creationId xmlns:a16="http://schemas.microsoft.com/office/drawing/2014/main" id="{BA412927-6DF4-4F97-A894-682A68151C52}"/>
              </a:ext>
            </a:extLst>
          </p:cNvPr>
          <p:cNvSpPr txBox="1">
            <a:spLocks/>
          </p:cNvSpPr>
          <p:nvPr/>
        </p:nvSpPr>
        <p:spPr>
          <a:xfrm>
            <a:off x="5615342" y="7327972"/>
            <a:ext cx="3274402" cy="123009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lnSpc>
                <a:spcPts val="500"/>
              </a:lnSpc>
              <a:spcAft>
                <a:spcPts val="0"/>
              </a:spcAft>
              <a:buNone/>
            </a:pP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b="1" dirty="0">
                <a:latin typeface="Meiryo UI" panose="020B0604030504040204" pitchFamily="50" charset="-128"/>
                <a:ea typeface="Meiryo UI" panose="020B0604030504040204" pitchFamily="50" charset="-128"/>
                <a:cs typeface="Meiryo UI" panose="020B0604030504040204" pitchFamily="50" charset="-128"/>
              </a:rPr>
              <a:t>検証結果</a:t>
            </a:r>
            <a:r>
              <a:rPr lang="en-US" altLang="ja-JP" sz="1000" b="1" dirty="0">
                <a:latin typeface="Meiryo UI" panose="020B0604030504040204" pitchFamily="50" charset="-128"/>
                <a:ea typeface="Meiryo UI" panose="020B0604030504040204" pitchFamily="50" charset="-128"/>
                <a:cs typeface="Meiryo UI" panose="020B0604030504040204" pitchFamily="50" charset="-128"/>
              </a:rPr>
              <a:t>】</a:t>
            </a:r>
          </a:p>
          <a:p>
            <a:pPr fontAlgn="auto">
              <a:lnSpc>
                <a:spcPts val="1200"/>
              </a:lnSpc>
              <a:spcAft>
                <a:spcPts val="0"/>
              </a:spcAft>
            </a:pPr>
            <a:r>
              <a:rPr lang="ja-JP" altLang="en-US" sz="1000" dirty="0">
                <a:latin typeface="Meiryo UI" panose="020B0604030504040204" pitchFamily="50" charset="-128"/>
                <a:ea typeface="Meiryo UI" panose="020B0604030504040204" pitchFamily="50" charset="-128"/>
                <a:cs typeface="Meiryo UI" panose="020B0604030504040204" pitchFamily="50" charset="-128"/>
              </a:rPr>
              <a:t>補正なしの場合、コース情報と実際の走行軌跡とで</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誤差が生じていることを確認した。</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fontAlgn="auto">
              <a:lnSpc>
                <a:spcPts val="1200"/>
              </a:lnSpc>
              <a:spcAft>
                <a:spcPts val="0"/>
              </a:spcAft>
            </a:pPr>
            <a:r>
              <a:rPr lang="ja-JP" altLang="en-US" sz="1000" dirty="0">
                <a:latin typeface="Meiryo UI" panose="020B0604030504040204" pitchFamily="50" charset="-128"/>
                <a:ea typeface="Meiryo UI" panose="020B0604030504040204" pitchFamily="50" charset="-128"/>
                <a:cs typeface="Meiryo UI" panose="020B0604030504040204" pitchFamily="50" charset="-128"/>
              </a:rPr>
              <a:t>コースの理想的なラインに対してズレが</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15mm</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程度で</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ライントレースの振れ幅を考慮すると、</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ズレなく自車位置を行えていることを確認した。</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378" name="図 377">
            <a:extLst>
              <a:ext uri="{FF2B5EF4-FFF2-40B4-BE49-F238E27FC236}">
                <a16:creationId xmlns:a16="http://schemas.microsoft.com/office/drawing/2014/main" id="{A1B41258-7704-4C71-BBE9-8E1396648E3D}"/>
              </a:ext>
            </a:extLst>
          </p:cNvPr>
          <p:cNvPicPr>
            <a:picLocks noChangeAspect="1"/>
          </p:cNvPicPr>
          <p:nvPr/>
        </p:nvPicPr>
        <p:blipFill>
          <a:blip r:embed="rId39"/>
          <a:stretch>
            <a:fillRect/>
          </a:stretch>
        </p:blipFill>
        <p:spPr>
          <a:xfrm>
            <a:off x="10747789" y="7503066"/>
            <a:ext cx="1962956" cy="2033271"/>
          </a:xfrm>
          <a:prstGeom prst="rect">
            <a:avLst/>
          </a:prstGeom>
        </p:spPr>
      </p:pic>
      <p:pic>
        <p:nvPicPr>
          <p:cNvPr id="379" name="図 378">
            <a:extLst>
              <a:ext uri="{FF2B5EF4-FFF2-40B4-BE49-F238E27FC236}">
                <a16:creationId xmlns:a16="http://schemas.microsoft.com/office/drawing/2014/main" id="{B14976CA-6366-47F8-AA6D-653C7B95CE47}"/>
              </a:ext>
            </a:extLst>
          </p:cNvPr>
          <p:cNvPicPr>
            <a:picLocks noChangeAspect="1"/>
          </p:cNvPicPr>
          <p:nvPr/>
        </p:nvPicPr>
        <p:blipFill>
          <a:blip r:embed="rId40"/>
          <a:stretch>
            <a:fillRect/>
          </a:stretch>
        </p:blipFill>
        <p:spPr>
          <a:xfrm>
            <a:off x="8662644" y="7497223"/>
            <a:ext cx="1963359" cy="2033271"/>
          </a:xfrm>
          <a:prstGeom prst="rect">
            <a:avLst/>
          </a:prstGeom>
        </p:spPr>
      </p:pic>
      <p:sp>
        <p:nvSpPr>
          <p:cNvPr id="380" name="正方形/長方形 379">
            <a:extLst>
              <a:ext uri="{FF2B5EF4-FFF2-40B4-BE49-F238E27FC236}">
                <a16:creationId xmlns:a16="http://schemas.microsoft.com/office/drawing/2014/main" id="{A68794FB-6ADD-4377-AE7B-4CEE16B4C539}"/>
              </a:ext>
            </a:extLst>
          </p:cNvPr>
          <p:cNvSpPr/>
          <p:nvPr/>
        </p:nvSpPr>
        <p:spPr>
          <a:xfrm>
            <a:off x="11551700" y="7853067"/>
            <a:ext cx="668074" cy="482247"/>
          </a:xfrm>
          <a:prstGeom prst="rect">
            <a:avLst/>
          </a:prstGeom>
          <a:noFill/>
          <a:ln w="2857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381" name="四角形: 角を丸くする 380">
            <a:extLst>
              <a:ext uri="{FF2B5EF4-FFF2-40B4-BE49-F238E27FC236}">
                <a16:creationId xmlns:a16="http://schemas.microsoft.com/office/drawing/2014/main" id="{C8414568-5B21-4911-9736-033CBCF74AB8}"/>
              </a:ext>
            </a:extLst>
          </p:cNvPr>
          <p:cNvSpPr/>
          <p:nvPr/>
        </p:nvSpPr>
        <p:spPr>
          <a:xfrm>
            <a:off x="5743989" y="8594055"/>
            <a:ext cx="2775535" cy="874170"/>
          </a:xfrm>
          <a:prstGeom prst="roundRect">
            <a:avLst/>
          </a:prstGeom>
          <a:noFill/>
          <a:ln w="28575">
            <a:solidFill>
              <a:schemeClr val="accent2"/>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a:latin typeface="Meiryo UI" panose="020B0604030504040204" pitchFamily="50" charset="-128"/>
                <a:ea typeface="Meiryo UI" panose="020B0604030504040204" pitchFamily="50" charset="-128"/>
              </a:rPr>
              <a:t>回転補正を導入することで、走行体が期待とする走行位置を疑似的に走行しているように補正できることが読み取れる。</a:t>
            </a:r>
            <a:endParaRPr lang="en-US" altLang="ja-JP" sz="1000" dirty="0">
              <a:latin typeface="Meiryo UI" panose="020B0604030504040204" pitchFamily="50" charset="-128"/>
              <a:ea typeface="Meiryo UI" panose="020B0604030504040204" pitchFamily="50" charset="-128"/>
            </a:endParaRPr>
          </a:p>
          <a:p>
            <a:pPr algn="ctr"/>
            <a:endParaRPr lang="en-US" altLang="ja-JP" sz="1000" dirty="0">
              <a:latin typeface="Meiryo UI" panose="020B0604030504040204" pitchFamily="50" charset="-128"/>
              <a:ea typeface="Meiryo UI" panose="020B0604030504040204" pitchFamily="50" charset="-128"/>
            </a:endParaRPr>
          </a:p>
          <a:p>
            <a:pPr algn="ctr"/>
            <a:r>
              <a:rPr lang="ja-JP" altLang="en-US" sz="1000" dirty="0">
                <a:latin typeface="Meiryo UI" panose="020B0604030504040204" pitchFamily="50" charset="-128"/>
                <a:ea typeface="Meiryo UI" panose="020B0604030504040204" pitchFamily="50" charset="-128"/>
              </a:rPr>
              <a:t>回転補正は、</a:t>
            </a:r>
            <a:r>
              <a:rPr lang="ja-JP" altLang="en-US" sz="1100" b="1" dirty="0">
                <a:solidFill>
                  <a:srgbClr val="FF0000"/>
                </a:solidFill>
                <a:latin typeface="Meiryo UI" panose="020B0604030504040204" pitchFamily="50" charset="-128"/>
                <a:ea typeface="Meiryo UI" panose="020B0604030504040204" pitchFamily="50" charset="-128"/>
              </a:rPr>
              <a:t>導入必須であると判断した。</a:t>
            </a:r>
            <a:endParaRPr lang="en-US" altLang="ja-JP" sz="1000" b="1" dirty="0">
              <a:solidFill>
                <a:srgbClr val="FF0000"/>
              </a:solidFill>
              <a:latin typeface="Meiryo UI" panose="020B0604030504040204" pitchFamily="50" charset="-128"/>
              <a:ea typeface="Meiryo UI" panose="020B0604030504040204" pitchFamily="50" charset="-128"/>
            </a:endParaRPr>
          </a:p>
        </p:txBody>
      </p:sp>
      <p:sp>
        <p:nvSpPr>
          <p:cNvPr id="382" name="吹き出し: 角を丸めた四角形 381">
            <a:extLst>
              <a:ext uri="{FF2B5EF4-FFF2-40B4-BE49-F238E27FC236}">
                <a16:creationId xmlns:a16="http://schemas.microsoft.com/office/drawing/2014/main" id="{490D3559-1629-4B99-B53B-8883881DBEF4}"/>
              </a:ext>
            </a:extLst>
          </p:cNvPr>
          <p:cNvSpPr/>
          <p:nvPr/>
        </p:nvSpPr>
        <p:spPr>
          <a:xfrm>
            <a:off x="10133414" y="6310572"/>
            <a:ext cx="2645222" cy="803231"/>
          </a:xfrm>
          <a:prstGeom prst="wedgeRoundRectCallout">
            <a:avLst>
              <a:gd name="adj1" fmla="val 24169"/>
              <a:gd name="adj2" fmla="val 133807"/>
              <a:gd name="adj3" fmla="val 16667"/>
            </a:avLst>
          </a:prstGeom>
          <a:noFill/>
          <a:ln w="28575">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000" dirty="0">
                <a:solidFill>
                  <a:sysClr val="windowText" lastClr="000000"/>
                </a:solidFill>
                <a:latin typeface="Meiryo UI" panose="020B0604030504040204" pitchFamily="50" charset="-128"/>
                <a:ea typeface="Meiryo UI" panose="020B0604030504040204" pitchFamily="50" charset="-128"/>
              </a:rPr>
              <a:t>一定距離走行後に、回転補正による自車位置座標の変化が、図中の枠内から読み取れる。</a:t>
            </a:r>
            <a:endParaRPr kumimoji="1" lang="en-US" altLang="ja-JP" sz="1000" dirty="0">
              <a:solidFill>
                <a:sysClr val="windowText" lastClr="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93536106"/>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6141</TotalTime>
  <Words>1807</Words>
  <Application>Microsoft Office PowerPoint</Application>
  <PresentationFormat>A3 297x420 mm</PresentationFormat>
  <Paragraphs>217</Paragraphs>
  <Slides>6</Slides>
  <Notes>3</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6</vt:i4>
      </vt:variant>
    </vt:vector>
  </HeadingPairs>
  <TitlesOfParts>
    <vt:vector size="18" baseType="lpstr">
      <vt:lpstr>HG丸ｺﾞｼｯｸM-PRO</vt:lpstr>
      <vt:lpstr>Meiryo UI</vt:lpstr>
      <vt:lpstr>ＭＳ Ｐゴシック</vt:lpstr>
      <vt:lpstr>ＭＳ Ｐ明朝</vt:lpstr>
      <vt:lpstr>游ゴシック</vt:lpstr>
      <vt:lpstr>游ゴシック Light</vt:lpstr>
      <vt:lpstr>Arial</vt:lpstr>
      <vt:lpstr>Cambria Math</vt:lpstr>
      <vt:lpstr>Snap ITC</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小須田 貴一</cp:lastModifiedBy>
  <cp:revision>366</cp:revision>
  <cp:lastPrinted>2018-08-15T10:15:48Z</cp:lastPrinted>
  <dcterms:created xsi:type="dcterms:W3CDTF">2002-02-28T07:41:56Z</dcterms:created>
  <dcterms:modified xsi:type="dcterms:W3CDTF">2018-08-21T03:18:30Z</dcterms:modified>
</cp:coreProperties>
</file>