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62" r:id="rId4"/>
    <p:sldId id="273" r:id="rId5"/>
    <p:sldId id="274" r:id="rId6"/>
    <p:sldId id="275" r:id="rId7"/>
    <p:sldId id="263"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 id="262"/>
            <p14:sldId id="273"/>
            <p14:sldId id="274"/>
            <p14:sldId id="275"/>
            <p14:sldId id="26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42"/>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95" autoAdjust="0"/>
    <p:restoredTop sz="94660"/>
  </p:normalViewPr>
  <p:slideViewPr>
    <p:cSldViewPr showGuides="1">
      <p:cViewPr>
        <p:scale>
          <a:sx n="76" d="100"/>
          <a:sy n="76" d="100"/>
        </p:scale>
        <p:origin x="2328" y="688"/>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9F8535-3148-4FE4-B4C0-72FFED943DD6}" type="slidenum">
              <a:rPr kumimoji="1" lang="ja-JP" altLang="en-US" smtClean="0"/>
              <a:t>2</a:t>
            </a:fld>
            <a:endParaRPr kumimoji="1" lang="ja-JP" altLang="en-US"/>
          </a:p>
        </p:txBody>
      </p:sp>
    </p:spTree>
    <p:extLst>
      <p:ext uri="{BB962C8B-B14F-4D97-AF65-F5344CB8AC3E}">
        <p14:creationId xmlns:p14="http://schemas.microsoft.com/office/powerpoint/2010/main" val="45030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9F8535-3148-4FE4-B4C0-72FFED943DD6}" type="slidenum">
              <a:rPr kumimoji="1" lang="ja-JP" altLang="en-US" smtClean="0"/>
              <a:t>3</a:t>
            </a:fld>
            <a:endParaRPr kumimoji="1" lang="ja-JP" altLang="en-US"/>
          </a:p>
        </p:txBody>
      </p:sp>
    </p:spTree>
    <p:extLst>
      <p:ext uri="{BB962C8B-B14F-4D97-AF65-F5344CB8AC3E}">
        <p14:creationId xmlns:p14="http://schemas.microsoft.com/office/powerpoint/2010/main" val="1687305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9F8535-3148-4FE4-B4C0-72FFED943DD6}" type="slidenum">
              <a:rPr kumimoji="1" lang="ja-JP" altLang="en-US" smtClean="0"/>
              <a:t>4</a:t>
            </a:fld>
            <a:endParaRPr kumimoji="1" lang="ja-JP" altLang="en-US"/>
          </a:p>
        </p:txBody>
      </p:sp>
    </p:spTree>
    <p:extLst>
      <p:ext uri="{BB962C8B-B14F-4D97-AF65-F5344CB8AC3E}">
        <p14:creationId xmlns:p14="http://schemas.microsoft.com/office/powerpoint/2010/main" val="628510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9F8535-3148-4FE4-B4C0-72FFED943DD6}" type="slidenum">
              <a:rPr kumimoji="1" lang="ja-JP" altLang="en-US" smtClean="0"/>
              <a:t>5</a:t>
            </a:fld>
            <a:endParaRPr kumimoji="1" lang="ja-JP" altLang="en-US"/>
          </a:p>
        </p:txBody>
      </p:sp>
    </p:spTree>
    <p:extLst>
      <p:ext uri="{BB962C8B-B14F-4D97-AF65-F5344CB8AC3E}">
        <p14:creationId xmlns:p14="http://schemas.microsoft.com/office/powerpoint/2010/main" val="211938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9F8535-3148-4FE4-B4C0-72FFED943DD6}" type="slidenum">
              <a:rPr kumimoji="1" lang="ja-JP" altLang="en-US" smtClean="0"/>
              <a:t>6</a:t>
            </a:fld>
            <a:endParaRPr kumimoji="1" lang="ja-JP" altLang="en-US"/>
          </a:p>
        </p:txBody>
      </p:sp>
    </p:spTree>
    <p:extLst>
      <p:ext uri="{BB962C8B-B14F-4D97-AF65-F5344CB8AC3E}">
        <p14:creationId xmlns:p14="http://schemas.microsoft.com/office/powerpoint/2010/main" val="1245908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75" indent="0" algn="ctr">
              <a:buNone/>
              <a:defRPr sz="2800"/>
            </a:lvl2pPr>
            <a:lvl3pPr marL="1280149" indent="0" algn="ctr">
              <a:buNone/>
              <a:defRPr sz="2520"/>
            </a:lvl3pPr>
            <a:lvl4pPr marL="1920224" indent="0" algn="ctr">
              <a:buNone/>
              <a:defRPr sz="2240"/>
            </a:lvl4pPr>
            <a:lvl5pPr marL="2560297" indent="0" algn="ctr">
              <a:buNone/>
              <a:defRPr sz="2240"/>
            </a:lvl5pPr>
            <a:lvl6pPr marL="3200371" indent="0" algn="ctr">
              <a:buNone/>
              <a:defRPr sz="2240"/>
            </a:lvl6pPr>
            <a:lvl7pPr marL="3840446" indent="0" algn="ctr">
              <a:buNone/>
              <a:defRPr sz="2240"/>
            </a:lvl7pPr>
            <a:lvl8pPr marL="4480521" indent="0" algn="ctr">
              <a:buNone/>
              <a:defRPr sz="2240"/>
            </a:lvl8pPr>
            <a:lvl9pPr marL="5120595"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C2F9C4A-84E9-4F9A-846A-C6D447EE0035}" type="datetimeFigureOut">
              <a:rPr kumimoji="1" lang="ja-JP" altLang="en-US" smtClean="0"/>
              <a:t>2018/8/31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AD4863-9F50-42FF-A99E-397B2E316228}" type="slidenum">
              <a:rPr kumimoji="1" lang="ja-JP" altLang="en-US" smtClean="0"/>
              <a:t>‹#›</a:t>
            </a:fld>
            <a:endParaRPr kumimoji="1" lang="ja-JP" altLang="en-US"/>
          </a:p>
        </p:txBody>
      </p:sp>
    </p:spTree>
    <p:extLst>
      <p:ext uri="{BB962C8B-B14F-4D97-AF65-F5344CB8AC3E}">
        <p14:creationId xmlns:p14="http://schemas.microsoft.com/office/powerpoint/2010/main" val="327957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pn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94</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個人</a:t>
            </a:r>
            <a:endParaRPr lang="ja-JP" altLang="en-US" sz="2400" dirty="0">
              <a:latin typeface="ＭＳ Ｐゴシック" panose="020B0600070205080204" pitchFamily="34" charset="-128"/>
            </a:endParaRP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関西</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t>大阪府</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solidFill>
                  <a:prstClr val="black"/>
                </a:solidFill>
                <a:latin typeface="HG丸ｺﾞｼｯｸM-PRO" panose="020F0600000000000000" pitchFamily="50" charset="-128"/>
                <a:ea typeface="HG丸ｺﾞｼｯｸM-PRO" panose="020F0600000000000000" pitchFamily="50" charset="-128"/>
              </a:rPr>
              <a:t>テクテクトップ</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342900" lvl="0" indent="-342900" defTabSz="914400" eaLnBrk="1" hangingPunct="1">
              <a:lnSpc>
                <a:spcPct val="80000"/>
              </a:lnSpc>
              <a:spcBef>
                <a:spcPts val="600"/>
              </a:spcBef>
              <a:buFont typeface="+mj-lt"/>
              <a:buAutoNum type="arabicPeriod"/>
            </a:pPr>
            <a:r>
              <a:rPr lang="ja-JP" altLang="en-US">
                <a:solidFill>
                  <a:prstClr val="black"/>
                </a:solidFill>
                <a:latin typeface="HG丸ｺﾞｼｯｸM-PRO" panose="020F0600000000000000" pitchFamily="50" charset="-128"/>
                <a:ea typeface="HG丸ｺﾞｼｯｸM-PRO" panose="020F0600000000000000" pitchFamily="50" charset="-128"/>
              </a:rPr>
              <a:t>機能モデル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シーソーを通過する中で対策が必要なシーンを</a:t>
            </a:r>
            <a:r>
              <a:rPr lang="en-US" altLang="ja-JP" dirty="0">
                <a:latin typeface="HG丸ｺﾞｼｯｸM-PRO" panose="020F0600000000000000" pitchFamily="50" charset="-128"/>
                <a:ea typeface="HG丸ｺﾞｼｯｸM-PRO" panose="020F0600000000000000" pitchFamily="50" charset="-128"/>
              </a:rPr>
              <a:t>5</a:t>
            </a:r>
            <a:r>
              <a:rPr lang="ja-JP" altLang="en-US">
                <a:latin typeface="HG丸ｺﾞｼｯｸM-PRO" panose="020F0600000000000000" pitchFamily="50" charset="-128"/>
                <a:ea typeface="HG丸ｺﾞｼｯｸM-PRO" panose="020F0600000000000000" pitchFamily="50" charset="-128"/>
              </a:rPr>
              <a:t>つの走行状態に分割して、それぞれをアクティビティ図によって詳しく表現した。</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文字とアクティビティ図だけではわかりづらいシーソーやシーソー上での機体の動きを、機体の状態の図とともに説明することで、どのように難所を攻略しようとしているのかが理解しやすくなるように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ja-JP" altLang="en-US">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mj-lt"/>
              <a:buAutoNum type="arabicPeriod" startAt="2"/>
            </a:pPr>
            <a:r>
              <a:rPr lang="ja-JP" altLang="en-US">
                <a:solidFill>
                  <a:prstClr val="black"/>
                </a:solidFill>
                <a:latin typeface="HG丸ｺﾞｼｯｸM-PRO" panose="020F0600000000000000" pitchFamily="50" charset="-128"/>
                <a:ea typeface="HG丸ｺﾞｼｯｸM-PRO" panose="020F0600000000000000" pitchFamily="50" charset="-128"/>
              </a:rPr>
              <a:t>構造モデル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機能モデルに基づきシーソーの通過を５つの走行状態に分けてクラス化することで、各走行状態がどのような技術を用いているのか、などわかりやすい構造を目指した。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基礎的な機能を実現するクラスや、そのクラスを利用して各走行状態で用いる技術をクラス化した。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クラスの関係が階層的になるように配置した。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a:solidFill>
                  <a:prstClr val="black"/>
                </a:solidFill>
                <a:latin typeface="HG丸ｺﾞｼｯｸM-PRO" panose="020F0600000000000000" pitchFamily="50" charset="-128"/>
                <a:ea typeface="HG丸ｺﾞｼｯｸM-PRO" panose="020F0600000000000000" pitchFamily="50" charset="-128"/>
              </a:rPr>
              <a:t>３．振る舞いモデル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アクティビティ図によるシーソーの通過のための戦略を基に、クラス図の動的な関係性をシーケンス図で示した。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各走行状態で用いられている要素技術についてもシーケンス図で示し、相互作用使用などの表現を用いることで、シーソーを攻略するための走行状態の複雑な遷移の説明を記述した。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ja-JP" altLang="en-US">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r>
              <a:rPr lang="ja-JP" altLang="en-US">
                <a:latin typeface="HG丸ｺﾞｼｯｸM-PRO" panose="020F0600000000000000" pitchFamily="50" charset="-128"/>
                <a:ea typeface="HG丸ｺﾞｼｯｸM-PRO" panose="020F0600000000000000" pitchFamily="50" charset="-128"/>
              </a:rPr>
              <a:t>４．工夫点</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シーソー通過のための要になる課題を取り上げてその対策について詳細に説明している。</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各走行状態の中でどういった工夫を行っているのかを、各要素技術の詳細を定義して図と共に説明することで、実施した対策との関連性を明確に示した。</a:t>
            </a:r>
            <a:endParaRPr lang="ja-JP" altLang="en-US" dirty="0">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a:latin typeface="HG丸ｺﾞｼｯｸM-PRO" panose="020F0600000000000000" pitchFamily="50" charset="-128"/>
                <a:ea typeface="HG丸ｺﾞｼｯｸM-PRO" panose="020F0600000000000000" pitchFamily="50" charset="-128"/>
              </a:rPr>
              <a:t>・私たちのチームはチーム名の通り、歩みを止めずに一つ一つの困難を解決してきたことにでチーム内の結束を深めてきました。春から共にプログラミングを学び、共に開発してきたメンバーとの団結力は、どのチームにも負けない自信があります。</a:t>
            </a:r>
            <a:endParaRPr lang="en-US" altLang="ja-JP" dirty="0">
              <a:latin typeface="HG丸ｺﾞｼｯｸM-PRO" panose="020F0600000000000000" pitchFamily="50" charset="-128"/>
              <a:ea typeface="HG丸ｺﾞｼｯｸM-PRO" panose="020F0600000000000000" pitchFamily="50" charset="-128"/>
            </a:endParaRPr>
          </a:p>
          <a:p>
            <a:pPr marL="0" indent="0"/>
            <a:endParaRPr lang="en-US" altLang="ja-JP" dirty="0">
              <a:latin typeface="HG丸ｺﾞｼｯｸM-PRO" panose="020F0600000000000000" pitchFamily="50" charset="-128"/>
              <a:ea typeface="HG丸ｺﾞｼｯｸM-PRO" panose="020F0600000000000000" pitchFamily="50" charset="-128"/>
            </a:endParaRPr>
          </a:p>
          <a:p>
            <a:pPr marL="0" indent="0"/>
            <a:r>
              <a:rPr lang="ja-JP" altLang="en-US">
                <a:latin typeface="HG丸ｺﾞｼｯｸM-PRO" panose="020F0600000000000000" pitchFamily="50" charset="-128"/>
                <a:ea typeface="HG丸ｺﾞｼｯｸM-PRO" panose="020F0600000000000000" pitchFamily="50" charset="-128"/>
              </a:rPr>
              <a:t>・目標は記録にも記憶にも残る結果を出すこと。地区大会で優勝してチャンピオンシップに出場し、この夏を大学生活最高の思い出にして見せることです！</a:t>
            </a:r>
            <a:endParaRPr lang="en-US" altLang="ja-JP" dirty="0">
              <a:latin typeface="HG丸ｺﾞｼｯｸM-PRO" panose="020F0600000000000000" pitchFamily="50" charset="-128"/>
              <a:ea typeface="HG丸ｺﾞｼｯｸM-PRO" panose="020F0600000000000000" pitchFamily="50" charset="-128"/>
            </a:endParaRPr>
          </a:p>
          <a:p>
            <a:pPr marL="0" indent="0"/>
            <a:endParaRPr lang="en-US" altLang="ja-JP" dirty="0">
              <a:latin typeface="HG丸ｺﾞｼｯｸM-PRO" panose="020F0600000000000000" pitchFamily="50" charset="-128"/>
              <a:ea typeface="HG丸ｺﾞｼｯｸM-PRO" panose="020F0600000000000000" pitchFamily="50" charset="-128"/>
            </a:endParaRPr>
          </a:p>
          <a:p>
            <a:pPr marL="0" indent="0"/>
            <a:r>
              <a:rPr lang="ja-JP" altLang="en-US">
                <a:latin typeface="HG丸ｺﾞｼｯｸM-PRO" panose="020F0600000000000000" pitchFamily="50" charset="-128"/>
                <a:ea typeface="HG丸ｺﾞｼｯｸM-PRO" panose="020F0600000000000000" pitchFamily="50" charset="-128"/>
              </a:rPr>
              <a:t>・日進月歩という字の如く、最後まで絶えず成長し、この大会での経験を今後に活かすことができれば良いと考えています。</a:t>
            </a:r>
            <a:endParaRPr lang="en-US" altLang="ja-JP" dirty="0">
              <a:latin typeface="HG丸ｺﾞｼｯｸM-PRO" panose="020F0600000000000000" pitchFamily="50" charset="-128"/>
              <a:ea typeface="HG丸ｺﾞｼｯｸM-PRO" panose="020F0600000000000000" pitchFamily="50" charset="-128"/>
            </a:endParaRP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a:t>
            </a:r>
            <a:r>
              <a:rPr lang="ja-JP" altLang="en-US" sz="1947" b="1">
                <a:solidFill>
                  <a:srgbClr val="FF0000"/>
                </a:solidFill>
              </a:rPr>
              <a:t>の概要</a:t>
            </a:r>
            <a:endParaRPr lang="ja-JP" altLang="en-US" sz="1947" b="1" dirty="0">
              <a:solidFill>
                <a:srgbClr val="FF0000"/>
              </a:solidFill>
            </a:endParaRPr>
          </a:p>
          <a:p>
            <a:pPr marL="196850" indent="-196850" eaLnBrk="1" hangingPunct="1">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私たちのチームはモデリング対象として、審査課題のうち「シーソーを通過する」を選択した。</a:t>
            </a:r>
          </a:p>
          <a:p>
            <a:pPr marL="196850" indent="-196850" eaLnBrk="1" hangingPunct="1">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審査課題を達成する際の走行目標を「シーソーダブルを成功させる」こととした。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シーソーを通過するために、「灰色検知走行」、「段差検知走行」、「登り走行」、「尻尾補助走行への切り替え」、「シーソー上走行」の</a:t>
            </a:r>
            <a:r>
              <a:rPr lang="en-US" altLang="ja-JP" dirty="0">
                <a:latin typeface="HG丸ｺﾞｼｯｸM-PRO" panose="020F0600000000000000" pitchFamily="50" charset="-128"/>
                <a:ea typeface="HG丸ｺﾞｼｯｸM-PRO" panose="020F0600000000000000" pitchFamily="50" charset="-128"/>
              </a:rPr>
              <a:t>5</a:t>
            </a:r>
            <a:r>
              <a:rPr lang="ja-JP" altLang="en-US">
                <a:latin typeface="HG丸ｺﾞｼｯｸM-PRO" panose="020F0600000000000000" pitchFamily="50" charset="-128"/>
                <a:ea typeface="HG丸ｺﾞｼｯｸM-PRO" panose="020F0600000000000000" pitchFamily="50" charset="-128"/>
              </a:rPr>
              <a:t>つの走行状態を定義した。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データに基づき灰色検知や段差検知機能を定義し、自己位置推定機能と組み合わせることで、シーソーへ安定して登ることができるようになった。さらにシーソー上での高精度な距離遷移が可能になった。</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82243864-034B-4B1F-989D-660E752C29D3}"/>
              </a:ext>
            </a:extLst>
          </p:cNvPr>
          <p:cNvSpPr txBox="1"/>
          <p:nvPr/>
        </p:nvSpPr>
        <p:spPr>
          <a:xfrm>
            <a:off x="239366" y="9891243"/>
            <a:ext cx="5873402" cy="584775"/>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ここに書いた説明で、モデル図全体を</a:t>
            </a:r>
            <a:r>
              <a:rPr lang="ja-JP" altLang="en-US">
                <a:solidFill>
                  <a:schemeClr val="bg1">
                    <a:lumMod val="50000"/>
                  </a:schemeClr>
                </a:solidFill>
              </a:rPr>
              <a:t>読んで得られる設計</a:t>
            </a:r>
            <a:r>
              <a:rPr lang="ja-JP" altLang="en-US" dirty="0">
                <a:solidFill>
                  <a:schemeClr val="bg1">
                    <a:lumMod val="50000"/>
                  </a:schemeClr>
                </a:solidFill>
              </a:rPr>
              <a:t>の全体像、重要なポイント、効果や実績を捉えること</a:t>
            </a:r>
            <a:r>
              <a:rPr lang="ja-JP" altLang="en-US">
                <a:solidFill>
                  <a:schemeClr val="bg1">
                    <a:lumMod val="50000"/>
                  </a:schemeClr>
                </a:solidFill>
              </a:rPr>
              <a:t>ができる</a:t>
            </a:r>
            <a:endParaRPr lang="ja-JP" altLang="en-US" dirty="0">
              <a:solidFill>
                <a:schemeClr val="bg1">
                  <a:lumMod val="50000"/>
                </a:schemeClr>
              </a:solidFill>
            </a:endParaRPr>
          </a:p>
        </p:txBody>
      </p:sp>
      <p:sp>
        <p:nvSpPr>
          <p:cNvPr id="4" name="テキスト ボックス 3">
            <a:extLst>
              <a:ext uri="{FF2B5EF4-FFF2-40B4-BE49-F238E27FC236}">
                <a16:creationId xmlns:a16="http://schemas.microsoft.com/office/drawing/2014/main" id="{1B9BAB15-89E8-4BE3-AEFC-6878394403C2}"/>
              </a:ext>
            </a:extLst>
          </p:cNvPr>
          <p:cNvSpPr txBox="1"/>
          <p:nvPr/>
        </p:nvSpPr>
        <p:spPr>
          <a:xfrm>
            <a:off x="6400800" y="9891243"/>
            <a:ext cx="6146400" cy="830997"/>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a:t>
            </a:r>
            <a:r>
              <a:rPr lang="ja-JP" altLang="en-US">
                <a:solidFill>
                  <a:schemeClr val="bg1">
                    <a:lumMod val="50000"/>
                  </a:schemeClr>
                </a:solidFill>
              </a:rPr>
              <a:t>どのような機能について、どのような構造に構成し、どのような振舞いによってよって動作させるのかがわかり、また各々がどの</a:t>
            </a:r>
            <a:r>
              <a:rPr lang="ja-JP" altLang="en-US" dirty="0">
                <a:solidFill>
                  <a:schemeClr val="bg1">
                    <a:lumMod val="50000"/>
                  </a:schemeClr>
                </a:solidFill>
              </a:rPr>
              <a:t>ようにつながっているか、といったことが把握できる</a:t>
            </a:r>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5147829-0168-479C-923E-C4F2A9A05126}"/>
              </a:ext>
            </a:extLst>
          </p:cNvPr>
          <p:cNvSpPr/>
          <p:nvPr/>
        </p:nvSpPr>
        <p:spPr>
          <a:xfrm>
            <a:off x="2337" y="744919"/>
            <a:ext cx="12799263" cy="888030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799" dirty="0"/>
          </a:p>
        </p:txBody>
      </p:sp>
      <p:sp>
        <p:nvSpPr>
          <p:cNvPr id="91" name="正方形/長方形 90">
            <a:extLst>
              <a:ext uri="{FF2B5EF4-FFF2-40B4-BE49-F238E27FC236}">
                <a16:creationId xmlns:a16="http://schemas.microsoft.com/office/drawing/2014/main" id="{DCF1C289-37A2-4C9A-B920-DAA57E16C60E}"/>
              </a:ext>
            </a:extLst>
          </p:cNvPr>
          <p:cNvSpPr/>
          <p:nvPr/>
        </p:nvSpPr>
        <p:spPr>
          <a:xfrm>
            <a:off x="0" y="-6384"/>
            <a:ext cx="12801598" cy="79505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a:p>
        </p:txBody>
      </p:sp>
      <p:pic>
        <p:nvPicPr>
          <p:cNvPr id="239" name="図 121">
            <a:extLst>
              <a:ext uri="{FF2B5EF4-FFF2-40B4-BE49-F238E27FC236}">
                <a16:creationId xmlns:a16="http://schemas.microsoft.com/office/drawing/2014/main" id="{94DABDDB-8DFF-4A45-BDCE-487664464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537" y="-78517"/>
            <a:ext cx="1320585" cy="879122"/>
          </a:xfrm>
          <a:prstGeom prst="rect">
            <a:avLst/>
          </a:prstGeom>
        </p:spPr>
      </p:pic>
      <p:pic>
        <p:nvPicPr>
          <p:cNvPr id="122" name="図 121">
            <a:extLst>
              <a:ext uri="{FF2B5EF4-FFF2-40B4-BE49-F238E27FC236}">
                <a16:creationId xmlns:a16="http://schemas.microsoft.com/office/drawing/2014/main" id="{48052F48-208C-4B46-894E-6A64BF0CB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972" y="-74168"/>
            <a:ext cx="1320585" cy="879122"/>
          </a:xfrm>
          <a:prstGeom prst="rect">
            <a:avLst/>
          </a:prstGeom>
        </p:spPr>
      </p:pic>
      <p:pic>
        <p:nvPicPr>
          <p:cNvPr id="121" name="図 120">
            <a:extLst>
              <a:ext uri="{FF2B5EF4-FFF2-40B4-BE49-F238E27FC236}">
                <a16:creationId xmlns:a16="http://schemas.microsoft.com/office/drawing/2014/main" id="{8B089160-0B7E-4175-9D75-B71368FEB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723" y="-73670"/>
            <a:ext cx="1161408" cy="879122"/>
          </a:xfrm>
          <a:prstGeom prst="rect">
            <a:avLst/>
          </a:prstGeom>
        </p:spPr>
      </p:pic>
      <p:pic>
        <p:nvPicPr>
          <p:cNvPr id="88" name="図 87">
            <a:extLst>
              <a:ext uri="{FF2B5EF4-FFF2-40B4-BE49-F238E27FC236}">
                <a16:creationId xmlns:a16="http://schemas.microsoft.com/office/drawing/2014/main" id="{7F85CE43-357D-4ABF-B592-1C162AA9F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06" y="-69638"/>
            <a:ext cx="1161408" cy="879122"/>
          </a:xfrm>
          <a:prstGeom prst="rect">
            <a:avLst/>
          </a:prstGeom>
        </p:spPr>
      </p:pic>
      <p:sp>
        <p:nvSpPr>
          <p:cNvPr id="86" name="四角形: 角を丸くする 85">
            <a:extLst>
              <a:ext uri="{FF2B5EF4-FFF2-40B4-BE49-F238E27FC236}">
                <a16:creationId xmlns:a16="http://schemas.microsoft.com/office/drawing/2014/main" id="{0E5FFAC9-297D-4B2F-B32A-8490449BAE10}"/>
              </a:ext>
            </a:extLst>
          </p:cNvPr>
          <p:cNvSpPr>
            <a:spLocks noChangeAspect="1"/>
          </p:cNvSpPr>
          <p:nvPr/>
        </p:nvSpPr>
        <p:spPr>
          <a:xfrm>
            <a:off x="6855340" y="819740"/>
            <a:ext cx="5928696" cy="4360042"/>
          </a:xfrm>
          <a:prstGeom prst="roundRect">
            <a:avLst>
              <a:gd name="adj" fmla="val 7746"/>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dirty="0"/>
          </a:p>
        </p:txBody>
      </p:sp>
      <p:sp>
        <p:nvSpPr>
          <p:cNvPr id="83" name="四角形: 角を丸くする 82">
            <a:extLst>
              <a:ext uri="{FF2B5EF4-FFF2-40B4-BE49-F238E27FC236}">
                <a16:creationId xmlns:a16="http://schemas.microsoft.com/office/drawing/2014/main" id="{36DD0C11-4E55-4E24-A16C-165BB83A797A}"/>
              </a:ext>
            </a:extLst>
          </p:cNvPr>
          <p:cNvSpPr/>
          <p:nvPr/>
        </p:nvSpPr>
        <p:spPr>
          <a:xfrm>
            <a:off x="4689733" y="819742"/>
            <a:ext cx="2149767" cy="4361245"/>
          </a:xfrm>
          <a:prstGeom prst="round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a:p>
        </p:txBody>
      </p:sp>
      <p:sp>
        <p:nvSpPr>
          <p:cNvPr id="36" name="四角形: 角を丸くする 35">
            <a:extLst>
              <a:ext uri="{FF2B5EF4-FFF2-40B4-BE49-F238E27FC236}">
                <a16:creationId xmlns:a16="http://schemas.microsoft.com/office/drawing/2014/main" id="{25D11A6D-9F58-46BF-B361-BADA64ED055C}"/>
              </a:ext>
            </a:extLst>
          </p:cNvPr>
          <p:cNvSpPr/>
          <p:nvPr/>
        </p:nvSpPr>
        <p:spPr>
          <a:xfrm>
            <a:off x="2584640" y="819740"/>
            <a:ext cx="2098087" cy="4361246"/>
          </a:xfrm>
          <a:prstGeom prst="round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799" dirty="0"/>
              <a:t>カウント</a:t>
            </a:r>
          </a:p>
          <a:p>
            <a:r>
              <a:rPr lang="ja-JP" altLang="ja-JP" sz="1799" dirty="0"/>
              <a:t>輝度地がバンド内に収まっている時に単位時間ごとにカウントを増やし、カウント数が一定数を超えたら灰色を検知したとする。この値は機体の速度によって異なる。</a:t>
            </a:r>
          </a:p>
        </p:txBody>
      </p:sp>
      <p:pic>
        <p:nvPicPr>
          <p:cNvPr id="54" name="図 53">
            <a:extLst>
              <a:ext uri="{FF2B5EF4-FFF2-40B4-BE49-F238E27FC236}">
                <a16:creationId xmlns:a16="http://schemas.microsoft.com/office/drawing/2014/main" id="{BADC25EC-E90C-47AD-B7DA-562A199B34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981" y="1399733"/>
            <a:ext cx="1085814" cy="294550"/>
          </a:xfrm>
          <a:prstGeom prst="rect">
            <a:avLst/>
          </a:prstGeom>
        </p:spPr>
      </p:pic>
      <p:pic>
        <p:nvPicPr>
          <p:cNvPr id="4" name="図 3">
            <a:extLst>
              <a:ext uri="{FF2B5EF4-FFF2-40B4-BE49-F238E27FC236}">
                <a16:creationId xmlns:a16="http://schemas.microsoft.com/office/drawing/2014/main" id="{BC4887E1-9B78-4337-8F96-061772FE6E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3101674" y="1232601"/>
            <a:ext cx="286972" cy="222540"/>
          </a:xfrm>
          <a:prstGeom prst="rect">
            <a:avLst/>
          </a:prstGeom>
        </p:spPr>
      </p:pic>
      <p:sp>
        <p:nvSpPr>
          <p:cNvPr id="59" name="正方形/長方形 58">
            <a:extLst>
              <a:ext uri="{FF2B5EF4-FFF2-40B4-BE49-F238E27FC236}">
                <a16:creationId xmlns:a16="http://schemas.microsoft.com/office/drawing/2014/main" id="{4972C34D-3C14-414D-844A-E80623B60AA8}"/>
              </a:ext>
            </a:extLst>
          </p:cNvPr>
          <p:cNvSpPr/>
          <p:nvPr/>
        </p:nvSpPr>
        <p:spPr>
          <a:xfrm>
            <a:off x="3332576" y="1621769"/>
            <a:ext cx="292887" cy="45719"/>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a:p>
        </p:txBody>
      </p:sp>
      <p:cxnSp>
        <p:nvCxnSpPr>
          <p:cNvPr id="166" name="直線矢印コネクタ 165">
            <a:extLst>
              <a:ext uri="{FF2B5EF4-FFF2-40B4-BE49-F238E27FC236}">
                <a16:creationId xmlns:a16="http://schemas.microsoft.com/office/drawing/2014/main" id="{4DE28DDB-0972-440B-A135-FDE2DCB0D598}"/>
              </a:ext>
            </a:extLst>
          </p:cNvPr>
          <p:cNvCxnSpPr>
            <a:cxnSpLocks/>
          </p:cNvCxnSpPr>
          <p:nvPr/>
        </p:nvCxnSpPr>
        <p:spPr>
          <a:xfrm flipH="1">
            <a:off x="6991775" y="1819183"/>
            <a:ext cx="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6" name="テキスト ボックス 95">
            <a:extLst>
              <a:ext uri="{FF2B5EF4-FFF2-40B4-BE49-F238E27FC236}">
                <a16:creationId xmlns:a16="http://schemas.microsoft.com/office/drawing/2014/main" id="{4949F226-A499-4022-8CD9-DD8DB7C68A94}"/>
              </a:ext>
            </a:extLst>
          </p:cNvPr>
          <p:cNvSpPr txBox="1"/>
          <p:nvPr/>
        </p:nvSpPr>
        <p:spPr>
          <a:xfrm>
            <a:off x="1101411" y="298812"/>
            <a:ext cx="683222" cy="369204"/>
          </a:xfrm>
          <a:prstGeom prst="rect">
            <a:avLst/>
          </a:prstGeom>
          <a:noFill/>
        </p:spPr>
        <p:txBody>
          <a:bodyPr wrap="square" rtlCol="0">
            <a:spAutoFit/>
          </a:bodyPr>
          <a:lstStyle/>
          <a:p>
            <a:r>
              <a:rPr lang="ja-JP" altLang="en-US" sz="1799" b="1">
                <a:solidFill>
                  <a:srgbClr val="FF0000"/>
                </a:solidFill>
              </a:rPr>
              <a:t>機能</a:t>
            </a:r>
            <a:endParaRPr lang="ja-JP" altLang="en-US" sz="1799" b="1" dirty="0">
              <a:solidFill>
                <a:srgbClr val="FF0000"/>
              </a:solidFill>
            </a:endParaRPr>
          </a:p>
        </p:txBody>
      </p:sp>
      <p:sp>
        <p:nvSpPr>
          <p:cNvPr id="97" name="テキスト ボックス 96">
            <a:extLst>
              <a:ext uri="{FF2B5EF4-FFF2-40B4-BE49-F238E27FC236}">
                <a16:creationId xmlns:a16="http://schemas.microsoft.com/office/drawing/2014/main" id="{E9E60726-94A2-4387-AC7B-E3EC0D1751A3}"/>
              </a:ext>
            </a:extLst>
          </p:cNvPr>
          <p:cNvSpPr txBox="1"/>
          <p:nvPr/>
        </p:nvSpPr>
        <p:spPr>
          <a:xfrm>
            <a:off x="3022404" y="296016"/>
            <a:ext cx="1147634" cy="369204"/>
          </a:xfrm>
          <a:prstGeom prst="rect">
            <a:avLst/>
          </a:prstGeom>
          <a:noFill/>
        </p:spPr>
        <p:txBody>
          <a:bodyPr wrap="square" rtlCol="0">
            <a:spAutoFit/>
          </a:bodyPr>
          <a:lstStyle/>
          <a:p>
            <a:r>
              <a:rPr lang="ja-JP" altLang="en-US" sz="1799" b="1" dirty="0"/>
              <a:t>振る舞い</a:t>
            </a:r>
          </a:p>
        </p:txBody>
      </p:sp>
      <p:sp>
        <p:nvSpPr>
          <p:cNvPr id="98" name="テキスト ボックス 97">
            <a:extLst>
              <a:ext uri="{FF2B5EF4-FFF2-40B4-BE49-F238E27FC236}">
                <a16:creationId xmlns:a16="http://schemas.microsoft.com/office/drawing/2014/main" id="{BEE61C7C-D0AE-4C42-B89E-8FBBB949E8A4}"/>
              </a:ext>
            </a:extLst>
          </p:cNvPr>
          <p:cNvSpPr txBox="1"/>
          <p:nvPr/>
        </p:nvSpPr>
        <p:spPr>
          <a:xfrm>
            <a:off x="2110812" y="296944"/>
            <a:ext cx="702468" cy="369204"/>
          </a:xfrm>
          <a:prstGeom prst="rect">
            <a:avLst/>
          </a:prstGeom>
          <a:noFill/>
        </p:spPr>
        <p:txBody>
          <a:bodyPr wrap="square" rtlCol="0">
            <a:spAutoFit/>
          </a:bodyPr>
          <a:lstStyle/>
          <a:p>
            <a:r>
              <a:rPr lang="ja-JP" altLang="en-US" sz="1799" b="1" dirty="0"/>
              <a:t>構造</a:t>
            </a:r>
          </a:p>
        </p:txBody>
      </p:sp>
      <p:sp>
        <p:nvSpPr>
          <p:cNvPr id="99" name="テキスト ボックス 98">
            <a:extLst>
              <a:ext uri="{FF2B5EF4-FFF2-40B4-BE49-F238E27FC236}">
                <a16:creationId xmlns:a16="http://schemas.microsoft.com/office/drawing/2014/main" id="{D272FB0F-5983-45D4-9BE7-327E4FD47663}"/>
              </a:ext>
            </a:extLst>
          </p:cNvPr>
          <p:cNvSpPr txBox="1"/>
          <p:nvPr/>
        </p:nvSpPr>
        <p:spPr>
          <a:xfrm>
            <a:off x="8678049" y="81261"/>
            <a:ext cx="3837939" cy="707886"/>
          </a:xfrm>
          <a:prstGeom prst="rect">
            <a:avLst/>
          </a:prstGeom>
          <a:noFill/>
        </p:spPr>
        <p:txBody>
          <a:bodyPr wrap="square" rtlCol="0">
            <a:spAutoFit/>
          </a:bodyPr>
          <a:lstStyle/>
          <a:p>
            <a:r>
              <a:rPr lang="ja-JP" altLang="en-US" sz="4000" b="1" i="1" dirty="0">
                <a:solidFill>
                  <a:srgbClr val="92D050"/>
                </a:solidFill>
                <a:latin typeface="富士ポップ" panose="040F0709000000000000" pitchFamily="49" charset="-128"/>
                <a:ea typeface="富士ポップ" panose="040F0709000000000000" pitchFamily="49" charset="-128"/>
              </a:rPr>
              <a:t>テクテクトップ</a:t>
            </a:r>
          </a:p>
        </p:txBody>
      </p:sp>
      <p:sp>
        <p:nvSpPr>
          <p:cNvPr id="100" name="テキスト ボックス 99">
            <a:extLst>
              <a:ext uri="{FF2B5EF4-FFF2-40B4-BE49-F238E27FC236}">
                <a16:creationId xmlns:a16="http://schemas.microsoft.com/office/drawing/2014/main" id="{019C1088-AE31-4E28-9FDF-36930ECFF9DE}"/>
              </a:ext>
            </a:extLst>
          </p:cNvPr>
          <p:cNvSpPr txBox="1"/>
          <p:nvPr/>
        </p:nvSpPr>
        <p:spPr>
          <a:xfrm>
            <a:off x="5536920" y="55620"/>
            <a:ext cx="3163984" cy="707501"/>
          </a:xfrm>
          <a:prstGeom prst="rect">
            <a:avLst/>
          </a:prstGeom>
          <a:noFill/>
        </p:spPr>
        <p:txBody>
          <a:bodyPr wrap="square" rtlCol="0">
            <a:spAutoFit/>
          </a:bodyPr>
          <a:lstStyle/>
          <a:p>
            <a:r>
              <a:rPr lang="ja-JP" altLang="en-US" sz="1099" dirty="0"/>
              <a:t>●選択課題</a:t>
            </a:r>
            <a:endParaRPr lang="en-US" altLang="ja-JP" sz="1099" dirty="0"/>
          </a:p>
          <a:p>
            <a:r>
              <a:rPr lang="ja-JP" altLang="en-US" sz="1799"/>
              <a:t>「シーソーを通過する」</a:t>
            </a:r>
            <a:endParaRPr lang="en-US" altLang="ja-JP" sz="1799" dirty="0"/>
          </a:p>
          <a:p>
            <a:r>
              <a:rPr lang="ja-JP" altLang="en-US" sz="1099" dirty="0"/>
              <a:t>・選択理由：近年採用されていない難所であるため</a:t>
            </a:r>
            <a:endParaRPr lang="en-US" altLang="ja-JP" sz="1099" dirty="0"/>
          </a:p>
        </p:txBody>
      </p:sp>
      <p:sp>
        <p:nvSpPr>
          <p:cNvPr id="230" name="四角形: 角を丸くする 229">
            <a:extLst>
              <a:ext uri="{FF2B5EF4-FFF2-40B4-BE49-F238E27FC236}">
                <a16:creationId xmlns:a16="http://schemas.microsoft.com/office/drawing/2014/main" id="{3B3D837A-9B33-49B0-B76C-DAECF363AE6A}"/>
              </a:ext>
            </a:extLst>
          </p:cNvPr>
          <p:cNvSpPr/>
          <p:nvPr/>
        </p:nvSpPr>
        <p:spPr>
          <a:xfrm>
            <a:off x="7671470" y="5232611"/>
            <a:ext cx="2532006" cy="4368589"/>
          </a:xfrm>
          <a:prstGeom prst="roundRect">
            <a:avLst>
              <a:gd name="adj" fmla="val 13341"/>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dirty="0"/>
          </a:p>
        </p:txBody>
      </p:sp>
      <p:cxnSp>
        <p:nvCxnSpPr>
          <p:cNvPr id="234" name="直線矢印コネクタ 233">
            <a:extLst>
              <a:ext uri="{FF2B5EF4-FFF2-40B4-BE49-F238E27FC236}">
                <a16:creationId xmlns:a16="http://schemas.microsoft.com/office/drawing/2014/main" id="{513FE326-B531-41E9-BC2F-9CC3E677DFE1}"/>
              </a:ext>
            </a:extLst>
          </p:cNvPr>
          <p:cNvCxnSpPr>
            <a:cxnSpLocks/>
          </p:cNvCxnSpPr>
          <p:nvPr/>
        </p:nvCxnSpPr>
        <p:spPr>
          <a:xfrm>
            <a:off x="10287993" y="5863596"/>
            <a:ext cx="34150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69" name="四角形: 角を丸くする 268">
            <a:extLst>
              <a:ext uri="{FF2B5EF4-FFF2-40B4-BE49-F238E27FC236}">
                <a16:creationId xmlns:a16="http://schemas.microsoft.com/office/drawing/2014/main" id="{6C94E0EF-1405-409A-B6A4-D3D247435528}"/>
              </a:ext>
            </a:extLst>
          </p:cNvPr>
          <p:cNvSpPr/>
          <p:nvPr/>
        </p:nvSpPr>
        <p:spPr>
          <a:xfrm>
            <a:off x="5111705" y="5235077"/>
            <a:ext cx="2536819" cy="4366123"/>
          </a:xfrm>
          <a:prstGeom prst="roundRect">
            <a:avLst>
              <a:gd name="adj" fmla="val 13530"/>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dirty="0"/>
          </a:p>
        </p:txBody>
      </p:sp>
      <p:sp>
        <p:nvSpPr>
          <p:cNvPr id="290" name="四角形: 角を丸くする 289">
            <a:extLst>
              <a:ext uri="{FF2B5EF4-FFF2-40B4-BE49-F238E27FC236}">
                <a16:creationId xmlns:a16="http://schemas.microsoft.com/office/drawing/2014/main" id="{2AFA08D4-48B8-4C5C-A97A-FD5BC4067F29}"/>
              </a:ext>
            </a:extLst>
          </p:cNvPr>
          <p:cNvSpPr/>
          <p:nvPr/>
        </p:nvSpPr>
        <p:spPr>
          <a:xfrm>
            <a:off x="2556874" y="5227793"/>
            <a:ext cx="2532006" cy="4373407"/>
          </a:xfrm>
          <a:prstGeom prst="roundRect">
            <a:avLst>
              <a:gd name="adj" fmla="val 13341"/>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dirty="0"/>
          </a:p>
        </p:txBody>
      </p:sp>
      <p:sp>
        <p:nvSpPr>
          <p:cNvPr id="314" name="四角形: 角を丸くする 313">
            <a:extLst>
              <a:ext uri="{FF2B5EF4-FFF2-40B4-BE49-F238E27FC236}">
                <a16:creationId xmlns:a16="http://schemas.microsoft.com/office/drawing/2014/main" id="{3902AE90-6339-4065-89A6-C1788BF36F9C}"/>
              </a:ext>
            </a:extLst>
          </p:cNvPr>
          <p:cNvSpPr/>
          <p:nvPr/>
        </p:nvSpPr>
        <p:spPr>
          <a:xfrm>
            <a:off x="10226422" y="5227793"/>
            <a:ext cx="2561664" cy="4373407"/>
          </a:xfrm>
          <a:prstGeom prst="roundRect">
            <a:avLst>
              <a:gd name="adj" fmla="val 12866"/>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dirty="0"/>
          </a:p>
        </p:txBody>
      </p:sp>
      <p:pic>
        <p:nvPicPr>
          <p:cNvPr id="102" name="図 3">
            <a:extLst>
              <a:ext uri="{FF2B5EF4-FFF2-40B4-BE49-F238E27FC236}">
                <a16:creationId xmlns:a16="http://schemas.microsoft.com/office/drawing/2014/main" id="{A37C7428-7814-394E-A72D-F67C98D503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161737" y="1248705"/>
            <a:ext cx="286972" cy="222540"/>
          </a:xfrm>
          <a:prstGeom prst="rect">
            <a:avLst/>
          </a:prstGeom>
        </p:spPr>
      </p:pic>
      <p:pic>
        <p:nvPicPr>
          <p:cNvPr id="87" name="図 53">
            <a:extLst>
              <a:ext uri="{FF2B5EF4-FFF2-40B4-BE49-F238E27FC236}">
                <a16:creationId xmlns:a16="http://schemas.microsoft.com/office/drawing/2014/main" id="{33AF3876-638C-4048-B386-690E20A44619}"/>
              </a:ext>
            </a:extLst>
          </p:cNvPr>
          <p:cNvPicPr>
            <a:picLocks noChangeAspect="1"/>
          </p:cNvPicPr>
          <p:nvPr/>
        </p:nvPicPr>
        <p:blipFill rotWithShape="1">
          <a:blip r:embed="rId4">
            <a:extLst>
              <a:ext uri="{28A0092B-C50C-407E-A947-70E740481C1C}">
                <a14:useLocalDpi xmlns:a14="http://schemas.microsoft.com/office/drawing/2010/main" val="0"/>
              </a:ext>
            </a:extLst>
          </a:blip>
          <a:srcRect r="31117"/>
          <a:stretch/>
        </p:blipFill>
        <p:spPr>
          <a:xfrm>
            <a:off x="3914687" y="1384289"/>
            <a:ext cx="747939" cy="294550"/>
          </a:xfrm>
          <a:prstGeom prst="rect">
            <a:avLst/>
          </a:prstGeom>
        </p:spPr>
      </p:pic>
      <p:pic>
        <p:nvPicPr>
          <p:cNvPr id="105" name="図 3">
            <a:extLst>
              <a:ext uri="{FF2B5EF4-FFF2-40B4-BE49-F238E27FC236}">
                <a16:creationId xmlns:a16="http://schemas.microsoft.com/office/drawing/2014/main" id="{C11ED869-ACA5-864D-9940-1F023105E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6937842" y="1248577"/>
            <a:ext cx="286972" cy="222540"/>
          </a:xfrm>
          <a:prstGeom prst="rect">
            <a:avLst/>
          </a:prstGeom>
        </p:spPr>
      </p:pic>
      <p:pic>
        <p:nvPicPr>
          <p:cNvPr id="109" name="図 3">
            <a:extLst>
              <a:ext uri="{FF2B5EF4-FFF2-40B4-BE49-F238E27FC236}">
                <a16:creationId xmlns:a16="http://schemas.microsoft.com/office/drawing/2014/main" id="{7F079A28-7063-184F-96A7-AA70B0535F95}"/>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5400000">
            <a:off x="7572537" y="1243834"/>
            <a:ext cx="286972" cy="222540"/>
          </a:xfrm>
          <a:prstGeom prst="rect">
            <a:avLst/>
          </a:prstGeom>
          <a:effectLst>
            <a:outerShdw blurRad="50800" dist="50800" dir="5400000" algn="ctr" rotWithShape="0">
              <a:srgbClr val="000000">
                <a:alpha val="0"/>
              </a:srgbClr>
            </a:outerShdw>
          </a:effectLst>
        </p:spPr>
      </p:pic>
      <p:cxnSp>
        <p:nvCxnSpPr>
          <p:cNvPr id="110" name="直線矢印コネクタ 178">
            <a:extLst>
              <a:ext uri="{FF2B5EF4-FFF2-40B4-BE49-F238E27FC236}">
                <a16:creationId xmlns:a16="http://schemas.microsoft.com/office/drawing/2014/main" id="{C36AAE11-7540-3340-A286-F15853A15797}"/>
              </a:ext>
            </a:extLst>
          </p:cNvPr>
          <p:cNvCxnSpPr>
            <a:cxnSpLocks/>
          </p:cNvCxnSpPr>
          <p:nvPr/>
        </p:nvCxnSpPr>
        <p:spPr>
          <a:xfrm flipH="1">
            <a:off x="7439140" y="1404887"/>
            <a:ext cx="1856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17" name="図 3">
            <a:extLst>
              <a:ext uri="{FF2B5EF4-FFF2-40B4-BE49-F238E27FC236}">
                <a16:creationId xmlns:a16="http://schemas.microsoft.com/office/drawing/2014/main" id="{98084879-601F-D047-BAD0-BFAE1610C09D}"/>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5400000">
            <a:off x="8365915" y="1243773"/>
            <a:ext cx="286972" cy="222540"/>
          </a:xfrm>
          <a:prstGeom prst="rect">
            <a:avLst/>
          </a:prstGeom>
          <a:effectLst>
            <a:outerShdw blurRad="50800" dist="50800" dir="5400000" algn="ctr" rotWithShape="0">
              <a:srgbClr val="000000">
                <a:alpha val="0"/>
              </a:srgbClr>
            </a:outerShdw>
          </a:effectLst>
        </p:spPr>
      </p:pic>
      <p:pic>
        <p:nvPicPr>
          <p:cNvPr id="116" name="図 9">
            <a:extLst>
              <a:ext uri="{FF2B5EF4-FFF2-40B4-BE49-F238E27FC236}">
                <a16:creationId xmlns:a16="http://schemas.microsoft.com/office/drawing/2014/main" id="{2E791908-AE55-B045-8EA2-4D66C55913D2}"/>
              </a:ext>
            </a:extLst>
          </p:cNvPr>
          <p:cNvPicPr>
            <a:picLocks noChangeAspect="1"/>
          </p:cNvPicPr>
          <p:nvPr/>
        </p:nvPicPr>
        <p:blipFill>
          <a:blip r:embed="rId6">
            <a:alphaModFix amt="40000"/>
            <a:extLst>
              <a:ext uri="{28A0092B-C50C-407E-A947-70E740481C1C}">
                <a14:useLocalDpi xmlns:a14="http://schemas.microsoft.com/office/drawing/2010/main" val="0"/>
              </a:ext>
            </a:extLst>
          </a:blip>
          <a:stretch>
            <a:fillRect/>
          </a:stretch>
        </p:blipFill>
        <p:spPr>
          <a:xfrm>
            <a:off x="8500814" y="1099634"/>
            <a:ext cx="366399" cy="585993"/>
          </a:xfrm>
          <a:prstGeom prst="rect">
            <a:avLst/>
          </a:prstGeom>
          <a:effectLst>
            <a:outerShdw blurRad="50800" dist="50800" dir="5400000" algn="ctr" rotWithShape="0">
              <a:srgbClr val="000000">
                <a:alpha val="0"/>
              </a:srgbClr>
            </a:outerShdw>
          </a:effectLst>
        </p:spPr>
      </p:pic>
      <p:pic>
        <p:nvPicPr>
          <p:cNvPr id="115" name="図 3">
            <a:extLst>
              <a:ext uri="{FF2B5EF4-FFF2-40B4-BE49-F238E27FC236}">
                <a16:creationId xmlns:a16="http://schemas.microsoft.com/office/drawing/2014/main" id="{D73F899A-6E48-6442-91BA-A04B5FCFF5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568749" y="1248516"/>
            <a:ext cx="286972" cy="222540"/>
          </a:xfrm>
          <a:prstGeom prst="rect">
            <a:avLst/>
          </a:prstGeom>
        </p:spPr>
      </p:pic>
      <p:pic>
        <p:nvPicPr>
          <p:cNvPr id="114" name="図 9">
            <a:extLst>
              <a:ext uri="{FF2B5EF4-FFF2-40B4-BE49-F238E27FC236}">
                <a16:creationId xmlns:a16="http://schemas.microsoft.com/office/drawing/2014/main" id="{A4CA4EB8-FB7A-F845-AEBC-A1401E8D5B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3648" y="1104377"/>
            <a:ext cx="366399" cy="585993"/>
          </a:xfrm>
          <a:prstGeom prst="rect">
            <a:avLst/>
          </a:prstGeom>
        </p:spPr>
      </p:pic>
      <p:cxnSp>
        <p:nvCxnSpPr>
          <p:cNvPr id="118" name="直線矢印コネクタ 178">
            <a:extLst>
              <a:ext uri="{FF2B5EF4-FFF2-40B4-BE49-F238E27FC236}">
                <a16:creationId xmlns:a16="http://schemas.microsoft.com/office/drawing/2014/main" id="{7EF169DF-A05E-D040-84ED-51B416ED903F}"/>
              </a:ext>
            </a:extLst>
          </p:cNvPr>
          <p:cNvCxnSpPr>
            <a:cxnSpLocks/>
          </p:cNvCxnSpPr>
          <p:nvPr/>
        </p:nvCxnSpPr>
        <p:spPr>
          <a:xfrm rot="10800000" flipH="1">
            <a:off x="8492762" y="1404826"/>
            <a:ext cx="1856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4" name="図 9">
            <a:extLst>
              <a:ext uri="{FF2B5EF4-FFF2-40B4-BE49-F238E27FC236}">
                <a16:creationId xmlns:a16="http://schemas.microsoft.com/office/drawing/2014/main" id="{35A55D6B-8C2D-9746-854A-262F577F04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2741" y="1104438"/>
            <a:ext cx="366399" cy="585993"/>
          </a:xfrm>
          <a:prstGeom prst="rect">
            <a:avLst/>
          </a:prstGeom>
        </p:spPr>
      </p:pic>
      <p:pic>
        <p:nvPicPr>
          <p:cNvPr id="108" name="図 9">
            <a:extLst>
              <a:ext uri="{FF2B5EF4-FFF2-40B4-BE49-F238E27FC236}">
                <a16:creationId xmlns:a16="http://schemas.microsoft.com/office/drawing/2014/main" id="{C32B36B0-3CD3-2645-A80C-CEDEAE5DD833}"/>
              </a:ext>
            </a:extLst>
          </p:cNvPr>
          <p:cNvPicPr>
            <a:picLocks noChangeAspect="1"/>
          </p:cNvPicPr>
          <p:nvPr/>
        </p:nvPicPr>
        <p:blipFill>
          <a:blip r:embed="rId6">
            <a:alphaModFix amt="40000"/>
            <a:extLst>
              <a:ext uri="{28A0092B-C50C-407E-A947-70E740481C1C}">
                <a14:useLocalDpi xmlns:a14="http://schemas.microsoft.com/office/drawing/2010/main" val="0"/>
              </a:ext>
            </a:extLst>
          </a:blip>
          <a:stretch>
            <a:fillRect/>
          </a:stretch>
        </p:blipFill>
        <p:spPr>
          <a:xfrm>
            <a:off x="7707436" y="1099695"/>
            <a:ext cx="366399" cy="585993"/>
          </a:xfrm>
          <a:prstGeom prst="rect">
            <a:avLst/>
          </a:prstGeom>
          <a:effectLst>
            <a:outerShdw blurRad="50800" dist="50800" dir="5400000" algn="ctr" rotWithShape="0">
              <a:srgbClr val="000000">
                <a:alpha val="0"/>
              </a:srgbClr>
            </a:outerShdw>
          </a:effectLst>
        </p:spPr>
      </p:pic>
      <p:pic>
        <p:nvPicPr>
          <p:cNvPr id="101" name="図 9">
            <a:extLst>
              <a:ext uri="{FF2B5EF4-FFF2-40B4-BE49-F238E27FC236}">
                <a16:creationId xmlns:a16="http://schemas.microsoft.com/office/drawing/2014/main" id="{67571E53-EBF7-7A46-BFEC-578AE48EDE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6636" y="1104566"/>
            <a:ext cx="366399" cy="585993"/>
          </a:xfrm>
          <a:prstGeom prst="rect">
            <a:avLst/>
          </a:prstGeom>
        </p:spPr>
      </p:pic>
      <p:pic>
        <p:nvPicPr>
          <p:cNvPr id="10" name="図 9">
            <a:extLst>
              <a:ext uri="{FF2B5EF4-FFF2-40B4-BE49-F238E27FC236}">
                <a16:creationId xmlns:a16="http://schemas.microsoft.com/office/drawing/2014/main" id="{7BBE3673-2A99-4DF1-AA0F-3F29734050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6573" y="1088462"/>
            <a:ext cx="366399" cy="585993"/>
          </a:xfrm>
          <a:prstGeom prst="rect">
            <a:avLst/>
          </a:prstGeom>
        </p:spPr>
      </p:pic>
      <p:pic>
        <p:nvPicPr>
          <p:cNvPr id="119" name="図 53">
            <a:extLst>
              <a:ext uri="{FF2B5EF4-FFF2-40B4-BE49-F238E27FC236}">
                <a16:creationId xmlns:a16="http://schemas.microsoft.com/office/drawing/2014/main" id="{0275DECD-06BF-0E4F-80E2-FF968E221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53366" y="1392695"/>
            <a:ext cx="1085814" cy="294550"/>
          </a:xfrm>
          <a:prstGeom prst="rect">
            <a:avLst/>
          </a:prstGeom>
        </p:spPr>
      </p:pic>
      <p:pic>
        <p:nvPicPr>
          <p:cNvPr id="128" name="図 53">
            <a:extLst>
              <a:ext uri="{FF2B5EF4-FFF2-40B4-BE49-F238E27FC236}">
                <a16:creationId xmlns:a16="http://schemas.microsoft.com/office/drawing/2014/main" id="{0A35FF04-C657-7742-9195-E7C00ECEDD41}"/>
              </a:ext>
            </a:extLst>
          </p:cNvPr>
          <p:cNvPicPr>
            <a:picLocks noChangeAspect="1"/>
          </p:cNvPicPr>
          <p:nvPr/>
        </p:nvPicPr>
        <p:blipFill rotWithShape="1">
          <a:blip r:embed="rId4">
            <a:extLst>
              <a:ext uri="{28A0092B-C50C-407E-A947-70E740481C1C}">
                <a14:useLocalDpi xmlns:a14="http://schemas.microsoft.com/office/drawing/2010/main" val="0"/>
              </a:ext>
            </a:extLst>
          </a:blip>
          <a:srcRect r="31117"/>
          <a:stretch/>
        </p:blipFill>
        <p:spPr>
          <a:xfrm>
            <a:off x="10481469" y="1395043"/>
            <a:ext cx="747939" cy="294550"/>
          </a:xfrm>
          <a:prstGeom prst="rect">
            <a:avLst/>
          </a:prstGeom>
        </p:spPr>
      </p:pic>
      <p:pic>
        <p:nvPicPr>
          <p:cNvPr id="131" name="図 3">
            <a:extLst>
              <a:ext uri="{FF2B5EF4-FFF2-40B4-BE49-F238E27FC236}">
                <a16:creationId xmlns:a16="http://schemas.microsoft.com/office/drawing/2014/main" id="{FD0CD75C-F423-734D-928D-DE55A79D96D9}"/>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5400000">
            <a:off x="11343909" y="1195583"/>
            <a:ext cx="286972" cy="222540"/>
          </a:xfrm>
          <a:prstGeom prst="rect">
            <a:avLst/>
          </a:prstGeom>
          <a:effectLst>
            <a:outerShdw blurRad="50800" dist="50800" dir="5400000" algn="ctr" rotWithShape="0">
              <a:srgbClr val="000000">
                <a:alpha val="0"/>
              </a:srgbClr>
            </a:outerShdw>
          </a:effectLst>
        </p:spPr>
      </p:pic>
      <p:pic>
        <p:nvPicPr>
          <p:cNvPr id="132" name="図 9">
            <a:extLst>
              <a:ext uri="{FF2B5EF4-FFF2-40B4-BE49-F238E27FC236}">
                <a16:creationId xmlns:a16="http://schemas.microsoft.com/office/drawing/2014/main" id="{409DC156-842B-4D43-9C83-197ED5683546}"/>
              </a:ext>
            </a:extLst>
          </p:cNvPr>
          <p:cNvPicPr>
            <a:picLocks noChangeAspect="1"/>
          </p:cNvPicPr>
          <p:nvPr/>
        </p:nvPicPr>
        <p:blipFill>
          <a:blip r:embed="rId6">
            <a:alphaModFix amt="40000"/>
            <a:extLst>
              <a:ext uri="{28A0092B-C50C-407E-A947-70E740481C1C}">
                <a14:useLocalDpi xmlns:a14="http://schemas.microsoft.com/office/drawing/2010/main" val="0"/>
              </a:ext>
            </a:extLst>
          </a:blip>
          <a:stretch>
            <a:fillRect/>
          </a:stretch>
        </p:blipFill>
        <p:spPr>
          <a:xfrm>
            <a:off x="11478808" y="1051444"/>
            <a:ext cx="366399" cy="585993"/>
          </a:xfrm>
          <a:prstGeom prst="rect">
            <a:avLst/>
          </a:prstGeom>
          <a:effectLst>
            <a:outerShdw blurRad="50800" dist="50800" dir="5400000" algn="ctr" rotWithShape="0">
              <a:srgbClr val="000000">
                <a:alpha val="0"/>
              </a:srgbClr>
            </a:outerShdw>
          </a:effectLst>
        </p:spPr>
      </p:pic>
      <p:cxnSp>
        <p:nvCxnSpPr>
          <p:cNvPr id="133" name="直線矢印コネクタ 178">
            <a:extLst>
              <a:ext uri="{FF2B5EF4-FFF2-40B4-BE49-F238E27FC236}">
                <a16:creationId xmlns:a16="http://schemas.microsoft.com/office/drawing/2014/main" id="{D9A67A69-C38F-D144-B2AF-44FD18CB2C7E}"/>
              </a:ext>
            </a:extLst>
          </p:cNvPr>
          <p:cNvCxnSpPr>
            <a:cxnSpLocks/>
          </p:cNvCxnSpPr>
          <p:nvPr/>
        </p:nvCxnSpPr>
        <p:spPr>
          <a:xfrm flipV="1">
            <a:off x="11591502" y="1301131"/>
            <a:ext cx="192851" cy="650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34" name="図 3">
            <a:extLst>
              <a:ext uri="{FF2B5EF4-FFF2-40B4-BE49-F238E27FC236}">
                <a16:creationId xmlns:a16="http://schemas.microsoft.com/office/drawing/2014/main" id="{71C9AC5C-B586-7046-8475-5384C0E5C84A}"/>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5400000">
            <a:off x="4741707" y="1243834"/>
            <a:ext cx="286972" cy="222540"/>
          </a:xfrm>
          <a:prstGeom prst="rect">
            <a:avLst/>
          </a:prstGeom>
          <a:effectLst>
            <a:outerShdw blurRad="50800" dist="50800" dir="5400000" algn="ctr" rotWithShape="0">
              <a:srgbClr val="000000">
                <a:alpha val="0"/>
              </a:srgbClr>
            </a:outerShdw>
          </a:effectLst>
        </p:spPr>
      </p:pic>
      <p:pic>
        <p:nvPicPr>
          <p:cNvPr id="135" name="図 9">
            <a:extLst>
              <a:ext uri="{FF2B5EF4-FFF2-40B4-BE49-F238E27FC236}">
                <a16:creationId xmlns:a16="http://schemas.microsoft.com/office/drawing/2014/main" id="{7E2611B4-CA75-FD49-9B89-42ADE3CD7177}"/>
              </a:ext>
            </a:extLst>
          </p:cNvPr>
          <p:cNvPicPr>
            <a:picLocks noChangeAspect="1"/>
          </p:cNvPicPr>
          <p:nvPr/>
        </p:nvPicPr>
        <p:blipFill>
          <a:blip r:embed="rId6">
            <a:alphaModFix amt="40000"/>
            <a:extLst>
              <a:ext uri="{28A0092B-C50C-407E-A947-70E740481C1C}">
                <a14:useLocalDpi xmlns:a14="http://schemas.microsoft.com/office/drawing/2010/main" val="0"/>
              </a:ext>
            </a:extLst>
          </a:blip>
          <a:stretch>
            <a:fillRect/>
          </a:stretch>
        </p:blipFill>
        <p:spPr>
          <a:xfrm>
            <a:off x="4876606" y="1099695"/>
            <a:ext cx="366399" cy="585993"/>
          </a:xfrm>
          <a:prstGeom prst="rect">
            <a:avLst/>
          </a:prstGeom>
          <a:effectLst>
            <a:outerShdw blurRad="50800" dist="50800" dir="5400000" algn="ctr" rotWithShape="0">
              <a:srgbClr val="000000">
                <a:alpha val="0"/>
              </a:srgbClr>
            </a:outerShdw>
          </a:effectLst>
        </p:spPr>
      </p:pic>
      <p:cxnSp>
        <p:nvCxnSpPr>
          <p:cNvPr id="136" name="直線矢印コネクタ 178">
            <a:extLst>
              <a:ext uri="{FF2B5EF4-FFF2-40B4-BE49-F238E27FC236}">
                <a16:creationId xmlns:a16="http://schemas.microsoft.com/office/drawing/2014/main" id="{09A0D28A-4620-F043-B87D-72EE67526CB1}"/>
              </a:ext>
            </a:extLst>
          </p:cNvPr>
          <p:cNvCxnSpPr>
            <a:cxnSpLocks/>
          </p:cNvCxnSpPr>
          <p:nvPr/>
        </p:nvCxnSpPr>
        <p:spPr>
          <a:xfrm rot="10800000" flipH="1">
            <a:off x="5031370" y="1404711"/>
            <a:ext cx="1856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81F73470-88C7-F344-8FBC-38E36CF18BCA}"/>
              </a:ext>
            </a:extLst>
          </p:cNvPr>
          <p:cNvGrpSpPr/>
          <p:nvPr/>
        </p:nvGrpSpPr>
        <p:grpSpPr>
          <a:xfrm>
            <a:off x="5985661" y="848719"/>
            <a:ext cx="586074" cy="309769"/>
            <a:chOff x="5155622" y="3345499"/>
            <a:chExt cx="586074" cy="309769"/>
          </a:xfrm>
        </p:grpSpPr>
        <p:sp>
          <p:nvSpPr>
            <p:cNvPr id="25" name="Rectangle 24">
              <a:extLst>
                <a:ext uri="{FF2B5EF4-FFF2-40B4-BE49-F238E27FC236}">
                  <a16:creationId xmlns:a16="http://schemas.microsoft.com/office/drawing/2014/main" id="{72F57E4A-F3DC-694C-9CD6-BDB30221775F}"/>
                </a:ext>
              </a:extLst>
            </p:cNvPr>
            <p:cNvSpPr/>
            <p:nvPr/>
          </p:nvSpPr>
          <p:spPr>
            <a:xfrm>
              <a:off x="5155622" y="3501163"/>
              <a:ext cx="480875" cy="1462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0F288379-83BA-AE43-BC24-7E61949509CB}"/>
                </a:ext>
              </a:extLst>
            </p:cNvPr>
            <p:cNvSpPr/>
            <p:nvPr/>
          </p:nvSpPr>
          <p:spPr>
            <a:xfrm>
              <a:off x="5312232" y="3345499"/>
              <a:ext cx="324266" cy="3019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67F7B7C-F93B-964D-BB14-F8868F887288}"/>
                </a:ext>
              </a:extLst>
            </p:cNvPr>
            <p:cNvSpPr txBox="1"/>
            <p:nvPr/>
          </p:nvSpPr>
          <p:spPr>
            <a:xfrm>
              <a:off x="5247011" y="3401352"/>
              <a:ext cx="494685" cy="253916"/>
            </a:xfrm>
            <a:prstGeom prst="rect">
              <a:avLst/>
            </a:prstGeom>
            <a:noFill/>
          </p:spPr>
          <p:txBody>
            <a:bodyPr wrap="square" rtlCol="0">
              <a:spAutoFit/>
            </a:bodyPr>
            <a:lstStyle/>
            <a:p>
              <a:r>
                <a:rPr lang="ja-JP" altLang="en-US" sz="1050">
                  <a:solidFill>
                    <a:schemeClr val="tx1">
                      <a:lumMod val="75000"/>
                      <a:lumOff val="25000"/>
                    </a:schemeClr>
                  </a:solidFill>
                </a:rPr>
                <a:t>段差</a:t>
              </a:r>
              <a:endParaRPr lang="en-US" sz="1050" dirty="0">
                <a:solidFill>
                  <a:schemeClr val="tx1">
                    <a:lumMod val="75000"/>
                    <a:lumOff val="25000"/>
                  </a:schemeClr>
                </a:solidFill>
              </a:endParaRPr>
            </a:p>
          </p:txBody>
        </p:sp>
      </p:grpSp>
      <p:pic>
        <p:nvPicPr>
          <p:cNvPr id="141" name="図 3">
            <a:extLst>
              <a:ext uri="{FF2B5EF4-FFF2-40B4-BE49-F238E27FC236}">
                <a16:creationId xmlns:a16="http://schemas.microsoft.com/office/drawing/2014/main" id="{B79C0F23-90FC-BC4F-9D76-68F3600544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146564">
            <a:off x="525504" y="360865"/>
            <a:ext cx="267103" cy="207133"/>
          </a:xfrm>
          <a:prstGeom prst="rect">
            <a:avLst/>
          </a:prstGeom>
        </p:spPr>
      </p:pic>
      <p:pic>
        <p:nvPicPr>
          <p:cNvPr id="142" name="図 9">
            <a:extLst>
              <a:ext uri="{FF2B5EF4-FFF2-40B4-BE49-F238E27FC236}">
                <a16:creationId xmlns:a16="http://schemas.microsoft.com/office/drawing/2014/main" id="{AB448F95-37C3-F943-80C6-E8A314B46E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188390">
            <a:off x="559631" y="68576"/>
            <a:ext cx="341032" cy="545422"/>
          </a:xfrm>
          <a:prstGeom prst="rect">
            <a:avLst/>
          </a:prstGeom>
        </p:spPr>
      </p:pic>
      <p:pic>
        <p:nvPicPr>
          <p:cNvPr id="149" name="図 3">
            <a:extLst>
              <a:ext uri="{FF2B5EF4-FFF2-40B4-BE49-F238E27FC236}">
                <a16:creationId xmlns:a16="http://schemas.microsoft.com/office/drawing/2014/main" id="{5844B888-DB43-7D45-9286-B17969866744}"/>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5400000">
            <a:off x="2601982" y="1237245"/>
            <a:ext cx="286972" cy="222540"/>
          </a:xfrm>
          <a:prstGeom prst="rect">
            <a:avLst/>
          </a:prstGeom>
          <a:effectLst>
            <a:outerShdw blurRad="50800" dist="50800" dir="5400000" algn="ctr" rotWithShape="0">
              <a:srgbClr val="000000">
                <a:alpha val="0"/>
              </a:srgbClr>
            </a:outerShdw>
          </a:effectLst>
        </p:spPr>
      </p:pic>
      <p:pic>
        <p:nvPicPr>
          <p:cNvPr id="150" name="図 9">
            <a:extLst>
              <a:ext uri="{FF2B5EF4-FFF2-40B4-BE49-F238E27FC236}">
                <a16:creationId xmlns:a16="http://schemas.microsoft.com/office/drawing/2014/main" id="{01C32A62-7384-3B48-B283-B4CBC361D8C6}"/>
              </a:ext>
            </a:extLst>
          </p:cNvPr>
          <p:cNvPicPr>
            <a:picLocks noChangeAspect="1"/>
          </p:cNvPicPr>
          <p:nvPr/>
        </p:nvPicPr>
        <p:blipFill>
          <a:blip r:embed="rId6">
            <a:alphaModFix amt="40000"/>
            <a:extLst>
              <a:ext uri="{28A0092B-C50C-407E-A947-70E740481C1C}">
                <a14:useLocalDpi xmlns:a14="http://schemas.microsoft.com/office/drawing/2010/main" val="0"/>
              </a:ext>
            </a:extLst>
          </a:blip>
          <a:stretch>
            <a:fillRect/>
          </a:stretch>
        </p:blipFill>
        <p:spPr>
          <a:xfrm>
            <a:off x="2736881" y="1093106"/>
            <a:ext cx="366399" cy="585993"/>
          </a:xfrm>
          <a:prstGeom prst="rect">
            <a:avLst/>
          </a:prstGeom>
          <a:effectLst>
            <a:outerShdw blurRad="50800" dist="50800" dir="5400000" algn="ctr" rotWithShape="0">
              <a:srgbClr val="000000">
                <a:alpha val="0"/>
              </a:srgbClr>
            </a:outerShdw>
          </a:effectLst>
        </p:spPr>
      </p:pic>
      <p:cxnSp>
        <p:nvCxnSpPr>
          <p:cNvPr id="151" name="直線矢印コネクタ 178">
            <a:extLst>
              <a:ext uri="{FF2B5EF4-FFF2-40B4-BE49-F238E27FC236}">
                <a16:creationId xmlns:a16="http://schemas.microsoft.com/office/drawing/2014/main" id="{5E5C91ED-DDC8-304E-A099-12B7D3B54A53}"/>
              </a:ext>
            </a:extLst>
          </p:cNvPr>
          <p:cNvCxnSpPr>
            <a:cxnSpLocks/>
          </p:cNvCxnSpPr>
          <p:nvPr/>
        </p:nvCxnSpPr>
        <p:spPr>
          <a:xfrm rot="10800000" flipH="1">
            <a:off x="2970915" y="1408843"/>
            <a:ext cx="1856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154" name="Group 153">
            <a:extLst>
              <a:ext uri="{FF2B5EF4-FFF2-40B4-BE49-F238E27FC236}">
                <a16:creationId xmlns:a16="http://schemas.microsoft.com/office/drawing/2014/main" id="{D53D4228-7B21-164B-B9F4-534BF6B8C3AA}"/>
              </a:ext>
            </a:extLst>
          </p:cNvPr>
          <p:cNvGrpSpPr/>
          <p:nvPr/>
        </p:nvGrpSpPr>
        <p:grpSpPr>
          <a:xfrm>
            <a:off x="10493763" y="852417"/>
            <a:ext cx="586074" cy="309769"/>
            <a:chOff x="5155622" y="3345499"/>
            <a:chExt cx="586074" cy="309769"/>
          </a:xfrm>
        </p:grpSpPr>
        <p:sp>
          <p:nvSpPr>
            <p:cNvPr id="155" name="Rectangle 154">
              <a:extLst>
                <a:ext uri="{FF2B5EF4-FFF2-40B4-BE49-F238E27FC236}">
                  <a16:creationId xmlns:a16="http://schemas.microsoft.com/office/drawing/2014/main" id="{75F6900E-6C55-DF4E-82E9-739F80E2C7B4}"/>
                </a:ext>
              </a:extLst>
            </p:cNvPr>
            <p:cNvSpPr/>
            <p:nvPr/>
          </p:nvSpPr>
          <p:spPr>
            <a:xfrm>
              <a:off x="5155622" y="3501163"/>
              <a:ext cx="480875" cy="1462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248C85EA-61D0-6D48-A9A3-C8D873BC4C76}"/>
                </a:ext>
              </a:extLst>
            </p:cNvPr>
            <p:cNvSpPr/>
            <p:nvPr/>
          </p:nvSpPr>
          <p:spPr>
            <a:xfrm>
              <a:off x="5312232" y="3345499"/>
              <a:ext cx="324266" cy="3019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ABCA7893-9CD1-BF42-88F0-A126035DDD28}"/>
                </a:ext>
              </a:extLst>
            </p:cNvPr>
            <p:cNvSpPr txBox="1"/>
            <p:nvPr/>
          </p:nvSpPr>
          <p:spPr>
            <a:xfrm>
              <a:off x="5247011" y="3401352"/>
              <a:ext cx="494685" cy="253916"/>
            </a:xfrm>
            <a:prstGeom prst="rect">
              <a:avLst/>
            </a:prstGeom>
            <a:noFill/>
          </p:spPr>
          <p:txBody>
            <a:bodyPr wrap="square" rtlCol="0">
              <a:spAutoFit/>
            </a:bodyPr>
            <a:lstStyle/>
            <a:p>
              <a:r>
                <a:rPr lang="ja-JP" altLang="en-US" sz="1050">
                  <a:solidFill>
                    <a:schemeClr val="tx1">
                      <a:lumMod val="75000"/>
                      <a:lumOff val="25000"/>
                    </a:schemeClr>
                  </a:solidFill>
                </a:rPr>
                <a:t>段差</a:t>
              </a:r>
              <a:endParaRPr lang="en-US" sz="1050" dirty="0">
                <a:solidFill>
                  <a:schemeClr val="tx1">
                    <a:lumMod val="75000"/>
                    <a:lumOff val="25000"/>
                  </a:schemeClr>
                </a:solidFill>
              </a:endParaRPr>
            </a:p>
          </p:txBody>
        </p:sp>
      </p:grpSp>
      <p:sp>
        <p:nvSpPr>
          <p:cNvPr id="158" name="テキスト ボックス 219">
            <a:extLst>
              <a:ext uri="{FF2B5EF4-FFF2-40B4-BE49-F238E27FC236}">
                <a16:creationId xmlns:a16="http://schemas.microsoft.com/office/drawing/2014/main" id="{3866F010-94B8-744C-BBCD-3C3F08830D08}"/>
              </a:ext>
            </a:extLst>
          </p:cNvPr>
          <p:cNvSpPr txBox="1"/>
          <p:nvPr/>
        </p:nvSpPr>
        <p:spPr>
          <a:xfrm>
            <a:off x="7121848" y="828624"/>
            <a:ext cx="477003" cy="246349"/>
          </a:xfrm>
          <a:prstGeom prst="rect">
            <a:avLst/>
          </a:prstGeom>
          <a:noFill/>
          <a:ln>
            <a:noFill/>
          </a:ln>
        </p:spPr>
        <p:txBody>
          <a:bodyPr wrap="square" rtlCol="0">
            <a:spAutoFit/>
          </a:bodyPr>
          <a:lstStyle/>
          <a:p>
            <a:r>
              <a:rPr kumimoji="1" lang="ja-JP" altLang="en-US" sz="1001" b="1">
                <a:solidFill>
                  <a:srgbClr val="FF5042"/>
                </a:solidFill>
              </a:rPr>
              <a:t>登り</a:t>
            </a:r>
            <a:endParaRPr kumimoji="1" lang="ja-JP" altLang="en-US" sz="1001" b="1" dirty="0">
              <a:solidFill>
                <a:srgbClr val="FF5042"/>
              </a:solidFill>
            </a:endParaRPr>
          </a:p>
        </p:txBody>
      </p:sp>
      <p:sp>
        <p:nvSpPr>
          <p:cNvPr id="159" name="テキスト ボックス 219">
            <a:extLst>
              <a:ext uri="{FF2B5EF4-FFF2-40B4-BE49-F238E27FC236}">
                <a16:creationId xmlns:a16="http://schemas.microsoft.com/office/drawing/2014/main" id="{89863D7B-90F4-C949-8BF6-3A8CCEFB2F1A}"/>
              </a:ext>
            </a:extLst>
          </p:cNvPr>
          <p:cNvSpPr txBox="1"/>
          <p:nvPr/>
        </p:nvSpPr>
        <p:spPr>
          <a:xfrm>
            <a:off x="4851004" y="828623"/>
            <a:ext cx="789015" cy="246349"/>
          </a:xfrm>
          <a:prstGeom prst="rect">
            <a:avLst/>
          </a:prstGeom>
          <a:noFill/>
          <a:ln>
            <a:noFill/>
          </a:ln>
        </p:spPr>
        <p:txBody>
          <a:bodyPr wrap="square" rtlCol="0">
            <a:spAutoFit/>
          </a:bodyPr>
          <a:lstStyle/>
          <a:p>
            <a:r>
              <a:rPr kumimoji="1" lang="ja-JP" altLang="en-US" sz="1001" b="1">
                <a:solidFill>
                  <a:srgbClr val="FF5042"/>
                </a:solidFill>
              </a:rPr>
              <a:t>段差検知</a:t>
            </a:r>
            <a:endParaRPr kumimoji="1" lang="ja-JP" altLang="en-US" sz="1001" b="1" dirty="0">
              <a:solidFill>
                <a:srgbClr val="FF5042"/>
              </a:solidFill>
            </a:endParaRPr>
          </a:p>
        </p:txBody>
      </p:sp>
      <p:sp>
        <p:nvSpPr>
          <p:cNvPr id="160" name="テキスト ボックス 219">
            <a:extLst>
              <a:ext uri="{FF2B5EF4-FFF2-40B4-BE49-F238E27FC236}">
                <a16:creationId xmlns:a16="http://schemas.microsoft.com/office/drawing/2014/main" id="{E44BB0E9-00EB-D041-B4EE-2ACA6B0CE3AE}"/>
              </a:ext>
            </a:extLst>
          </p:cNvPr>
          <p:cNvSpPr txBox="1"/>
          <p:nvPr/>
        </p:nvSpPr>
        <p:spPr>
          <a:xfrm>
            <a:off x="2718657" y="826788"/>
            <a:ext cx="789015" cy="246349"/>
          </a:xfrm>
          <a:prstGeom prst="rect">
            <a:avLst/>
          </a:prstGeom>
          <a:noFill/>
          <a:ln>
            <a:noFill/>
          </a:ln>
        </p:spPr>
        <p:txBody>
          <a:bodyPr wrap="square" rtlCol="0">
            <a:spAutoFit/>
          </a:bodyPr>
          <a:lstStyle/>
          <a:p>
            <a:r>
              <a:rPr kumimoji="1" lang="ja-JP" altLang="en-US" sz="1001" b="1">
                <a:solidFill>
                  <a:srgbClr val="FF5042"/>
                </a:solidFill>
              </a:rPr>
              <a:t>灰色検知</a:t>
            </a:r>
            <a:endParaRPr kumimoji="1" lang="ja-JP" altLang="en-US" sz="1001" b="1" dirty="0">
              <a:solidFill>
                <a:srgbClr val="FF5042"/>
              </a:solidFill>
            </a:endParaRPr>
          </a:p>
        </p:txBody>
      </p:sp>
      <p:cxnSp>
        <p:nvCxnSpPr>
          <p:cNvPr id="164" name="直線コネクタ 1037">
            <a:extLst>
              <a:ext uri="{FF2B5EF4-FFF2-40B4-BE49-F238E27FC236}">
                <a16:creationId xmlns:a16="http://schemas.microsoft.com/office/drawing/2014/main" id="{DA0F0454-AAE3-7F47-920F-A86877D467D7}"/>
              </a:ext>
            </a:extLst>
          </p:cNvPr>
          <p:cNvCxnSpPr>
            <a:cxnSpLocks/>
          </p:cNvCxnSpPr>
          <p:nvPr/>
        </p:nvCxnSpPr>
        <p:spPr>
          <a:xfrm>
            <a:off x="8303048" y="848719"/>
            <a:ext cx="0" cy="841651"/>
          </a:xfrm>
          <a:prstGeom prst="line">
            <a:avLst/>
          </a:prstGeom>
          <a:ln>
            <a:solidFill>
              <a:schemeClr val="accent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0" name="直線コネクタ 1037">
            <a:extLst>
              <a:ext uri="{FF2B5EF4-FFF2-40B4-BE49-F238E27FC236}">
                <a16:creationId xmlns:a16="http://schemas.microsoft.com/office/drawing/2014/main" id="{EF15F508-9544-2346-859F-2C9737C40AE7}"/>
              </a:ext>
            </a:extLst>
          </p:cNvPr>
          <p:cNvCxnSpPr>
            <a:cxnSpLocks/>
          </p:cNvCxnSpPr>
          <p:nvPr/>
        </p:nvCxnSpPr>
        <p:spPr>
          <a:xfrm>
            <a:off x="9774441" y="854199"/>
            <a:ext cx="0" cy="841651"/>
          </a:xfrm>
          <a:prstGeom prst="line">
            <a:avLst/>
          </a:prstGeom>
          <a:ln>
            <a:solidFill>
              <a:schemeClr val="accent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1" name="直線コネクタ 1037">
            <a:extLst>
              <a:ext uri="{FF2B5EF4-FFF2-40B4-BE49-F238E27FC236}">
                <a16:creationId xmlns:a16="http://schemas.microsoft.com/office/drawing/2014/main" id="{CAAC4D50-B9F8-E84E-9B79-0149EA319143}"/>
              </a:ext>
            </a:extLst>
          </p:cNvPr>
          <p:cNvCxnSpPr>
            <a:cxnSpLocks/>
          </p:cNvCxnSpPr>
          <p:nvPr/>
        </p:nvCxnSpPr>
        <p:spPr>
          <a:xfrm>
            <a:off x="11265331" y="861455"/>
            <a:ext cx="0" cy="841651"/>
          </a:xfrm>
          <a:prstGeom prst="line">
            <a:avLst/>
          </a:prstGeom>
          <a:ln>
            <a:solidFill>
              <a:schemeClr val="accent2">
                <a:lumMod val="50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454" name="Group 453">
            <a:extLst>
              <a:ext uri="{FF2B5EF4-FFF2-40B4-BE49-F238E27FC236}">
                <a16:creationId xmlns:a16="http://schemas.microsoft.com/office/drawing/2014/main" id="{18ED7E7C-D8C6-2E44-BC8F-3EE47C8914B1}"/>
              </a:ext>
            </a:extLst>
          </p:cNvPr>
          <p:cNvGrpSpPr/>
          <p:nvPr/>
        </p:nvGrpSpPr>
        <p:grpSpPr>
          <a:xfrm>
            <a:off x="9823540" y="1097191"/>
            <a:ext cx="745859" cy="592276"/>
            <a:chOff x="9823540" y="826119"/>
            <a:chExt cx="745859" cy="592276"/>
          </a:xfrm>
        </p:grpSpPr>
        <p:pic>
          <p:nvPicPr>
            <p:cNvPr id="172" name="図 3">
              <a:extLst>
                <a:ext uri="{FF2B5EF4-FFF2-40B4-BE49-F238E27FC236}">
                  <a16:creationId xmlns:a16="http://schemas.microsoft.com/office/drawing/2014/main" id="{C3C14417-33EB-B14C-AB34-C2AFBB752F59}"/>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5400000">
              <a:off x="9791324" y="970258"/>
              <a:ext cx="286972" cy="222540"/>
            </a:xfrm>
            <a:prstGeom prst="rect">
              <a:avLst/>
            </a:prstGeom>
            <a:effectLst>
              <a:outerShdw blurRad="50800" dist="50800" dir="5400000" algn="ctr" rotWithShape="0">
                <a:srgbClr val="000000">
                  <a:alpha val="0"/>
                </a:srgbClr>
              </a:outerShdw>
            </a:effectLst>
          </p:spPr>
        </p:pic>
        <p:pic>
          <p:nvPicPr>
            <p:cNvPr id="173" name="図 9">
              <a:extLst>
                <a:ext uri="{FF2B5EF4-FFF2-40B4-BE49-F238E27FC236}">
                  <a16:creationId xmlns:a16="http://schemas.microsoft.com/office/drawing/2014/main" id="{DA534772-E594-114C-97C1-FA38EEED8EA3}"/>
                </a:ext>
              </a:extLst>
            </p:cNvPr>
            <p:cNvPicPr>
              <a:picLocks noChangeAspect="1"/>
            </p:cNvPicPr>
            <p:nvPr/>
          </p:nvPicPr>
          <p:blipFill>
            <a:blip r:embed="rId6">
              <a:alphaModFix amt="40000"/>
              <a:extLst>
                <a:ext uri="{28A0092B-C50C-407E-A947-70E740481C1C}">
                  <a14:useLocalDpi xmlns:a14="http://schemas.microsoft.com/office/drawing/2010/main" val="0"/>
                </a:ext>
              </a:extLst>
            </a:blip>
            <a:stretch>
              <a:fillRect/>
            </a:stretch>
          </p:blipFill>
          <p:spPr>
            <a:xfrm>
              <a:off x="9926223" y="826119"/>
              <a:ext cx="366399" cy="585993"/>
            </a:xfrm>
            <a:prstGeom prst="rect">
              <a:avLst/>
            </a:prstGeom>
            <a:effectLst>
              <a:outerShdw blurRad="50800" dist="50800" dir="5400000" algn="ctr" rotWithShape="0">
                <a:srgbClr val="000000">
                  <a:alpha val="0"/>
                </a:srgbClr>
              </a:outerShdw>
            </a:effectLst>
          </p:spPr>
        </p:pic>
        <p:pic>
          <p:nvPicPr>
            <p:cNvPr id="120" name="図 3">
              <a:extLst>
                <a:ext uri="{FF2B5EF4-FFF2-40B4-BE49-F238E27FC236}">
                  <a16:creationId xmlns:a16="http://schemas.microsoft.com/office/drawing/2014/main" id="{8D8BD705-E3F0-A344-B22B-F22E0916F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0056414" y="968840"/>
              <a:ext cx="286972" cy="222540"/>
            </a:xfrm>
            <a:prstGeom prst="rect">
              <a:avLst/>
            </a:prstGeom>
          </p:spPr>
        </p:pic>
        <p:pic>
          <p:nvPicPr>
            <p:cNvPr id="123" name="図 9">
              <a:extLst>
                <a:ext uri="{FF2B5EF4-FFF2-40B4-BE49-F238E27FC236}">
                  <a16:creationId xmlns:a16="http://schemas.microsoft.com/office/drawing/2014/main" id="{536F6EFD-B082-9447-BA9B-2FA1E38FCD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03000" y="832402"/>
              <a:ext cx="366399" cy="585993"/>
            </a:xfrm>
            <a:prstGeom prst="rect">
              <a:avLst/>
            </a:prstGeom>
          </p:spPr>
        </p:pic>
      </p:grpSp>
      <p:pic>
        <p:nvPicPr>
          <p:cNvPr id="129" name="図 3">
            <a:extLst>
              <a:ext uri="{FF2B5EF4-FFF2-40B4-BE49-F238E27FC236}">
                <a16:creationId xmlns:a16="http://schemas.microsoft.com/office/drawing/2014/main" id="{D5979976-C2A5-114D-909C-4BD075A66C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1653752" y="1117945"/>
            <a:ext cx="286972" cy="222540"/>
          </a:xfrm>
          <a:prstGeom prst="rect">
            <a:avLst/>
          </a:prstGeom>
        </p:spPr>
      </p:pic>
      <p:pic>
        <p:nvPicPr>
          <p:cNvPr id="130" name="図 9">
            <a:extLst>
              <a:ext uri="{FF2B5EF4-FFF2-40B4-BE49-F238E27FC236}">
                <a16:creationId xmlns:a16="http://schemas.microsoft.com/office/drawing/2014/main" id="{2A794454-677C-014E-B0DC-0AFC67775A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92509" y="973806"/>
            <a:ext cx="366399" cy="585993"/>
          </a:xfrm>
          <a:prstGeom prst="rect">
            <a:avLst/>
          </a:prstGeom>
        </p:spPr>
      </p:pic>
      <p:pic>
        <p:nvPicPr>
          <p:cNvPr id="61" name="Picture 60">
            <a:extLst>
              <a:ext uri="{FF2B5EF4-FFF2-40B4-BE49-F238E27FC236}">
                <a16:creationId xmlns:a16="http://schemas.microsoft.com/office/drawing/2014/main" id="{C4F636FF-7348-154E-BB91-0C6768F75E8D}"/>
              </a:ext>
            </a:extLst>
          </p:cNvPr>
          <p:cNvPicPr>
            <a:picLocks noChangeAspect="1"/>
          </p:cNvPicPr>
          <p:nvPr/>
        </p:nvPicPr>
        <p:blipFill rotWithShape="1">
          <a:blip r:embed="rId7">
            <a:extLst>
              <a:ext uri="{28A0092B-C50C-407E-A947-70E740481C1C}">
                <a14:useLocalDpi xmlns:a14="http://schemas.microsoft.com/office/drawing/2010/main" val="0"/>
              </a:ext>
            </a:extLst>
          </a:blip>
          <a:srcRect l="17528" t="5518" r="52860" b="29196"/>
          <a:stretch/>
        </p:blipFill>
        <p:spPr>
          <a:xfrm>
            <a:off x="5124200" y="6358685"/>
            <a:ext cx="1342530" cy="3211426"/>
          </a:xfrm>
          <a:prstGeom prst="round2DiagRect">
            <a:avLst>
              <a:gd name="adj1" fmla="val 16667"/>
              <a:gd name="adj2" fmla="val 24544"/>
            </a:avLst>
          </a:prstGeom>
        </p:spPr>
      </p:pic>
      <p:pic>
        <p:nvPicPr>
          <p:cNvPr id="64" name="Picture 63">
            <a:extLst>
              <a:ext uri="{FF2B5EF4-FFF2-40B4-BE49-F238E27FC236}">
                <a16:creationId xmlns:a16="http://schemas.microsoft.com/office/drawing/2014/main" id="{7344F4E5-CEE0-4B45-BF3C-B44D36DFDB94}"/>
              </a:ext>
            </a:extLst>
          </p:cNvPr>
          <p:cNvPicPr>
            <a:picLocks noChangeAspect="1"/>
          </p:cNvPicPr>
          <p:nvPr/>
        </p:nvPicPr>
        <p:blipFill rotWithShape="1">
          <a:blip r:embed="rId8">
            <a:extLst>
              <a:ext uri="{28A0092B-C50C-407E-A947-70E740481C1C}">
                <a14:useLocalDpi xmlns:a14="http://schemas.microsoft.com/office/drawing/2010/main" val="0"/>
              </a:ext>
            </a:extLst>
          </a:blip>
          <a:srcRect l="6814" t="9624" r="65142" b="15529"/>
          <a:stretch/>
        </p:blipFill>
        <p:spPr>
          <a:xfrm>
            <a:off x="7712151" y="6348975"/>
            <a:ext cx="1323727" cy="3217423"/>
          </a:xfrm>
          <a:prstGeom prst="round2DiagRect">
            <a:avLst>
              <a:gd name="adj1" fmla="val 16667"/>
              <a:gd name="adj2" fmla="val 23648"/>
            </a:avLst>
          </a:prstGeom>
        </p:spPr>
      </p:pic>
      <p:pic>
        <p:nvPicPr>
          <p:cNvPr id="201" name="Picture 200">
            <a:extLst>
              <a:ext uri="{FF2B5EF4-FFF2-40B4-BE49-F238E27FC236}">
                <a16:creationId xmlns:a16="http://schemas.microsoft.com/office/drawing/2014/main" id="{718672AD-25FB-AE4F-BA4A-CFB9FE26250E}"/>
              </a:ext>
            </a:extLst>
          </p:cNvPr>
          <p:cNvPicPr>
            <a:picLocks noChangeAspect="1"/>
          </p:cNvPicPr>
          <p:nvPr/>
        </p:nvPicPr>
        <p:blipFill rotWithShape="1">
          <a:blip r:embed="rId9">
            <a:extLst>
              <a:ext uri="{28A0092B-C50C-407E-A947-70E740481C1C}">
                <a14:useLocalDpi xmlns:a14="http://schemas.microsoft.com/office/drawing/2010/main" val="0"/>
              </a:ext>
            </a:extLst>
          </a:blip>
          <a:srcRect l="21599" t="5149" r="52090" b="30880"/>
          <a:stretch/>
        </p:blipFill>
        <p:spPr>
          <a:xfrm>
            <a:off x="2585271" y="6352041"/>
            <a:ext cx="1332154" cy="3214357"/>
          </a:xfrm>
          <a:prstGeom prst="round2DiagRect">
            <a:avLst>
              <a:gd name="adj1" fmla="val 16667"/>
              <a:gd name="adj2" fmla="val 30301"/>
            </a:avLst>
          </a:prstGeom>
        </p:spPr>
      </p:pic>
      <p:pic>
        <p:nvPicPr>
          <p:cNvPr id="203" name="図 53">
            <a:extLst>
              <a:ext uri="{FF2B5EF4-FFF2-40B4-BE49-F238E27FC236}">
                <a16:creationId xmlns:a16="http://schemas.microsoft.com/office/drawing/2014/main" id="{68504BF1-88BC-4C4B-9E15-BD0E7C811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4208" y="5984866"/>
            <a:ext cx="1085814" cy="294550"/>
          </a:xfrm>
          <a:prstGeom prst="rect">
            <a:avLst/>
          </a:prstGeom>
        </p:spPr>
      </p:pic>
      <p:pic>
        <p:nvPicPr>
          <p:cNvPr id="204" name="図 3">
            <a:extLst>
              <a:ext uri="{FF2B5EF4-FFF2-40B4-BE49-F238E27FC236}">
                <a16:creationId xmlns:a16="http://schemas.microsoft.com/office/drawing/2014/main" id="{F7037F7A-128D-1848-A7B9-66E859C68DC0}"/>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21139248">
            <a:off x="3262173" y="5978560"/>
            <a:ext cx="286972" cy="222540"/>
          </a:xfrm>
          <a:prstGeom prst="rect">
            <a:avLst/>
          </a:prstGeom>
          <a:effectLst>
            <a:outerShdw blurRad="50800" dist="50800" dir="5400000" algn="ctr" rotWithShape="0">
              <a:srgbClr val="000000">
                <a:alpha val="0"/>
              </a:srgbClr>
            </a:outerShdw>
          </a:effectLst>
        </p:spPr>
      </p:pic>
      <p:pic>
        <p:nvPicPr>
          <p:cNvPr id="205" name="図 9">
            <a:extLst>
              <a:ext uri="{FF2B5EF4-FFF2-40B4-BE49-F238E27FC236}">
                <a16:creationId xmlns:a16="http://schemas.microsoft.com/office/drawing/2014/main" id="{DE4126E1-E9E3-2C46-B577-5803F8BC6F2B}"/>
              </a:ext>
            </a:extLst>
          </p:cNvPr>
          <p:cNvPicPr>
            <a:picLocks noChangeAspect="1"/>
          </p:cNvPicPr>
          <p:nvPr/>
        </p:nvPicPr>
        <p:blipFill>
          <a:blip r:embed="rId6">
            <a:alphaModFix amt="40000"/>
            <a:extLst>
              <a:ext uri="{28A0092B-C50C-407E-A947-70E740481C1C}">
                <a14:useLocalDpi xmlns:a14="http://schemas.microsoft.com/office/drawing/2010/main" val="0"/>
              </a:ext>
            </a:extLst>
          </a:blip>
          <a:stretch>
            <a:fillRect/>
          </a:stretch>
        </p:blipFill>
        <p:spPr>
          <a:xfrm>
            <a:off x="3419172" y="5574744"/>
            <a:ext cx="366399" cy="585993"/>
          </a:xfrm>
          <a:prstGeom prst="rect">
            <a:avLst/>
          </a:prstGeom>
          <a:effectLst>
            <a:outerShdw blurRad="50800" dist="50800" dir="5400000" algn="ctr" rotWithShape="0">
              <a:srgbClr val="000000">
                <a:alpha val="0"/>
              </a:srgbClr>
            </a:outerShdw>
          </a:effectLst>
        </p:spPr>
      </p:pic>
      <p:cxnSp>
        <p:nvCxnSpPr>
          <p:cNvPr id="206" name="直線矢印コネクタ 178">
            <a:extLst>
              <a:ext uri="{FF2B5EF4-FFF2-40B4-BE49-F238E27FC236}">
                <a16:creationId xmlns:a16="http://schemas.microsoft.com/office/drawing/2014/main" id="{DC12658C-7639-9544-87CD-1DE6A7B8CCAC}"/>
              </a:ext>
            </a:extLst>
          </p:cNvPr>
          <p:cNvCxnSpPr>
            <a:cxnSpLocks/>
          </p:cNvCxnSpPr>
          <p:nvPr/>
        </p:nvCxnSpPr>
        <p:spPr>
          <a:xfrm flipV="1">
            <a:off x="3763301" y="5825408"/>
            <a:ext cx="192851" cy="650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07" name="図 3">
            <a:extLst>
              <a:ext uri="{FF2B5EF4-FFF2-40B4-BE49-F238E27FC236}">
                <a16:creationId xmlns:a16="http://schemas.microsoft.com/office/drawing/2014/main" id="{44DCBF19-E028-ED46-A5A6-D02A5BAE65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084741">
            <a:off x="3768745" y="5875576"/>
            <a:ext cx="286972" cy="222540"/>
          </a:xfrm>
          <a:prstGeom prst="rect">
            <a:avLst/>
          </a:prstGeom>
        </p:spPr>
      </p:pic>
      <p:pic>
        <p:nvPicPr>
          <p:cNvPr id="208" name="図 9">
            <a:extLst>
              <a:ext uri="{FF2B5EF4-FFF2-40B4-BE49-F238E27FC236}">
                <a16:creationId xmlns:a16="http://schemas.microsoft.com/office/drawing/2014/main" id="{EE268D71-6E1C-6341-BCE3-BE4D12E67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4537" y="5456018"/>
            <a:ext cx="366399" cy="585993"/>
          </a:xfrm>
          <a:prstGeom prst="rect">
            <a:avLst/>
          </a:prstGeom>
        </p:spPr>
      </p:pic>
      <p:pic>
        <p:nvPicPr>
          <p:cNvPr id="68" name="Picture 67">
            <a:extLst>
              <a:ext uri="{FF2B5EF4-FFF2-40B4-BE49-F238E27FC236}">
                <a16:creationId xmlns:a16="http://schemas.microsoft.com/office/drawing/2014/main" id="{BB3D6D65-869D-D342-9F71-AA1B2B6DFC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54337" y="5772981"/>
            <a:ext cx="1012329" cy="521097"/>
          </a:xfrm>
          <a:prstGeom prst="rect">
            <a:avLst/>
          </a:prstGeom>
        </p:spPr>
      </p:pic>
      <p:pic>
        <p:nvPicPr>
          <p:cNvPr id="258" name="図 53">
            <a:extLst>
              <a:ext uri="{FF2B5EF4-FFF2-40B4-BE49-F238E27FC236}">
                <a16:creationId xmlns:a16="http://schemas.microsoft.com/office/drawing/2014/main" id="{13B85F73-8194-364F-944A-4D7F59805FFC}"/>
              </a:ext>
            </a:extLst>
          </p:cNvPr>
          <p:cNvPicPr>
            <a:picLocks noChangeAspect="1"/>
          </p:cNvPicPr>
          <p:nvPr/>
        </p:nvPicPr>
        <p:blipFill>
          <a:blip r:embed="rId4">
            <a:alphaModFix amt="40000"/>
            <a:extLst>
              <a:ext uri="{28A0092B-C50C-407E-A947-70E740481C1C}">
                <a14:useLocalDpi xmlns:a14="http://schemas.microsoft.com/office/drawing/2010/main" val="0"/>
              </a:ext>
            </a:extLst>
          </a:blip>
          <a:stretch>
            <a:fillRect/>
          </a:stretch>
        </p:blipFill>
        <p:spPr>
          <a:xfrm>
            <a:off x="5188463" y="5982910"/>
            <a:ext cx="1085814" cy="294550"/>
          </a:xfrm>
          <a:prstGeom prst="rect">
            <a:avLst/>
          </a:prstGeom>
        </p:spPr>
      </p:pic>
      <p:cxnSp>
        <p:nvCxnSpPr>
          <p:cNvPr id="259" name="直線矢印コネクタ 178">
            <a:extLst>
              <a:ext uri="{FF2B5EF4-FFF2-40B4-BE49-F238E27FC236}">
                <a16:creationId xmlns:a16="http://schemas.microsoft.com/office/drawing/2014/main" id="{0BD011EB-ACC5-4F45-977D-5D840DC06696}"/>
              </a:ext>
            </a:extLst>
          </p:cNvPr>
          <p:cNvCxnSpPr>
            <a:cxnSpLocks/>
          </p:cNvCxnSpPr>
          <p:nvPr/>
        </p:nvCxnSpPr>
        <p:spPr>
          <a:xfrm flipV="1">
            <a:off x="5304849" y="5934696"/>
            <a:ext cx="30077" cy="201014"/>
          </a:xfrm>
          <a:prstGeom prst="straightConnector1">
            <a:avLst/>
          </a:prstGeom>
          <a:ln>
            <a:solidFill>
              <a:schemeClr val="accent2"/>
            </a:solidFill>
            <a:tailEnd type="triangle"/>
          </a:ln>
        </p:spPr>
        <p:style>
          <a:lnRef idx="3">
            <a:schemeClr val="accent1"/>
          </a:lnRef>
          <a:fillRef idx="0">
            <a:schemeClr val="accent1"/>
          </a:fillRef>
          <a:effectRef idx="2">
            <a:schemeClr val="accent1"/>
          </a:effectRef>
          <a:fontRef idx="minor">
            <a:schemeClr val="tx1"/>
          </a:fontRef>
        </p:style>
      </p:cxnSp>
      <p:grpSp>
        <p:nvGrpSpPr>
          <p:cNvPr id="1087" name="Group 1086">
            <a:extLst>
              <a:ext uri="{FF2B5EF4-FFF2-40B4-BE49-F238E27FC236}">
                <a16:creationId xmlns:a16="http://schemas.microsoft.com/office/drawing/2014/main" id="{9FD8CA6C-F55D-664A-BF47-CCC7AF99DAEC}"/>
              </a:ext>
            </a:extLst>
          </p:cNvPr>
          <p:cNvGrpSpPr/>
          <p:nvPr/>
        </p:nvGrpSpPr>
        <p:grpSpPr>
          <a:xfrm>
            <a:off x="5689549" y="5449522"/>
            <a:ext cx="576343" cy="733946"/>
            <a:chOff x="5692386" y="5468171"/>
            <a:chExt cx="576343" cy="733946"/>
          </a:xfrm>
        </p:grpSpPr>
        <p:pic>
          <p:nvPicPr>
            <p:cNvPr id="212" name="図 3">
              <a:extLst>
                <a:ext uri="{FF2B5EF4-FFF2-40B4-BE49-F238E27FC236}">
                  <a16:creationId xmlns:a16="http://schemas.microsoft.com/office/drawing/2014/main" id="{402CFB5F-395F-E247-9BD8-AE3A2BAED873}"/>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21139248">
              <a:off x="5692386" y="5884348"/>
              <a:ext cx="286972" cy="222540"/>
            </a:xfrm>
            <a:prstGeom prst="rect">
              <a:avLst/>
            </a:prstGeom>
            <a:effectLst>
              <a:outerShdw blurRad="50800" dist="50800" dir="5400000" algn="ctr" rotWithShape="0">
                <a:srgbClr val="000000">
                  <a:alpha val="0"/>
                </a:srgbClr>
              </a:outerShdw>
            </a:effectLst>
          </p:spPr>
        </p:pic>
        <p:pic>
          <p:nvPicPr>
            <p:cNvPr id="214" name="図 9">
              <a:extLst>
                <a:ext uri="{FF2B5EF4-FFF2-40B4-BE49-F238E27FC236}">
                  <a16:creationId xmlns:a16="http://schemas.microsoft.com/office/drawing/2014/main" id="{90E0A138-3B25-E24D-85A9-4555EB39FD7D}"/>
                </a:ext>
              </a:extLst>
            </p:cNvPr>
            <p:cNvPicPr>
              <a:picLocks noChangeAspect="1"/>
            </p:cNvPicPr>
            <p:nvPr/>
          </p:nvPicPr>
          <p:blipFill>
            <a:blip r:embed="rId6">
              <a:alphaModFix amt="40000"/>
              <a:extLst>
                <a:ext uri="{28A0092B-C50C-407E-A947-70E740481C1C}">
                  <a14:useLocalDpi xmlns:a14="http://schemas.microsoft.com/office/drawing/2010/main" val="0"/>
                </a:ext>
              </a:extLst>
            </a:blip>
            <a:stretch>
              <a:fillRect/>
            </a:stretch>
          </p:blipFill>
          <p:spPr>
            <a:xfrm>
              <a:off x="5849385" y="5468171"/>
              <a:ext cx="366399" cy="585993"/>
            </a:xfrm>
            <a:prstGeom prst="rect">
              <a:avLst/>
            </a:prstGeom>
            <a:effectLst>
              <a:outerShdw blurRad="50800" dist="50800" dir="5400000" algn="ctr" rotWithShape="0">
                <a:srgbClr val="000000">
                  <a:alpha val="0"/>
                </a:srgbClr>
              </a:outerShdw>
            </a:effectLst>
          </p:spPr>
        </p:pic>
        <p:cxnSp>
          <p:nvCxnSpPr>
            <p:cNvPr id="216" name="直線矢印コネクタ 178">
              <a:extLst>
                <a:ext uri="{FF2B5EF4-FFF2-40B4-BE49-F238E27FC236}">
                  <a16:creationId xmlns:a16="http://schemas.microsoft.com/office/drawing/2014/main" id="{56AB3370-F2CD-7D47-9A49-4D39F7BDBB2B}"/>
                </a:ext>
              </a:extLst>
            </p:cNvPr>
            <p:cNvCxnSpPr>
              <a:cxnSpLocks/>
            </p:cNvCxnSpPr>
            <p:nvPr/>
          </p:nvCxnSpPr>
          <p:spPr>
            <a:xfrm flipV="1">
              <a:off x="5712185" y="5976287"/>
              <a:ext cx="0" cy="1235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2" name="直線矢印コネクタ 178">
              <a:extLst>
                <a:ext uri="{FF2B5EF4-FFF2-40B4-BE49-F238E27FC236}">
                  <a16:creationId xmlns:a16="http://schemas.microsoft.com/office/drawing/2014/main" id="{AAAF89B0-F3CA-894E-B474-CE5FC5717DEF}"/>
                </a:ext>
              </a:extLst>
            </p:cNvPr>
            <p:cNvCxnSpPr>
              <a:cxnSpLocks/>
            </p:cNvCxnSpPr>
            <p:nvPr/>
          </p:nvCxnSpPr>
          <p:spPr>
            <a:xfrm flipH="1" flipV="1">
              <a:off x="6122001" y="5648837"/>
              <a:ext cx="146728" cy="8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26" name="図 3">
              <a:extLst>
                <a:ext uri="{FF2B5EF4-FFF2-40B4-BE49-F238E27FC236}">
                  <a16:creationId xmlns:a16="http://schemas.microsoft.com/office/drawing/2014/main" id="{BFC792C2-86B4-7A42-B2C9-E12A03790F9A}"/>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rot="3698110">
              <a:off x="5720982" y="5887239"/>
              <a:ext cx="286972" cy="222540"/>
            </a:xfrm>
            <a:prstGeom prst="rect">
              <a:avLst/>
            </a:prstGeom>
          </p:spPr>
        </p:pic>
        <p:pic>
          <p:nvPicPr>
            <p:cNvPr id="227" name="図 9">
              <a:extLst>
                <a:ext uri="{FF2B5EF4-FFF2-40B4-BE49-F238E27FC236}">
                  <a16:creationId xmlns:a16="http://schemas.microsoft.com/office/drawing/2014/main" id="{C9A347D9-1394-834F-85C4-189BCDCA3F01}"/>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rot="20434797">
              <a:off x="5887545" y="5616124"/>
              <a:ext cx="366399" cy="585993"/>
            </a:xfrm>
            <a:prstGeom prst="rect">
              <a:avLst/>
            </a:prstGeom>
          </p:spPr>
        </p:pic>
      </p:grpSp>
      <p:pic>
        <p:nvPicPr>
          <p:cNvPr id="264" name="Picture 263">
            <a:extLst>
              <a:ext uri="{FF2B5EF4-FFF2-40B4-BE49-F238E27FC236}">
                <a16:creationId xmlns:a16="http://schemas.microsoft.com/office/drawing/2014/main" id="{DFE7EA45-A648-D240-A187-3C418977F7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78904" y="5772980"/>
            <a:ext cx="1012329" cy="521097"/>
          </a:xfrm>
          <a:prstGeom prst="rect">
            <a:avLst/>
          </a:prstGeom>
        </p:spPr>
      </p:pic>
      <p:grpSp>
        <p:nvGrpSpPr>
          <p:cNvPr id="448" name="Group 447">
            <a:extLst>
              <a:ext uri="{FF2B5EF4-FFF2-40B4-BE49-F238E27FC236}">
                <a16:creationId xmlns:a16="http://schemas.microsoft.com/office/drawing/2014/main" id="{5D34F227-0A74-124A-9FF3-752CB0087F82}"/>
              </a:ext>
            </a:extLst>
          </p:cNvPr>
          <p:cNvGrpSpPr/>
          <p:nvPr/>
        </p:nvGrpSpPr>
        <p:grpSpPr>
          <a:xfrm>
            <a:off x="6817215" y="5515924"/>
            <a:ext cx="655863" cy="664310"/>
            <a:chOff x="6817215" y="5211686"/>
            <a:chExt cx="655863" cy="664310"/>
          </a:xfrm>
        </p:grpSpPr>
        <p:pic>
          <p:nvPicPr>
            <p:cNvPr id="265" name="図 3">
              <a:extLst>
                <a:ext uri="{FF2B5EF4-FFF2-40B4-BE49-F238E27FC236}">
                  <a16:creationId xmlns:a16="http://schemas.microsoft.com/office/drawing/2014/main" id="{807530C4-4FAB-BF40-ABA7-10E1CFF836B0}"/>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3424699">
              <a:off x="6948437" y="5558946"/>
              <a:ext cx="286972" cy="222540"/>
            </a:xfrm>
            <a:prstGeom prst="rect">
              <a:avLst/>
            </a:prstGeom>
          </p:spPr>
        </p:pic>
        <p:pic>
          <p:nvPicPr>
            <p:cNvPr id="266" name="図 9">
              <a:extLst>
                <a:ext uri="{FF2B5EF4-FFF2-40B4-BE49-F238E27FC236}">
                  <a16:creationId xmlns:a16="http://schemas.microsoft.com/office/drawing/2014/main" id="{1ED3F01F-C2CE-7440-BF0A-2C54A1AF77D4}"/>
                </a:ext>
              </a:extLst>
            </p:cNvPr>
            <p:cNvPicPr>
              <a:picLocks noChangeAspect="1"/>
            </p:cNvPicPr>
            <p:nvPr/>
          </p:nvPicPr>
          <p:blipFill>
            <a:blip r:embed="rId6">
              <a:alphaModFix amt="40000"/>
              <a:extLst>
                <a:ext uri="{28A0092B-C50C-407E-A947-70E740481C1C}">
                  <a14:useLocalDpi xmlns:a14="http://schemas.microsoft.com/office/drawing/2010/main" val="0"/>
                </a:ext>
              </a:extLst>
            </a:blip>
            <a:stretch>
              <a:fillRect/>
            </a:stretch>
          </p:blipFill>
          <p:spPr>
            <a:xfrm rot="20434797">
              <a:off x="7106679" y="5290003"/>
              <a:ext cx="366399" cy="585993"/>
            </a:xfrm>
            <a:prstGeom prst="rect">
              <a:avLst/>
            </a:prstGeom>
          </p:spPr>
        </p:pic>
        <p:pic>
          <p:nvPicPr>
            <p:cNvPr id="267" name="図 3">
              <a:extLst>
                <a:ext uri="{FF2B5EF4-FFF2-40B4-BE49-F238E27FC236}">
                  <a16:creationId xmlns:a16="http://schemas.microsoft.com/office/drawing/2014/main" id="{E24D3CA4-07D5-8B47-9386-C5386F2D2FBC}"/>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rot="3424699">
              <a:off x="6784999" y="5471416"/>
              <a:ext cx="286972" cy="222540"/>
            </a:xfrm>
            <a:prstGeom prst="rect">
              <a:avLst/>
            </a:prstGeom>
          </p:spPr>
        </p:pic>
        <p:pic>
          <p:nvPicPr>
            <p:cNvPr id="268" name="図 9">
              <a:extLst>
                <a:ext uri="{FF2B5EF4-FFF2-40B4-BE49-F238E27FC236}">
                  <a16:creationId xmlns:a16="http://schemas.microsoft.com/office/drawing/2014/main" id="{664E8506-1F64-2747-8EFD-148D855DED32}"/>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rot="20434797">
              <a:off x="6943241" y="5211686"/>
              <a:ext cx="366399" cy="585993"/>
            </a:xfrm>
            <a:prstGeom prst="rect">
              <a:avLst/>
            </a:prstGeom>
          </p:spPr>
        </p:pic>
        <p:cxnSp>
          <p:nvCxnSpPr>
            <p:cNvPr id="275" name="直線矢印コネクタ 178">
              <a:extLst>
                <a:ext uri="{FF2B5EF4-FFF2-40B4-BE49-F238E27FC236}">
                  <a16:creationId xmlns:a16="http://schemas.microsoft.com/office/drawing/2014/main" id="{1292F74F-3A74-264B-8C21-609837EF685F}"/>
                </a:ext>
              </a:extLst>
            </p:cNvPr>
            <p:cNvCxnSpPr>
              <a:cxnSpLocks/>
            </p:cNvCxnSpPr>
            <p:nvPr/>
          </p:nvCxnSpPr>
          <p:spPr>
            <a:xfrm flipH="1" flipV="1">
              <a:off x="7251230" y="5517660"/>
              <a:ext cx="152301" cy="504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450" name="Group 449">
            <a:extLst>
              <a:ext uri="{FF2B5EF4-FFF2-40B4-BE49-F238E27FC236}">
                <a16:creationId xmlns:a16="http://schemas.microsoft.com/office/drawing/2014/main" id="{97DA88B1-6931-9B44-8E43-50CFE6E774AD}"/>
              </a:ext>
            </a:extLst>
          </p:cNvPr>
          <p:cNvGrpSpPr/>
          <p:nvPr/>
        </p:nvGrpSpPr>
        <p:grpSpPr>
          <a:xfrm>
            <a:off x="7709544" y="5772980"/>
            <a:ext cx="1085814" cy="521097"/>
            <a:chOff x="7709544" y="5806205"/>
            <a:chExt cx="1085814" cy="521097"/>
          </a:xfrm>
        </p:grpSpPr>
        <p:pic>
          <p:nvPicPr>
            <p:cNvPr id="280" name="Picture 279">
              <a:extLst>
                <a:ext uri="{FF2B5EF4-FFF2-40B4-BE49-F238E27FC236}">
                  <a16:creationId xmlns:a16="http://schemas.microsoft.com/office/drawing/2014/main" id="{92961B3A-C684-D045-97D2-D275363C522C}"/>
                </a:ext>
              </a:extLst>
            </p:cNvPr>
            <p:cNvPicPr>
              <a:picLocks noChangeAspect="1"/>
            </p:cNvPicPr>
            <p:nvPr/>
          </p:nvPicPr>
          <p:blipFill>
            <a:blip r:embed="rId10">
              <a:alphaModFix amt="40000"/>
              <a:extLst>
                <a:ext uri="{28A0092B-C50C-407E-A947-70E740481C1C}">
                  <a14:useLocalDpi xmlns:a14="http://schemas.microsoft.com/office/drawing/2010/main" val="0"/>
                </a:ext>
              </a:extLst>
            </a:blip>
            <a:stretch>
              <a:fillRect/>
            </a:stretch>
          </p:blipFill>
          <p:spPr>
            <a:xfrm>
              <a:off x="7778632" y="5806205"/>
              <a:ext cx="1012329" cy="521097"/>
            </a:xfrm>
            <a:prstGeom prst="rect">
              <a:avLst/>
            </a:prstGeom>
          </p:spPr>
        </p:pic>
        <p:pic>
          <p:nvPicPr>
            <p:cNvPr id="283" name="図 53">
              <a:extLst>
                <a:ext uri="{FF2B5EF4-FFF2-40B4-BE49-F238E27FC236}">
                  <a16:creationId xmlns:a16="http://schemas.microsoft.com/office/drawing/2014/main" id="{7DDD2EC4-149A-C245-9E39-F431B0B79C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9544" y="6021959"/>
              <a:ext cx="1085814" cy="294550"/>
            </a:xfrm>
            <a:prstGeom prst="rect">
              <a:avLst/>
            </a:prstGeom>
          </p:spPr>
        </p:pic>
        <p:cxnSp>
          <p:nvCxnSpPr>
            <p:cNvPr id="286" name="直線矢印コネクタ 178">
              <a:extLst>
                <a:ext uri="{FF2B5EF4-FFF2-40B4-BE49-F238E27FC236}">
                  <a16:creationId xmlns:a16="http://schemas.microsoft.com/office/drawing/2014/main" id="{7066BC37-21AC-1240-A854-F926B05D750E}"/>
                </a:ext>
              </a:extLst>
            </p:cNvPr>
            <p:cNvCxnSpPr>
              <a:cxnSpLocks/>
            </p:cNvCxnSpPr>
            <p:nvPr/>
          </p:nvCxnSpPr>
          <p:spPr>
            <a:xfrm flipH="1">
              <a:off x="7823243" y="5953231"/>
              <a:ext cx="20584" cy="228728"/>
            </a:xfrm>
            <a:prstGeom prst="straightConnector1">
              <a:avLst/>
            </a:prstGeom>
            <a:ln>
              <a:solidFill>
                <a:schemeClr val="accent2"/>
              </a:solidFill>
              <a:tailEnd type="triangle"/>
            </a:ln>
          </p:spPr>
          <p:style>
            <a:lnRef idx="3">
              <a:schemeClr val="accent1"/>
            </a:lnRef>
            <a:fillRef idx="0">
              <a:schemeClr val="accent1"/>
            </a:fillRef>
            <a:effectRef idx="2">
              <a:schemeClr val="accent1"/>
            </a:effectRef>
            <a:fontRef idx="minor">
              <a:schemeClr val="tx1"/>
            </a:fontRef>
          </p:style>
        </p:cxnSp>
      </p:grpSp>
      <p:grpSp>
        <p:nvGrpSpPr>
          <p:cNvPr id="449" name="Group 448">
            <a:extLst>
              <a:ext uri="{FF2B5EF4-FFF2-40B4-BE49-F238E27FC236}">
                <a16:creationId xmlns:a16="http://schemas.microsoft.com/office/drawing/2014/main" id="{DAB721E7-A610-174F-A064-1E62F2B844B9}"/>
              </a:ext>
            </a:extLst>
          </p:cNvPr>
          <p:cNvGrpSpPr/>
          <p:nvPr/>
        </p:nvGrpSpPr>
        <p:grpSpPr>
          <a:xfrm>
            <a:off x="8023086" y="5493222"/>
            <a:ext cx="586282" cy="643146"/>
            <a:chOff x="8023086" y="5534269"/>
            <a:chExt cx="586282" cy="643146"/>
          </a:xfrm>
        </p:grpSpPr>
        <p:pic>
          <p:nvPicPr>
            <p:cNvPr id="281" name="図 3">
              <a:extLst>
                <a:ext uri="{FF2B5EF4-FFF2-40B4-BE49-F238E27FC236}">
                  <a16:creationId xmlns:a16="http://schemas.microsoft.com/office/drawing/2014/main" id="{92E9EF49-FAC6-1546-ACCB-C8FA6F42B6A0}"/>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3424699">
              <a:off x="8084727" y="5809728"/>
              <a:ext cx="286972" cy="222540"/>
            </a:xfrm>
            <a:prstGeom prst="rect">
              <a:avLst/>
            </a:prstGeom>
          </p:spPr>
        </p:pic>
        <p:pic>
          <p:nvPicPr>
            <p:cNvPr id="282" name="図 9">
              <a:extLst>
                <a:ext uri="{FF2B5EF4-FFF2-40B4-BE49-F238E27FC236}">
                  <a16:creationId xmlns:a16="http://schemas.microsoft.com/office/drawing/2014/main" id="{9FC44232-59EB-A04E-BA5D-CE46A7CFF1E2}"/>
                </a:ext>
              </a:extLst>
            </p:cNvPr>
            <p:cNvPicPr>
              <a:picLocks noChangeAspect="1"/>
            </p:cNvPicPr>
            <p:nvPr/>
          </p:nvPicPr>
          <p:blipFill>
            <a:blip r:embed="rId6">
              <a:alphaModFix amt="40000"/>
              <a:extLst>
                <a:ext uri="{28A0092B-C50C-407E-A947-70E740481C1C}">
                  <a14:useLocalDpi xmlns:a14="http://schemas.microsoft.com/office/drawing/2010/main" val="0"/>
                </a:ext>
              </a:extLst>
            </a:blip>
            <a:stretch>
              <a:fillRect/>
            </a:stretch>
          </p:blipFill>
          <p:spPr>
            <a:xfrm rot="20434797">
              <a:off x="8242969" y="5549998"/>
              <a:ext cx="366399" cy="585993"/>
            </a:xfrm>
            <a:prstGeom prst="rect">
              <a:avLst/>
            </a:prstGeom>
          </p:spPr>
        </p:pic>
        <p:pic>
          <p:nvPicPr>
            <p:cNvPr id="284" name="図 3">
              <a:extLst>
                <a:ext uri="{FF2B5EF4-FFF2-40B4-BE49-F238E27FC236}">
                  <a16:creationId xmlns:a16="http://schemas.microsoft.com/office/drawing/2014/main" id="{4456A3B4-9888-CF47-8508-5DCCAD5EA9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084741">
              <a:off x="8023086" y="5954875"/>
              <a:ext cx="286972" cy="222540"/>
            </a:xfrm>
            <a:prstGeom prst="rect">
              <a:avLst/>
            </a:prstGeom>
          </p:spPr>
        </p:pic>
        <p:pic>
          <p:nvPicPr>
            <p:cNvPr id="285" name="図 9">
              <a:extLst>
                <a:ext uri="{FF2B5EF4-FFF2-40B4-BE49-F238E27FC236}">
                  <a16:creationId xmlns:a16="http://schemas.microsoft.com/office/drawing/2014/main" id="{2C8A28DB-5313-6B4A-9213-AEBD30897E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2875" y="5534269"/>
              <a:ext cx="366399" cy="585993"/>
            </a:xfrm>
            <a:prstGeom prst="rect">
              <a:avLst/>
            </a:prstGeom>
          </p:spPr>
        </p:pic>
        <p:cxnSp>
          <p:nvCxnSpPr>
            <p:cNvPr id="287" name="直線矢印コネクタ 178">
              <a:extLst>
                <a:ext uri="{FF2B5EF4-FFF2-40B4-BE49-F238E27FC236}">
                  <a16:creationId xmlns:a16="http://schemas.microsoft.com/office/drawing/2014/main" id="{E5199E79-5780-964D-BED8-DA3A1F029EA0}"/>
                </a:ext>
              </a:extLst>
            </p:cNvPr>
            <p:cNvCxnSpPr>
              <a:cxnSpLocks/>
            </p:cNvCxnSpPr>
            <p:nvPr/>
          </p:nvCxnSpPr>
          <p:spPr>
            <a:xfrm>
              <a:off x="8097831" y="5966143"/>
              <a:ext cx="0" cy="1615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8" name="直線矢印コネクタ 178">
              <a:extLst>
                <a:ext uri="{FF2B5EF4-FFF2-40B4-BE49-F238E27FC236}">
                  <a16:creationId xmlns:a16="http://schemas.microsoft.com/office/drawing/2014/main" id="{0ED746CB-6FD9-CA49-8BC2-C92A6AFC6347}"/>
                </a:ext>
              </a:extLst>
            </p:cNvPr>
            <p:cNvCxnSpPr>
              <a:cxnSpLocks/>
            </p:cNvCxnSpPr>
            <p:nvPr/>
          </p:nvCxnSpPr>
          <p:spPr>
            <a:xfrm>
              <a:off x="8157514" y="5590646"/>
              <a:ext cx="1461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pic>
        <p:nvPicPr>
          <p:cNvPr id="289" name="図 53">
            <a:extLst>
              <a:ext uri="{FF2B5EF4-FFF2-40B4-BE49-F238E27FC236}">
                <a16:creationId xmlns:a16="http://schemas.microsoft.com/office/drawing/2014/main" id="{210F50FC-54CE-FF40-82B0-C619ABCD8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7554" y="5994616"/>
            <a:ext cx="1085814" cy="294550"/>
          </a:xfrm>
          <a:prstGeom prst="rect">
            <a:avLst/>
          </a:prstGeom>
        </p:spPr>
      </p:pic>
      <p:grpSp>
        <p:nvGrpSpPr>
          <p:cNvPr id="451" name="Group 450">
            <a:extLst>
              <a:ext uri="{FF2B5EF4-FFF2-40B4-BE49-F238E27FC236}">
                <a16:creationId xmlns:a16="http://schemas.microsoft.com/office/drawing/2014/main" id="{3026DCFB-2D28-214C-9829-23D3B6BF6452}"/>
              </a:ext>
            </a:extLst>
          </p:cNvPr>
          <p:cNvGrpSpPr/>
          <p:nvPr/>
        </p:nvGrpSpPr>
        <p:grpSpPr>
          <a:xfrm>
            <a:off x="9291415" y="5470300"/>
            <a:ext cx="702867" cy="677326"/>
            <a:chOff x="9291415" y="5504682"/>
            <a:chExt cx="702867" cy="677326"/>
          </a:xfrm>
        </p:grpSpPr>
        <p:pic>
          <p:nvPicPr>
            <p:cNvPr id="304" name="図 3">
              <a:extLst>
                <a:ext uri="{FF2B5EF4-FFF2-40B4-BE49-F238E27FC236}">
                  <a16:creationId xmlns:a16="http://schemas.microsoft.com/office/drawing/2014/main" id="{E4FBA69A-A777-FB49-AABD-19C5B4FB5E61}"/>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21084741">
              <a:off x="9291415" y="5959468"/>
              <a:ext cx="286972" cy="222540"/>
            </a:xfrm>
            <a:prstGeom prst="rect">
              <a:avLst/>
            </a:prstGeom>
          </p:spPr>
        </p:pic>
        <p:pic>
          <p:nvPicPr>
            <p:cNvPr id="305" name="図 9">
              <a:extLst>
                <a:ext uri="{FF2B5EF4-FFF2-40B4-BE49-F238E27FC236}">
                  <a16:creationId xmlns:a16="http://schemas.microsoft.com/office/drawing/2014/main" id="{A64728A2-74EA-C545-A6E0-B4658A009AB9}"/>
                </a:ext>
              </a:extLst>
            </p:cNvPr>
            <p:cNvPicPr>
              <a:picLocks noChangeAspect="1"/>
            </p:cNvPicPr>
            <p:nvPr/>
          </p:nvPicPr>
          <p:blipFill>
            <a:blip r:embed="rId6">
              <a:alphaModFix amt="40000"/>
              <a:extLst>
                <a:ext uri="{28A0092B-C50C-407E-A947-70E740481C1C}">
                  <a14:useLocalDpi xmlns:a14="http://schemas.microsoft.com/office/drawing/2010/main" val="0"/>
                </a:ext>
              </a:extLst>
            </a:blip>
            <a:stretch>
              <a:fillRect/>
            </a:stretch>
          </p:blipFill>
          <p:spPr>
            <a:xfrm>
              <a:off x="9461204" y="5538862"/>
              <a:ext cx="366399" cy="585993"/>
            </a:xfrm>
            <a:prstGeom prst="rect">
              <a:avLst/>
            </a:prstGeom>
          </p:spPr>
        </p:pic>
        <p:pic>
          <p:nvPicPr>
            <p:cNvPr id="302" name="図 3">
              <a:extLst>
                <a:ext uri="{FF2B5EF4-FFF2-40B4-BE49-F238E27FC236}">
                  <a16:creationId xmlns:a16="http://schemas.microsoft.com/office/drawing/2014/main" id="{527B1E59-9F97-DA41-942E-06477C8A38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084741">
              <a:off x="9458096" y="5924624"/>
              <a:ext cx="286972" cy="222540"/>
            </a:xfrm>
            <a:prstGeom prst="rect">
              <a:avLst/>
            </a:prstGeom>
          </p:spPr>
        </p:pic>
        <p:pic>
          <p:nvPicPr>
            <p:cNvPr id="303" name="図 9">
              <a:extLst>
                <a:ext uri="{FF2B5EF4-FFF2-40B4-BE49-F238E27FC236}">
                  <a16:creationId xmlns:a16="http://schemas.microsoft.com/office/drawing/2014/main" id="{5785A9A6-A259-B242-BBD9-170330273B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7883" y="5504682"/>
              <a:ext cx="366399" cy="585993"/>
            </a:xfrm>
            <a:prstGeom prst="rect">
              <a:avLst/>
            </a:prstGeom>
          </p:spPr>
        </p:pic>
        <p:cxnSp>
          <p:nvCxnSpPr>
            <p:cNvPr id="306" name="直線矢印コネクタ 178">
              <a:extLst>
                <a:ext uri="{FF2B5EF4-FFF2-40B4-BE49-F238E27FC236}">
                  <a16:creationId xmlns:a16="http://schemas.microsoft.com/office/drawing/2014/main" id="{E088BA41-D1B4-5446-82B0-688AFA559347}"/>
                </a:ext>
              </a:extLst>
            </p:cNvPr>
            <p:cNvCxnSpPr>
              <a:cxnSpLocks/>
            </p:cNvCxnSpPr>
            <p:nvPr/>
          </p:nvCxnSpPr>
          <p:spPr>
            <a:xfrm flipV="1">
              <a:off x="9577140" y="5716340"/>
              <a:ext cx="134638" cy="484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452" name="Group 451">
            <a:extLst>
              <a:ext uri="{FF2B5EF4-FFF2-40B4-BE49-F238E27FC236}">
                <a16:creationId xmlns:a16="http://schemas.microsoft.com/office/drawing/2014/main" id="{E0571AD1-343E-0449-ACEC-900FAA36E49F}"/>
              </a:ext>
            </a:extLst>
          </p:cNvPr>
          <p:cNvGrpSpPr/>
          <p:nvPr/>
        </p:nvGrpSpPr>
        <p:grpSpPr>
          <a:xfrm>
            <a:off x="10339334" y="5788588"/>
            <a:ext cx="1085814" cy="521097"/>
            <a:chOff x="10339334" y="6267956"/>
            <a:chExt cx="1085814" cy="521097"/>
          </a:xfrm>
        </p:grpSpPr>
        <p:pic>
          <p:nvPicPr>
            <p:cNvPr id="335" name="図 53">
              <a:extLst>
                <a:ext uri="{FF2B5EF4-FFF2-40B4-BE49-F238E27FC236}">
                  <a16:creationId xmlns:a16="http://schemas.microsoft.com/office/drawing/2014/main" id="{5855C72F-C0E1-A24F-9CB0-11E14977D737}"/>
                </a:ext>
              </a:extLst>
            </p:cNvPr>
            <p:cNvPicPr>
              <a:picLocks noChangeAspect="1"/>
            </p:cNvPicPr>
            <p:nvPr/>
          </p:nvPicPr>
          <p:blipFill>
            <a:blip r:embed="rId4">
              <a:alphaModFix amt="40000"/>
              <a:extLst>
                <a:ext uri="{28A0092B-C50C-407E-A947-70E740481C1C}">
                  <a14:useLocalDpi xmlns:a14="http://schemas.microsoft.com/office/drawing/2010/main" val="0"/>
                </a:ext>
              </a:extLst>
            </a:blip>
            <a:stretch>
              <a:fillRect/>
            </a:stretch>
          </p:blipFill>
          <p:spPr>
            <a:xfrm>
              <a:off x="10339334" y="6480719"/>
              <a:ext cx="1085814" cy="294550"/>
            </a:xfrm>
            <a:prstGeom prst="rect">
              <a:avLst/>
            </a:prstGeom>
          </p:spPr>
        </p:pic>
        <p:pic>
          <p:nvPicPr>
            <p:cNvPr id="334" name="Picture 333">
              <a:extLst>
                <a:ext uri="{FF2B5EF4-FFF2-40B4-BE49-F238E27FC236}">
                  <a16:creationId xmlns:a16="http://schemas.microsoft.com/office/drawing/2014/main" id="{AB951CB5-DB99-954D-BCBC-E6111E04F76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02272" y="6267956"/>
              <a:ext cx="1012329" cy="521097"/>
            </a:xfrm>
            <a:prstGeom prst="rect">
              <a:avLst/>
            </a:prstGeom>
          </p:spPr>
        </p:pic>
        <p:cxnSp>
          <p:nvCxnSpPr>
            <p:cNvPr id="336" name="直線矢印コネクタ 178">
              <a:extLst>
                <a:ext uri="{FF2B5EF4-FFF2-40B4-BE49-F238E27FC236}">
                  <a16:creationId xmlns:a16="http://schemas.microsoft.com/office/drawing/2014/main" id="{F68F73E4-5658-BC49-B85F-46C57B0D8766}"/>
                </a:ext>
              </a:extLst>
            </p:cNvPr>
            <p:cNvCxnSpPr>
              <a:cxnSpLocks/>
            </p:cNvCxnSpPr>
            <p:nvPr/>
          </p:nvCxnSpPr>
          <p:spPr>
            <a:xfrm flipV="1">
              <a:off x="10432018" y="6426748"/>
              <a:ext cx="30077" cy="201014"/>
            </a:xfrm>
            <a:prstGeom prst="straightConnector1">
              <a:avLst/>
            </a:prstGeom>
            <a:ln>
              <a:solidFill>
                <a:schemeClr val="accent2"/>
              </a:solidFill>
              <a:tailEnd type="triangle"/>
            </a:ln>
          </p:spPr>
          <p:style>
            <a:lnRef idx="3">
              <a:schemeClr val="accent1"/>
            </a:lnRef>
            <a:fillRef idx="0">
              <a:schemeClr val="accent1"/>
            </a:fillRef>
            <a:effectRef idx="2">
              <a:schemeClr val="accent1"/>
            </a:effectRef>
            <a:fontRef idx="minor">
              <a:schemeClr val="tx1"/>
            </a:fontRef>
          </p:style>
        </p:cxnSp>
      </p:grpSp>
      <p:grpSp>
        <p:nvGrpSpPr>
          <p:cNvPr id="453" name="Group 452">
            <a:extLst>
              <a:ext uri="{FF2B5EF4-FFF2-40B4-BE49-F238E27FC236}">
                <a16:creationId xmlns:a16="http://schemas.microsoft.com/office/drawing/2014/main" id="{D3217635-CCB2-C048-A5DC-A470B88F7833}"/>
              </a:ext>
            </a:extLst>
          </p:cNvPr>
          <p:cNvGrpSpPr/>
          <p:nvPr/>
        </p:nvGrpSpPr>
        <p:grpSpPr>
          <a:xfrm>
            <a:off x="10794467" y="5477052"/>
            <a:ext cx="596976" cy="721404"/>
            <a:chOff x="10794467" y="5508824"/>
            <a:chExt cx="596976" cy="721404"/>
          </a:xfrm>
        </p:grpSpPr>
        <p:pic>
          <p:nvPicPr>
            <p:cNvPr id="341" name="図 3">
              <a:extLst>
                <a:ext uri="{FF2B5EF4-FFF2-40B4-BE49-F238E27FC236}">
                  <a16:creationId xmlns:a16="http://schemas.microsoft.com/office/drawing/2014/main" id="{B409D4A4-9728-804C-A3AE-DD36E2D2C971}"/>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21139248">
              <a:off x="10794467" y="5924995"/>
              <a:ext cx="286972" cy="222540"/>
            </a:xfrm>
            <a:prstGeom prst="rect">
              <a:avLst/>
            </a:prstGeom>
            <a:effectLst>
              <a:outerShdw blurRad="50800" dist="50800" dir="5400000" algn="ctr" rotWithShape="0">
                <a:srgbClr val="000000">
                  <a:alpha val="0"/>
                </a:srgbClr>
              </a:outerShdw>
            </a:effectLst>
          </p:spPr>
        </p:pic>
        <p:pic>
          <p:nvPicPr>
            <p:cNvPr id="342" name="図 9">
              <a:extLst>
                <a:ext uri="{FF2B5EF4-FFF2-40B4-BE49-F238E27FC236}">
                  <a16:creationId xmlns:a16="http://schemas.microsoft.com/office/drawing/2014/main" id="{FA6E56C3-9EA0-934D-900C-1199C96209FD}"/>
                </a:ext>
              </a:extLst>
            </p:cNvPr>
            <p:cNvPicPr>
              <a:picLocks noChangeAspect="1"/>
            </p:cNvPicPr>
            <p:nvPr/>
          </p:nvPicPr>
          <p:blipFill>
            <a:blip r:embed="rId6">
              <a:alphaModFix amt="40000"/>
              <a:extLst>
                <a:ext uri="{28A0092B-C50C-407E-A947-70E740481C1C}">
                  <a14:useLocalDpi xmlns:a14="http://schemas.microsoft.com/office/drawing/2010/main" val="0"/>
                </a:ext>
              </a:extLst>
            </a:blip>
            <a:stretch>
              <a:fillRect/>
            </a:stretch>
          </p:blipFill>
          <p:spPr>
            <a:xfrm>
              <a:off x="10962027" y="5508824"/>
              <a:ext cx="366399" cy="585993"/>
            </a:xfrm>
            <a:prstGeom prst="rect">
              <a:avLst/>
            </a:prstGeom>
            <a:effectLst>
              <a:outerShdw blurRad="50800" dist="50800" dir="5400000" algn="ctr" rotWithShape="0">
                <a:srgbClr val="000000">
                  <a:alpha val="0"/>
                </a:srgbClr>
              </a:outerShdw>
            </a:effectLst>
          </p:spPr>
        </p:pic>
        <p:pic>
          <p:nvPicPr>
            <p:cNvPr id="339" name="図 3">
              <a:extLst>
                <a:ext uri="{FF2B5EF4-FFF2-40B4-BE49-F238E27FC236}">
                  <a16:creationId xmlns:a16="http://schemas.microsoft.com/office/drawing/2014/main" id="{7E6E57F5-6116-A545-AE0D-963F42CF8809}"/>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rot="3424699">
              <a:off x="10866802" y="5903965"/>
              <a:ext cx="286972" cy="222540"/>
            </a:xfrm>
            <a:prstGeom prst="rect">
              <a:avLst/>
            </a:prstGeom>
          </p:spPr>
        </p:pic>
        <p:pic>
          <p:nvPicPr>
            <p:cNvPr id="340" name="図 9">
              <a:extLst>
                <a:ext uri="{FF2B5EF4-FFF2-40B4-BE49-F238E27FC236}">
                  <a16:creationId xmlns:a16="http://schemas.microsoft.com/office/drawing/2014/main" id="{C6AAABFF-0560-E847-A794-138C68423989}"/>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rot="20434797">
              <a:off x="11025044" y="5644235"/>
              <a:ext cx="366399" cy="585993"/>
            </a:xfrm>
            <a:prstGeom prst="rect">
              <a:avLst/>
            </a:prstGeom>
          </p:spPr>
        </p:pic>
        <p:cxnSp>
          <p:nvCxnSpPr>
            <p:cNvPr id="337" name="直線矢印コネクタ 178">
              <a:extLst>
                <a:ext uri="{FF2B5EF4-FFF2-40B4-BE49-F238E27FC236}">
                  <a16:creationId xmlns:a16="http://schemas.microsoft.com/office/drawing/2014/main" id="{CCDD15A9-D01D-6B46-8A74-F74ABAA51489}"/>
                </a:ext>
              </a:extLst>
            </p:cNvPr>
            <p:cNvCxnSpPr>
              <a:cxnSpLocks/>
            </p:cNvCxnSpPr>
            <p:nvPr/>
          </p:nvCxnSpPr>
          <p:spPr>
            <a:xfrm flipV="1">
              <a:off x="10868779" y="6004398"/>
              <a:ext cx="0" cy="1235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8" name="直線矢印コネクタ 178">
              <a:extLst>
                <a:ext uri="{FF2B5EF4-FFF2-40B4-BE49-F238E27FC236}">
                  <a16:creationId xmlns:a16="http://schemas.microsoft.com/office/drawing/2014/main" id="{D6AB5C0C-E8D2-1F40-8E6B-E66812713B19}"/>
                </a:ext>
              </a:extLst>
            </p:cNvPr>
            <p:cNvCxnSpPr>
              <a:cxnSpLocks/>
            </p:cNvCxnSpPr>
            <p:nvPr/>
          </p:nvCxnSpPr>
          <p:spPr>
            <a:xfrm flipH="1" flipV="1">
              <a:off x="11236256" y="5676948"/>
              <a:ext cx="146728" cy="8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pic>
        <p:nvPicPr>
          <p:cNvPr id="343" name="Picture 342">
            <a:extLst>
              <a:ext uri="{FF2B5EF4-FFF2-40B4-BE49-F238E27FC236}">
                <a16:creationId xmlns:a16="http://schemas.microsoft.com/office/drawing/2014/main" id="{DC97A4F5-DE4C-9742-ADBB-5991ED64EFA8}"/>
              </a:ext>
            </a:extLst>
          </p:cNvPr>
          <p:cNvPicPr>
            <a:picLocks noChangeAspect="1"/>
          </p:cNvPicPr>
          <p:nvPr/>
        </p:nvPicPr>
        <p:blipFill rotWithShape="1">
          <a:blip r:embed="rId10">
            <a:extLst>
              <a:ext uri="{28A0092B-C50C-407E-A947-70E740481C1C}">
                <a14:useLocalDpi xmlns:a14="http://schemas.microsoft.com/office/drawing/2010/main" val="0"/>
              </a:ext>
            </a:extLst>
          </a:blip>
          <a:srcRect l="40437"/>
          <a:stretch/>
        </p:blipFill>
        <p:spPr>
          <a:xfrm>
            <a:off x="11565607" y="5785199"/>
            <a:ext cx="602977" cy="521097"/>
          </a:xfrm>
          <a:prstGeom prst="rect">
            <a:avLst/>
          </a:prstGeom>
        </p:spPr>
      </p:pic>
      <p:pic>
        <p:nvPicPr>
          <p:cNvPr id="344" name="図 3">
            <a:extLst>
              <a:ext uri="{FF2B5EF4-FFF2-40B4-BE49-F238E27FC236}">
                <a16:creationId xmlns:a16="http://schemas.microsoft.com/office/drawing/2014/main" id="{E9A21827-A2E7-6E4A-BEB6-1EA90A60CA74}"/>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3424699">
            <a:off x="11616332" y="5864750"/>
            <a:ext cx="286972" cy="222540"/>
          </a:xfrm>
          <a:prstGeom prst="rect">
            <a:avLst/>
          </a:prstGeom>
        </p:spPr>
      </p:pic>
      <p:pic>
        <p:nvPicPr>
          <p:cNvPr id="345" name="図 9">
            <a:extLst>
              <a:ext uri="{FF2B5EF4-FFF2-40B4-BE49-F238E27FC236}">
                <a16:creationId xmlns:a16="http://schemas.microsoft.com/office/drawing/2014/main" id="{0A0A6EEE-0F76-8841-8CE8-DF9061A351B4}"/>
              </a:ext>
            </a:extLst>
          </p:cNvPr>
          <p:cNvPicPr>
            <a:picLocks noChangeAspect="1"/>
          </p:cNvPicPr>
          <p:nvPr/>
        </p:nvPicPr>
        <p:blipFill>
          <a:blip r:embed="rId6">
            <a:alphaModFix amt="40000"/>
            <a:extLst>
              <a:ext uri="{28A0092B-C50C-407E-A947-70E740481C1C}">
                <a14:useLocalDpi xmlns:a14="http://schemas.microsoft.com/office/drawing/2010/main" val="0"/>
              </a:ext>
            </a:extLst>
          </a:blip>
          <a:stretch>
            <a:fillRect/>
          </a:stretch>
        </p:blipFill>
        <p:spPr>
          <a:xfrm rot="20434797">
            <a:off x="11774574" y="5605020"/>
            <a:ext cx="366399" cy="585993"/>
          </a:xfrm>
          <a:prstGeom prst="rect">
            <a:avLst/>
          </a:prstGeom>
        </p:spPr>
      </p:pic>
      <p:pic>
        <p:nvPicPr>
          <p:cNvPr id="346" name="図 3">
            <a:extLst>
              <a:ext uri="{FF2B5EF4-FFF2-40B4-BE49-F238E27FC236}">
                <a16:creationId xmlns:a16="http://schemas.microsoft.com/office/drawing/2014/main" id="{051378BB-AF0C-524B-B344-80B3903640C6}"/>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rot="2256014">
            <a:off x="12199264" y="6108063"/>
            <a:ext cx="286972" cy="222540"/>
          </a:xfrm>
          <a:prstGeom prst="rect">
            <a:avLst/>
          </a:prstGeom>
        </p:spPr>
      </p:pic>
      <p:cxnSp>
        <p:nvCxnSpPr>
          <p:cNvPr id="349" name="直線コネクタ 1037">
            <a:extLst>
              <a:ext uri="{FF2B5EF4-FFF2-40B4-BE49-F238E27FC236}">
                <a16:creationId xmlns:a16="http://schemas.microsoft.com/office/drawing/2014/main" id="{3ACBA101-A1A0-F34E-BFB0-0BBAA48A97DF}"/>
              </a:ext>
            </a:extLst>
          </p:cNvPr>
          <p:cNvCxnSpPr>
            <a:cxnSpLocks/>
          </p:cNvCxnSpPr>
          <p:nvPr/>
        </p:nvCxnSpPr>
        <p:spPr>
          <a:xfrm>
            <a:off x="6398263" y="5434794"/>
            <a:ext cx="0" cy="888338"/>
          </a:xfrm>
          <a:prstGeom prst="line">
            <a:avLst/>
          </a:prstGeom>
          <a:ln>
            <a:solidFill>
              <a:schemeClr val="accent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0" name="直線コネクタ 1037">
            <a:extLst>
              <a:ext uri="{FF2B5EF4-FFF2-40B4-BE49-F238E27FC236}">
                <a16:creationId xmlns:a16="http://schemas.microsoft.com/office/drawing/2014/main" id="{3D6E93D1-05DA-5E4F-8A0E-45E548CC6F32}"/>
              </a:ext>
            </a:extLst>
          </p:cNvPr>
          <p:cNvCxnSpPr>
            <a:cxnSpLocks/>
          </p:cNvCxnSpPr>
          <p:nvPr/>
        </p:nvCxnSpPr>
        <p:spPr>
          <a:xfrm>
            <a:off x="8935672" y="5495332"/>
            <a:ext cx="0" cy="834335"/>
          </a:xfrm>
          <a:prstGeom prst="line">
            <a:avLst/>
          </a:prstGeom>
          <a:ln>
            <a:solidFill>
              <a:schemeClr val="accent2">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1" name="直線コネクタ 1037">
            <a:extLst>
              <a:ext uri="{FF2B5EF4-FFF2-40B4-BE49-F238E27FC236}">
                <a16:creationId xmlns:a16="http://schemas.microsoft.com/office/drawing/2014/main" id="{83BB70F4-099D-6D47-AE48-AD03555EE6FE}"/>
              </a:ext>
            </a:extLst>
          </p:cNvPr>
          <p:cNvCxnSpPr>
            <a:cxnSpLocks/>
          </p:cNvCxnSpPr>
          <p:nvPr/>
        </p:nvCxnSpPr>
        <p:spPr>
          <a:xfrm>
            <a:off x="11516560" y="5526856"/>
            <a:ext cx="0" cy="818655"/>
          </a:xfrm>
          <a:prstGeom prst="line">
            <a:avLst/>
          </a:prstGeom>
          <a:ln>
            <a:solidFill>
              <a:schemeClr val="accent2">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2" name="Right Arrow 151">
            <a:extLst>
              <a:ext uri="{FF2B5EF4-FFF2-40B4-BE49-F238E27FC236}">
                <a16:creationId xmlns:a16="http://schemas.microsoft.com/office/drawing/2014/main" id="{E9F90AAA-C7CA-9E45-B242-D3E3B22A6279}"/>
              </a:ext>
            </a:extLst>
          </p:cNvPr>
          <p:cNvSpPr/>
          <p:nvPr/>
        </p:nvSpPr>
        <p:spPr>
          <a:xfrm>
            <a:off x="7347867" y="-1939792"/>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ight Arrow 351">
            <a:extLst>
              <a:ext uri="{FF2B5EF4-FFF2-40B4-BE49-F238E27FC236}">
                <a16:creationId xmlns:a16="http://schemas.microsoft.com/office/drawing/2014/main" id="{6A4ADA3D-8797-C749-BDDC-9C615D4F078C}"/>
              </a:ext>
            </a:extLst>
          </p:cNvPr>
          <p:cNvSpPr/>
          <p:nvPr/>
        </p:nvSpPr>
        <p:spPr>
          <a:xfrm>
            <a:off x="6902709" y="-1939792"/>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ight Arrow 352">
            <a:extLst>
              <a:ext uri="{FF2B5EF4-FFF2-40B4-BE49-F238E27FC236}">
                <a16:creationId xmlns:a16="http://schemas.microsoft.com/office/drawing/2014/main" id="{14FD9191-2920-DD48-9FA6-EE36C94220D5}"/>
              </a:ext>
            </a:extLst>
          </p:cNvPr>
          <p:cNvSpPr/>
          <p:nvPr/>
        </p:nvSpPr>
        <p:spPr>
          <a:xfrm>
            <a:off x="7784075" y="-1927786"/>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ight Arrow 353">
            <a:extLst>
              <a:ext uri="{FF2B5EF4-FFF2-40B4-BE49-F238E27FC236}">
                <a16:creationId xmlns:a16="http://schemas.microsoft.com/office/drawing/2014/main" id="{49D14F98-63ED-8348-AA4D-65FAA416C86C}"/>
              </a:ext>
            </a:extLst>
          </p:cNvPr>
          <p:cNvSpPr/>
          <p:nvPr/>
        </p:nvSpPr>
        <p:spPr>
          <a:xfrm>
            <a:off x="8202437" y="-1939792"/>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ight Arrow 354">
            <a:extLst>
              <a:ext uri="{FF2B5EF4-FFF2-40B4-BE49-F238E27FC236}">
                <a16:creationId xmlns:a16="http://schemas.microsoft.com/office/drawing/2014/main" id="{B373E2A3-9B84-4346-9902-C1D898676B5D}"/>
              </a:ext>
            </a:extLst>
          </p:cNvPr>
          <p:cNvSpPr/>
          <p:nvPr/>
        </p:nvSpPr>
        <p:spPr>
          <a:xfrm>
            <a:off x="8621930" y="-1941183"/>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ight Arrow 362">
            <a:extLst>
              <a:ext uri="{FF2B5EF4-FFF2-40B4-BE49-F238E27FC236}">
                <a16:creationId xmlns:a16="http://schemas.microsoft.com/office/drawing/2014/main" id="{F1DFB570-FB34-DB4E-A82F-E2905BB58753}"/>
              </a:ext>
            </a:extLst>
          </p:cNvPr>
          <p:cNvSpPr/>
          <p:nvPr/>
        </p:nvSpPr>
        <p:spPr>
          <a:xfrm>
            <a:off x="9505905" y="-1950266"/>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ight Arrow 363">
            <a:extLst>
              <a:ext uri="{FF2B5EF4-FFF2-40B4-BE49-F238E27FC236}">
                <a16:creationId xmlns:a16="http://schemas.microsoft.com/office/drawing/2014/main" id="{DCF5601C-6130-8D45-8666-E110AC448E19}"/>
              </a:ext>
            </a:extLst>
          </p:cNvPr>
          <p:cNvSpPr/>
          <p:nvPr/>
        </p:nvSpPr>
        <p:spPr>
          <a:xfrm>
            <a:off x="9060747" y="-1950266"/>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ight Arrow 364">
            <a:extLst>
              <a:ext uri="{FF2B5EF4-FFF2-40B4-BE49-F238E27FC236}">
                <a16:creationId xmlns:a16="http://schemas.microsoft.com/office/drawing/2014/main" id="{B488F605-F340-AA45-A7F1-533F3B1177EB}"/>
              </a:ext>
            </a:extLst>
          </p:cNvPr>
          <p:cNvSpPr/>
          <p:nvPr/>
        </p:nvSpPr>
        <p:spPr>
          <a:xfrm>
            <a:off x="9942113" y="-1938260"/>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ight Arrow 365">
            <a:extLst>
              <a:ext uri="{FF2B5EF4-FFF2-40B4-BE49-F238E27FC236}">
                <a16:creationId xmlns:a16="http://schemas.microsoft.com/office/drawing/2014/main" id="{58862A69-67AD-584A-BEC8-706AD74A78B0}"/>
              </a:ext>
            </a:extLst>
          </p:cNvPr>
          <p:cNvSpPr/>
          <p:nvPr/>
        </p:nvSpPr>
        <p:spPr>
          <a:xfrm>
            <a:off x="10360475" y="-1950266"/>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ight Arrow 366">
            <a:extLst>
              <a:ext uri="{FF2B5EF4-FFF2-40B4-BE49-F238E27FC236}">
                <a16:creationId xmlns:a16="http://schemas.microsoft.com/office/drawing/2014/main" id="{D7371E0E-717B-964B-BC7C-0B72B79715A4}"/>
              </a:ext>
            </a:extLst>
          </p:cNvPr>
          <p:cNvSpPr/>
          <p:nvPr/>
        </p:nvSpPr>
        <p:spPr>
          <a:xfrm>
            <a:off x="10779968" y="-1951657"/>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ight Arrow 375">
            <a:extLst>
              <a:ext uri="{FF2B5EF4-FFF2-40B4-BE49-F238E27FC236}">
                <a16:creationId xmlns:a16="http://schemas.microsoft.com/office/drawing/2014/main" id="{1CA760C9-9F8D-3C43-A416-2C665F98A4D6}"/>
              </a:ext>
            </a:extLst>
          </p:cNvPr>
          <p:cNvSpPr/>
          <p:nvPr/>
        </p:nvSpPr>
        <p:spPr>
          <a:xfrm>
            <a:off x="4563458" y="820225"/>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ight Arrow 379">
            <a:extLst>
              <a:ext uri="{FF2B5EF4-FFF2-40B4-BE49-F238E27FC236}">
                <a16:creationId xmlns:a16="http://schemas.microsoft.com/office/drawing/2014/main" id="{DEDF6481-F1D1-3048-B7C9-25C8B878756E}"/>
              </a:ext>
            </a:extLst>
          </p:cNvPr>
          <p:cNvSpPr/>
          <p:nvPr/>
        </p:nvSpPr>
        <p:spPr>
          <a:xfrm>
            <a:off x="8182015" y="809751"/>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ight Arrow 380">
            <a:extLst>
              <a:ext uri="{FF2B5EF4-FFF2-40B4-BE49-F238E27FC236}">
                <a16:creationId xmlns:a16="http://schemas.microsoft.com/office/drawing/2014/main" id="{4133A6EF-FF0A-0443-9556-C5280BB3ACAB}"/>
              </a:ext>
            </a:extLst>
          </p:cNvPr>
          <p:cNvSpPr/>
          <p:nvPr/>
        </p:nvSpPr>
        <p:spPr>
          <a:xfrm>
            <a:off x="6721496" y="809751"/>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ight Arrow 381">
            <a:extLst>
              <a:ext uri="{FF2B5EF4-FFF2-40B4-BE49-F238E27FC236}">
                <a16:creationId xmlns:a16="http://schemas.microsoft.com/office/drawing/2014/main" id="{D19D918D-1DF9-7A4E-A328-B05BD8DFC11F}"/>
              </a:ext>
            </a:extLst>
          </p:cNvPr>
          <p:cNvSpPr/>
          <p:nvPr/>
        </p:nvSpPr>
        <p:spPr>
          <a:xfrm>
            <a:off x="9658672" y="821757"/>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ight Arrow 382">
            <a:extLst>
              <a:ext uri="{FF2B5EF4-FFF2-40B4-BE49-F238E27FC236}">
                <a16:creationId xmlns:a16="http://schemas.microsoft.com/office/drawing/2014/main" id="{7DBB46A1-8312-2949-88EB-85B39732A03F}"/>
              </a:ext>
            </a:extLst>
          </p:cNvPr>
          <p:cNvSpPr/>
          <p:nvPr/>
        </p:nvSpPr>
        <p:spPr>
          <a:xfrm>
            <a:off x="11152299" y="809751"/>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ight Arrow 389">
            <a:extLst>
              <a:ext uri="{FF2B5EF4-FFF2-40B4-BE49-F238E27FC236}">
                <a16:creationId xmlns:a16="http://schemas.microsoft.com/office/drawing/2014/main" id="{2E6ADCCB-2DC3-9349-AF3B-07FB634A6FCF}"/>
              </a:ext>
            </a:extLst>
          </p:cNvPr>
          <p:cNvSpPr/>
          <p:nvPr/>
        </p:nvSpPr>
        <p:spPr>
          <a:xfrm>
            <a:off x="7521694" y="5461721"/>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ight Arrow 390">
            <a:extLst>
              <a:ext uri="{FF2B5EF4-FFF2-40B4-BE49-F238E27FC236}">
                <a16:creationId xmlns:a16="http://schemas.microsoft.com/office/drawing/2014/main" id="{BA163FFD-15B3-ED4A-9A10-F77ED7B6885A}"/>
              </a:ext>
            </a:extLst>
          </p:cNvPr>
          <p:cNvSpPr/>
          <p:nvPr/>
        </p:nvSpPr>
        <p:spPr>
          <a:xfrm>
            <a:off x="4995380" y="5461721"/>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ight Arrow 391">
            <a:extLst>
              <a:ext uri="{FF2B5EF4-FFF2-40B4-BE49-F238E27FC236}">
                <a16:creationId xmlns:a16="http://schemas.microsoft.com/office/drawing/2014/main" id="{4EE6DFAD-64A1-4649-BE53-B74650C4A60F}"/>
              </a:ext>
            </a:extLst>
          </p:cNvPr>
          <p:cNvSpPr/>
          <p:nvPr/>
        </p:nvSpPr>
        <p:spPr>
          <a:xfrm>
            <a:off x="8811178" y="5475372"/>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ight Arrow 392">
            <a:extLst>
              <a:ext uri="{FF2B5EF4-FFF2-40B4-BE49-F238E27FC236}">
                <a16:creationId xmlns:a16="http://schemas.microsoft.com/office/drawing/2014/main" id="{D8B2A160-C9B8-8E42-B753-B279D8782240}"/>
              </a:ext>
            </a:extLst>
          </p:cNvPr>
          <p:cNvSpPr/>
          <p:nvPr/>
        </p:nvSpPr>
        <p:spPr>
          <a:xfrm>
            <a:off x="10101309" y="5461721"/>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ight Arrow 393">
            <a:extLst>
              <a:ext uri="{FF2B5EF4-FFF2-40B4-BE49-F238E27FC236}">
                <a16:creationId xmlns:a16="http://schemas.microsoft.com/office/drawing/2014/main" id="{C9EE1EDA-3D21-5545-9C6B-8012B1A6FBC3}"/>
              </a:ext>
            </a:extLst>
          </p:cNvPr>
          <p:cNvSpPr/>
          <p:nvPr/>
        </p:nvSpPr>
        <p:spPr>
          <a:xfrm>
            <a:off x="11398493" y="5460330"/>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5" name="図 53">
            <a:extLst>
              <a:ext uri="{FF2B5EF4-FFF2-40B4-BE49-F238E27FC236}">
                <a16:creationId xmlns:a16="http://schemas.microsoft.com/office/drawing/2014/main" id="{E3B2998D-85FE-4D43-BE8D-DC70171C9BD5}"/>
              </a:ext>
            </a:extLst>
          </p:cNvPr>
          <p:cNvPicPr>
            <a:picLocks noChangeAspect="1"/>
          </p:cNvPicPr>
          <p:nvPr/>
        </p:nvPicPr>
        <p:blipFill rotWithShape="1">
          <a:blip r:embed="rId4">
            <a:extLst>
              <a:ext uri="{28A0092B-C50C-407E-A947-70E740481C1C}">
                <a14:useLocalDpi xmlns:a14="http://schemas.microsoft.com/office/drawing/2010/main" val="0"/>
              </a:ext>
            </a:extLst>
          </a:blip>
          <a:srcRect r="72793"/>
          <a:stretch/>
        </p:blipFill>
        <p:spPr>
          <a:xfrm>
            <a:off x="8016140" y="1392691"/>
            <a:ext cx="295418" cy="294550"/>
          </a:xfrm>
          <a:prstGeom prst="rect">
            <a:avLst/>
          </a:prstGeom>
        </p:spPr>
      </p:pic>
      <p:pic>
        <p:nvPicPr>
          <p:cNvPr id="396" name="図 53">
            <a:extLst>
              <a:ext uri="{FF2B5EF4-FFF2-40B4-BE49-F238E27FC236}">
                <a16:creationId xmlns:a16="http://schemas.microsoft.com/office/drawing/2014/main" id="{BA82F519-84C8-6841-BA8A-235CAD5CE2AB}"/>
              </a:ext>
            </a:extLst>
          </p:cNvPr>
          <p:cNvPicPr>
            <a:picLocks noChangeAspect="1"/>
          </p:cNvPicPr>
          <p:nvPr/>
        </p:nvPicPr>
        <p:blipFill rotWithShape="1">
          <a:blip r:embed="rId4">
            <a:extLst>
              <a:ext uri="{28A0092B-C50C-407E-A947-70E740481C1C}">
                <a14:useLocalDpi xmlns:a14="http://schemas.microsoft.com/office/drawing/2010/main" val="0"/>
              </a:ext>
            </a:extLst>
          </a:blip>
          <a:srcRect r="72793"/>
          <a:stretch/>
        </p:blipFill>
        <p:spPr>
          <a:xfrm>
            <a:off x="9481341" y="1397736"/>
            <a:ext cx="295418" cy="294550"/>
          </a:xfrm>
          <a:prstGeom prst="rect">
            <a:avLst/>
          </a:prstGeom>
        </p:spPr>
      </p:pic>
      <p:sp>
        <p:nvSpPr>
          <p:cNvPr id="397" name="Right Arrow 396">
            <a:extLst>
              <a:ext uri="{FF2B5EF4-FFF2-40B4-BE49-F238E27FC236}">
                <a16:creationId xmlns:a16="http://schemas.microsoft.com/office/drawing/2014/main" id="{052A37D9-1A86-9A42-8AAB-7726AD54CFD0}"/>
              </a:ext>
            </a:extLst>
          </p:cNvPr>
          <p:cNvSpPr/>
          <p:nvPr/>
        </p:nvSpPr>
        <p:spPr>
          <a:xfrm>
            <a:off x="6289973" y="5465687"/>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7" name="図 9">
            <a:extLst>
              <a:ext uri="{FF2B5EF4-FFF2-40B4-BE49-F238E27FC236}">
                <a16:creationId xmlns:a16="http://schemas.microsoft.com/office/drawing/2014/main" id="{4E2A8A78-83BA-314F-B881-E918277713E8}"/>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rot="19266112">
            <a:off x="12305633" y="5747545"/>
            <a:ext cx="366399" cy="585993"/>
          </a:xfrm>
          <a:prstGeom prst="rect">
            <a:avLst/>
          </a:prstGeom>
        </p:spPr>
      </p:pic>
      <p:pic>
        <p:nvPicPr>
          <p:cNvPr id="169" name="Picture 168">
            <a:extLst>
              <a:ext uri="{FF2B5EF4-FFF2-40B4-BE49-F238E27FC236}">
                <a16:creationId xmlns:a16="http://schemas.microsoft.com/office/drawing/2014/main" id="{E10E280D-F4FE-194E-9086-4DE228F4E4DE}"/>
              </a:ext>
            </a:extLst>
          </p:cNvPr>
          <p:cNvPicPr>
            <a:picLocks noChangeAspect="1"/>
          </p:cNvPicPr>
          <p:nvPr/>
        </p:nvPicPr>
        <p:blipFill rotWithShape="1">
          <a:blip r:embed="rId11">
            <a:extLst>
              <a:ext uri="{28A0092B-C50C-407E-A947-70E740481C1C}">
                <a14:useLocalDpi xmlns:a14="http://schemas.microsoft.com/office/drawing/2010/main" val="0"/>
              </a:ext>
            </a:extLst>
          </a:blip>
          <a:srcRect l="13877" t="18702" r="34333" b="10300"/>
          <a:stretch/>
        </p:blipFill>
        <p:spPr>
          <a:xfrm>
            <a:off x="4720023" y="1764731"/>
            <a:ext cx="1168102" cy="1689553"/>
          </a:xfrm>
          <a:prstGeom prst="rect">
            <a:avLst/>
          </a:prstGeom>
        </p:spPr>
      </p:pic>
      <p:pic>
        <p:nvPicPr>
          <p:cNvPr id="182" name="Picture 181">
            <a:extLst>
              <a:ext uri="{FF2B5EF4-FFF2-40B4-BE49-F238E27FC236}">
                <a16:creationId xmlns:a16="http://schemas.microsoft.com/office/drawing/2014/main" id="{40F7371F-815A-3742-A1A3-CBC15A2A3025}"/>
              </a:ext>
            </a:extLst>
          </p:cNvPr>
          <p:cNvPicPr>
            <a:picLocks noChangeAspect="1"/>
          </p:cNvPicPr>
          <p:nvPr/>
        </p:nvPicPr>
        <p:blipFill rotWithShape="1">
          <a:blip r:embed="rId12">
            <a:extLst>
              <a:ext uri="{28A0092B-C50C-407E-A947-70E740481C1C}">
                <a14:useLocalDpi xmlns:a14="http://schemas.microsoft.com/office/drawing/2010/main" val="0"/>
              </a:ext>
            </a:extLst>
          </a:blip>
          <a:srcRect l="15786" t="10025" r="35400" b="12145"/>
          <a:stretch/>
        </p:blipFill>
        <p:spPr>
          <a:xfrm>
            <a:off x="2608551" y="1692286"/>
            <a:ext cx="2055047" cy="3445359"/>
          </a:xfrm>
          <a:prstGeom prst="round2DiagRect">
            <a:avLst>
              <a:gd name="adj1" fmla="val 16667"/>
              <a:gd name="adj2" fmla="val 21351"/>
            </a:avLst>
          </a:prstGeom>
        </p:spPr>
      </p:pic>
      <p:pic>
        <p:nvPicPr>
          <p:cNvPr id="184" name="Picture 183">
            <a:extLst>
              <a:ext uri="{FF2B5EF4-FFF2-40B4-BE49-F238E27FC236}">
                <a16:creationId xmlns:a16="http://schemas.microsoft.com/office/drawing/2014/main" id="{5394A7C6-CC28-924E-B6B9-BEDC94B4F46C}"/>
              </a:ext>
            </a:extLst>
          </p:cNvPr>
          <p:cNvPicPr>
            <a:picLocks noChangeAspect="1"/>
          </p:cNvPicPr>
          <p:nvPr/>
        </p:nvPicPr>
        <p:blipFill rotWithShape="1">
          <a:blip r:embed="rId13">
            <a:extLst>
              <a:ext uri="{28A0092B-C50C-407E-A947-70E740481C1C}">
                <a14:useLocalDpi xmlns:a14="http://schemas.microsoft.com/office/drawing/2010/main" val="0"/>
              </a:ext>
            </a:extLst>
          </a:blip>
          <a:srcRect l="11761" t="23434" r="4438" b="45020"/>
          <a:stretch/>
        </p:blipFill>
        <p:spPr>
          <a:xfrm>
            <a:off x="6917843" y="1753401"/>
            <a:ext cx="5789353" cy="1412757"/>
          </a:xfrm>
          <a:prstGeom prst="rect">
            <a:avLst/>
          </a:prstGeom>
        </p:spPr>
      </p:pic>
      <p:sp>
        <p:nvSpPr>
          <p:cNvPr id="399" name="四角形: 角を丸くする 218">
            <a:extLst>
              <a:ext uri="{FF2B5EF4-FFF2-40B4-BE49-F238E27FC236}">
                <a16:creationId xmlns:a16="http://schemas.microsoft.com/office/drawing/2014/main" id="{6BC0A1F1-D73C-2F41-B84B-C3734402C63B}"/>
              </a:ext>
            </a:extLst>
          </p:cNvPr>
          <p:cNvSpPr/>
          <p:nvPr/>
        </p:nvSpPr>
        <p:spPr>
          <a:xfrm>
            <a:off x="5831" y="5235077"/>
            <a:ext cx="2532006" cy="4366123"/>
          </a:xfrm>
          <a:prstGeom prst="roundRect">
            <a:avLst>
              <a:gd name="adj" fmla="val 12994"/>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dirty="0"/>
          </a:p>
        </p:txBody>
      </p:sp>
      <p:pic>
        <p:nvPicPr>
          <p:cNvPr id="401" name="図 3">
            <a:extLst>
              <a:ext uri="{FF2B5EF4-FFF2-40B4-BE49-F238E27FC236}">
                <a16:creationId xmlns:a16="http://schemas.microsoft.com/office/drawing/2014/main" id="{F83D553A-4E15-4A43-B749-E2D3676EEE8E}"/>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5400000">
            <a:off x="1360730" y="5748385"/>
            <a:ext cx="286972" cy="222540"/>
          </a:xfrm>
          <a:prstGeom prst="rect">
            <a:avLst/>
          </a:prstGeom>
          <a:effectLst>
            <a:outerShdw blurRad="50800" dist="50800" dir="5400000" algn="ctr" rotWithShape="0">
              <a:srgbClr val="000000">
                <a:alpha val="0"/>
              </a:srgbClr>
            </a:outerShdw>
          </a:effectLst>
        </p:spPr>
      </p:pic>
      <p:pic>
        <p:nvPicPr>
          <p:cNvPr id="402" name="図 53">
            <a:extLst>
              <a:ext uri="{FF2B5EF4-FFF2-40B4-BE49-F238E27FC236}">
                <a16:creationId xmlns:a16="http://schemas.microsoft.com/office/drawing/2014/main" id="{0A0111C2-F9B2-FF4D-AE4E-1990EFF6FD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9970" y="5994616"/>
            <a:ext cx="1085814" cy="294550"/>
          </a:xfrm>
          <a:prstGeom prst="rect">
            <a:avLst/>
          </a:prstGeom>
        </p:spPr>
      </p:pic>
      <p:pic>
        <p:nvPicPr>
          <p:cNvPr id="403" name="図 9">
            <a:extLst>
              <a:ext uri="{FF2B5EF4-FFF2-40B4-BE49-F238E27FC236}">
                <a16:creationId xmlns:a16="http://schemas.microsoft.com/office/drawing/2014/main" id="{7A5A1A5C-82B9-254E-8AC1-B4C00AE596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6359" y="5578290"/>
            <a:ext cx="366399" cy="585993"/>
          </a:xfrm>
          <a:prstGeom prst="rect">
            <a:avLst/>
          </a:prstGeom>
        </p:spPr>
      </p:pic>
      <p:cxnSp>
        <p:nvCxnSpPr>
          <p:cNvPr id="404" name="直線矢印コネクタ 178">
            <a:extLst>
              <a:ext uri="{FF2B5EF4-FFF2-40B4-BE49-F238E27FC236}">
                <a16:creationId xmlns:a16="http://schemas.microsoft.com/office/drawing/2014/main" id="{E6911A05-A0F1-3F48-8BBA-766469BEE212}"/>
              </a:ext>
            </a:extLst>
          </p:cNvPr>
          <p:cNvCxnSpPr>
            <a:cxnSpLocks/>
          </p:cNvCxnSpPr>
          <p:nvPr/>
        </p:nvCxnSpPr>
        <p:spPr>
          <a:xfrm>
            <a:off x="1420505" y="5909120"/>
            <a:ext cx="565" cy="2016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5" name="楕円 224">
            <a:extLst>
              <a:ext uri="{FF2B5EF4-FFF2-40B4-BE49-F238E27FC236}">
                <a16:creationId xmlns:a16="http://schemas.microsoft.com/office/drawing/2014/main" id="{4786ED09-91ED-B54D-B679-0B97BCDA9087}"/>
              </a:ext>
            </a:extLst>
          </p:cNvPr>
          <p:cNvSpPr/>
          <p:nvPr/>
        </p:nvSpPr>
        <p:spPr>
          <a:xfrm rot="16200000">
            <a:off x="1134803" y="5778264"/>
            <a:ext cx="577750" cy="368101"/>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p>
        </p:txBody>
      </p:sp>
      <p:pic>
        <p:nvPicPr>
          <p:cNvPr id="406" name="図 3">
            <a:extLst>
              <a:ext uri="{FF2B5EF4-FFF2-40B4-BE49-F238E27FC236}">
                <a16:creationId xmlns:a16="http://schemas.microsoft.com/office/drawing/2014/main" id="{F655F87A-0904-484D-B790-CE40BC2AD9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7714" y="6005813"/>
            <a:ext cx="286972" cy="222540"/>
          </a:xfrm>
          <a:prstGeom prst="rect">
            <a:avLst/>
          </a:prstGeom>
        </p:spPr>
      </p:pic>
      <p:sp>
        <p:nvSpPr>
          <p:cNvPr id="407" name="Right Arrow 406">
            <a:extLst>
              <a:ext uri="{FF2B5EF4-FFF2-40B4-BE49-F238E27FC236}">
                <a16:creationId xmlns:a16="http://schemas.microsoft.com/office/drawing/2014/main" id="{5434C9B2-DCC7-8A43-B87F-86BFCA3B6A1A}"/>
              </a:ext>
            </a:extLst>
          </p:cNvPr>
          <p:cNvSpPr/>
          <p:nvPr/>
        </p:nvSpPr>
        <p:spPr>
          <a:xfrm>
            <a:off x="2460648" y="5450167"/>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四角形: 角を丸くする 218">
            <a:extLst>
              <a:ext uri="{FF2B5EF4-FFF2-40B4-BE49-F238E27FC236}">
                <a16:creationId xmlns:a16="http://schemas.microsoft.com/office/drawing/2014/main" id="{AAAFDCE5-F71C-7A44-A2D9-7FC9443A252A}"/>
              </a:ext>
            </a:extLst>
          </p:cNvPr>
          <p:cNvSpPr/>
          <p:nvPr/>
        </p:nvSpPr>
        <p:spPr>
          <a:xfrm>
            <a:off x="22566" y="826789"/>
            <a:ext cx="2509441" cy="4352994"/>
          </a:xfrm>
          <a:prstGeom prst="roundRect">
            <a:avLst>
              <a:gd name="adj" fmla="val 12994"/>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dirty="0"/>
          </a:p>
        </p:txBody>
      </p:sp>
      <p:sp>
        <p:nvSpPr>
          <p:cNvPr id="384" name="Right Arrow 383">
            <a:extLst>
              <a:ext uri="{FF2B5EF4-FFF2-40B4-BE49-F238E27FC236}">
                <a16:creationId xmlns:a16="http://schemas.microsoft.com/office/drawing/2014/main" id="{010381A5-E19E-4048-BD32-C0AEE77DB5C7}"/>
              </a:ext>
            </a:extLst>
          </p:cNvPr>
          <p:cNvSpPr/>
          <p:nvPr/>
        </p:nvSpPr>
        <p:spPr>
          <a:xfrm rot="8810214">
            <a:off x="11265960" y="1544334"/>
            <a:ext cx="256938" cy="29060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テキスト ボックス 219">
            <a:extLst>
              <a:ext uri="{FF2B5EF4-FFF2-40B4-BE49-F238E27FC236}">
                <a16:creationId xmlns:a16="http://schemas.microsoft.com/office/drawing/2014/main" id="{AAA7F316-BE29-374D-A622-C362BBF5E182}"/>
              </a:ext>
            </a:extLst>
          </p:cNvPr>
          <p:cNvSpPr txBox="1"/>
          <p:nvPr/>
        </p:nvSpPr>
        <p:spPr>
          <a:xfrm>
            <a:off x="152722" y="5258572"/>
            <a:ext cx="1150472" cy="400366"/>
          </a:xfrm>
          <a:prstGeom prst="rect">
            <a:avLst/>
          </a:prstGeom>
          <a:noFill/>
          <a:ln>
            <a:noFill/>
          </a:ln>
        </p:spPr>
        <p:txBody>
          <a:bodyPr wrap="square" rtlCol="0">
            <a:spAutoFit/>
          </a:bodyPr>
          <a:lstStyle/>
          <a:p>
            <a:r>
              <a:rPr kumimoji="1" lang="ja-JP" altLang="en-US" sz="1001" b="1">
                <a:solidFill>
                  <a:srgbClr val="FF5042"/>
                </a:solidFill>
              </a:rPr>
              <a:t>尻尾補助走法</a:t>
            </a:r>
            <a:endParaRPr kumimoji="1" lang="en-US" altLang="ja-JP" sz="1001" b="1" dirty="0">
              <a:solidFill>
                <a:srgbClr val="FF5042"/>
              </a:solidFill>
            </a:endParaRPr>
          </a:p>
          <a:p>
            <a:r>
              <a:rPr kumimoji="1" lang="ja-JP" altLang="en-US" sz="1001" b="1">
                <a:solidFill>
                  <a:srgbClr val="FF5042"/>
                </a:solidFill>
              </a:rPr>
              <a:t>への切り替え</a:t>
            </a:r>
            <a:endParaRPr kumimoji="1" lang="ja-JP" altLang="en-US" sz="1001" b="1" dirty="0">
              <a:solidFill>
                <a:srgbClr val="FF5042"/>
              </a:solidFill>
            </a:endParaRPr>
          </a:p>
        </p:txBody>
      </p:sp>
      <p:sp>
        <p:nvSpPr>
          <p:cNvPr id="411" name="テキスト ボックス 219">
            <a:extLst>
              <a:ext uri="{FF2B5EF4-FFF2-40B4-BE49-F238E27FC236}">
                <a16:creationId xmlns:a16="http://schemas.microsoft.com/office/drawing/2014/main" id="{832D1AFF-92F4-0646-B75E-DDA50A26CD0A}"/>
              </a:ext>
            </a:extLst>
          </p:cNvPr>
          <p:cNvSpPr txBox="1"/>
          <p:nvPr/>
        </p:nvSpPr>
        <p:spPr>
          <a:xfrm>
            <a:off x="2659966" y="5248905"/>
            <a:ext cx="1476728" cy="246349"/>
          </a:xfrm>
          <a:prstGeom prst="rect">
            <a:avLst/>
          </a:prstGeom>
          <a:noFill/>
          <a:ln>
            <a:noFill/>
          </a:ln>
        </p:spPr>
        <p:txBody>
          <a:bodyPr wrap="square" rtlCol="0">
            <a:spAutoFit/>
          </a:bodyPr>
          <a:lstStyle/>
          <a:p>
            <a:r>
              <a:rPr kumimoji="1" lang="ja-JP" altLang="en-US" sz="1001" b="1">
                <a:solidFill>
                  <a:srgbClr val="FF5042"/>
                </a:solidFill>
              </a:rPr>
              <a:t>シーソー上走行状態１</a:t>
            </a:r>
            <a:endParaRPr kumimoji="1" lang="ja-JP" altLang="en-US" sz="1001" b="1" dirty="0">
              <a:solidFill>
                <a:srgbClr val="FF5042"/>
              </a:solidFill>
            </a:endParaRPr>
          </a:p>
        </p:txBody>
      </p:sp>
      <p:sp>
        <p:nvSpPr>
          <p:cNvPr id="412" name="テキスト ボックス 219">
            <a:extLst>
              <a:ext uri="{FF2B5EF4-FFF2-40B4-BE49-F238E27FC236}">
                <a16:creationId xmlns:a16="http://schemas.microsoft.com/office/drawing/2014/main" id="{6E43D23D-387C-7549-8995-6AC292CD71DB}"/>
              </a:ext>
            </a:extLst>
          </p:cNvPr>
          <p:cNvSpPr txBox="1"/>
          <p:nvPr/>
        </p:nvSpPr>
        <p:spPr>
          <a:xfrm>
            <a:off x="5242748" y="5244496"/>
            <a:ext cx="1476728" cy="246349"/>
          </a:xfrm>
          <a:prstGeom prst="rect">
            <a:avLst/>
          </a:prstGeom>
          <a:noFill/>
          <a:ln>
            <a:noFill/>
          </a:ln>
        </p:spPr>
        <p:txBody>
          <a:bodyPr wrap="square" rtlCol="0">
            <a:spAutoFit/>
          </a:bodyPr>
          <a:lstStyle/>
          <a:p>
            <a:r>
              <a:rPr kumimoji="1" lang="ja-JP" altLang="en-US" sz="1001" b="1">
                <a:solidFill>
                  <a:srgbClr val="FF5042"/>
                </a:solidFill>
              </a:rPr>
              <a:t>シーソー上走行状態２</a:t>
            </a:r>
            <a:endParaRPr kumimoji="1" lang="ja-JP" altLang="en-US" sz="1001" b="1" dirty="0">
              <a:solidFill>
                <a:srgbClr val="FF5042"/>
              </a:solidFill>
            </a:endParaRPr>
          </a:p>
        </p:txBody>
      </p:sp>
      <p:sp>
        <p:nvSpPr>
          <p:cNvPr id="413" name="テキスト ボックス 219">
            <a:extLst>
              <a:ext uri="{FF2B5EF4-FFF2-40B4-BE49-F238E27FC236}">
                <a16:creationId xmlns:a16="http://schemas.microsoft.com/office/drawing/2014/main" id="{E445CDE3-1FA7-B94D-8C4A-229CA6527261}"/>
              </a:ext>
            </a:extLst>
          </p:cNvPr>
          <p:cNvSpPr txBox="1"/>
          <p:nvPr/>
        </p:nvSpPr>
        <p:spPr>
          <a:xfrm>
            <a:off x="7786434" y="5240050"/>
            <a:ext cx="1476728" cy="246349"/>
          </a:xfrm>
          <a:prstGeom prst="rect">
            <a:avLst/>
          </a:prstGeom>
          <a:noFill/>
          <a:ln>
            <a:noFill/>
          </a:ln>
        </p:spPr>
        <p:txBody>
          <a:bodyPr wrap="square" rtlCol="0">
            <a:spAutoFit/>
          </a:bodyPr>
          <a:lstStyle/>
          <a:p>
            <a:r>
              <a:rPr kumimoji="1" lang="ja-JP" altLang="en-US" sz="1001" b="1">
                <a:solidFill>
                  <a:srgbClr val="FF5042"/>
                </a:solidFill>
              </a:rPr>
              <a:t>シーソー上走行状態３</a:t>
            </a:r>
            <a:endParaRPr kumimoji="1" lang="ja-JP" altLang="en-US" sz="1001" b="1" dirty="0">
              <a:solidFill>
                <a:srgbClr val="FF5042"/>
              </a:solidFill>
            </a:endParaRPr>
          </a:p>
        </p:txBody>
      </p:sp>
      <p:sp>
        <p:nvSpPr>
          <p:cNvPr id="414" name="テキスト ボックス 219">
            <a:extLst>
              <a:ext uri="{FF2B5EF4-FFF2-40B4-BE49-F238E27FC236}">
                <a16:creationId xmlns:a16="http://schemas.microsoft.com/office/drawing/2014/main" id="{95BE4E12-9CCD-8E4B-965B-CEC8F97C4C6F}"/>
              </a:ext>
            </a:extLst>
          </p:cNvPr>
          <p:cNvSpPr txBox="1"/>
          <p:nvPr/>
        </p:nvSpPr>
        <p:spPr>
          <a:xfrm>
            <a:off x="10386199" y="5223709"/>
            <a:ext cx="1476728" cy="246349"/>
          </a:xfrm>
          <a:prstGeom prst="rect">
            <a:avLst/>
          </a:prstGeom>
          <a:noFill/>
          <a:ln>
            <a:noFill/>
          </a:ln>
        </p:spPr>
        <p:txBody>
          <a:bodyPr wrap="square" rtlCol="0">
            <a:spAutoFit/>
          </a:bodyPr>
          <a:lstStyle/>
          <a:p>
            <a:r>
              <a:rPr kumimoji="1" lang="ja-JP" altLang="en-US" sz="1001" b="1">
                <a:solidFill>
                  <a:srgbClr val="FF5042"/>
                </a:solidFill>
              </a:rPr>
              <a:t>シーソー上走行状態４</a:t>
            </a:r>
            <a:endParaRPr kumimoji="1" lang="ja-JP" altLang="en-US" sz="1001" b="1" dirty="0">
              <a:solidFill>
                <a:srgbClr val="FF5042"/>
              </a:solidFill>
            </a:endParaRPr>
          </a:p>
        </p:txBody>
      </p:sp>
      <p:sp>
        <p:nvSpPr>
          <p:cNvPr id="163" name="Rounded Rectangle 162">
            <a:extLst>
              <a:ext uri="{FF2B5EF4-FFF2-40B4-BE49-F238E27FC236}">
                <a16:creationId xmlns:a16="http://schemas.microsoft.com/office/drawing/2014/main" id="{2608ACE6-B4A8-3B4E-B8BE-DCDF2E937C7E}"/>
              </a:ext>
            </a:extLst>
          </p:cNvPr>
          <p:cNvSpPr/>
          <p:nvPr/>
        </p:nvSpPr>
        <p:spPr>
          <a:xfrm>
            <a:off x="3596221" y="1747047"/>
            <a:ext cx="935031" cy="25646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lumMod val="75000"/>
                    <a:lumOff val="25000"/>
                  </a:schemeClr>
                </a:solidFill>
              </a:rPr>
              <a:t>灰色バンド法</a:t>
            </a:r>
            <a:br>
              <a:rPr lang="en-US" altLang="ja-JP" sz="800" dirty="0">
                <a:solidFill>
                  <a:schemeClr val="tx1">
                    <a:lumMod val="75000"/>
                    <a:lumOff val="25000"/>
                  </a:schemeClr>
                </a:solidFill>
              </a:rPr>
            </a:br>
            <a:r>
              <a:rPr lang="ja-JP" altLang="en-US" sz="800">
                <a:solidFill>
                  <a:schemeClr val="tx1">
                    <a:lumMod val="75000"/>
                    <a:lumOff val="25000"/>
                  </a:schemeClr>
                </a:solidFill>
              </a:rPr>
              <a:t>による灰色検知</a:t>
            </a:r>
            <a:endParaRPr lang="en-US" sz="800" dirty="0">
              <a:solidFill>
                <a:schemeClr val="tx1">
                  <a:lumMod val="75000"/>
                  <a:lumOff val="25000"/>
                </a:schemeClr>
              </a:solidFill>
            </a:endParaRPr>
          </a:p>
        </p:txBody>
      </p:sp>
      <p:sp>
        <p:nvSpPr>
          <p:cNvPr id="417" name="Rounded Rectangle 416">
            <a:extLst>
              <a:ext uri="{FF2B5EF4-FFF2-40B4-BE49-F238E27FC236}">
                <a16:creationId xmlns:a16="http://schemas.microsoft.com/office/drawing/2014/main" id="{93A7EBDA-B336-1F46-88FA-0F0C75D883AB}"/>
              </a:ext>
            </a:extLst>
          </p:cNvPr>
          <p:cNvSpPr/>
          <p:nvPr/>
        </p:nvSpPr>
        <p:spPr>
          <a:xfrm>
            <a:off x="5876019" y="1743988"/>
            <a:ext cx="929842" cy="69035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lumMod val="75000"/>
                    <a:lumOff val="25000"/>
                  </a:schemeClr>
                </a:solidFill>
              </a:rPr>
              <a:t>段差への衝突をジャイロ値の変化を基に検知する</a:t>
            </a:r>
            <a:endParaRPr lang="en-US" altLang="ja-JP" sz="800" dirty="0">
              <a:solidFill>
                <a:schemeClr val="tx1">
                  <a:lumMod val="75000"/>
                  <a:lumOff val="25000"/>
                </a:schemeClr>
              </a:solidFill>
            </a:endParaRPr>
          </a:p>
        </p:txBody>
      </p:sp>
      <p:sp>
        <p:nvSpPr>
          <p:cNvPr id="418" name="Rounded Rectangle 417">
            <a:extLst>
              <a:ext uri="{FF2B5EF4-FFF2-40B4-BE49-F238E27FC236}">
                <a16:creationId xmlns:a16="http://schemas.microsoft.com/office/drawing/2014/main" id="{CE6E604A-C0F6-1E4F-AB47-A9AB5B0651AF}"/>
              </a:ext>
            </a:extLst>
          </p:cNvPr>
          <p:cNvSpPr/>
          <p:nvPr/>
        </p:nvSpPr>
        <p:spPr>
          <a:xfrm>
            <a:off x="5876019" y="2705980"/>
            <a:ext cx="929842" cy="6903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低速で進入</a:t>
            </a:r>
            <a:endParaRPr lang="en-US" altLang="ja-JP" sz="1050" dirty="0">
              <a:solidFill>
                <a:schemeClr val="accent2">
                  <a:lumMod val="75000"/>
                </a:schemeClr>
              </a:solidFill>
            </a:endParaRPr>
          </a:p>
          <a:p>
            <a:r>
              <a:rPr lang="ja-JP" altLang="en-US" sz="800">
                <a:solidFill>
                  <a:schemeClr val="tx1">
                    <a:lumMod val="75000"/>
                    <a:lumOff val="25000"/>
                  </a:schemeClr>
                </a:solidFill>
              </a:rPr>
              <a:t>転倒防止とジャイロ値の変化を最大化するため</a:t>
            </a:r>
            <a:endParaRPr lang="en-US" altLang="ja-JP" sz="800" dirty="0">
              <a:solidFill>
                <a:schemeClr val="tx1">
                  <a:lumMod val="75000"/>
                  <a:lumOff val="25000"/>
                </a:schemeClr>
              </a:solidFill>
            </a:endParaRPr>
          </a:p>
        </p:txBody>
      </p:sp>
      <p:cxnSp>
        <p:nvCxnSpPr>
          <p:cNvPr id="1027" name="Straight Arrow Connector 1026">
            <a:extLst>
              <a:ext uri="{FF2B5EF4-FFF2-40B4-BE49-F238E27FC236}">
                <a16:creationId xmlns:a16="http://schemas.microsoft.com/office/drawing/2014/main" id="{2C62097A-3B4F-844E-B19D-E2F3E974659A}"/>
              </a:ext>
            </a:extLst>
          </p:cNvPr>
          <p:cNvCxnSpPr>
            <a:cxnSpLocks/>
            <a:stCxn id="418" idx="0"/>
          </p:cNvCxnSpPr>
          <p:nvPr/>
        </p:nvCxnSpPr>
        <p:spPr>
          <a:xfrm flipH="1" flipV="1">
            <a:off x="5849385" y="2592337"/>
            <a:ext cx="491555" cy="113643"/>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1" name="Rounded Rectangle 420">
            <a:extLst>
              <a:ext uri="{FF2B5EF4-FFF2-40B4-BE49-F238E27FC236}">
                <a16:creationId xmlns:a16="http://schemas.microsoft.com/office/drawing/2014/main" id="{B20FC76F-0398-E04E-8B64-FCDDF230426F}"/>
              </a:ext>
            </a:extLst>
          </p:cNvPr>
          <p:cNvSpPr/>
          <p:nvPr/>
        </p:nvSpPr>
        <p:spPr>
          <a:xfrm>
            <a:off x="4750542" y="3505871"/>
            <a:ext cx="2035740" cy="628792"/>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閾値の設定</a:t>
            </a:r>
            <a:endParaRPr lang="en-US" altLang="ja-JP" sz="1050" dirty="0">
              <a:solidFill>
                <a:schemeClr val="accent2">
                  <a:lumMod val="75000"/>
                </a:schemeClr>
              </a:solidFill>
            </a:endParaRPr>
          </a:p>
          <a:p>
            <a:r>
              <a:rPr lang="ja-JP" altLang="en-US" sz="800">
                <a:solidFill>
                  <a:schemeClr val="tx1">
                    <a:lumMod val="75000"/>
                    <a:lumOff val="25000"/>
                  </a:schemeClr>
                </a:solidFill>
              </a:rPr>
              <a:t>ジャイロセンサーは段差衝突時には明らかに通常走行時と異なる値を出力するので、ログデータを元に閾値を算出</a:t>
            </a:r>
            <a:endParaRPr lang="en-US" altLang="ja-JP" sz="800" dirty="0">
              <a:solidFill>
                <a:schemeClr val="tx1">
                  <a:lumMod val="75000"/>
                  <a:lumOff val="25000"/>
                </a:schemeClr>
              </a:solidFill>
            </a:endParaRPr>
          </a:p>
        </p:txBody>
      </p:sp>
      <p:cxnSp>
        <p:nvCxnSpPr>
          <p:cNvPr id="422" name="Straight Arrow Connector 421">
            <a:extLst>
              <a:ext uri="{FF2B5EF4-FFF2-40B4-BE49-F238E27FC236}">
                <a16:creationId xmlns:a16="http://schemas.microsoft.com/office/drawing/2014/main" id="{4BB59838-DC0B-5F43-8319-132C8493DE91}"/>
              </a:ext>
            </a:extLst>
          </p:cNvPr>
          <p:cNvCxnSpPr>
            <a:cxnSpLocks/>
          </p:cNvCxnSpPr>
          <p:nvPr/>
        </p:nvCxnSpPr>
        <p:spPr>
          <a:xfrm flipV="1">
            <a:off x="4996463" y="3315241"/>
            <a:ext cx="0" cy="16869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46" name="Picture 1045">
            <a:extLst>
              <a:ext uri="{FF2B5EF4-FFF2-40B4-BE49-F238E27FC236}">
                <a16:creationId xmlns:a16="http://schemas.microsoft.com/office/drawing/2014/main" id="{97FF026C-1012-134B-B3A8-A679C93D099B}"/>
              </a:ext>
            </a:extLst>
          </p:cNvPr>
          <p:cNvPicPr>
            <a:picLocks noChangeAspect="1"/>
          </p:cNvPicPr>
          <p:nvPr/>
        </p:nvPicPr>
        <p:blipFill rotWithShape="1">
          <a:blip r:embed="rId14">
            <a:extLst>
              <a:ext uri="{28A0092B-C50C-407E-A947-70E740481C1C}">
                <a14:useLocalDpi xmlns:a14="http://schemas.microsoft.com/office/drawing/2010/main" val="0"/>
              </a:ext>
            </a:extLst>
          </a:blip>
          <a:srcRect l="3521" t="3214" r="2546" b="7241"/>
          <a:stretch/>
        </p:blipFill>
        <p:spPr>
          <a:xfrm>
            <a:off x="4921686" y="4168723"/>
            <a:ext cx="1675729" cy="954029"/>
          </a:xfrm>
          <a:prstGeom prst="round2DiagRect">
            <a:avLst>
              <a:gd name="adj1" fmla="val 19958"/>
              <a:gd name="adj2" fmla="val 18925"/>
            </a:avLst>
          </a:prstGeom>
        </p:spPr>
      </p:pic>
      <p:cxnSp>
        <p:nvCxnSpPr>
          <p:cNvPr id="1048" name="Straight Connector 1047">
            <a:extLst>
              <a:ext uri="{FF2B5EF4-FFF2-40B4-BE49-F238E27FC236}">
                <a16:creationId xmlns:a16="http://schemas.microsoft.com/office/drawing/2014/main" id="{C79FBEF2-5700-8E48-B81A-60F30FD3AD3F}"/>
              </a:ext>
            </a:extLst>
          </p:cNvPr>
          <p:cNvCxnSpPr>
            <a:cxnSpLocks/>
          </p:cNvCxnSpPr>
          <p:nvPr/>
        </p:nvCxnSpPr>
        <p:spPr>
          <a:xfrm>
            <a:off x="5536920" y="4324337"/>
            <a:ext cx="0" cy="539140"/>
          </a:xfrm>
          <a:prstGeom prst="line">
            <a:avLst/>
          </a:prstGeom>
          <a:ln w="12700">
            <a:solidFill>
              <a:srgbClr val="66FF66">
                <a:alpha val="50000"/>
              </a:srgbClr>
            </a:solidFill>
          </a:ln>
        </p:spPr>
        <p:style>
          <a:lnRef idx="1">
            <a:schemeClr val="accent1"/>
          </a:lnRef>
          <a:fillRef idx="0">
            <a:schemeClr val="accent1"/>
          </a:fillRef>
          <a:effectRef idx="0">
            <a:schemeClr val="accent1"/>
          </a:effectRef>
          <a:fontRef idx="minor">
            <a:schemeClr val="tx1"/>
          </a:fontRef>
        </p:style>
      </p:cxnSp>
      <p:sp>
        <p:nvSpPr>
          <p:cNvPr id="441" name="Rounded Rectangle 440">
            <a:extLst>
              <a:ext uri="{FF2B5EF4-FFF2-40B4-BE49-F238E27FC236}">
                <a16:creationId xmlns:a16="http://schemas.microsoft.com/office/drawing/2014/main" id="{B6D188FB-6E8F-4547-AC67-22D5CD6BDDB4}"/>
              </a:ext>
            </a:extLst>
          </p:cNvPr>
          <p:cNvSpPr/>
          <p:nvPr/>
        </p:nvSpPr>
        <p:spPr>
          <a:xfrm>
            <a:off x="6991775" y="3576465"/>
            <a:ext cx="1418491" cy="1497790"/>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後退</a:t>
            </a:r>
            <a:endParaRPr lang="en-US" altLang="ja-JP" sz="1050" dirty="0">
              <a:solidFill>
                <a:schemeClr val="accent2">
                  <a:lumMod val="75000"/>
                </a:schemeClr>
              </a:solidFill>
            </a:endParaRPr>
          </a:p>
          <a:p>
            <a:r>
              <a:rPr lang="ja-JP" altLang="en-US" sz="800">
                <a:solidFill>
                  <a:schemeClr val="tx1">
                    <a:lumMod val="75000"/>
                    <a:lumOff val="25000"/>
                  </a:schemeClr>
                </a:solidFill>
                <a:latin typeface="+mn-ea"/>
              </a:rPr>
              <a:t>段差を安定して登るために必要な速度を確保するために、助走を行う。</a:t>
            </a:r>
            <a:endParaRPr lang="en-US" altLang="ja-JP" sz="800" dirty="0">
              <a:solidFill>
                <a:schemeClr val="tx1">
                  <a:lumMod val="75000"/>
                  <a:lumOff val="25000"/>
                </a:schemeClr>
              </a:solidFill>
              <a:latin typeface="+mn-ea"/>
            </a:endParaRPr>
          </a:p>
          <a:p>
            <a:r>
              <a:rPr lang="ja-JP" altLang="en-US" sz="800">
                <a:solidFill>
                  <a:schemeClr val="tx1">
                    <a:lumMod val="75000"/>
                    <a:lumOff val="25000"/>
                  </a:schemeClr>
                </a:solidFill>
                <a:latin typeface="+mn-ea"/>
              </a:rPr>
              <a:t>先の段差検知の位置を基準に、</a:t>
            </a:r>
            <a:r>
              <a:rPr lang="en-US" altLang="ja-JP" sz="800" dirty="0">
                <a:solidFill>
                  <a:schemeClr val="tx1">
                    <a:lumMod val="75000"/>
                    <a:lumOff val="25000"/>
                  </a:schemeClr>
                </a:solidFill>
                <a:latin typeface="+mn-ea"/>
              </a:rPr>
              <a:t>30cm</a:t>
            </a:r>
            <a:r>
              <a:rPr lang="ja-JP" altLang="en-US" sz="800">
                <a:solidFill>
                  <a:schemeClr val="tx1">
                    <a:lumMod val="75000"/>
                    <a:lumOff val="25000"/>
                  </a:schemeClr>
                </a:solidFill>
                <a:latin typeface="+mn-ea"/>
              </a:rPr>
              <a:t>程度後退する。</a:t>
            </a:r>
            <a:endParaRPr lang="en-US" altLang="ja-JP" sz="800" dirty="0">
              <a:solidFill>
                <a:schemeClr val="tx1">
                  <a:lumMod val="75000"/>
                  <a:lumOff val="25000"/>
                </a:schemeClr>
              </a:solidFill>
              <a:latin typeface="+mn-ea"/>
            </a:endParaRPr>
          </a:p>
          <a:p>
            <a:r>
              <a:rPr lang="ja-JP" altLang="en-US" sz="800">
                <a:solidFill>
                  <a:schemeClr val="tx1">
                    <a:lumMod val="75000"/>
                    <a:lumOff val="25000"/>
                  </a:schemeClr>
                </a:solidFill>
                <a:latin typeface="+mn-ea"/>
              </a:rPr>
              <a:t>その際バック用に最適化した</a:t>
            </a:r>
            <a:r>
              <a:rPr lang="en-US" altLang="ja-JP" sz="800" dirty="0">
                <a:solidFill>
                  <a:schemeClr val="tx1">
                    <a:lumMod val="75000"/>
                    <a:lumOff val="25000"/>
                  </a:schemeClr>
                </a:solidFill>
                <a:latin typeface="+mn-ea"/>
              </a:rPr>
              <a:t>PID</a:t>
            </a:r>
            <a:r>
              <a:rPr lang="ja-JP" altLang="en-US" sz="800">
                <a:solidFill>
                  <a:schemeClr val="tx1">
                    <a:lumMod val="75000"/>
                    <a:lumOff val="25000"/>
                  </a:schemeClr>
                </a:solidFill>
                <a:latin typeface="+mn-ea"/>
              </a:rPr>
              <a:t>走行を行う</a:t>
            </a:r>
            <a:endParaRPr lang="en-US" sz="800" dirty="0">
              <a:solidFill>
                <a:schemeClr val="tx1">
                  <a:lumMod val="75000"/>
                  <a:lumOff val="25000"/>
                </a:schemeClr>
              </a:solidFill>
              <a:latin typeface="+mn-ea"/>
            </a:endParaRPr>
          </a:p>
        </p:txBody>
      </p:sp>
      <p:sp>
        <p:nvSpPr>
          <p:cNvPr id="446" name="Rounded Rectangle 445">
            <a:extLst>
              <a:ext uri="{FF2B5EF4-FFF2-40B4-BE49-F238E27FC236}">
                <a16:creationId xmlns:a16="http://schemas.microsoft.com/office/drawing/2014/main" id="{83FD4F2B-8F75-5E4F-AF4C-95D71BBBFB0A}"/>
              </a:ext>
            </a:extLst>
          </p:cNvPr>
          <p:cNvSpPr/>
          <p:nvPr/>
        </p:nvSpPr>
        <p:spPr>
          <a:xfrm>
            <a:off x="9861733" y="3130394"/>
            <a:ext cx="1342546" cy="975780"/>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latin typeface="+mn-ea"/>
              </a:rPr>
              <a:t>登り</a:t>
            </a:r>
            <a:endParaRPr lang="en-US" altLang="ja-JP" sz="1050" dirty="0">
              <a:solidFill>
                <a:schemeClr val="accent2">
                  <a:lumMod val="75000"/>
                </a:schemeClr>
              </a:solidFill>
              <a:latin typeface="+mn-ea"/>
            </a:endParaRPr>
          </a:p>
          <a:p>
            <a:r>
              <a:rPr lang="ja-JP" altLang="en-US" sz="800">
                <a:solidFill>
                  <a:schemeClr val="tx1">
                    <a:lumMod val="75000"/>
                    <a:lumOff val="25000"/>
                  </a:schemeClr>
                </a:solidFill>
                <a:latin typeface="+mn-ea"/>
              </a:rPr>
              <a:t>高速でライントレースを行なうと、段差に対する垂直がとれないことがあるため、高速で指定距離完全直進走行を行い、段差を登る。</a:t>
            </a:r>
            <a:endParaRPr lang="en-US" sz="800" dirty="0">
              <a:solidFill>
                <a:schemeClr val="tx1">
                  <a:lumMod val="75000"/>
                  <a:lumOff val="25000"/>
                </a:schemeClr>
              </a:solidFill>
              <a:latin typeface="+mn-ea"/>
            </a:endParaRPr>
          </a:p>
        </p:txBody>
      </p:sp>
      <p:sp>
        <p:nvSpPr>
          <p:cNvPr id="460" name="Rounded Rectangle 459">
            <a:extLst>
              <a:ext uri="{FF2B5EF4-FFF2-40B4-BE49-F238E27FC236}">
                <a16:creationId xmlns:a16="http://schemas.microsoft.com/office/drawing/2014/main" id="{646BF5A6-D3B4-CE43-92F7-D446212762DF}"/>
              </a:ext>
            </a:extLst>
          </p:cNvPr>
          <p:cNvSpPr/>
          <p:nvPr/>
        </p:nvSpPr>
        <p:spPr>
          <a:xfrm>
            <a:off x="9867570" y="4153825"/>
            <a:ext cx="1335818" cy="938316"/>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latin typeface="+mn-ea"/>
              </a:rPr>
              <a:t>自己位置の更新</a:t>
            </a:r>
            <a:endParaRPr lang="en-US" altLang="ja-JP" sz="1050" dirty="0">
              <a:solidFill>
                <a:schemeClr val="accent2">
                  <a:lumMod val="75000"/>
                </a:schemeClr>
              </a:solidFill>
              <a:latin typeface="+mn-ea"/>
            </a:endParaRPr>
          </a:p>
          <a:p>
            <a:r>
              <a:rPr lang="ja-JP" altLang="en-US" sz="800">
                <a:solidFill>
                  <a:schemeClr val="tx1">
                    <a:lumMod val="75000"/>
                    <a:lumOff val="25000"/>
                  </a:schemeClr>
                </a:solidFill>
              </a:rPr>
              <a:t>段差を登る際、もう一度段差検知を行い、自己位置を更新する。</a:t>
            </a:r>
            <a:endParaRPr lang="en-US" altLang="ja-JP" sz="800" dirty="0">
              <a:solidFill>
                <a:schemeClr val="tx1">
                  <a:lumMod val="75000"/>
                  <a:lumOff val="25000"/>
                </a:schemeClr>
              </a:solidFill>
            </a:endParaRPr>
          </a:p>
          <a:p>
            <a:r>
              <a:rPr lang="ja-JP" altLang="en-US" sz="800">
                <a:solidFill>
                  <a:schemeClr val="tx1">
                    <a:lumMod val="75000"/>
                    <a:lumOff val="25000"/>
                  </a:schemeClr>
                </a:solidFill>
              </a:rPr>
              <a:t>後の行程で用いる距離遷移の精度が向上する。</a:t>
            </a:r>
            <a:endParaRPr lang="en-US" altLang="ja-JP" sz="800" dirty="0">
              <a:solidFill>
                <a:schemeClr val="tx1">
                  <a:lumMod val="75000"/>
                  <a:lumOff val="25000"/>
                </a:schemeClr>
              </a:solidFill>
            </a:endParaRPr>
          </a:p>
        </p:txBody>
      </p:sp>
      <p:sp>
        <p:nvSpPr>
          <p:cNvPr id="467" name="Rounded Rectangle 466">
            <a:extLst>
              <a:ext uri="{FF2B5EF4-FFF2-40B4-BE49-F238E27FC236}">
                <a16:creationId xmlns:a16="http://schemas.microsoft.com/office/drawing/2014/main" id="{A87FD717-CA92-3346-B006-21A7C6C4EA8F}"/>
              </a:ext>
            </a:extLst>
          </p:cNvPr>
          <p:cNvSpPr/>
          <p:nvPr/>
        </p:nvSpPr>
        <p:spPr>
          <a:xfrm>
            <a:off x="8459972" y="2950234"/>
            <a:ext cx="1266586" cy="2156484"/>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ライン復帰</a:t>
            </a:r>
            <a:endParaRPr lang="en-US" altLang="ja-JP" sz="1050" dirty="0">
              <a:solidFill>
                <a:schemeClr val="accent2">
                  <a:lumMod val="75000"/>
                </a:schemeClr>
              </a:solidFill>
            </a:endParaRPr>
          </a:p>
          <a:p>
            <a:r>
              <a:rPr lang="ja-JP" altLang="en-US" sz="800">
                <a:solidFill>
                  <a:schemeClr val="tx1">
                    <a:lumMod val="75000"/>
                    <a:lumOff val="25000"/>
                  </a:schemeClr>
                </a:solidFill>
                <a:latin typeface="+mn-ea"/>
              </a:rPr>
              <a:t>光センサの位置が機体前方にある為、バックのライントレースのでは左右の振幅が大きくなり、機体がラインに対して斜めになる傾向にある。</a:t>
            </a:r>
            <a:endParaRPr lang="en-US" altLang="ja-JP" sz="800" dirty="0">
              <a:solidFill>
                <a:schemeClr val="tx1">
                  <a:lumMod val="75000"/>
                  <a:lumOff val="25000"/>
                </a:schemeClr>
              </a:solidFill>
              <a:latin typeface="+mn-ea"/>
            </a:endParaRPr>
          </a:p>
          <a:p>
            <a:r>
              <a:rPr lang="ja-JP" altLang="en-US" sz="800">
                <a:solidFill>
                  <a:schemeClr val="tx1">
                    <a:lumMod val="75000"/>
                    <a:lumOff val="25000"/>
                  </a:schemeClr>
                </a:solidFill>
                <a:latin typeface="+mn-ea"/>
              </a:rPr>
              <a:t>後の完全直進走行が段差に対して垂直になる様に、低速で</a:t>
            </a:r>
            <a:r>
              <a:rPr lang="en-US" altLang="ja-JP" sz="800" dirty="0">
                <a:solidFill>
                  <a:schemeClr val="tx1">
                    <a:lumMod val="75000"/>
                    <a:lumOff val="25000"/>
                  </a:schemeClr>
                </a:solidFill>
                <a:latin typeface="+mn-ea"/>
              </a:rPr>
              <a:t>PID</a:t>
            </a:r>
            <a:r>
              <a:rPr lang="ja-JP" altLang="en-US" sz="800">
                <a:solidFill>
                  <a:schemeClr val="tx1">
                    <a:lumMod val="75000"/>
                    <a:lumOff val="25000"/>
                  </a:schemeClr>
                </a:solidFill>
                <a:latin typeface="+mn-ea"/>
              </a:rPr>
              <a:t>ライントレースを行い機体がラインに平行になる様にする。</a:t>
            </a:r>
            <a:endParaRPr lang="en-US" sz="800" dirty="0">
              <a:solidFill>
                <a:schemeClr val="tx1">
                  <a:lumMod val="75000"/>
                  <a:lumOff val="25000"/>
                </a:schemeClr>
              </a:solidFill>
              <a:latin typeface="+mn-ea"/>
            </a:endParaRPr>
          </a:p>
        </p:txBody>
      </p:sp>
      <p:sp>
        <p:nvSpPr>
          <p:cNvPr id="1072" name="Arc 1071">
            <a:extLst>
              <a:ext uri="{FF2B5EF4-FFF2-40B4-BE49-F238E27FC236}">
                <a16:creationId xmlns:a16="http://schemas.microsoft.com/office/drawing/2014/main" id="{8E43D521-42DC-ED4F-98E7-0D1CF2EE445A}"/>
              </a:ext>
            </a:extLst>
          </p:cNvPr>
          <p:cNvSpPr/>
          <p:nvPr/>
        </p:nvSpPr>
        <p:spPr>
          <a:xfrm flipH="1">
            <a:off x="9803952" y="2334147"/>
            <a:ext cx="242127" cy="847044"/>
          </a:xfrm>
          <a:prstGeom prst="arc">
            <a:avLst>
              <a:gd name="adj1" fmla="val 16200000"/>
              <a:gd name="adj2" fmla="val 5358741"/>
            </a:avLst>
          </a:prstGeom>
          <a:ln>
            <a:solidFill>
              <a:schemeClr val="accent6">
                <a:lumMod val="75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0" name="Arc 469">
            <a:extLst>
              <a:ext uri="{FF2B5EF4-FFF2-40B4-BE49-F238E27FC236}">
                <a16:creationId xmlns:a16="http://schemas.microsoft.com/office/drawing/2014/main" id="{8A686B77-AABD-2441-97FB-97539A5F5904}"/>
              </a:ext>
            </a:extLst>
          </p:cNvPr>
          <p:cNvSpPr/>
          <p:nvPr/>
        </p:nvSpPr>
        <p:spPr>
          <a:xfrm flipH="1">
            <a:off x="9760075" y="2981404"/>
            <a:ext cx="348371" cy="1226963"/>
          </a:xfrm>
          <a:prstGeom prst="arc">
            <a:avLst>
              <a:gd name="adj1" fmla="val 16200000"/>
              <a:gd name="adj2" fmla="val 5358741"/>
            </a:avLst>
          </a:prstGeom>
          <a:ln>
            <a:solidFill>
              <a:schemeClr val="accent6">
                <a:lumMod val="75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Arc 470">
            <a:extLst>
              <a:ext uri="{FF2B5EF4-FFF2-40B4-BE49-F238E27FC236}">
                <a16:creationId xmlns:a16="http://schemas.microsoft.com/office/drawing/2014/main" id="{28359870-0F5F-B54B-AE37-0F0D87CBE5C9}"/>
              </a:ext>
            </a:extLst>
          </p:cNvPr>
          <p:cNvSpPr/>
          <p:nvPr/>
        </p:nvSpPr>
        <p:spPr>
          <a:xfrm flipH="1">
            <a:off x="8398131" y="2328815"/>
            <a:ext cx="222540" cy="716309"/>
          </a:xfrm>
          <a:prstGeom prst="arc">
            <a:avLst>
              <a:gd name="adj1" fmla="val 16200000"/>
              <a:gd name="adj2" fmla="val 5358741"/>
            </a:avLst>
          </a:prstGeom>
          <a:ln>
            <a:solidFill>
              <a:schemeClr val="accent6">
                <a:lumMod val="75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2" name="Arc 471">
            <a:extLst>
              <a:ext uri="{FF2B5EF4-FFF2-40B4-BE49-F238E27FC236}">
                <a16:creationId xmlns:a16="http://schemas.microsoft.com/office/drawing/2014/main" id="{0696F395-2032-6F4E-8DF7-6F803CA9319D}"/>
              </a:ext>
            </a:extLst>
          </p:cNvPr>
          <p:cNvSpPr/>
          <p:nvPr/>
        </p:nvSpPr>
        <p:spPr>
          <a:xfrm flipH="1">
            <a:off x="6915353" y="2312384"/>
            <a:ext cx="157387" cy="1822279"/>
          </a:xfrm>
          <a:prstGeom prst="arc">
            <a:avLst>
              <a:gd name="adj1" fmla="val 16200000"/>
              <a:gd name="adj2" fmla="val 5358741"/>
            </a:avLst>
          </a:prstGeom>
          <a:ln>
            <a:solidFill>
              <a:schemeClr val="accent6">
                <a:lumMod val="75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3" name="Rounded Rectangle 472">
            <a:extLst>
              <a:ext uri="{FF2B5EF4-FFF2-40B4-BE49-F238E27FC236}">
                <a16:creationId xmlns:a16="http://schemas.microsoft.com/office/drawing/2014/main" id="{43976475-34FD-3D48-8B35-AD9A694FDF55}"/>
              </a:ext>
            </a:extLst>
          </p:cNvPr>
          <p:cNvSpPr/>
          <p:nvPr/>
        </p:nvSpPr>
        <p:spPr>
          <a:xfrm>
            <a:off x="7019683" y="2944366"/>
            <a:ext cx="1378448" cy="57030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lumMod val="75000"/>
                    <a:lumOff val="25000"/>
                  </a:schemeClr>
                </a:solidFill>
              </a:rPr>
              <a:t>段差検知後，シーソーに登るために一度後退し、助走をつけて登る</a:t>
            </a:r>
            <a:endParaRPr lang="en-US" altLang="ja-JP" sz="800" dirty="0">
              <a:solidFill>
                <a:schemeClr val="tx1">
                  <a:lumMod val="75000"/>
                  <a:lumOff val="25000"/>
                </a:schemeClr>
              </a:solidFill>
            </a:endParaRPr>
          </a:p>
        </p:txBody>
      </p:sp>
      <p:sp>
        <p:nvSpPr>
          <p:cNvPr id="474" name="Rounded Rectangle 473">
            <a:extLst>
              <a:ext uri="{FF2B5EF4-FFF2-40B4-BE49-F238E27FC236}">
                <a16:creationId xmlns:a16="http://schemas.microsoft.com/office/drawing/2014/main" id="{5DCD9164-325C-C346-B53B-DE85892757A8}"/>
              </a:ext>
            </a:extLst>
          </p:cNvPr>
          <p:cNvSpPr/>
          <p:nvPr/>
        </p:nvSpPr>
        <p:spPr>
          <a:xfrm>
            <a:off x="11330369" y="3598012"/>
            <a:ext cx="1342546" cy="1130580"/>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latin typeface="+mn-ea"/>
              </a:rPr>
              <a:t>停止</a:t>
            </a:r>
            <a:endParaRPr lang="en-US" altLang="ja-JP" sz="1050" dirty="0">
              <a:solidFill>
                <a:schemeClr val="accent2">
                  <a:lumMod val="75000"/>
                </a:schemeClr>
              </a:solidFill>
              <a:latin typeface="+mn-ea"/>
            </a:endParaRPr>
          </a:p>
          <a:p>
            <a:r>
              <a:rPr lang="ja-JP" altLang="en-US" sz="800">
                <a:solidFill>
                  <a:schemeClr val="tx1">
                    <a:lumMod val="75000"/>
                    <a:lumOff val="25000"/>
                  </a:schemeClr>
                </a:solidFill>
                <a:latin typeface="+mn-ea"/>
              </a:rPr>
              <a:t>尻尾補助走行に切り替えるために、段差から一定距離走行しシーソー上で停止し、尻尾を下ろすスペースを確保する。</a:t>
            </a:r>
            <a:endParaRPr lang="en-US" altLang="ja-JP" sz="800" dirty="0">
              <a:solidFill>
                <a:schemeClr val="tx1">
                  <a:lumMod val="75000"/>
                  <a:lumOff val="25000"/>
                </a:schemeClr>
              </a:solidFill>
              <a:latin typeface="+mn-ea"/>
            </a:endParaRPr>
          </a:p>
        </p:txBody>
      </p:sp>
      <p:sp>
        <p:nvSpPr>
          <p:cNvPr id="475" name="Arc 474">
            <a:extLst>
              <a:ext uri="{FF2B5EF4-FFF2-40B4-BE49-F238E27FC236}">
                <a16:creationId xmlns:a16="http://schemas.microsoft.com/office/drawing/2014/main" id="{330CCA4D-E5C1-F846-AC04-45A0A0E2A8E5}"/>
              </a:ext>
            </a:extLst>
          </p:cNvPr>
          <p:cNvSpPr/>
          <p:nvPr/>
        </p:nvSpPr>
        <p:spPr>
          <a:xfrm flipH="1">
            <a:off x="11297099" y="2981301"/>
            <a:ext cx="219461" cy="595019"/>
          </a:xfrm>
          <a:prstGeom prst="arc">
            <a:avLst>
              <a:gd name="adj1" fmla="val 16200000"/>
              <a:gd name="adj2" fmla="val 5358741"/>
            </a:avLst>
          </a:prstGeom>
          <a:ln>
            <a:solidFill>
              <a:schemeClr val="accent6">
                <a:lumMod val="75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6" name="Rounded Rectangle 475">
            <a:extLst>
              <a:ext uri="{FF2B5EF4-FFF2-40B4-BE49-F238E27FC236}">
                <a16:creationId xmlns:a16="http://schemas.microsoft.com/office/drawing/2014/main" id="{0C0D865B-6B64-1C46-BCEF-CF98A86E064D}"/>
              </a:ext>
            </a:extLst>
          </p:cNvPr>
          <p:cNvSpPr/>
          <p:nvPr/>
        </p:nvSpPr>
        <p:spPr>
          <a:xfrm>
            <a:off x="1385419" y="6345511"/>
            <a:ext cx="1077168" cy="101353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lumMod val="75000"/>
                    <a:lumOff val="25000"/>
                  </a:schemeClr>
                </a:solidFill>
              </a:rPr>
              <a:t>シーソーに登った後は倒立振子を用いずに尻尾補助走行で制御を行うため、走行状態を切り替える</a:t>
            </a:r>
            <a:endParaRPr lang="en-US" sz="800" dirty="0">
              <a:solidFill>
                <a:schemeClr val="tx1">
                  <a:lumMod val="75000"/>
                  <a:lumOff val="25000"/>
                </a:schemeClr>
              </a:solidFill>
            </a:endParaRPr>
          </a:p>
        </p:txBody>
      </p:sp>
      <p:sp>
        <p:nvSpPr>
          <p:cNvPr id="477" name="Rounded Rectangle 476">
            <a:extLst>
              <a:ext uri="{FF2B5EF4-FFF2-40B4-BE49-F238E27FC236}">
                <a16:creationId xmlns:a16="http://schemas.microsoft.com/office/drawing/2014/main" id="{F715EAA8-33A9-F548-9671-8516468E7B10}"/>
              </a:ext>
            </a:extLst>
          </p:cNvPr>
          <p:cNvSpPr/>
          <p:nvPr/>
        </p:nvSpPr>
        <p:spPr>
          <a:xfrm>
            <a:off x="1385419" y="7416905"/>
            <a:ext cx="1065009" cy="1107057"/>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切り替え</a:t>
            </a:r>
            <a:endParaRPr lang="en-US" altLang="ja-JP" sz="1050" dirty="0">
              <a:solidFill>
                <a:schemeClr val="accent2">
                  <a:lumMod val="75000"/>
                </a:schemeClr>
              </a:solidFill>
            </a:endParaRPr>
          </a:p>
          <a:p>
            <a:r>
              <a:rPr lang="ja-JP" altLang="en-US" sz="800">
                <a:solidFill>
                  <a:schemeClr val="tx1">
                    <a:lumMod val="75000"/>
                    <a:lumOff val="25000"/>
                  </a:schemeClr>
                </a:solidFill>
                <a:latin typeface="+mn-ea"/>
              </a:rPr>
              <a:t>慣性の影響を除外するために、一定時間その場で停止してから倒立振子を無効化し、制御を引き継ぐ。</a:t>
            </a:r>
            <a:endParaRPr lang="en-US" sz="800" dirty="0">
              <a:solidFill>
                <a:schemeClr val="tx1">
                  <a:lumMod val="75000"/>
                  <a:lumOff val="25000"/>
                </a:schemeClr>
              </a:solidFill>
              <a:latin typeface="+mn-ea"/>
            </a:endParaRPr>
          </a:p>
        </p:txBody>
      </p:sp>
      <p:pic>
        <p:nvPicPr>
          <p:cNvPr id="1074" name="Picture 1073">
            <a:extLst>
              <a:ext uri="{FF2B5EF4-FFF2-40B4-BE49-F238E27FC236}">
                <a16:creationId xmlns:a16="http://schemas.microsoft.com/office/drawing/2014/main" id="{44AD4B52-6EDD-0240-B849-7A7E5E59C08E}"/>
              </a:ext>
            </a:extLst>
          </p:cNvPr>
          <p:cNvPicPr>
            <a:picLocks noChangeAspect="1"/>
          </p:cNvPicPr>
          <p:nvPr/>
        </p:nvPicPr>
        <p:blipFill rotWithShape="1">
          <a:blip r:embed="rId15">
            <a:extLst>
              <a:ext uri="{28A0092B-C50C-407E-A947-70E740481C1C}">
                <a14:useLocalDpi xmlns:a14="http://schemas.microsoft.com/office/drawing/2010/main" val="0"/>
              </a:ext>
            </a:extLst>
          </a:blip>
          <a:srcRect l="20733" t="11337" r="23024" b="17910"/>
          <a:stretch/>
        </p:blipFill>
        <p:spPr>
          <a:xfrm>
            <a:off x="33457" y="6436556"/>
            <a:ext cx="1288290" cy="2127440"/>
          </a:xfrm>
          <a:prstGeom prst="rect">
            <a:avLst/>
          </a:prstGeom>
        </p:spPr>
      </p:pic>
      <p:sp>
        <p:nvSpPr>
          <p:cNvPr id="480" name="Rounded Rectangle 479">
            <a:extLst>
              <a:ext uri="{FF2B5EF4-FFF2-40B4-BE49-F238E27FC236}">
                <a16:creationId xmlns:a16="http://schemas.microsoft.com/office/drawing/2014/main" id="{687534F1-2298-6A46-BD8F-35C56C76CFE7}"/>
              </a:ext>
            </a:extLst>
          </p:cNvPr>
          <p:cNvSpPr/>
          <p:nvPr/>
        </p:nvSpPr>
        <p:spPr>
          <a:xfrm>
            <a:off x="90385" y="8586593"/>
            <a:ext cx="2364716" cy="924032"/>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尻尾制御</a:t>
            </a:r>
            <a:endParaRPr lang="en-US" altLang="ja-JP" sz="1050" dirty="0">
              <a:solidFill>
                <a:schemeClr val="accent2">
                  <a:lumMod val="75000"/>
                </a:schemeClr>
              </a:solidFill>
            </a:endParaRPr>
          </a:p>
          <a:p>
            <a:r>
              <a:rPr lang="ja-JP" altLang="en-US" sz="800">
                <a:solidFill>
                  <a:schemeClr val="tx1">
                    <a:lumMod val="75000"/>
                    <a:lumOff val="25000"/>
                  </a:schemeClr>
                </a:solidFill>
                <a:latin typeface="+mn-ea"/>
              </a:rPr>
              <a:t>尻尾を上り坂に対応できる角度に制御する。</a:t>
            </a:r>
            <a:r>
              <a:rPr lang="en-US" altLang="ja-JP" sz="800" dirty="0">
                <a:solidFill>
                  <a:schemeClr val="tx1">
                    <a:lumMod val="75000"/>
                    <a:lumOff val="25000"/>
                  </a:schemeClr>
                </a:solidFill>
                <a:latin typeface="+mn-ea"/>
              </a:rPr>
              <a:t>PD</a:t>
            </a:r>
            <a:r>
              <a:rPr lang="ja-JP" altLang="en-US" sz="800">
                <a:solidFill>
                  <a:schemeClr val="tx1">
                    <a:lumMod val="75000"/>
                    <a:lumOff val="25000"/>
                  </a:schemeClr>
                </a:solidFill>
                <a:latin typeface="+mn-ea"/>
              </a:rPr>
              <a:t>制御を用いることで、機体の重量に耐えられる制御ができる。</a:t>
            </a:r>
            <a:endParaRPr lang="en-US" altLang="ja-JP" sz="800" dirty="0">
              <a:solidFill>
                <a:schemeClr val="tx1">
                  <a:lumMod val="75000"/>
                  <a:lumOff val="25000"/>
                </a:schemeClr>
              </a:solidFill>
              <a:latin typeface="+mn-ea"/>
            </a:endParaRPr>
          </a:p>
        </p:txBody>
      </p:sp>
      <p:sp>
        <p:nvSpPr>
          <p:cNvPr id="481" name="Arc 480">
            <a:extLst>
              <a:ext uri="{FF2B5EF4-FFF2-40B4-BE49-F238E27FC236}">
                <a16:creationId xmlns:a16="http://schemas.microsoft.com/office/drawing/2014/main" id="{233CD362-DCDC-4645-A19C-59B2DE7027FB}"/>
              </a:ext>
            </a:extLst>
          </p:cNvPr>
          <p:cNvSpPr/>
          <p:nvPr/>
        </p:nvSpPr>
        <p:spPr>
          <a:xfrm flipH="1">
            <a:off x="64406" y="7640876"/>
            <a:ext cx="123483" cy="1171183"/>
          </a:xfrm>
          <a:prstGeom prst="arc">
            <a:avLst>
              <a:gd name="adj1" fmla="val 16200000"/>
              <a:gd name="adj2" fmla="val 5358741"/>
            </a:avLst>
          </a:prstGeom>
          <a:ln>
            <a:solidFill>
              <a:schemeClr val="accent6">
                <a:lumMod val="75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2" name="Straight Arrow Connector 481">
            <a:extLst>
              <a:ext uri="{FF2B5EF4-FFF2-40B4-BE49-F238E27FC236}">
                <a16:creationId xmlns:a16="http://schemas.microsoft.com/office/drawing/2014/main" id="{6A120A0E-1ED5-0147-9DEF-187E0C217907}"/>
              </a:ext>
            </a:extLst>
          </p:cNvPr>
          <p:cNvCxnSpPr>
            <a:cxnSpLocks/>
          </p:cNvCxnSpPr>
          <p:nvPr/>
        </p:nvCxnSpPr>
        <p:spPr>
          <a:xfrm flipH="1" flipV="1">
            <a:off x="1315234" y="7340252"/>
            <a:ext cx="127788" cy="131523"/>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7" name="Rounded Rectangle 486">
            <a:extLst>
              <a:ext uri="{FF2B5EF4-FFF2-40B4-BE49-F238E27FC236}">
                <a16:creationId xmlns:a16="http://schemas.microsoft.com/office/drawing/2014/main" id="{D1585F35-C4CE-4747-B0B3-8DD8BC5F9B47}"/>
              </a:ext>
            </a:extLst>
          </p:cNvPr>
          <p:cNvSpPr/>
          <p:nvPr/>
        </p:nvSpPr>
        <p:spPr>
          <a:xfrm>
            <a:off x="3950541" y="6883053"/>
            <a:ext cx="1065009" cy="569933"/>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前進</a:t>
            </a:r>
            <a:endParaRPr lang="en-US" altLang="ja-JP" sz="1050" dirty="0">
              <a:solidFill>
                <a:schemeClr val="accent2">
                  <a:lumMod val="75000"/>
                </a:schemeClr>
              </a:solidFill>
            </a:endParaRPr>
          </a:p>
          <a:p>
            <a:r>
              <a:rPr lang="ja-JP" altLang="en-US" sz="800">
                <a:solidFill>
                  <a:schemeClr val="tx1">
                    <a:lumMod val="75000"/>
                    <a:lumOff val="25000"/>
                  </a:schemeClr>
                </a:solidFill>
              </a:rPr>
              <a:t>シーソーが傾きだす地点の手前まで前進する</a:t>
            </a:r>
            <a:endParaRPr lang="en-US" sz="800" dirty="0">
              <a:solidFill>
                <a:schemeClr val="tx1">
                  <a:lumMod val="75000"/>
                  <a:lumOff val="25000"/>
                </a:schemeClr>
              </a:solidFill>
            </a:endParaRPr>
          </a:p>
        </p:txBody>
      </p:sp>
      <p:sp>
        <p:nvSpPr>
          <p:cNvPr id="488" name="Rounded Rectangle 487">
            <a:extLst>
              <a:ext uri="{FF2B5EF4-FFF2-40B4-BE49-F238E27FC236}">
                <a16:creationId xmlns:a16="http://schemas.microsoft.com/office/drawing/2014/main" id="{B6CA65C3-00BB-0E4B-8CEE-7B7F23C34094}"/>
              </a:ext>
            </a:extLst>
          </p:cNvPr>
          <p:cNvSpPr/>
          <p:nvPr/>
        </p:nvSpPr>
        <p:spPr>
          <a:xfrm>
            <a:off x="3945822" y="6352041"/>
            <a:ext cx="1050641" cy="478847"/>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lumMod val="75000"/>
                    <a:lumOff val="25000"/>
                  </a:schemeClr>
                </a:solidFill>
              </a:rPr>
              <a:t>シーソーが傾く直前までの機体の制御</a:t>
            </a:r>
            <a:endParaRPr lang="en-US" sz="800" dirty="0">
              <a:solidFill>
                <a:schemeClr val="tx1">
                  <a:lumMod val="75000"/>
                  <a:lumOff val="25000"/>
                </a:schemeClr>
              </a:solidFill>
            </a:endParaRPr>
          </a:p>
        </p:txBody>
      </p:sp>
      <p:sp>
        <p:nvSpPr>
          <p:cNvPr id="489" name="Rounded Rectangle 488">
            <a:extLst>
              <a:ext uri="{FF2B5EF4-FFF2-40B4-BE49-F238E27FC236}">
                <a16:creationId xmlns:a16="http://schemas.microsoft.com/office/drawing/2014/main" id="{C674F7E5-F7DF-DA40-A288-CB2EAA495624}"/>
              </a:ext>
            </a:extLst>
          </p:cNvPr>
          <p:cNvSpPr/>
          <p:nvPr/>
        </p:nvSpPr>
        <p:spPr>
          <a:xfrm>
            <a:off x="3950816" y="7505491"/>
            <a:ext cx="1065009" cy="1079646"/>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尻尾の角度</a:t>
            </a:r>
            <a:endParaRPr lang="en-US" altLang="ja-JP" sz="1050" dirty="0">
              <a:solidFill>
                <a:schemeClr val="accent2">
                  <a:lumMod val="75000"/>
                </a:schemeClr>
              </a:solidFill>
            </a:endParaRPr>
          </a:p>
          <a:p>
            <a:r>
              <a:rPr lang="ja-JP" altLang="en-US" sz="800">
                <a:solidFill>
                  <a:schemeClr val="tx1">
                    <a:lumMod val="75000"/>
                    <a:lumOff val="25000"/>
                  </a:schemeClr>
                </a:solidFill>
              </a:rPr>
              <a:t>タイヤと走行面との摩擦力を最大限確保しつつ、前方に倒れるのを防ぐために尻尾角度を</a:t>
            </a:r>
            <a:r>
              <a:rPr lang="en-US" sz="800" dirty="0">
                <a:solidFill>
                  <a:schemeClr val="tx1">
                    <a:lumMod val="75000"/>
                    <a:lumOff val="25000"/>
                  </a:schemeClr>
                </a:solidFill>
              </a:rPr>
              <a:t>113</a:t>
            </a:r>
            <a:r>
              <a:rPr lang="ja-JP" altLang="en-US" sz="800">
                <a:solidFill>
                  <a:schemeClr val="tx1">
                    <a:lumMod val="75000"/>
                    <a:lumOff val="25000"/>
                  </a:schemeClr>
                </a:solidFill>
              </a:rPr>
              <a:t>度に指定する。</a:t>
            </a:r>
            <a:endParaRPr lang="en-US" sz="800" dirty="0">
              <a:solidFill>
                <a:schemeClr val="tx1">
                  <a:lumMod val="75000"/>
                  <a:lumOff val="25000"/>
                </a:schemeClr>
              </a:solidFill>
            </a:endParaRPr>
          </a:p>
        </p:txBody>
      </p:sp>
      <p:sp>
        <p:nvSpPr>
          <p:cNvPr id="490" name="Rounded Rectangle 489">
            <a:extLst>
              <a:ext uri="{FF2B5EF4-FFF2-40B4-BE49-F238E27FC236}">
                <a16:creationId xmlns:a16="http://schemas.microsoft.com/office/drawing/2014/main" id="{634A7FF0-5C59-4140-8B83-3191AD8F6204}"/>
              </a:ext>
            </a:extLst>
          </p:cNvPr>
          <p:cNvSpPr/>
          <p:nvPr/>
        </p:nvSpPr>
        <p:spPr>
          <a:xfrm>
            <a:off x="3942917" y="8623612"/>
            <a:ext cx="1065009" cy="924822"/>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準備動作</a:t>
            </a:r>
            <a:endParaRPr lang="en-US" altLang="ja-JP" sz="1050" dirty="0">
              <a:solidFill>
                <a:schemeClr val="accent2">
                  <a:lumMod val="75000"/>
                </a:schemeClr>
              </a:solidFill>
            </a:endParaRPr>
          </a:p>
          <a:p>
            <a:r>
              <a:rPr lang="ja-JP" altLang="en-US" sz="800">
                <a:solidFill>
                  <a:schemeClr val="tx1">
                    <a:lumMod val="75000"/>
                    <a:lumOff val="25000"/>
                  </a:schemeClr>
                </a:solidFill>
              </a:rPr>
              <a:t>シーソーの衝撃に備えるため、尻尾の角度をわずかに小さくし、低速で侵入する。</a:t>
            </a:r>
            <a:endParaRPr lang="en-US" sz="800" dirty="0">
              <a:solidFill>
                <a:schemeClr val="tx1">
                  <a:lumMod val="75000"/>
                  <a:lumOff val="25000"/>
                </a:schemeClr>
              </a:solidFill>
            </a:endParaRPr>
          </a:p>
        </p:txBody>
      </p:sp>
      <p:cxnSp>
        <p:nvCxnSpPr>
          <p:cNvPr id="491" name="Straight Arrow Connector 490">
            <a:extLst>
              <a:ext uri="{FF2B5EF4-FFF2-40B4-BE49-F238E27FC236}">
                <a16:creationId xmlns:a16="http://schemas.microsoft.com/office/drawing/2014/main" id="{C9DDAE22-C2F2-E840-AC68-3028D7D7F74C}"/>
              </a:ext>
            </a:extLst>
          </p:cNvPr>
          <p:cNvCxnSpPr>
            <a:cxnSpLocks/>
          </p:cNvCxnSpPr>
          <p:nvPr/>
        </p:nvCxnSpPr>
        <p:spPr>
          <a:xfrm flipH="1">
            <a:off x="3874500" y="6902241"/>
            <a:ext cx="142889" cy="56735"/>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4" name="Straight Arrow Connector 493">
            <a:extLst>
              <a:ext uri="{FF2B5EF4-FFF2-40B4-BE49-F238E27FC236}">
                <a16:creationId xmlns:a16="http://schemas.microsoft.com/office/drawing/2014/main" id="{05D9C0CB-11A5-BA4A-BB00-2215995FC0C2}"/>
              </a:ext>
            </a:extLst>
          </p:cNvPr>
          <p:cNvCxnSpPr>
            <a:cxnSpLocks/>
          </p:cNvCxnSpPr>
          <p:nvPr/>
        </p:nvCxnSpPr>
        <p:spPr>
          <a:xfrm flipH="1" flipV="1">
            <a:off x="3900954" y="7482854"/>
            <a:ext cx="109497" cy="64078"/>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6" name="Straight Arrow Connector 495">
            <a:extLst>
              <a:ext uri="{FF2B5EF4-FFF2-40B4-BE49-F238E27FC236}">
                <a16:creationId xmlns:a16="http://schemas.microsoft.com/office/drawing/2014/main" id="{88AA3327-5352-8442-8966-F4AB92BE4CFD}"/>
              </a:ext>
            </a:extLst>
          </p:cNvPr>
          <p:cNvCxnSpPr>
            <a:cxnSpLocks/>
          </p:cNvCxnSpPr>
          <p:nvPr/>
        </p:nvCxnSpPr>
        <p:spPr>
          <a:xfrm flipH="1" flipV="1">
            <a:off x="3909617" y="8607429"/>
            <a:ext cx="109497" cy="64078"/>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2" name="Rounded Rectangle 501">
            <a:extLst>
              <a:ext uri="{FF2B5EF4-FFF2-40B4-BE49-F238E27FC236}">
                <a16:creationId xmlns:a16="http://schemas.microsoft.com/office/drawing/2014/main" id="{90AACA84-1A9B-9144-9E8C-1AA856E25DB3}"/>
              </a:ext>
            </a:extLst>
          </p:cNvPr>
          <p:cNvSpPr/>
          <p:nvPr/>
        </p:nvSpPr>
        <p:spPr>
          <a:xfrm>
            <a:off x="6531795" y="6885230"/>
            <a:ext cx="1065009" cy="582370"/>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前進</a:t>
            </a:r>
            <a:endParaRPr lang="en-US" altLang="ja-JP" sz="1050" dirty="0">
              <a:solidFill>
                <a:schemeClr val="accent2">
                  <a:lumMod val="75000"/>
                </a:schemeClr>
              </a:solidFill>
            </a:endParaRPr>
          </a:p>
          <a:p>
            <a:r>
              <a:rPr lang="ja-JP" altLang="en-US" sz="800">
                <a:solidFill>
                  <a:schemeClr val="tx1">
                    <a:lumMod val="75000"/>
                    <a:lumOff val="25000"/>
                  </a:schemeClr>
                </a:solidFill>
              </a:rPr>
              <a:t>シーソーが傾く距離まで前進</a:t>
            </a:r>
            <a:endParaRPr lang="en-US" sz="800" dirty="0">
              <a:solidFill>
                <a:schemeClr val="tx1">
                  <a:lumMod val="75000"/>
                  <a:lumOff val="25000"/>
                </a:schemeClr>
              </a:solidFill>
            </a:endParaRPr>
          </a:p>
        </p:txBody>
      </p:sp>
      <p:sp>
        <p:nvSpPr>
          <p:cNvPr id="503" name="Rounded Rectangle 502">
            <a:extLst>
              <a:ext uri="{FF2B5EF4-FFF2-40B4-BE49-F238E27FC236}">
                <a16:creationId xmlns:a16="http://schemas.microsoft.com/office/drawing/2014/main" id="{584A409F-EC54-F945-A8BD-1F1444EF6FAB}"/>
              </a:ext>
            </a:extLst>
          </p:cNvPr>
          <p:cNvSpPr/>
          <p:nvPr/>
        </p:nvSpPr>
        <p:spPr>
          <a:xfrm>
            <a:off x="6527076" y="6354217"/>
            <a:ext cx="1050641" cy="478847"/>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lumMod val="75000"/>
                    <a:lumOff val="25000"/>
                  </a:schemeClr>
                </a:solidFill>
              </a:rPr>
              <a:t>シーソーがコース進行方向に傾くときの機体の制御</a:t>
            </a:r>
            <a:r>
              <a:rPr lang="en-US" sz="800" dirty="0">
                <a:solidFill>
                  <a:schemeClr val="tx1">
                    <a:lumMod val="75000"/>
                    <a:lumOff val="25000"/>
                  </a:schemeClr>
                </a:solidFill>
              </a:rPr>
              <a:t> </a:t>
            </a:r>
          </a:p>
        </p:txBody>
      </p:sp>
      <p:sp>
        <p:nvSpPr>
          <p:cNvPr id="504" name="Rounded Rectangle 503">
            <a:extLst>
              <a:ext uri="{FF2B5EF4-FFF2-40B4-BE49-F238E27FC236}">
                <a16:creationId xmlns:a16="http://schemas.microsoft.com/office/drawing/2014/main" id="{D3DAFD10-DCC9-4040-9D13-206C6695AD96}"/>
              </a:ext>
            </a:extLst>
          </p:cNvPr>
          <p:cNvSpPr/>
          <p:nvPr/>
        </p:nvSpPr>
        <p:spPr>
          <a:xfrm>
            <a:off x="6532070" y="7542754"/>
            <a:ext cx="1065009" cy="1084411"/>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尻尾の角度</a:t>
            </a:r>
            <a:endParaRPr lang="en-US" altLang="ja-JP" sz="1050" dirty="0">
              <a:solidFill>
                <a:schemeClr val="accent2">
                  <a:lumMod val="75000"/>
                </a:schemeClr>
              </a:solidFill>
            </a:endParaRPr>
          </a:p>
          <a:p>
            <a:r>
              <a:rPr lang="ja-JP" altLang="en-US" sz="800">
                <a:solidFill>
                  <a:schemeClr val="tx1">
                    <a:lumMod val="75000"/>
                    <a:lumOff val="25000"/>
                  </a:schemeClr>
                </a:solidFill>
              </a:rPr>
              <a:t>シーソー上の重心とシーソーの傾きの変化に合わせて、尻尾の角度を</a:t>
            </a:r>
            <a:r>
              <a:rPr lang="en-US" altLang="ja-JP" sz="800" dirty="0">
                <a:solidFill>
                  <a:schemeClr val="tx1">
                    <a:lumMod val="75000"/>
                    <a:lumOff val="25000"/>
                  </a:schemeClr>
                </a:solidFill>
              </a:rPr>
              <a:t>50</a:t>
            </a:r>
            <a:r>
              <a:rPr lang="ja-JP" altLang="en-US" sz="800">
                <a:solidFill>
                  <a:schemeClr val="tx1">
                    <a:lumMod val="75000"/>
                    <a:lumOff val="25000"/>
                  </a:schemeClr>
                </a:solidFill>
              </a:rPr>
              <a:t>度にする。</a:t>
            </a:r>
            <a:endParaRPr lang="en-US" sz="800" dirty="0">
              <a:solidFill>
                <a:schemeClr val="tx1">
                  <a:lumMod val="75000"/>
                  <a:lumOff val="25000"/>
                </a:schemeClr>
              </a:solidFill>
            </a:endParaRPr>
          </a:p>
        </p:txBody>
      </p:sp>
      <p:sp>
        <p:nvSpPr>
          <p:cNvPr id="505" name="Rounded Rectangle 504">
            <a:extLst>
              <a:ext uri="{FF2B5EF4-FFF2-40B4-BE49-F238E27FC236}">
                <a16:creationId xmlns:a16="http://schemas.microsoft.com/office/drawing/2014/main" id="{905DC976-3359-0347-AA77-32F35DA98420}"/>
              </a:ext>
            </a:extLst>
          </p:cNvPr>
          <p:cNvSpPr/>
          <p:nvPr/>
        </p:nvSpPr>
        <p:spPr>
          <a:xfrm>
            <a:off x="6524171" y="8685063"/>
            <a:ext cx="1065009" cy="829998"/>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後退</a:t>
            </a:r>
            <a:endParaRPr lang="en-US" altLang="ja-JP" sz="1050" dirty="0">
              <a:solidFill>
                <a:schemeClr val="accent2">
                  <a:lumMod val="75000"/>
                </a:schemeClr>
              </a:solidFill>
            </a:endParaRPr>
          </a:p>
          <a:p>
            <a:r>
              <a:rPr lang="ja-JP" altLang="en-US" sz="800">
                <a:solidFill>
                  <a:schemeClr val="tx1">
                    <a:lumMod val="75000"/>
                    <a:lumOff val="25000"/>
                  </a:schemeClr>
                </a:solidFill>
              </a:rPr>
              <a:t>同じ体勢のまま、シーソーが後ろに傾き始める位置まで後退する。</a:t>
            </a:r>
            <a:endParaRPr lang="en-US" sz="800" dirty="0">
              <a:solidFill>
                <a:schemeClr val="tx1">
                  <a:lumMod val="75000"/>
                  <a:lumOff val="25000"/>
                </a:schemeClr>
              </a:solidFill>
            </a:endParaRPr>
          </a:p>
        </p:txBody>
      </p:sp>
      <p:cxnSp>
        <p:nvCxnSpPr>
          <p:cNvPr id="506" name="Straight Arrow Connector 505">
            <a:extLst>
              <a:ext uri="{FF2B5EF4-FFF2-40B4-BE49-F238E27FC236}">
                <a16:creationId xmlns:a16="http://schemas.microsoft.com/office/drawing/2014/main" id="{45593CB2-687D-7D49-BFBD-E3802CF2FD95}"/>
              </a:ext>
            </a:extLst>
          </p:cNvPr>
          <p:cNvCxnSpPr>
            <a:cxnSpLocks/>
          </p:cNvCxnSpPr>
          <p:nvPr/>
        </p:nvCxnSpPr>
        <p:spPr>
          <a:xfrm flipH="1">
            <a:off x="6439687" y="6986790"/>
            <a:ext cx="152097"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8" name="Straight Arrow Connector 507">
            <a:extLst>
              <a:ext uri="{FF2B5EF4-FFF2-40B4-BE49-F238E27FC236}">
                <a16:creationId xmlns:a16="http://schemas.microsoft.com/office/drawing/2014/main" id="{D49E16EC-BB61-CA43-96E4-1A009F6C0D66}"/>
              </a:ext>
            </a:extLst>
          </p:cNvPr>
          <p:cNvCxnSpPr>
            <a:cxnSpLocks/>
          </p:cNvCxnSpPr>
          <p:nvPr/>
        </p:nvCxnSpPr>
        <p:spPr>
          <a:xfrm flipH="1" flipV="1">
            <a:off x="6466731" y="7516877"/>
            <a:ext cx="146104" cy="5011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0" name="Straight Arrow Connector 509">
            <a:extLst>
              <a:ext uri="{FF2B5EF4-FFF2-40B4-BE49-F238E27FC236}">
                <a16:creationId xmlns:a16="http://schemas.microsoft.com/office/drawing/2014/main" id="{75301F94-6BAD-1A41-8C9A-D1A90493810C}"/>
              </a:ext>
            </a:extLst>
          </p:cNvPr>
          <p:cNvCxnSpPr>
            <a:cxnSpLocks/>
          </p:cNvCxnSpPr>
          <p:nvPr/>
        </p:nvCxnSpPr>
        <p:spPr>
          <a:xfrm flipH="1" flipV="1">
            <a:off x="6454216" y="8653735"/>
            <a:ext cx="146104" cy="5011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1" name="Rounded Rectangle 510">
            <a:extLst>
              <a:ext uri="{FF2B5EF4-FFF2-40B4-BE49-F238E27FC236}">
                <a16:creationId xmlns:a16="http://schemas.microsoft.com/office/drawing/2014/main" id="{C9F366CD-1348-8A4E-B87F-CB9101C7FAAD}"/>
              </a:ext>
            </a:extLst>
          </p:cNvPr>
          <p:cNvSpPr/>
          <p:nvPr/>
        </p:nvSpPr>
        <p:spPr>
          <a:xfrm>
            <a:off x="9065912" y="6883364"/>
            <a:ext cx="1065009" cy="582370"/>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後退</a:t>
            </a:r>
            <a:endParaRPr lang="en-US" altLang="ja-JP" sz="1050" dirty="0">
              <a:solidFill>
                <a:schemeClr val="accent2">
                  <a:lumMod val="75000"/>
                </a:schemeClr>
              </a:solidFill>
            </a:endParaRPr>
          </a:p>
          <a:p>
            <a:r>
              <a:rPr lang="ja-JP" altLang="en-US" sz="800">
                <a:solidFill>
                  <a:schemeClr val="tx1">
                    <a:lumMod val="75000"/>
                    <a:lumOff val="25000"/>
                  </a:schemeClr>
                </a:solidFill>
              </a:rPr>
              <a:t>シーソーが傾く距離まで後退</a:t>
            </a:r>
            <a:endParaRPr lang="en-US" sz="800" dirty="0">
              <a:solidFill>
                <a:schemeClr val="tx1">
                  <a:lumMod val="75000"/>
                  <a:lumOff val="25000"/>
                </a:schemeClr>
              </a:solidFill>
            </a:endParaRPr>
          </a:p>
        </p:txBody>
      </p:sp>
      <p:sp>
        <p:nvSpPr>
          <p:cNvPr id="512" name="Rounded Rectangle 511">
            <a:extLst>
              <a:ext uri="{FF2B5EF4-FFF2-40B4-BE49-F238E27FC236}">
                <a16:creationId xmlns:a16="http://schemas.microsoft.com/office/drawing/2014/main" id="{4151FCE2-75A7-2643-8E27-4E272631F920}"/>
              </a:ext>
            </a:extLst>
          </p:cNvPr>
          <p:cNvSpPr/>
          <p:nvPr/>
        </p:nvSpPr>
        <p:spPr>
          <a:xfrm>
            <a:off x="9061193" y="6352351"/>
            <a:ext cx="1050641" cy="478847"/>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lumMod val="75000"/>
                    <a:lumOff val="25000"/>
                  </a:schemeClr>
                </a:solidFill>
              </a:rPr>
              <a:t>シーソーがコース後方に傾くときの機体の制御</a:t>
            </a:r>
            <a:r>
              <a:rPr lang="en-US" sz="800" dirty="0">
                <a:solidFill>
                  <a:schemeClr val="tx1">
                    <a:lumMod val="75000"/>
                    <a:lumOff val="25000"/>
                  </a:schemeClr>
                </a:solidFill>
              </a:rPr>
              <a:t> </a:t>
            </a:r>
          </a:p>
        </p:txBody>
      </p:sp>
      <p:sp>
        <p:nvSpPr>
          <p:cNvPr id="513" name="Rounded Rectangle 512">
            <a:extLst>
              <a:ext uri="{FF2B5EF4-FFF2-40B4-BE49-F238E27FC236}">
                <a16:creationId xmlns:a16="http://schemas.microsoft.com/office/drawing/2014/main" id="{80159CF5-806E-6443-9EF6-8634099B2498}"/>
              </a:ext>
            </a:extLst>
          </p:cNvPr>
          <p:cNvSpPr/>
          <p:nvPr/>
        </p:nvSpPr>
        <p:spPr>
          <a:xfrm>
            <a:off x="9066187" y="7540888"/>
            <a:ext cx="1065009" cy="1084411"/>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尻尾の角度</a:t>
            </a:r>
            <a:endParaRPr lang="en-US" altLang="ja-JP" sz="1050" dirty="0">
              <a:solidFill>
                <a:schemeClr val="accent2">
                  <a:lumMod val="75000"/>
                </a:schemeClr>
              </a:solidFill>
            </a:endParaRPr>
          </a:p>
          <a:p>
            <a:r>
              <a:rPr lang="ja-JP" altLang="en-US" sz="800">
                <a:solidFill>
                  <a:schemeClr val="tx1">
                    <a:lumMod val="75000"/>
                    <a:lumOff val="25000"/>
                  </a:schemeClr>
                </a:solidFill>
              </a:rPr>
              <a:t>シーソー上の重心とシーソーの傾きの変化に合わせて、尻尾の角度を</a:t>
            </a:r>
            <a:r>
              <a:rPr lang="en-US" altLang="ja-JP" sz="800" dirty="0">
                <a:solidFill>
                  <a:schemeClr val="tx1">
                    <a:lumMod val="75000"/>
                    <a:lumOff val="25000"/>
                  </a:schemeClr>
                </a:solidFill>
              </a:rPr>
              <a:t>105</a:t>
            </a:r>
            <a:r>
              <a:rPr lang="ja-JP" altLang="en-US" sz="800">
                <a:solidFill>
                  <a:schemeClr val="tx1">
                    <a:lumMod val="75000"/>
                    <a:lumOff val="25000"/>
                  </a:schemeClr>
                </a:solidFill>
              </a:rPr>
              <a:t>度にする。</a:t>
            </a:r>
            <a:endParaRPr lang="en-US" sz="800" dirty="0">
              <a:solidFill>
                <a:schemeClr val="tx1">
                  <a:lumMod val="75000"/>
                  <a:lumOff val="25000"/>
                </a:schemeClr>
              </a:solidFill>
            </a:endParaRPr>
          </a:p>
        </p:txBody>
      </p:sp>
      <p:sp>
        <p:nvSpPr>
          <p:cNvPr id="514" name="Rounded Rectangle 513">
            <a:extLst>
              <a:ext uri="{FF2B5EF4-FFF2-40B4-BE49-F238E27FC236}">
                <a16:creationId xmlns:a16="http://schemas.microsoft.com/office/drawing/2014/main" id="{BF39C1FF-C8FA-B24E-9A01-E368BCF16120}"/>
              </a:ext>
            </a:extLst>
          </p:cNvPr>
          <p:cNvSpPr/>
          <p:nvPr/>
        </p:nvSpPr>
        <p:spPr>
          <a:xfrm>
            <a:off x="9058288" y="8683197"/>
            <a:ext cx="1065009" cy="829998"/>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前進</a:t>
            </a:r>
            <a:endParaRPr lang="en-US" altLang="ja-JP" sz="1050" dirty="0">
              <a:solidFill>
                <a:schemeClr val="accent2">
                  <a:lumMod val="75000"/>
                </a:schemeClr>
              </a:solidFill>
            </a:endParaRPr>
          </a:p>
          <a:p>
            <a:r>
              <a:rPr lang="ja-JP" altLang="en-US" sz="800">
                <a:solidFill>
                  <a:schemeClr val="tx1">
                    <a:lumMod val="75000"/>
                    <a:lumOff val="25000"/>
                  </a:schemeClr>
                </a:solidFill>
              </a:rPr>
              <a:t>同じ体勢のまま、シーソーが再び進行方向に傾き始める位置まで前進する。</a:t>
            </a:r>
            <a:endParaRPr lang="en-US" sz="800" dirty="0">
              <a:solidFill>
                <a:schemeClr val="tx1">
                  <a:lumMod val="75000"/>
                  <a:lumOff val="25000"/>
                </a:schemeClr>
              </a:solidFill>
            </a:endParaRPr>
          </a:p>
        </p:txBody>
      </p:sp>
      <p:cxnSp>
        <p:nvCxnSpPr>
          <p:cNvPr id="515" name="Straight Arrow Connector 514">
            <a:extLst>
              <a:ext uri="{FF2B5EF4-FFF2-40B4-BE49-F238E27FC236}">
                <a16:creationId xmlns:a16="http://schemas.microsoft.com/office/drawing/2014/main" id="{8A95D00E-AFBF-2541-8231-7E9E66A1961B}"/>
              </a:ext>
            </a:extLst>
          </p:cNvPr>
          <p:cNvCxnSpPr>
            <a:cxnSpLocks/>
          </p:cNvCxnSpPr>
          <p:nvPr/>
        </p:nvCxnSpPr>
        <p:spPr>
          <a:xfrm flipH="1">
            <a:off x="9019224" y="6978553"/>
            <a:ext cx="152097"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6" name="Straight Arrow Connector 515">
            <a:extLst>
              <a:ext uri="{FF2B5EF4-FFF2-40B4-BE49-F238E27FC236}">
                <a16:creationId xmlns:a16="http://schemas.microsoft.com/office/drawing/2014/main" id="{51F5EA9F-7848-EF4E-94E9-3F35483AD185}"/>
              </a:ext>
            </a:extLst>
          </p:cNvPr>
          <p:cNvCxnSpPr>
            <a:cxnSpLocks/>
          </p:cNvCxnSpPr>
          <p:nvPr/>
        </p:nvCxnSpPr>
        <p:spPr>
          <a:xfrm flipH="1" flipV="1">
            <a:off x="9046268" y="7508640"/>
            <a:ext cx="146104" cy="5011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7" name="Straight Arrow Connector 516">
            <a:extLst>
              <a:ext uri="{FF2B5EF4-FFF2-40B4-BE49-F238E27FC236}">
                <a16:creationId xmlns:a16="http://schemas.microsoft.com/office/drawing/2014/main" id="{8461F940-9B8B-5F4F-9972-25F29DE3F5A7}"/>
              </a:ext>
            </a:extLst>
          </p:cNvPr>
          <p:cNvCxnSpPr>
            <a:cxnSpLocks/>
          </p:cNvCxnSpPr>
          <p:nvPr/>
        </p:nvCxnSpPr>
        <p:spPr>
          <a:xfrm flipH="1" flipV="1">
            <a:off x="9033753" y="8645498"/>
            <a:ext cx="146104" cy="5011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9" name="Rounded Rectangle 518">
            <a:extLst>
              <a:ext uri="{FF2B5EF4-FFF2-40B4-BE49-F238E27FC236}">
                <a16:creationId xmlns:a16="http://schemas.microsoft.com/office/drawing/2014/main" id="{35C27338-868F-0C4B-8BDE-4C09F267EE94}"/>
              </a:ext>
            </a:extLst>
          </p:cNvPr>
          <p:cNvSpPr/>
          <p:nvPr/>
        </p:nvSpPr>
        <p:spPr>
          <a:xfrm>
            <a:off x="11672867" y="6351374"/>
            <a:ext cx="1050641" cy="732964"/>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lumMod val="75000"/>
                    <a:lumOff val="25000"/>
                  </a:schemeClr>
                </a:solidFill>
              </a:rPr>
              <a:t>シーソーが再びコース進行状態に傾くいてから、着地までの機体の制御</a:t>
            </a:r>
            <a:r>
              <a:rPr lang="en-US" sz="800" dirty="0">
                <a:solidFill>
                  <a:schemeClr val="tx1">
                    <a:lumMod val="75000"/>
                    <a:lumOff val="25000"/>
                  </a:schemeClr>
                </a:solidFill>
              </a:rPr>
              <a:t> </a:t>
            </a:r>
          </a:p>
        </p:txBody>
      </p:sp>
      <p:sp>
        <p:nvSpPr>
          <p:cNvPr id="520" name="Rounded Rectangle 519">
            <a:extLst>
              <a:ext uri="{FF2B5EF4-FFF2-40B4-BE49-F238E27FC236}">
                <a16:creationId xmlns:a16="http://schemas.microsoft.com/office/drawing/2014/main" id="{3968BC63-E2BC-4B42-8F75-D4AC0F65AB99}"/>
              </a:ext>
            </a:extLst>
          </p:cNvPr>
          <p:cNvSpPr/>
          <p:nvPr/>
        </p:nvSpPr>
        <p:spPr>
          <a:xfrm>
            <a:off x="11677861" y="8837719"/>
            <a:ext cx="1065009" cy="656180"/>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尻尾の角度</a:t>
            </a:r>
          </a:p>
          <a:p>
            <a:r>
              <a:rPr lang="ja-JP" altLang="en-US" sz="800">
                <a:solidFill>
                  <a:schemeClr val="tx1">
                    <a:lumMod val="75000"/>
                    <a:lumOff val="25000"/>
                  </a:schemeClr>
                </a:solidFill>
              </a:rPr>
              <a:t>水平面への着地のために、</a:t>
            </a:r>
            <a:r>
              <a:rPr lang="en-US" altLang="ja-JP" sz="800" dirty="0">
                <a:solidFill>
                  <a:schemeClr val="tx1">
                    <a:lumMod val="75000"/>
                    <a:lumOff val="25000"/>
                  </a:schemeClr>
                </a:solidFill>
              </a:rPr>
              <a:t>60</a:t>
            </a:r>
            <a:r>
              <a:rPr lang="ja-JP" altLang="en-US" sz="800">
                <a:solidFill>
                  <a:schemeClr val="tx1">
                    <a:lumMod val="75000"/>
                    <a:lumOff val="25000"/>
                  </a:schemeClr>
                </a:solidFill>
              </a:rPr>
              <a:t>度に設定する。</a:t>
            </a:r>
            <a:endParaRPr lang="en-US" sz="800" dirty="0">
              <a:solidFill>
                <a:schemeClr val="tx1">
                  <a:lumMod val="75000"/>
                  <a:lumOff val="25000"/>
                </a:schemeClr>
              </a:solidFill>
            </a:endParaRPr>
          </a:p>
        </p:txBody>
      </p:sp>
      <p:cxnSp>
        <p:nvCxnSpPr>
          <p:cNvPr id="523" name="直線コネクタ 1037">
            <a:extLst>
              <a:ext uri="{FF2B5EF4-FFF2-40B4-BE49-F238E27FC236}">
                <a16:creationId xmlns:a16="http://schemas.microsoft.com/office/drawing/2014/main" id="{DACDBCB2-A7A0-864A-82D4-D43E4D3E1212}"/>
              </a:ext>
            </a:extLst>
          </p:cNvPr>
          <p:cNvCxnSpPr>
            <a:cxnSpLocks/>
          </p:cNvCxnSpPr>
          <p:nvPr/>
        </p:nvCxnSpPr>
        <p:spPr>
          <a:xfrm>
            <a:off x="31360" y="6283269"/>
            <a:ext cx="12784034" cy="8904"/>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3" name="直線矢印コネクタ 178">
            <a:extLst>
              <a:ext uri="{FF2B5EF4-FFF2-40B4-BE49-F238E27FC236}">
                <a16:creationId xmlns:a16="http://schemas.microsoft.com/office/drawing/2014/main" id="{E495D11F-0F6E-F54E-9C22-4FDC3C90AB00}"/>
              </a:ext>
            </a:extLst>
          </p:cNvPr>
          <p:cNvCxnSpPr>
            <a:cxnSpLocks/>
          </p:cNvCxnSpPr>
          <p:nvPr/>
        </p:nvCxnSpPr>
        <p:spPr>
          <a:xfrm>
            <a:off x="12191409" y="6009949"/>
            <a:ext cx="158341" cy="326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34" name="直線コネクタ 1037">
            <a:extLst>
              <a:ext uri="{FF2B5EF4-FFF2-40B4-BE49-F238E27FC236}">
                <a16:creationId xmlns:a16="http://schemas.microsoft.com/office/drawing/2014/main" id="{7B36CDE9-D3BC-994E-984B-01611D830F69}"/>
              </a:ext>
            </a:extLst>
          </p:cNvPr>
          <p:cNvCxnSpPr>
            <a:cxnSpLocks/>
          </p:cNvCxnSpPr>
          <p:nvPr/>
        </p:nvCxnSpPr>
        <p:spPr>
          <a:xfrm>
            <a:off x="2580948" y="1679494"/>
            <a:ext cx="10203088"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線矢印コネクタ 178">
            <a:extLst>
              <a:ext uri="{FF2B5EF4-FFF2-40B4-BE49-F238E27FC236}">
                <a16:creationId xmlns:a16="http://schemas.microsoft.com/office/drawing/2014/main" id="{7C7A1F2F-B3E7-7340-954F-BDD11D4236B0}"/>
              </a:ext>
            </a:extLst>
          </p:cNvPr>
          <p:cNvCxnSpPr>
            <a:cxnSpLocks/>
          </p:cNvCxnSpPr>
          <p:nvPr/>
        </p:nvCxnSpPr>
        <p:spPr>
          <a:xfrm rot="10800000" flipH="1">
            <a:off x="9922785" y="1421759"/>
            <a:ext cx="1856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42" name="Rounded Rectangle 541">
            <a:extLst>
              <a:ext uri="{FF2B5EF4-FFF2-40B4-BE49-F238E27FC236}">
                <a16:creationId xmlns:a16="http://schemas.microsoft.com/office/drawing/2014/main" id="{EF97AAE7-F967-F448-8E55-D0ED66670877}"/>
              </a:ext>
            </a:extLst>
          </p:cNvPr>
          <p:cNvSpPr/>
          <p:nvPr/>
        </p:nvSpPr>
        <p:spPr>
          <a:xfrm>
            <a:off x="11663768" y="8118714"/>
            <a:ext cx="1065009" cy="648349"/>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前進</a:t>
            </a:r>
            <a:endParaRPr lang="en-US" altLang="ja-JP" sz="1050" dirty="0">
              <a:solidFill>
                <a:schemeClr val="accent2">
                  <a:lumMod val="75000"/>
                </a:schemeClr>
              </a:solidFill>
            </a:endParaRPr>
          </a:p>
          <a:p>
            <a:r>
              <a:rPr lang="ja-JP" altLang="en-US" sz="800">
                <a:solidFill>
                  <a:schemeClr val="tx1">
                    <a:lumMod val="75000"/>
                    <a:lumOff val="25000"/>
                  </a:schemeClr>
                </a:solidFill>
              </a:rPr>
              <a:t>シーソー着地エリアの位置まで前進する。</a:t>
            </a:r>
            <a:endParaRPr lang="en-US" sz="800" dirty="0">
              <a:solidFill>
                <a:schemeClr val="tx1">
                  <a:lumMod val="75000"/>
                  <a:lumOff val="25000"/>
                </a:schemeClr>
              </a:solidFill>
            </a:endParaRPr>
          </a:p>
        </p:txBody>
      </p:sp>
      <p:sp>
        <p:nvSpPr>
          <p:cNvPr id="545" name="Rounded Rectangle 544">
            <a:extLst>
              <a:ext uri="{FF2B5EF4-FFF2-40B4-BE49-F238E27FC236}">
                <a16:creationId xmlns:a16="http://schemas.microsoft.com/office/drawing/2014/main" id="{8F005270-A9B1-DA40-B32D-9921E47DAA24}"/>
              </a:ext>
            </a:extLst>
          </p:cNvPr>
          <p:cNvSpPr/>
          <p:nvPr/>
        </p:nvSpPr>
        <p:spPr>
          <a:xfrm>
            <a:off x="11663768" y="7155204"/>
            <a:ext cx="1065009" cy="928624"/>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accent2">
                    <a:lumMod val="75000"/>
                  </a:schemeClr>
                </a:solidFill>
              </a:rPr>
              <a:t>前進</a:t>
            </a:r>
            <a:endParaRPr lang="en-US" altLang="ja-JP" sz="1050" dirty="0">
              <a:solidFill>
                <a:schemeClr val="accent2">
                  <a:lumMod val="75000"/>
                </a:schemeClr>
              </a:solidFill>
            </a:endParaRPr>
          </a:p>
          <a:p>
            <a:r>
              <a:rPr lang="ja-JP" altLang="en-US" sz="800">
                <a:solidFill>
                  <a:schemeClr val="tx1">
                    <a:lumMod val="75000"/>
                    <a:lumOff val="25000"/>
                  </a:schemeClr>
                </a:solidFill>
              </a:rPr>
              <a:t>３度目の傾きの変化を、シーソー上走行状態２と同様に攻略する。</a:t>
            </a:r>
            <a:endParaRPr lang="en-US" sz="800" dirty="0">
              <a:solidFill>
                <a:schemeClr val="tx1">
                  <a:lumMod val="75000"/>
                  <a:lumOff val="25000"/>
                </a:schemeClr>
              </a:solidFill>
            </a:endParaRPr>
          </a:p>
        </p:txBody>
      </p:sp>
      <p:sp>
        <p:nvSpPr>
          <p:cNvPr id="548" name="Rounded Rectangle 547">
            <a:extLst>
              <a:ext uri="{FF2B5EF4-FFF2-40B4-BE49-F238E27FC236}">
                <a16:creationId xmlns:a16="http://schemas.microsoft.com/office/drawing/2014/main" id="{EA88E595-02E1-D948-9F3B-F3A3F620AE32}"/>
              </a:ext>
            </a:extLst>
          </p:cNvPr>
          <p:cNvSpPr/>
          <p:nvPr/>
        </p:nvSpPr>
        <p:spPr>
          <a:xfrm>
            <a:off x="137573" y="897573"/>
            <a:ext cx="2264960" cy="131595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lnSpc>
                <a:spcPct val="80000"/>
              </a:lnSpc>
              <a:spcBef>
                <a:spcPts val="600"/>
              </a:spcBef>
            </a:pPr>
            <a:r>
              <a:rPr lang="ja-JP" altLang="en-US" sz="800">
                <a:solidFill>
                  <a:schemeClr val="tx1">
                    <a:lumMod val="75000"/>
                    <a:lumOff val="25000"/>
                  </a:schemeClr>
                </a:solidFill>
                <a:latin typeface="+mn-ea"/>
              </a:rPr>
              <a:t>　私たちのチームは、</a:t>
            </a:r>
            <a:endParaRPr lang="en-US" altLang="ja-JP" sz="800" dirty="0">
              <a:solidFill>
                <a:schemeClr val="tx1">
                  <a:lumMod val="75000"/>
                  <a:lumOff val="25000"/>
                </a:schemeClr>
              </a:solidFill>
              <a:latin typeface="+mn-ea"/>
            </a:endParaRPr>
          </a:p>
          <a:p>
            <a:pPr algn="ctr" eaLnBrk="1" hangingPunct="1">
              <a:lnSpc>
                <a:spcPct val="80000"/>
              </a:lnSpc>
              <a:spcBef>
                <a:spcPts val="600"/>
              </a:spcBef>
            </a:pPr>
            <a:r>
              <a:rPr lang="ja-JP" altLang="en-US" sz="1050" b="1">
                <a:solidFill>
                  <a:schemeClr val="tx1">
                    <a:lumMod val="75000"/>
                    <a:lumOff val="25000"/>
                  </a:schemeClr>
                </a:solidFill>
                <a:latin typeface="+mn-ea"/>
              </a:rPr>
              <a:t>シーソーダブルを成功させる</a:t>
            </a:r>
            <a:endParaRPr lang="en-US" altLang="ja-JP" sz="1050" b="1" dirty="0">
              <a:solidFill>
                <a:schemeClr val="tx1">
                  <a:lumMod val="75000"/>
                  <a:lumOff val="25000"/>
                </a:schemeClr>
              </a:solidFill>
              <a:latin typeface="+mn-ea"/>
            </a:endParaRPr>
          </a:p>
          <a:p>
            <a:pPr eaLnBrk="1" hangingPunct="1">
              <a:lnSpc>
                <a:spcPct val="80000"/>
              </a:lnSpc>
              <a:spcBef>
                <a:spcPts val="600"/>
              </a:spcBef>
            </a:pPr>
            <a:r>
              <a:rPr lang="ja-JP" altLang="en-US" sz="800">
                <a:solidFill>
                  <a:schemeClr val="tx1">
                    <a:lumMod val="75000"/>
                    <a:lumOff val="25000"/>
                  </a:schemeClr>
                </a:solidFill>
                <a:latin typeface="+mn-ea"/>
              </a:rPr>
              <a:t>をモデリング対象として選択した。</a:t>
            </a:r>
            <a:endParaRPr lang="en-US" altLang="ja-JP" sz="800" dirty="0">
              <a:solidFill>
                <a:schemeClr val="tx1">
                  <a:lumMod val="75000"/>
                  <a:lumOff val="25000"/>
                </a:schemeClr>
              </a:solidFill>
              <a:latin typeface="+mn-ea"/>
            </a:endParaRPr>
          </a:p>
          <a:p>
            <a:pPr eaLnBrk="1" hangingPunct="1">
              <a:lnSpc>
                <a:spcPct val="80000"/>
              </a:lnSpc>
              <a:spcBef>
                <a:spcPts val="600"/>
              </a:spcBef>
            </a:pPr>
            <a:endParaRPr lang="ja-JP" altLang="en-US" sz="800">
              <a:solidFill>
                <a:schemeClr val="tx1">
                  <a:lumMod val="75000"/>
                  <a:lumOff val="25000"/>
                </a:schemeClr>
              </a:solidFill>
              <a:latin typeface="+mn-ea"/>
            </a:endParaRPr>
          </a:p>
          <a:p>
            <a:r>
              <a:rPr lang="ja-JP" altLang="en-US" sz="800">
                <a:solidFill>
                  <a:schemeClr val="tx1">
                    <a:lumMod val="75000"/>
                    <a:lumOff val="25000"/>
                  </a:schemeClr>
                </a:solidFill>
                <a:latin typeface="+mn-ea"/>
              </a:rPr>
              <a:t>　シーソーを通過する中で対策が必要なシーンを</a:t>
            </a:r>
            <a:r>
              <a:rPr lang="en-US" altLang="ja-JP" sz="800" dirty="0">
                <a:solidFill>
                  <a:schemeClr val="tx1">
                    <a:lumMod val="75000"/>
                    <a:lumOff val="25000"/>
                  </a:schemeClr>
                </a:solidFill>
                <a:latin typeface="+mn-ea"/>
              </a:rPr>
              <a:t>8</a:t>
            </a:r>
            <a:r>
              <a:rPr lang="ja-JP" altLang="en-US" sz="800">
                <a:solidFill>
                  <a:schemeClr val="tx1">
                    <a:lumMod val="75000"/>
                    <a:lumOff val="25000"/>
                  </a:schemeClr>
                </a:solidFill>
                <a:latin typeface="+mn-ea"/>
              </a:rPr>
              <a:t>つの走行状態に分割した。それらの走行状態の状態遷移は</a:t>
            </a:r>
            <a:r>
              <a:rPr lang="ja-JP" altLang="en-US" sz="800">
                <a:solidFill>
                  <a:schemeClr val="tx1">
                    <a:lumMod val="75000"/>
                    <a:lumOff val="25000"/>
                  </a:schemeClr>
                </a:solidFill>
              </a:rPr>
              <a:t>以下のステートマシン図で表現される。</a:t>
            </a:r>
            <a:endParaRPr lang="en-US" altLang="ja-JP" sz="800" dirty="0">
              <a:solidFill>
                <a:schemeClr val="tx1">
                  <a:lumMod val="75000"/>
                  <a:lumOff val="25000"/>
                </a:schemeClr>
              </a:solidFill>
            </a:endParaRPr>
          </a:p>
        </p:txBody>
      </p:sp>
      <p:cxnSp>
        <p:nvCxnSpPr>
          <p:cNvPr id="549" name="Straight Arrow Connector 548">
            <a:extLst>
              <a:ext uri="{FF2B5EF4-FFF2-40B4-BE49-F238E27FC236}">
                <a16:creationId xmlns:a16="http://schemas.microsoft.com/office/drawing/2014/main" id="{2E6D314A-A6CD-E446-9F7B-51E1C8A2FBF2}"/>
              </a:ext>
            </a:extLst>
          </p:cNvPr>
          <p:cNvCxnSpPr>
            <a:cxnSpLocks/>
          </p:cNvCxnSpPr>
          <p:nvPr/>
        </p:nvCxnSpPr>
        <p:spPr>
          <a:xfrm flipH="1">
            <a:off x="11577317" y="7197861"/>
            <a:ext cx="152097"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0" name="Straight Arrow Connector 549">
            <a:extLst>
              <a:ext uri="{FF2B5EF4-FFF2-40B4-BE49-F238E27FC236}">
                <a16:creationId xmlns:a16="http://schemas.microsoft.com/office/drawing/2014/main" id="{B1C440D2-2866-AD4B-9911-8AA368FF2602}"/>
              </a:ext>
            </a:extLst>
          </p:cNvPr>
          <p:cNvCxnSpPr>
            <a:cxnSpLocks/>
          </p:cNvCxnSpPr>
          <p:nvPr/>
        </p:nvCxnSpPr>
        <p:spPr>
          <a:xfrm flipH="1">
            <a:off x="11565607" y="8398476"/>
            <a:ext cx="152097"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1" name="Straight Arrow Connector 550">
            <a:extLst>
              <a:ext uri="{FF2B5EF4-FFF2-40B4-BE49-F238E27FC236}">
                <a16:creationId xmlns:a16="http://schemas.microsoft.com/office/drawing/2014/main" id="{97B170CE-5182-FC49-94D9-4E0CB62DC5C8}"/>
              </a:ext>
            </a:extLst>
          </p:cNvPr>
          <p:cNvCxnSpPr>
            <a:cxnSpLocks/>
          </p:cNvCxnSpPr>
          <p:nvPr/>
        </p:nvCxnSpPr>
        <p:spPr>
          <a:xfrm flipH="1" flipV="1">
            <a:off x="11595907" y="8833720"/>
            <a:ext cx="131823" cy="72733"/>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3" name="Rounded Rectangle 552">
            <a:extLst>
              <a:ext uri="{FF2B5EF4-FFF2-40B4-BE49-F238E27FC236}">
                <a16:creationId xmlns:a16="http://schemas.microsoft.com/office/drawing/2014/main" id="{81EC161F-647F-F942-B433-89FF2168ED33}"/>
              </a:ext>
            </a:extLst>
          </p:cNvPr>
          <p:cNvSpPr/>
          <p:nvPr/>
        </p:nvSpPr>
        <p:spPr>
          <a:xfrm>
            <a:off x="139354" y="4620279"/>
            <a:ext cx="2264960" cy="43763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lumMod val="75000"/>
                    <a:lumOff val="25000"/>
                  </a:schemeClr>
                </a:solidFill>
              </a:rPr>
              <a:t>それぞれの走行状態に必要な要素をアクティビティ図で定義する。</a:t>
            </a:r>
            <a:endParaRPr lang="en-US" altLang="ja-JP" sz="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E48FB72B-5E80-F94E-9205-1F8020A3B2B3}"/>
              </a:ext>
            </a:extLst>
          </p:cNvPr>
          <p:cNvPicPr>
            <a:picLocks noChangeAspect="1"/>
          </p:cNvPicPr>
          <p:nvPr/>
        </p:nvPicPr>
        <p:blipFill rotWithShape="1">
          <a:blip r:embed="rId16">
            <a:extLst>
              <a:ext uri="{28A0092B-C50C-407E-A947-70E740481C1C}">
                <a14:useLocalDpi xmlns:a14="http://schemas.microsoft.com/office/drawing/2010/main" val="0"/>
              </a:ext>
            </a:extLst>
          </a:blip>
          <a:srcRect l="11609" t="10143" r="30920" b="42379"/>
          <a:stretch/>
        </p:blipFill>
        <p:spPr>
          <a:xfrm>
            <a:off x="70809" y="2297725"/>
            <a:ext cx="2404698" cy="2246744"/>
          </a:xfrm>
          <a:prstGeom prst="rect">
            <a:avLst/>
          </a:prstGeom>
        </p:spPr>
      </p:pic>
      <p:sp>
        <p:nvSpPr>
          <p:cNvPr id="241" name="テキスト ボックス 96">
            <a:extLst>
              <a:ext uri="{FF2B5EF4-FFF2-40B4-BE49-F238E27FC236}">
                <a16:creationId xmlns:a16="http://schemas.microsoft.com/office/drawing/2014/main" id="{DD75550E-6617-6047-A1A5-04D0ADB1D77C}"/>
              </a:ext>
            </a:extLst>
          </p:cNvPr>
          <p:cNvSpPr txBox="1"/>
          <p:nvPr/>
        </p:nvSpPr>
        <p:spPr>
          <a:xfrm>
            <a:off x="4149002" y="290999"/>
            <a:ext cx="1147634" cy="369204"/>
          </a:xfrm>
          <a:prstGeom prst="rect">
            <a:avLst/>
          </a:prstGeom>
          <a:noFill/>
        </p:spPr>
        <p:txBody>
          <a:bodyPr wrap="square" rtlCol="0">
            <a:spAutoFit/>
          </a:bodyPr>
          <a:lstStyle/>
          <a:p>
            <a:r>
              <a:rPr lang="ja-JP" altLang="en-US" sz="1799" b="1"/>
              <a:t>工夫点</a:t>
            </a:r>
            <a:endParaRPr lang="ja-JP" altLang="en-US" sz="1799" b="1" dirty="0"/>
          </a:p>
        </p:txBody>
      </p:sp>
      <p:pic>
        <p:nvPicPr>
          <p:cNvPr id="7" name="Picture 6">
            <a:extLst>
              <a:ext uri="{FF2B5EF4-FFF2-40B4-BE49-F238E27FC236}">
                <a16:creationId xmlns:a16="http://schemas.microsoft.com/office/drawing/2014/main" id="{9F15D93D-3717-5D40-8994-C2E4FE0790FF}"/>
              </a:ext>
            </a:extLst>
          </p:cNvPr>
          <p:cNvPicPr>
            <a:picLocks noChangeAspect="1"/>
          </p:cNvPicPr>
          <p:nvPr/>
        </p:nvPicPr>
        <p:blipFill rotWithShape="1">
          <a:blip r:embed="rId17">
            <a:extLst>
              <a:ext uri="{28A0092B-C50C-407E-A947-70E740481C1C}">
                <a14:useLocalDpi xmlns:a14="http://schemas.microsoft.com/office/drawing/2010/main" val="0"/>
              </a:ext>
            </a:extLst>
          </a:blip>
          <a:srcRect l="7373" t="5001" r="62953" b="32000"/>
          <a:stretch/>
        </p:blipFill>
        <p:spPr>
          <a:xfrm>
            <a:off x="10282207" y="6314839"/>
            <a:ext cx="1331569" cy="3276137"/>
          </a:xfrm>
          <a:prstGeom prst="round2DiagRect">
            <a:avLst>
              <a:gd name="adj1" fmla="val 0"/>
              <a:gd name="adj2" fmla="val 23738"/>
            </a:avLst>
          </a:prstGeom>
        </p:spPr>
      </p:pic>
    </p:spTree>
    <p:extLst>
      <p:ext uri="{BB962C8B-B14F-4D97-AF65-F5344CB8AC3E}">
        <p14:creationId xmlns:p14="http://schemas.microsoft.com/office/powerpoint/2010/main" val="287660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882FC919-45AD-4C55-9DA5-C46684560318}"/>
              </a:ext>
            </a:extLst>
          </p:cNvPr>
          <p:cNvSpPr/>
          <p:nvPr/>
        </p:nvSpPr>
        <p:spPr>
          <a:xfrm>
            <a:off x="1" y="771042"/>
            <a:ext cx="12801599" cy="892610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dirty="0"/>
          </a:p>
        </p:txBody>
      </p:sp>
      <p:sp>
        <p:nvSpPr>
          <p:cNvPr id="127" name="正方形/長方形 90">
            <a:extLst>
              <a:ext uri="{FF2B5EF4-FFF2-40B4-BE49-F238E27FC236}">
                <a16:creationId xmlns:a16="http://schemas.microsoft.com/office/drawing/2014/main" id="{549556E0-821B-1241-8452-E8A63033D4B2}"/>
              </a:ext>
            </a:extLst>
          </p:cNvPr>
          <p:cNvSpPr/>
          <p:nvPr/>
        </p:nvSpPr>
        <p:spPr>
          <a:xfrm>
            <a:off x="0" y="-6384"/>
            <a:ext cx="12801598" cy="79505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a:p>
        </p:txBody>
      </p:sp>
      <p:pic>
        <p:nvPicPr>
          <p:cNvPr id="129" name="図 121">
            <a:extLst>
              <a:ext uri="{FF2B5EF4-FFF2-40B4-BE49-F238E27FC236}">
                <a16:creationId xmlns:a16="http://schemas.microsoft.com/office/drawing/2014/main" id="{13E0B529-01AD-0849-AFBF-FAD98922F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537" y="-78517"/>
            <a:ext cx="1320585" cy="879122"/>
          </a:xfrm>
          <a:prstGeom prst="rect">
            <a:avLst/>
          </a:prstGeom>
        </p:spPr>
      </p:pic>
      <p:pic>
        <p:nvPicPr>
          <p:cNvPr id="130" name="図 121">
            <a:extLst>
              <a:ext uri="{FF2B5EF4-FFF2-40B4-BE49-F238E27FC236}">
                <a16:creationId xmlns:a16="http://schemas.microsoft.com/office/drawing/2014/main" id="{70D4E11C-B164-CA4C-9177-76BD2C799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972" y="-74168"/>
            <a:ext cx="1320585" cy="879122"/>
          </a:xfrm>
          <a:prstGeom prst="rect">
            <a:avLst/>
          </a:prstGeom>
        </p:spPr>
      </p:pic>
      <p:pic>
        <p:nvPicPr>
          <p:cNvPr id="131" name="図 120">
            <a:extLst>
              <a:ext uri="{FF2B5EF4-FFF2-40B4-BE49-F238E27FC236}">
                <a16:creationId xmlns:a16="http://schemas.microsoft.com/office/drawing/2014/main" id="{86A30B07-C3E8-A745-9A02-8667EB963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723" y="-73670"/>
            <a:ext cx="1161408" cy="879122"/>
          </a:xfrm>
          <a:prstGeom prst="rect">
            <a:avLst/>
          </a:prstGeom>
        </p:spPr>
      </p:pic>
      <p:pic>
        <p:nvPicPr>
          <p:cNvPr id="132" name="図 87">
            <a:extLst>
              <a:ext uri="{FF2B5EF4-FFF2-40B4-BE49-F238E27FC236}">
                <a16:creationId xmlns:a16="http://schemas.microsoft.com/office/drawing/2014/main" id="{22BB3D99-4147-0644-9F3D-C411CA9F8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06" y="-69638"/>
            <a:ext cx="1161408" cy="879122"/>
          </a:xfrm>
          <a:prstGeom prst="rect">
            <a:avLst/>
          </a:prstGeom>
        </p:spPr>
      </p:pic>
      <p:sp>
        <p:nvSpPr>
          <p:cNvPr id="133" name="テキスト ボックス 95">
            <a:extLst>
              <a:ext uri="{FF2B5EF4-FFF2-40B4-BE49-F238E27FC236}">
                <a16:creationId xmlns:a16="http://schemas.microsoft.com/office/drawing/2014/main" id="{F768462E-697B-8B47-AAA2-E7111A4F8C55}"/>
              </a:ext>
            </a:extLst>
          </p:cNvPr>
          <p:cNvSpPr txBox="1"/>
          <p:nvPr/>
        </p:nvSpPr>
        <p:spPr>
          <a:xfrm>
            <a:off x="1101411" y="298812"/>
            <a:ext cx="683222" cy="369204"/>
          </a:xfrm>
          <a:prstGeom prst="rect">
            <a:avLst/>
          </a:prstGeom>
          <a:noFill/>
        </p:spPr>
        <p:txBody>
          <a:bodyPr wrap="square" rtlCol="0">
            <a:spAutoFit/>
          </a:bodyPr>
          <a:lstStyle/>
          <a:p>
            <a:r>
              <a:rPr lang="ja-JP" altLang="en-US" sz="1799" b="1"/>
              <a:t>機能</a:t>
            </a:r>
            <a:endParaRPr lang="ja-JP" altLang="en-US" sz="1799" b="1" dirty="0"/>
          </a:p>
        </p:txBody>
      </p:sp>
      <p:sp>
        <p:nvSpPr>
          <p:cNvPr id="134" name="テキスト ボックス 96">
            <a:extLst>
              <a:ext uri="{FF2B5EF4-FFF2-40B4-BE49-F238E27FC236}">
                <a16:creationId xmlns:a16="http://schemas.microsoft.com/office/drawing/2014/main" id="{2A30EE98-B765-F947-BCC1-C3F73833B0A4}"/>
              </a:ext>
            </a:extLst>
          </p:cNvPr>
          <p:cNvSpPr txBox="1"/>
          <p:nvPr/>
        </p:nvSpPr>
        <p:spPr>
          <a:xfrm>
            <a:off x="3022404" y="296016"/>
            <a:ext cx="1147634" cy="369204"/>
          </a:xfrm>
          <a:prstGeom prst="rect">
            <a:avLst/>
          </a:prstGeom>
          <a:noFill/>
        </p:spPr>
        <p:txBody>
          <a:bodyPr wrap="square" rtlCol="0">
            <a:spAutoFit/>
          </a:bodyPr>
          <a:lstStyle/>
          <a:p>
            <a:r>
              <a:rPr lang="ja-JP" altLang="en-US" sz="1799" b="1" dirty="0"/>
              <a:t>振る舞い</a:t>
            </a:r>
          </a:p>
        </p:txBody>
      </p:sp>
      <p:sp>
        <p:nvSpPr>
          <p:cNvPr id="135" name="テキスト ボックス 97">
            <a:extLst>
              <a:ext uri="{FF2B5EF4-FFF2-40B4-BE49-F238E27FC236}">
                <a16:creationId xmlns:a16="http://schemas.microsoft.com/office/drawing/2014/main" id="{2EB0C947-43E6-BC41-972C-7C9996173CF8}"/>
              </a:ext>
            </a:extLst>
          </p:cNvPr>
          <p:cNvSpPr txBox="1"/>
          <p:nvPr/>
        </p:nvSpPr>
        <p:spPr>
          <a:xfrm>
            <a:off x="2110812" y="296944"/>
            <a:ext cx="702468" cy="369204"/>
          </a:xfrm>
          <a:prstGeom prst="rect">
            <a:avLst/>
          </a:prstGeom>
          <a:noFill/>
        </p:spPr>
        <p:txBody>
          <a:bodyPr wrap="square" rtlCol="0">
            <a:spAutoFit/>
          </a:bodyPr>
          <a:lstStyle/>
          <a:p>
            <a:r>
              <a:rPr lang="ja-JP" altLang="en-US" sz="1799" b="1" dirty="0">
                <a:solidFill>
                  <a:srgbClr val="FF0000"/>
                </a:solidFill>
              </a:rPr>
              <a:t>構造</a:t>
            </a:r>
          </a:p>
        </p:txBody>
      </p:sp>
      <p:sp>
        <p:nvSpPr>
          <p:cNvPr id="136" name="テキスト ボックス 98">
            <a:extLst>
              <a:ext uri="{FF2B5EF4-FFF2-40B4-BE49-F238E27FC236}">
                <a16:creationId xmlns:a16="http://schemas.microsoft.com/office/drawing/2014/main" id="{8C6761CB-5656-4C40-8ABB-D69BE9E6336C}"/>
              </a:ext>
            </a:extLst>
          </p:cNvPr>
          <p:cNvSpPr txBox="1"/>
          <p:nvPr/>
        </p:nvSpPr>
        <p:spPr>
          <a:xfrm>
            <a:off x="8678049" y="81261"/>
            <a:ext cx="3837939" cy="707886"/>
          </a:xfrm>
          <a:prstGeom prst="rect">
            <a:avLst/>
          </a:prstGeom>
          <a:noFill/>
        </p:spPr>
        <p:txBody>
          <a:bodyPr wrap="square" rtlCol="0">
            <a:spAutoFit/>
          </a:bodyPr>
          <a:lstStyle/>
          <a:p>
            <a:r>
              <a:rPr lang="ja-JP" altLang="en-US" sz="4000" b="1" i="1" dirty="0">
                <a:solidFill>
                  <a:srgbClr val="92D050"/>
                </a:solidFill>
                <a:latin typeface="富士ポップ" panose="040F0709000000000000" pitchFamily="49" charset="-128"/>
                <a:ea typeface="富士ポップ" panose="040F0709000000000000" pitchFamily="49" charset="-128"/>
              </a:rPr>
              <a:t>テクテクトップ</a:t>
            </a:r>
          </a:p>
        </p:txBody>
      </p:sp>
      <p:sp>
        <p:nvSpPr>
          <p:cNvPr id="137" name="テキスト ボックス 99">
            <a:extLst>
              <a:ext uri="{FF2B5EF4-FFF2-40B4-BE49-F238E27FC236}">
                <a16:creationId xmlns:a16="http://schemas.microsoft.com/office/drawing/2014/main" id="{621D16CD-8842-E441-B356-520753467289}"/>
              </a:ext>
            </a:extLst>
          </p:cNvPr>
          <p:cNvSpPr txBox="1"/>
          <p:nvPr/>
        </p:nvSpPr>
        <p:spPr>
          <a:xfrm>
            <a:off x="5536920" y="55620"/>
            <a:ext cx="3163984" cy="707501"/>
          </a:xfrm>
          <a:prstGeom prst="rect">
            <a:avLst/>
          </a:prstGeom>
          <a:noFill/>
        </p:spPr>
        <p:txBody>
          <a:bodyPr wrap="square" rtlCol="0">
            <a:spAutoFit/>
          </a:bodyPr>
          <a:lstStyle/>
          <a:p>
            <a:r>
              <a:rPr lang="ja-JP" altLang="en-US" sz="1099" dirty="0"/>
              <a:t>●選択課題</a:t>
            </a:r>
            <a:endParaRPr lang="en-US" altLang="ja-JP" sz="1099" dirty="0"/>
          </a:p>
          <a:p>
            <a:r>
              <a:rPr lang="ja-JP" altLang="en-US" sz="1799"/>
              <a:t>「シーソーを通過する」</a:t>
            </a:r>
            <a:endParaRPr lang="en-US" altLang="ja-JP" sz="1799" dirty="0"/>
          </a:p>
          <a:p>
            <a:r>
              <a:rPr lang="ja-JP" altLang="en-US" sz="1099" dirty="0"/>
              <a:t>・選択理由：近年採用されていない難所であるため</a:t>
            </a:r>
            <a:endParaRPr lang="en-US" altLang="ja-JP" sz="1099" dirty="0"/>
          </a:p>
        </p:txBody>
      </p:sp>
      <p:sp>
        <p:nvSpPr>
          <p:cNvPr id="146" name="テキスト ボックス 96">
            <a:extLst>
              <a:ext uri="{FF2B5EF4-FFF2-40B4-BE49-F238E27FC236}">
                <a16:creationId xmlns:a16="http://schemas.microsoft.com/office/drawing/2014/main" id="{7ED5B452-76B7-2F48-BC82-8FC4B2424E85}"/>
              </a:ext>
            </a:extLst>
          </p:cNvPr>
          <p:cNvSpPr txBox="1"/>
          <p:nvPr/>
        </p:nvSpPr>
        <p:spPr>
          <a:xfrm>
            <a:off x="4149002" y="290999"/>
            <a:ext cx="1147634" cy="369204"/>
          </a:xfrm>
          <a:prstGeom prst="rect">
            <a:avLst/>
          </a:prstGeom>
          <a:noFill/>
        </p:spPr>
        <p:txBody>
          <a:bodyPr wrap="square" rtlCol="0">
            <a:spAutoFit/>
          </a:bodyPr>
          <a:lstStyle/>
          <a:p>
            <a:r>
              <a:rPr lang="ja-JP" altLang="en-US" sz="1799" b="1"/>
              <a:t>工夫点</a:t>
            </a:r>
            <a:endParaRPr lang="ja-JP" altLang="en-US" sz="1799" b="1" dirty="0"/>
          </a:p>
        </p:txBody>
      </p:sp>
      <p:grpSp>
        <p:nvGrpSpPr>
          <p:cNvPr id="10" name="Group 9">
            <a:extLst>
              <a:ext uri="{FF2B5EF4-FFF2-40B4-BE49-F238E27FC236}">
                <a16:creationId xmlns:a16="http://schemas.microsoft.com/office/drawing/2014/main" id="{1057BF01-4BEB-D24C-A33F-B977F55D3A10}"/>
              </a:ext>
            </a:extLst>
          </p:cNvPr>
          <p:cNvGrpSpPr/>
          <p:nvPr/>
        </p:nvGrpSpPr>
        <p:grpSpPr>
          <a:xfrm>
            <a:off x="1736391" y="54401"/>
            <a:ext cx="345174" cy="545422"/>
            <a:chOff x="3844782" y="54401"/>
            <a:chExt cx="345174" cy="545422"/>
          </a:xfrm>
        </p:grpSpPr>
        <p:pic>
          <p:nvPicPr>
            <p:cNvPr id="148" name="図 3">
              <a:extLst>
                <a:ext uri="{FF2B5EF4-FFF2-40B4-BE49-F238E27FC236}">
                  <a16:creationId xmlns:a16="http://schemas.microsoft.com/office/drawing/2014/main" id="{A3D0950C-DD7D-8C4D-859A-2DB4843C9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146564">
              <a:off x="3814797" y="346690"/>
              <a:ext cx="267103" cy="207133"/>
            </a:xfrm>
            <a:prstGeom prst="rect">
              <a:avLst/>
            </a:prstGeom>
          </p:spPr>
        </p:pic>
        <p:pic>
          <p:nvPicPr>
            <p:cNvPr id="149" name="図 9">
              <a:extLst>
                <a:ext uri="{FF2B5EF4-FFF2-40B4-BE49-F238E27FC236}">
                  <a16:creationId xmlns:a16="http://schemas.microsoft.com/office/drawing/2014/main" id="{FBB5C6DE-02C0-5E48-80F0-66A969D7F7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188390">
              <a:off x="3848924" y="54401"/>
              <a:ext cx="341032" cy="545422"/>
            </a:xfrm>
            <a:prstGeom prst="rect">
              <a:avLst/>
            </a:prstGeom>
          </p:spPr>
        </p:pic>
      </p:grpSp>
      <p:sp>
        <p:nvSpPr>
          <p:cNvPr id="138" name="四角形: 角を丸くする 218">
            <a:extLst>
              <a:ext uri="{FF2B5EF4-FFF2-40B4-BE49-F238E27FC236}">
                <a16:creationId xmlns:a16="http://schemas.microsoft.com/office/drawing/2014/main" id="{612FA3F7-0D01-7042-9641-F0C1238068E2}"/>
              </a:ext>
            </a:extLst>
          </p:cNvPr>
          <p:cNvSpPr/>
          <p:nvPr/>
        </p:nvSpPr>
        <p:spPr>
          <a:xfrm>
            <a:off x="0" y="826789"/>
            <a:ext cx="12801598" cy="8774411"/>
          </a:xfrm>
          <a:prstGeom prst="roundRect">
            <a:avLst>
              <a:gd name="adj" fmla="val 4716"/>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dirty="0"/>
          </a:p>
        </p:txBody>
      </p:sp>
      <p:pic>
        <p:nvPicPr>
          <p:cNvPr id="19" name="Picture 18">
            <a:extLst>
              <a:ext uri="{FF2B5EF4-FFF2-40B4-BE49-F238E27FC236}">
                <a16:creationId xmlns:a16="http://schemas.microsoft.com/office/drawing/2014/main" id="{DA1D3673-DA89-9F42-B059-7F25627FCD06}"/>
              </a:ext>
            </a:extLst>
          </p:cNvPr>
          <p:cNvPicPr>
            <a:picLocks noChangeAspect="1"/>
          </p:cNvPicPr>
          <p:nvPr/>
        </p:nvPicPr>
        <p:blipFill rotWithShape="1">
          <a:blip r:embed="rId6">
            <a:extLst>
              <a:ext uri="{28A0092B-C50C-407E-A947-70E740481C1C}">
                <a14:useLocalDpi xmlns:a14="http://schemas.microsoft.com/office/drawing/2010/main" val="0"/>
              </a:ext>
            </a:extLst>
          </a:blip>
          <a:srcRect l="3430" t="1705" r="13541" b="44296"/>
          <a:stretch/>
        </p:blipFill>
        <p:spPr>
          <a:xfrm>
            <a:off x="136104" y="3261287"/>
            <a:ext cx="12625534" cy="6312768"/>
          </a:xfrm>
          <a:prstGeom prst="round2DiagRect">
            <a:avLst>
              <a:gd name="adj1" fmla="val 7297"/>
              <a:gd name="adj2" fmla="val 4685"/>
            </a:avLst>
          </a:prstGeom>
        </p:spPr>
      </p:pic>
      <p:sp>
        <p:nvSpPr>
          <p:cNvPr id="139" name="Rounded Rectangle 138">
            <a:extLst>
              <a:ext uri="{FF2B5EF4-FFF2-40B4-BE49-F238E27FC236}">
                <a16:creationId xmlns:a16="http://schemas.microsoft.com/office/drawing/2014/main" id="{F5AA8025-11DC-914C-9FAA-5CA9157B3C82}"/>
              </a:ext>
            </a:extLst>
          </p:cNvPr>
          <p:cNvSpPr/>
          <p:nvPr/>
        </p:nvSpPr>
        <p:spPr>
          <a:xfrm>
            <a:off x="5896744" y="888943"/>
            <a:ext cx="6614763" cy="1652339"/>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050" dirty="0">
              <a:solidFill>
                <a:schemeClr val="accent2">
                  <a:lumMod val="75000"/>
                </a:schemeClr>
              </a:solidFill>
            </a:endParaRPr>
          </a:p>
        </p:txBody>
      </p:sp>
      <p:sp>
        <p:nvSpPr>
          <p:cNvPr id="20" name="Rectangle 19">
            <a:extLst>
              <a:ext uri="{FF2B5EF4-FFF2-40B4-BE49-F238E27FC236}">
                <a16:creationId xmlns:a16="http://schemas.microsoft.com/office/drawing/2014/main" id="{E92A2800-06F0-C044-B159-B555BEF56C7C}"/>
              </a:ext>
            </a:extLst>
          </p:cNvPr>
          <p:cNvSpPr/>
          <p:nvPr/>
        </p:nvSpPr>
        <p:spPr>
          <a:xfrm>
            <a:off x="5968752" y="883816"/>
            <a:ext cx="6373131" cy="1600438"/>
          </a:xfrm>
          <a:prstGeom prst="rect">
            <a:avLst/>
          </a:prstGeom>
        </p:spPr>
        <p:txBody>
          <a:bodyPr wrap="square">
            <a:spAutoFit/>
          </a:bodyPr>
          <a:lstStyle/>
          <a:p>
            <a:r>
              <a:rPr lang="ja-JP" altLang="en-US" sz="1050">
                <a:cs typeface="Times New Roman" panose="02020603050405020304" pitchFamily="18" charset="0"/>
              </a:rPr>
              <a:t>　</a:t>
            </a:r>
            <a:r>
              <a:rPr lang="ja-JP" altLang="en-US" sz="1400">
                <a:solidFill>
                  <a:schemeClr val="accent2">
                    <a:lumMod val="75000"/>
                  </a:schemeClr>
                </a:solidFill>
              </a:rPr>
              <a:t>ポイント</a:t>
            </a:r>
            <a:endParaRPr lang="en-US" altLang="ja-JP" sz="1050" dirty="0">
              <a:solidFill>
                <a:schemeClr val="accent2">
                  <a:lumMod val="75000"/>
                </a:schemeClr>
              </a:solidFill>
            </a:endParaRPr>
          </a:p>
          <a:p>
            <a:r>
              <a:rPr lang="ja-JP" altLang="en-US" sz="1200">
                <a:latin typeface="+mn-ea"/>
                <a:ea typeface="+mn-ea"/>
                <a:cs typeface="Times New Roman" panose="02020603050405020304" pitchFamily="18" charset="0"/>
              </a:rPr>
              <a:t>　戦略に基づきシーソーの通過を５つの走行状態に分けてクラス化することで、各走行状態がどのような技術を用いているのか、などがわかりやすい構造を目指した。</a:t>
            </a:r>
            <a:endParaRPr lang="en-US" altLang="ja-JP" sz="1200" dirty="0">
              <a:latin typeface="+mn-ea"/>
              <a:ea typeface="+mn-ea"/>
              <a:cs typeface="Times New Roman" panose="02020603050405020304" pitchFamily="18" charset="0"/>
            </a:endParaRPr>
          </a:p>
          <a:p>
            <a:endParaRPr lang="en-US" altLang="ja-JP" sz="1200" dirty="0">
              <a:latin typeface="+mn-ea"/>
              <a:ea typeface="+mn-ea"/>
              <a:cs typeface="Times New Roman" panose="02020603050405020304" pitchFamily="18" charset="0"/>
            </a:endParaRPr>
          </a:p>
          <a:p>
            <a:r>
              <a:rPr lang="ja-JP" altLang="en-US" sz="1200">
                <a:latin typeface="+mn-ea"/>
                <a:ea typeface="+mn-ea"/>
              </a:rPr>
              <a:t>　基礎的な機能を実現するクラスや、そのクラスを利用して各走行状態で用いる技術をクラス化した。各要素技術を部品化したことで、変更容易性や保守性を確保した。</a:t>
            </a:r>
            <a:endParaRPr lang="en-US" altLang="ja-JP" sz="1200" dirty="0">
              <a:latin typeface="+mn-ea"/>
              <a:ea typeface="+mn-ea"/>
            </a:endParaRPr>
          </a:p>
          <a:p>
            <a:endParaRPr lang="en-US" altLang="ja-JP" sz="1200" dirty="0">
              <a:latin typeface="+mn-ea"/>
              <a:ea typeface="+mn-ea"/>
            </a:endParaRPr>
          </a:p>
          <a:p>
            <a:r>
              <a:rPr lang="ja-JP" altLang="en-US" sz="1200">
                <a:latin typeface="+mn-ea"/>
                <a:ea typeface="+mn-ea"/>
              </a:rPr>
              <a:t>　同様のメンバを持つクラスは、継承の概念を用いて簡潔に記載できるようにした。</a:t>
            </a:r>
            <a:endParaRPr lang="en-US" altLang="ja-JP" sz="1200" dirty="0">
              <a:cs typeface="Times New Roman" panose="02020603050405020304" pitchFamily="18" charset="0"/>
            </a:endParaRPr>
          </a:p>
        </p:txBody>
      </p:sp>
      <p:cxnSp>
        <p:nvCxnSpPr>
          <p:cNvPr id="140" name="直線コネクタ 1037">
            <a:extLst>
              <a:ext uri="{FF2B5EF4-FFF2-40B4-BE49-F238E27FC236}">
                <a16:creationId xmlns:a16="http://schemas.microsoft.com/office/drawing/2014/main" id="{4D6CD60C-3E92-DE4B-847C-EDB37255FF85}"/>
              </a:ext>
            </a:extLst>
          </p:cNvPr>
          <p:cNvCxnSpPr>
            <a:cxnSpLocks/>
          </p:cNvCxnSpPr>
          <p:nvPr/>
        </p:nvCxnSpPr>
        <p:spPr>
          <a:xfrm>
            <a:off x="6184776" y="1488232"/>
            <a:ext cx="5939846"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037">
            <a:extLst>
              <a:ext uri="{FF2B5EF4-FFF2-40B4-BE49-F238E27FC236}">
                <a16:creationId xmlns:a16="http://schemas.microsoft.com/office/drawing/2014/main" id="{AF6DD142-35D1-7540-BA01-813F3E21D7C2}"/>
              </a:ext>
            </a:extLst>
          </p:cNvPr>
          <p:cNvCxnSpPr>
            <a:cxnSpLocks/>
          </p:cNvCxnSpPr>
          <p:nvPr/>
        </p:nvCxnSpPr>
        <p:spPr>
          <a:xfrm>
            <a:off x="6184776" y="2064296"/>
            <a:ext cx="5939846"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2" name="直線コネクタ 1037">
            <a:extLst>
              <a:ext uri="{FF2B5EF4-FFF2-40B4-BE49-F238E27FC236}">
                <a16:creationId xmlns:a16="http://schemas.microsoft.com/office/drawing/2014/main" id="{728370FB-B665-4C40-840D-7AB59B450175}"/>
              </a:ext>
            </a:extLst>
          </p:cNvPr>
          <p:cNvCxnSpPr>
            <a:cxnSpLocks/>
          </p:cNvCxnSpPr>
          <p:nvPr/>
        </p:nvCxnSpPr>
        <p:spPr>
          <a:xfrm>
            <a:off x="6184776" y="2424336"/>
            <a:ext cx="5939846"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43" name="Rounded Rectangle 142">
            <a:extLst>
              <a:ext uri="{FF2B5EF4-FFF2-40B4-BE49-F238E27FC236}">
                <a16:creationId xmlns:a16="http://schemas.microsoft.com/office/drawing/2014/main" id="{32840A1F-154A-634D-A2CA-A0C3DBAE3830}"/>
              </a:ext>
            </a:extLst>
          </p:cNvPr>
          <p:cNvSpPr/>
          <p:nvPr/>
        </p:nvSpPr>
        <p:spPr>
          <a:xfrm>
            <a:off x="136105" y="2609592"/>
            <a:ext cx="2304256" cy="652992"/>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a:solidFill>
                  <a:schemeClr val="tx1"/>
                </a:solidFill>
              </a:rPr>
              <a:t>シーソーを攻略するための</a:t>
            </a:r>
            <a:br>
              <a:rPr lang="en-US" altLang="ja-JP" sz="1050" dirty="0">
                <a:solidFill>
                  <a:schemeClr val="tx1"/>
                </a:solidFill>
              </a:rPr>
            </a:br>
            <a:r>
              <a:rPr lang="ja-JP" altLang="en-US" sz="1050">
                <a:solidFill>
                  <a:schemeClr val="tx1"/>
                </a:solidFill>
              </a:rPr>
              <a:t>走行状態のグループ</a:t>
            </a:r>
            <a:endParaRPr lang="en-US" altLang="ja-JP" sz="1050" dirty="0">
              <a:solidFill>
                <a:schemeClr val="tx1"/>
              </a:solidFill>
            </a:endParaRPr>
          </a:p>
        </p:txBody>
      </p:sp>
      <p:sp>
        <p:nvSpPr>
          <p:cNvPr id="144" name="Rounded Rectangle 143">
            <a:extLst>
              <a:ext uri="{FF2B5EF4-FFF2-40B4-BE49-F238E27FC236}">
                <a16:creationId xmlns:a16="http://schemas.microsoft.com/office/drawing/2014/main" id="{A506A7A6-433A-1640-8B7A-83AC0579F4C6}"/>
              </a:ext>
            </a:extLst>
          </p:cNvPr>
          <p:cNvSpPr/>
          <p:nvPr/>
        </p:nvSpPr>
        <p:spPr>
          <a:xfrm>
            <a:off x="2638779" y="2610076"/>
            <a:ext cx="3257965" cy="652992"/>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a:solidFill>
                  <a:schemeClr val="tx1"/>
                </a:solidFill>
              </a:rPr>
              <a:t>各走行を司るグループ</a:t>
            </a:r>
            <a:endParaRPr lang="en-US" altLang="ja-JP" sz="1050" dirty="0">
              <a:solidFill>
                <a:schemeClr val="tx1"/>
              </a:solidFill>
            </a:endParaRPr>
          </a:p>
        </p:txBody>
      </p:sp>
      <p:sp>
        <p:nvSpPr>
          <p:cNvPr id="156" name="Rounded Rectangle 155">
            <a:extLst>
              <a:ext uri="{FF2B5EF4-FFF2-40B4-BE49-F238E27FC236}">
                <a16:creationId xmlns:a16="http://schemas.microsoft.com/office/drawing/2014/main" id="{F094AC5D-943F-7C47-AF63-6C10D5032DA9}"/>
              </a:ext>
            </a:extLst>
          </p:cNvPr>
          <p:cNvSpPr/>
          <p:nvPr/>
        </p:nvSpPr>
        <p:spPr>
          <a:xfrm>
            <a:off x="6328792" y="2603437"/>
            <a:ext cx="3351970" cy="652992"/>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solidFill>
                  <a:schemeClr val="tx1"/>
                </a:solidFill>
              </a:rPr>
              <a:t>EV3</a:t>
            </a:r>
            <a:r>
              <a:rPr lang="ja-JP" altLang="en-US" sz="1050">
                <a:solidFill>
                  <a:schemeClr val="tx1"/>
                </a:solidFill>
              </a:rPr>
              <a:t>のハードウェアを制御するための</a:t>
            </a:r>
            <a:endParaRPr lang="en-US" altLang="ja-JP" sz="1050" dirty="0">
              <a:solidFill>
                <a:schemeClr val="tx1"/>
              </a:solidFill>
            </a:endParaRPr>
          </a:p>
          <a:p>
            <a:pPr algn="ctr"/>
            <a:r>
              <a:rPr lang="ja-JP" altLang="en-US" sz="1050">
                <a:solidFill>
                  <a:schemeClr val="tx1"/>
                </a:solidFill>
              </a:rPr>
              <a:t>各要素技術を提供するグループ</a:t>
            </a:r>
            <a:endParaRPr lang="en-US" altLang="ja-JP" sz="1050" dirty="0">
              <a:solidFill>
                <a:schemeClr val="tx1"/>
              </a:solidFill>
            </a:endParaRPr>
          </a:p>
        </p:txBody>
      </p:sp>
      <p:sp>
        <p:nvSpPr>
          <p:cNvPr id="164" name="Rounded Rectangle 163">
            <a:extLst>
              <a:ext uri="{FF2B5EF4-FFF2-40B4-BE49-F238E27FC236}">
                <a16:creationId xmlns:a16="http://schemas.microsoft.com/office/drawing/2014/main" id="{5D195AB5-CE1E-B941-8237-F98CCC0081D0}"/>
              </a:ext>
            </a:extLst>
          </p:cNvPr>
          <p:cNvSpPr/>
          <p:nvPr/>
        </p:nvSpPr>
        <p:spPr>
          <a:xfrm>
            <a:off x="9811909" y="2595093"/>
            <a:ext cx="2858542" cy="652992"/>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solidFill>
                  <a:schemeClr val="tx1"/>
                </a:solidFill>
              </a:rPr>
              <a:t>EV3</a:t>
            </a:r>
            <a:r>
              <a:rPr lang="ja-JP" altLang="en-US" sz="1050">
                <a:solidFill>
                  <a:schemeClr val="tx1"/>
                </a:solidFill>
              </a:rPr>
              <a:t>のハードウェアを扱うグループ</a:t>
            </a:r>
            <a:endParaRPr lang="en-US" altLang="ja-JP" sz="1050" dirty="0">
              <a:solidFill>
                <a:schemeClr val="tx1"/>
              </a:solidFill>
            </a:endParaRPr>
          </a:p>
        </p:txBody>
      </p:sp>
      <p:sp>
        <p:nvSpPr>
          <p:cNvPr id="165" name="Rounded Rectangle 164">
            <a:extLst>
              <a:ext uri="{FF2B5EF4-FFF2-40B4-BE49-F238E27FC236}">
                <a16:creationId xmlns:a16="http://schemas.microsoft.com/office/drawing/2014/main" id="{C413D266-6929-1844-AEE8-250D987F1144}"/>
              </a:ext>
            </a:extLst>
          </p:cNvPr>
          <p:cNvSpPr/>
          <p:nvPr/>
        </p:nvSpPr>
        <p:spPr>
          <a:xfrm>
            <a:off x="797864" y="1079000"/>
            <a:ext cx="3796965" cy="131595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lnSpc>
                <a:spcPct val="80000"/>
              </a:lnSpc>
              <a:spcBef>
                <a:spcPts val="600"/>
              </a:spcBef>
            </a:pPr>
            <a:r>
              <a:rPr lang="ja-JP" altLang="en-US" b="1">
                <a:solidFill>
                  <a:schemeClr val="tx1">
                    <a:lumMod val="75000"/>
                    <a:lumOff val="25000"/>
                  </a:schemeClr>
                </a:solidFill>
                <a:latin typeface="+mn-ea"/>
              </a:rPr>
              <a:t>シーソーダブルを成功させる</a:t>
            </a:r>
            <a:endParaRPr lang="en-US" altLang="ja-JP" b="1" dirty="0">
              <a:solidFill>
                <a:schemeClr val="tx1">
                  <a:lumMod val="75000"/>
                  <a:lumOff val="25000"/>
                </a:schemeClr>
              </a:solidFill>
              <a:latin typeface="+mn-ea"/>
            </a:endParaRPr>
          </a:p>
          <a:p>
            <a:pPr eaLnBrk="1" hangingPunct="1">
              <a:lnSpc>
                <a:spcPct val="80000"/>
              </a:lnSpc>
              <a:spcBef>
                <a:spcPts val="600"/>
              </a:spcBef>
            </a:pPr>
            <a:r>
              <a:rPr lang="ja-JP" altLang="en-US" sz="1400">
                <a:solidFill>
                  <a:schemeClr val="tx1">
                    <a:lumMod val="75000"/>
                    <a:lumOff val="25000"/>
                  </a:schemeClr>
                </a:solidFill>
                <a:latin typeface="+mn-ea"/>
              </a:rPr>
              <a:t>ための構造を、</a:t>
            </a:r>
            <a:r>
              <a:rPr lang="ja-JP" altLang="en-US" sz="1400">
                <a:solidFill>
                  <a:schemeClr val="accent6">
                    <a:lumMod val="75000"/>
                  </a:schemeClr>
                </a:solidFill>
                <a:latin typeface="+mn-ea"/>
              </a:rPr>
              <a:t>クラス図</a:t>
            </a:r>
            <a:r>
              <a:rPr lang="ja-JP" altLang="en-US" sz="1400">
                <a:solidFill>
                  <a:schemeClr val="tx1">
                    <a:lumMod val="75000"/>
                    <a:lumOff val="25000"/>
                  </a:schemeClr>
                </a:solidFill>
                <a:latin typeface="+mn-ea"/>
              </a:rPr>
              <a:t>を用いて表現した　</a:t>
            </a:r>
            <a:endParaRPr lang="en-US" altLang="ja-JP" sz="1400" dirty="0">
              <a:solidFill>
                <a:schemeClr val="tx1">
                  <a:lumMod val="75000"/>
                  <a:lumOff val="25000"/>
                </a:schemeClr>
              </a:solidFill>
            </a:endParaRPr>
          </a:p>
        </p:txBody>
      </p:sp>
    </p:spTree>
    <p:extLst>
      <p:ext uri="{BB962C8B-B14F-4D97-AF65-F5344CB8AC3E}">
        <p14:creationId xmlns:p14="http://schemas.microsoft.com/office/powerpoint/2010/main" val="213143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882FC919-45AD-4C55-9DA5-C46684560318}"/>
              </a:ext>
            </a:extLst>
          </p:cNvPr>
          <p:cNvSpPr/>
          <p:nvPr/>
        </p:nvSpPr>
        <p:spPr>
          <a:xfrm>
            <a:off x="1" y="771042"/>
            <a:ext cx="12801599" cy="892610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dirty="0"/>
          </a:p>
        </p:txBody>
      </p:sp>
      <p:sp>
        <p:nvSpPr>
          <p:cNvPr id="127" name="正方形/長方形 90">
            <a:extLst>
              <a:ext uri="{FF2B5EF4-FFF2-40B4-BE49-F238E27FC236}">
                <a16:creationId xmlns:a16="http://schemas.microsoft.com/office/drawing/2014/main" id="{549556E0-821B-1241-8452-E8A63033D4B2}"/>
              </a:ext>
            </a:extLst>
          </p:cNvPr>
          <p:cNvSpPr/>
          <p:nvPr/>
        </p:nvSpPr>
        <p:spPr>
          <a:xfrm>
            <a:off x="0" y="-6384"/>
            <a:ext cx="12801598" cy="79505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a:p>
        </p:txBody>
      </p:sp>
      <p:pic>
        <p:nvPicPr>
          <p:cNvPr id="129" name="図 121">
            <a:extLst>
              <a:ext uri="{FF2B5EF4-FFF2-40B4-BE49-F238E27FC236}">
                <a16:creationId xmlns:a16="http://schemas.microsoft.com/office/drawing/2014/main" id="{13E0B529-01AD-0849-AFBF-FAD98922F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537" y="-78517"/>
            <a:ext cx="1320585" cy="879122"/>
          </a:xfrm>
          <a:prstGeom prst="rect">
            <a:avLst/>
          </a:prstGeom>
        </p:spPr>
      </p:pic>
      <p:pic>
        <p:nvPicPr>
          <p:cNvPr id="130" name="図 121">
            <a:extLst>
              <a:ext uri="{FF2B5EF4-FFF2-40B4-BE49-F238E27FC236}">
                <a16:creationId xmlns:a16="http://schemas.microsoft.com/office/drawing/2014/main" id="{70D4E11C-B164-CA4C-9177-76BD2C799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972" y="-74168"/>
            <a:ext cx="1320585" cy="879122"/>
          </a:xfrm>
          <a:prstGeom prst="rect">
            <a:avLst/>
          </a:prstGeom>
        </p:spPr>
      </p:pic>
      <p:pic>
        <p:nvPicPr>
          <p:cNvPr id="131" name="図 120">
            <a:extLst>
              <a:ext uri="{FF2B5EF4-FFF2-40B4-BE49-F238E27FC236}">
                <a16:creationId xmlns:a16="http://schemas.microsoft.com/office/drawing/2014/main" id="{86A30B07-C3E8-A745-9A02-8667EB963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723" y="-73670"/>
            <a:ext cx="1161408" cy="879122"/>
          </a:xfrm>
          <a:prstGeom prst="rect">
            <a:avLst/>
          </a:prstGeom>
        </p:spPr>
      </p:pic>
      <p:pic>
        <p:nvPicPr>
          <p:cNvPr id="132" name="図 87">
            <a:extLst>
              <a:ext uri="{FF2B5EF4-FFF2-40B4-BE49-F238E27FC236}">
                <a16:creationId xmlns:a16="http://schemas.microsoft.com/office/drawing/2014/main" id="{22BB3D99-4147-0644-9F3D-C411CA9F8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06" y="-69638"/>
            <a:ext cx="1161408" cy="879122"/>
          </a:xfrm>
          <a:prstGeom prst="rect">
            <a:avLst/>
          </a:prstGeom>
        </p:spPr>
      </p:pic>
      <p:sp>
        <p:nvSpPr>
          <p:cNvPr id="133" name="テキスト ボックス 95">
            <a:extLst>
              <a:ext uri="{FF2B5EF4-FFF2-40B4-BE49-F238E27FC236}">
                <a16:creationId xmlns:a16="http://schemas.microsoft.com/office/drawing/2014/main" id="{F768462E-697B-8B47-AAA2-E7111A4F8C55}"/>
              </a:ext>
            </a:extLst>
          </p:cNvPr>
          <p:cNvSpPr txBox="1"/>
          <p:nvPr/>
        </p:nvSpPr>
        <p:spPr>
          <a:xfrm>
            <a:off x="1101411" y="298812"/>
            <a:ext cx="683222" cy="369204"/>
          </a:xfrm>
          <a:prstGeom prst="rect">
            <a:avLst/>
          </a:prstGeom>
          <a:noFill/>
        </p:spPr>
        <p:txBody>
          <a:bodyPr wrap="square" rtlCol="0">
            <a:spAutoFit/>
          </a:bodyPr>
          <a:lstStyle/>
          <a:p>
            <a:r>
              <a:rPr lang="ja-JP" altLang="en-US" sz="1799" b="1"/>
              <a:t>機能</a:t>
            </a:r>
            <a:endParaRPr lang="ja-JP" altLang="en-US" sz="1799" b="1" dirty="0"/>
          </a:p>
        </p:txBody>
      </p:sp>
      <p:sp>
        <p:nvSpPr>
          <p:cNvPr id="134" name="テキスト ボックス 96">
            <a:extLst>
              <a:ext uri="{FF2B5EF4-FFF2-40B4-BE49-F238E27FC236}">
                <a16:creationId xmlns:a16="http://schemas.microsoft.com/office/drawing/2014/main" id="{2A30EE98-B765-F947-BCC1-C3F73833B0A4}"/>
              </a:ext>
            </a:extLst>
          </p:cNvPr>
          <p:cNvSpPr txBox="1"/>
          <p:nvPr/>
        </p:nvSpPr>
        <p:spPr>
          <a:xfrm>
            <a:off x="3022404" y="296016"/>
            <a:ext cx="1147634" cy="369204"/>
          </a:xfrm>
          <a:prstGeom prst="rect">
            <a:avLst/>
          </a:prstGeom>
          <a:noFill/>
        </p:spPr>
        <p:txBody>
          <a:bodyPr wrap="square" rtlCol="0">
            <a:spAutoFit/>
          </a:bodyPr>
          <a:lstStyle/>
          <a:p>
            <a:r>
              <a:rPr lang="ja-JP" altLang="en-US" sz="1799" b="1" dirty="0">
                <a:solidFill>
                  <a:srgbClr val="FF0000"/>
                </a:solidFill>
              </a:rPr>
              <a:t>振る舞い</a:t>
            </a:r>
          </a:p>
        </p:txBody>
      </p:sp>
      <p:sp>
        <p:nvSpPr>
          <p:cNvPr id="135" name="テキスト ボックス 97">
            <a:extLst>
              <a:ext uri="{FF2B5EF4-FFF2-40B4-BE49-F238E27FC236}">
                <a16:creationId xmlns:a16="http://schemas.microsoft.com/office/drawing/2014/main" id="{2EB0C947-43E6-BC41-972C-7C9996173CF8}"/>
              </a:ext>
            </a:extLst>
          </p:cNvPr>
          <p:cNvSpPr txBox="1"/>
          <p:nvPr/>
        </p:nvSpPr>
        <p:spPr>
          <a:xfrm>
            <a:off x="2110812" y="296944"/>
            <a:ext cx="702468" cy="369204"/>
          </a:xfrm>
          <a:prstGeom prst="rect">
            <a:avLst/>
          </a:prstGeom>
          <a:noFill/>
        </p:spPr>
        <p:txBody>
          <a:bodyPr wrap="square" rtlCol="0">
            <a:spAutoFit/>
          </a:bodyPr>
          <a:lstStyle/>
          <a:p>
            <a:r>
              <a:rPr lang="ja-JP" altLang="en-US" sz="1799" b="1" dirty="0"/>
              <a:t>構造</a:t>
            </a:r>
          </a:p>
        </p:txBody>
      </p:sp>
      <p:sp>
        <p:nvSpPr>
          <p:cNvPr id="136" name="テキスト ボックス 98">
            <a:extLst>
              <a:ext uri="{FF2B5EF4-FFF2-40B4-BE49-F238E27FC236}">
                <a16:creationId xmlns:a16="http://schemas.microsoft.com/office/drawing/2014/main" id="{8C6761CB-5656-4C40-8ABB-D69BE9E6336C}"/>
              </a:ext>
            </a:extLst>
          </p:cNvPr>
          <p:cNvSpPr txBox="1"/>
          <p:nvPr/>
        </p:nvSpPr>
        <p:spPr>
          <a:xfrm>
            <a:off x="8678049" y="81261"/>
            <a:ext cx="3837939" cy="707886"/>
          </a:xfrm>
          <a:prstGeom prst="rect">
            <a:avLst/>
          </a:prstGeom>
          <a:noFill/>
        </p:spPr>
        <p:txBody>
          <a:bodyPr wrap="square" rtlCol="0">
            <a:spAutoFit/>
          </a:bodyPr>
          <a:lstStyle/>
          <a:p>
            <a:r>
              <a:rPr lang="ja-JP" altLang="en-US" sz="4000" b="1" i="1" dirty="0">
                <a:solidFill>
                  <a:srgbClr val="92D050"/>
                </a:solidFill>
                <a:latin typeface="富士ポップ" panose="040F0709000000000000" pitchFamily="49" charset="-128"/>
                <a:ea typeface="富士ポップ" panose="040F0709000000000000" pitchFamily="49" charset="-128"/>
              </a:rPr>
              <a:t>テクテクトップ</a:t>
            </a:r>
          </a:p>
        </p:txBody>
      </p:sp>
      <p:sp>
        <p:nvSpPr>
          <p:cNvPr id="137" name="テキスト ボックス 99">
            <a:extLst>
              <a:ext uri="{FF2B5EF4-FFF2-40B4-BE49-F238E27FC236}">
                <a16:creationId xmlns:a16="http://schemas.microsoft.com/office/drawing/2014/main" id="{621D16CD-8842-E441-B356-520753467289}"/>
              </a:ext>
            </a:extLst>
          </p:cNvPr>
          <p:cNvSpPr txBox="1"/>
          <p:nvPr/>
        </p:nvSpPr>
        <p:spPr>
          <a:xfrm>
            <a:off x="5536920" y="55620"/>
            <a:ext cx="3163984" cy="707501"/>
          </a:xfrm>
          <a:prstGeom prst="rect">
            <a:avLst/>
          </a:prstGeom>
          <a:noFill/>
        </p:spPr>
        <p:txBody>
          <a:bodyPr wrap="square" rtlCol="0">
            <a:spAutoFit/>
          </a:bodyPr>
          <a:lstStyle/>
          <a:p>
            <a:r>
              <a:rPr lang="ja-JP" altLang="en-US" sz="1099" dirty="0"/>
              <a:t>●選択課題</a:t>
            </a:r>
            <a:endParaRPr lang="en-US" altLang="ja-JP" sz="1099" dirty="0"/>
          </a:p>
          <a:p>
            <a:r>
              <a:rPr lang="ja-JP" altLang="en-US" sz="1799"/>
              <a:t>「シーソーを通過する」</a:t>
            </a:r>
            <a:endParaRPr lang="en-US" altLang="ja-JP" sz="1799" dirty="0"/>
          </a:p>
          <a:p>
            <a:r>
              <a:rPr lang="ja-JP" altLang="en-US" sz="1099" dirty="0"/>
              <a:t>・選択理由：近年採用されていない難所であるため</a:t>
            </a:r>
            <a:endParaRPr lang="en-US" altLang="ja-JP" sz="1099" dirty="0"/>
          </a:p>
        </p:txBody>
      </p:sp>
      <p:sp>
        <p:nvSpPr>
          <p:cNvPr id="146" name="テキスト ボックス 96">
            <a:extLst>
              <a:ext uri="{FF2B5EF4-FFF2-40B4-BE49-F238E27FC236}">
                <a16:creationId xmlns:a16="http://schemas.microsoft.com/office/drawing/2014/main" id="{7ED5B452-76B7-2F48-BC82-8FC4B2424E85}"/>
              </a:ext>
            </a:extLst>
          </p:cNvPr>
          <p:cNvSpPr txBox="1"/>
          <p:nvPr/>
        </p:nvSpPr>
        <p:spPr>
          <a:xfrm>
            <a:off x="4149002" y="290999"/>
            <a:ext cx="1147634" cy="369204"/>
          </a:xfrm>
          <a:prstGeom prst="rect">
            <a:avLst/>
          </a:prstGeom>
          <a:noFill/>
        </p:spPr>
        <p:txBody>
          <a:bodyPr wrap="square" rtlCol="0">
            <a:spAutoFit/>
          </a:bodyPr>
          <a:lstStyle/>
          <a:p>
            <a:r>
              <a:rPr lang="ja-JP" altLang="en-US" sz="1799" b="1"/>
              <a:t>工夫点</a:t>
            </a:r>
            <a:endParaRPr lang="ja-JP" altLang="en-US" sz="1799" b="1" dirty="0"/>
          </a:p>
        </p:txBody>
      </p:sp>
      <p:grpSp>
        <p:nvGrpSpPr>
          <p:cNvPr id="3" name="Group 2">
            <a:extLst>
              <a:ext uri="{FF2B5EF4-FFF2-40B4-BE49-F238E27FC236}">
                <a16:creationId xmlns:a16="http://schemas.microsoft.com/office/drawing/2014/main" id="{10F84BB9-7C7B-1849-BAAB-34EEB4CC096F}"/>
              </a:ext>
            </a:extLst>
          </p:cNvPr>
          <p:cNvGrpSpPr/>
          <p:nvPr/>
        </p:nvGrpSpPr>
        <p:grpSpPr>
          <a:xfrm>
            <a:off x="2708918" y="54401"/>
            <a:ext cx="345174" cy="545422"/>
            <a:chOff x="3844782" y="54401"/>
            <a:chExt cx="345174" cy="545422"/>
          </a:xfrm>
        </p:grpSpPr>
        <p:pic>
          <p:nvPicPr>
            <p:cNvPr id="148" name="図 3">
              <a:extLst>
                <a:ext uri="{FF2B5EF4-FFF2-40B4-BE49-F238E27FC236}">
                  <a16:creationId xmlns:a16="http://schemas.microsoft.com/office/drawing/2014/main" id="{A3D0950C-DD7D-8C4D-859A-2DB4843C9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146564">
              <a:off x="3814797" y="346690"/>
              <a:ext cx="267103" cy="207133"/>
            </a:xfrm>
            <a:prstGeom prst="rect">
              <a:avLst/>
            </a:prstGeom>
          </p:spPr>
        </p:pic>
        <p:pic>
          <p:nvPicPr>
            <p:cNvPr id="149" name="図 9">
              <a:extLst>
                <a:ext uri="{FF2B5EF4-FFF2-40B4-BE49-F238E27FC236}">
                  <a16:creationId xmlns:a16="http://schemas.microsoft.com/office/drawing/2014/main" id="{FBB5C6DE-02C0-5E48-80F0-66A969D7F7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188390">
              <a:off x="3848924" y="54401"/>
              <a:ext cx="341032" cy="545422"/>
            </a:xfrm>
            <a:prstGeom prst="rect">
              <a:avLst/>
            </a:prstGeom>
          </p:spPr>
        </p:pic>
      </p:grpSp>
      <p:sp>
        <p:nvSpPr>
          <p:cNvPr id="138" name="四角形: 角を丸くする 218">
            <a:extLst>
              <a:ext uri="{FF2B5EF4-FFF2-40B4-BE49-F238E27FC236}">
                <a16:creationId xmlns:a16="http://schemas.microsoft.com/office/drawing/2014/main" id="{612FA3F7-0D01-7042-9641-F0C1238068E2}"/>
              </a:ext>
            </a:extLst>
          </p:cNvPr>
          <p:cNvSpPr/>
          <p:nvPr/>
        </p:nvSpPr>
        <p:spPr>
          <a:xfrm>
            <a:off x="15389" y="816766"/>
            <a:ext cx="12770820" cy="8784434"/>
          </a:xfrm>
          <a:prstGeom prst="roundRect">
            <a:avLst>
              <a:gd name="adj" fmla="val 1940"/>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dirty="0"/>
          </a:p>
        </p:txBody>
      </p:sp>
      <p:pic>
        <p:nvPicPr>
          <p:cNvPr id="14" name="Picture 13">
            <a:extLst>
              <a:ext uri="{FF2B5EF4-FFF2-40B4-BE49-F238E27FC236}">
                <a16:creationId xmlns:a16="http://schemas.microsoft.com/office/drawing/2014/main" id="{6753854C-18B3-CB48-90A5-7AEFB38ED0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193" y="3670951"/>
            <a:ext cx="5553024" cy="2947374"/>
          </a:xfrm>
          <a:prstGeom prst="rect">
            <a:avLst/>
          </a:prstGeom>
        </p:spPr>
      </p:pic>
      <p:pic>
        <p:nvPicPr>
          <p:cNvPr id="44" name="Picture 43">
            <a:extLst>
              <a:ext uri="{FF2B5EF4-FFF2-40B4-BE49-F238E27FC236}">
                <a16:creationId xmlns:a16="http://schemas.microsoft.com/office/drawing/2014/main" id="{D57D13E9-A05E-FA41-83CB-FE97CB577E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191" y="1861369"/>
            <a:ext cx="2596765" cy="1809320"/>
          </a:xfrm>
          <a:prstGeom prst="rect">
            <a:avLst/>
          </a:prstGeom>
        </p:spPr>
      </p:pic>
      <p:pic>
        <p:nvPicPr>
          <p:cNvPr id="38" name="Picture 37">
            <a:extLst>
              <a:ext uri="{FF2B5EF4-FFF2-40B4-BE49-F238E27FC236}">
                <a16:creationId xmlns:a16="http://schemas.microsoft.com/office/drawing/2014/main" id="{5DC5C55E-92D3-6E43-8A3C-68994673A8E8}"/>
              </a:ext>
            </a:extLst>
          </p:cNvPr>
          <p:cNvPicPr>
            <a:picLocks noChangeAspect="1"/>
          </p:cNvPicPr>
          <p:nvPr/>
        </p:nvPicPr>
        <p:blipFill rotWithShape="1">
          <a:blip r:embed="rId8">
            <a:extLst>
              <a:ext uri="{28A0092B-C50C-407E-A947-70E740481C1C}">
                <a14:useLocalDpi xmlns:a14="http://schemas.microsoft.com/office/drawing/2010/main" val="0"/>
              </a:ext>
            </a:extLst>
          </a:blip>
          <a:srcRect t="896" b="953"/>
          <a:stretch/>
        </p:blipFill>
        <p:spPr>
          <a:xfrm>
            <a:off x="7146350" y="874757"/>
            <a:ext cx="5379892" cy="4114800"/>
          </a:xfrm>
          <a:prstGeom prst="rect">
            <a:avLst/>
          </a:prstGeom>
        </p:spPr>
      </p:pic>
      <p:pic>
        <p:nvPicPr>
          <p:cNvPr id="40" name="Picture 39">
            <a:extLst>
              <a:ext uri="{FF2B5EF4-FFF2-40B4-BE49-F238E27FC236}">
                <a16:creationId xmlns:a16="http://schemas.microsoft.com/office/drawing/2014/main" id="{A0D4774B-FBA4-2148-83F4-15E83CD8E664}"/>
              </a:ext>
            </a:extLst>
          </p:cNvPr>
          <p:cNvPicPr>
            <a:picLocks noChangeAspect="1"/>
          </p:cNvPicPr>
          <p:nvPr/>
        </p:nvPicPr>
        <p:blipFill rotWithShape="1">
          <a:blip r:embed="rId9">
            <a:extLst>
              <a:ext uri="{28A0092B-C50C-407E-A947-70E740481C1C}">
                <a14:useLocalDpi xmlns:a14="http://schemas.microsoft.com/office/drawing/2010/main" val="0"/>
              </a:ext>
            </a:extLst>
          </a:blip>
          <a:srcRect t="876" b="764"/>
          <a:stretch/>
        </p:blipFill>
        <p:spPr>
          <a:xfrm>
            <a:off x="6368754" y="4788416"/>
            <a:ext cx="6157487" cy="4745737"/>
          </a:xfrm>
          <a:prstGeom prst="rect">
            <a:avLst/>
          </a:prstGeom>
        </p:spPr>
      </p:pic>
      <p:sp>
        <p:nvSpPr>
          <p:cNvPr id="57" name="Rounded Rectangle 56">
            <a:extLst>
              <a:ext uri="{FF2B5EF4-FFF2-40B4-BE49-F238E27FC236}">
                <a16:creationId xmlns:a16="http://schemas.microsoft.com/office/drawing/2014/main" id="{FD3584BA-62F4-C240-B42C-EA1BD0F51DDF}"/>
              </a:ext>
            </a:extLst>
          </p:cNvPr>
          <p:cNvSpPr/>
          <p:nvPr/>
        </p:nvSpPr>
        <p:spPr>
          <a:xfrm>
            <a:off x="3243283" y="957586"/>
            <a:ext cx="3627711" cy="2628267"/>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ja-JP" altLang="en-US" sz="1400">
                <a:solidFill>
                  <a:schemeClr val="tx1"/>
                </a:solidFill>
                <a:latin typeface="Times New Roman" panose="02020603050405020304" pitchFamily="18" charset="0"/>
                <a:cs typeface="Times New Roman" panose="02020603050405020304" pitchFamily="18" charset="0"/>
              </a:rPr>
              <a:t>アクティビティ図による</a:t>
            </a:r>
            <a:r>
              <a:rPr lang="ja-JP" altLang="en-US" sz="1400">
                <a:solidFill>
                  <a:schemeClr val="tx1"/>
                </a:solidFill>
                <a:latin typeface="+mn-ea"/>
                <a:cs typeface="Times New Roman" panose="02020603050405020304" pitchFamily="18" charset="0"/>
              </a:rPr>
              <a:t>シーソー</a:t>
            </a:r>
            <a:r>
              <a:rPr lang="ja-JP" altLang="en-US" sz="1400">
                <a:solidFill>
                  <a:schemeClr val="tx1"/>
                </a:solidFill>
                <a:latin typeface="Times New Roman" panose="02020603050405020304" pitchFamily="18" charset="0"/>
                <a:cs typeface="Times New Roman" panose="02020603050405020304" pitchFamily="18" charset="0"/>
              </a:rPr>
              <a:t>の戦略を基に、クラス図の動的な関係性をシーケンス図で示した。</a:t>
            </a:r>
          </a:p>
          <a:p>
            <a:pPr algn="just"/>
            <a:r>
              <a:rPr lang="ja-JP" altLang="en-US" sz="1400">
                <a:solidFill>
                  <a:schemeClr val="tx1"/>
                </a:solidFill>
                <a:latin typeface="Times New Roman" panose="02020603050405020304" pitchFamily="18" charset="0"/>
                <a:cs typeface="Times New Roman" panose="02020603050405020304" pitchFamily="18" charset="0"/>
              </a:rPr>
              <a:t>　このページでは、５つの走行状態で必要な要素技術についてシーケンス図を用いて説明している。一度説明した技術・機能は相互作用使用を用いて表現されている。</a:t>
            </a:r>
            <a:endParaRPr lang="ja-JP" altLang="en-US" sz="1400" dirty="0">
              <a:solidFill>
                <a:schemeClr val="tx1"/>
              </a:solidFill>
              <a:latin typeface="Times New Roman" panose="02020603050405020304" pitchFamily="18" charset="0"/>
              <a:cs typeface="Times New Roman" panose="02020603050405020304" pitchFamily="18" charset="0"/>
            </a:endParaRPr>
          </a:p>
        </p:txBody>
      </p:sp>
      <p:sp>
        <p:nvSpPr>
          <p:cNvPr id="59" name="Rounded Rectangle 58">
            <a:extLst>
              <a:ext uri="{FF2B5EF4-FFF2-40B4-BE49-F238E27FC236}">
                <a16:creationId xmlns:a16="http://schemas.microsoft.com/office/drawing/2014/main" id="{EFDB3644-C765-404E-A71B-1827E9E306F6}"/>
              </a:ext>
            </a:extLst>
          </p:cNvPr>
          <p:cNvSpPr/>
          <p:nvPr/>
        </p:nvSpPr>
        <p:spPr>
          <a:xfrm>
            <a:off x="367193" y="1083062"/>
            <a:ext cx="2145175" cy="50387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lnSpc>
                <a:spcPct val="80000"/>
              </a:lnSpc>
              <a:spcBef>
                <a:spcPts val="600"/>
              </a:spcBef>
            </a:pPr>
            <a:r>
              <a:rPr lang="ja-JP" altLang="en-US" b="1">
                <a:solidFill>
                  <a:schemeClr val="tx1">
                    <a:lumMod val="75000"/>
                    <a:lumOff val="25000"/>
                  </a:schemeClr>
                </a:solidFill>
                <a:latin typeface="+mn-ea"/>
              </a:rPr>
              <a:t>シーケンス図</a:t>
            </a:r>
            <a:endParaRPr lang="en-US" altLang="ja-JP" sz="1400" dirty="0">
              <a:solidFill>
                <a:schemeClr val="tx1">
                  <a:lumMod val="75000"/>
                  <a:lumOff val="25000"/>
                </a:schemeClr>
              </a:solidFill>
            </a:endParaRPr>
          </a:p>
        </p:txBody>
      </p:sp>
      <p:pic>
        <p:nvPicPr>
          <p:cNvPr id="42" name="Picture 41">
            <a:extLst>
              <a:ext uri="{FF2B5EF4-FFF2-40B4-BE49-F238E27FC236}">
                <a16:creationId xmlns:a16="http://schemas.microsoft.com/office/drawing/2014/main" id="{19CC960B-8EE8-2F43-8398-5CFF0C52B6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191" y="6599316"/>
            <a:ext cx="5584031" cy="2947636"/>
          </a:xfrm>
          <a:prstGeom prst="rect">
            <a:avLst/>
          </a:prstGeom>
        </p:spPr>
      </p:pic>
    </p:spTree>
    <p:extLst>
      <p:ext uri="{BB962C8B-B14F-4D97-AF65-F5344CB8AC3E}">
        <p14:creationId xmlns:p14="http://schemas.microsoft.com/office/powerpoint/2010/main" val="270289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882FC919-45AD-4C55-9DA5-C46684560318}"/>
              </a:ext>
            </a:extLst>
          </p:cNvPr>
          <p:cNvSpPr/>
          <p:nvPr/>
        </p:nvSpPr>
        <p:spPr>
          <a:xfrm>
            <a:off x="1" y="771042"/>
            <a:ext cx="12801599" cy="892610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dirty="0"/>
          </a:p>
        </p:txBody>
      </p:sp>
      <p:sp>
        <p:nvSpPr>
          <p:cNvPr id="127" name="正方形/長方形 90">
            <a:extLst>
              <a:ext uri="{FF2B5EF4-FFF2-40B4-BE49-F238E27FC236}">
                <a16:creationId xmlns:a16="http://schemas.microsoft.com/office/drawing/2014/main" id="{549556E0-821B-1241-8452-E8A63033D4B2}"/>
              </a:ext>
            </a:extLst>
          </p:cNvPr>
          <p:cNvSpPr/>
          <p:nvPr/>
        </p:nvSpPr>
        <p:spPr>
          <a:xfrm>
            <a:off x="0" y="-6384"/>
            <a:ext cx="12801598" cy="79505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a:p>
        </p:txBody>
      </p:sp>
      <p:pic>
        <p:nvPicPr>
          <p:cNvPr id="129" name="図 121">
            <a:extLst>
              <a:ext uri="{FF2B5EF4-FFF2-40B4-BE49-F238E27FC236}">
                <a16:creationId xmlns:a16="http://schemas.microsoft.com/office/drawing/2014/main" id="{13E0B529-01AD-0849-AFBF-FAD98922F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691" y="4174357"/>
            <a:ext cx="1320585" cy="879122"/>
          </a:xfrm>
          <a:prstGeom prst="rect">
            <a:avLst/>
          </a:prstGeom>
        </p:spPr>
      </p:pic>
      <p:sp>
        <p:nvSpPr>
          <p:cNvPr id="136" name="テキスト ボックス 98">
            <a:extLst>
              <a:ext uri="{FF2B5EF4-FFF2-40B4-BE49-F238E27FC236}">
                <a16:creationId xmlns:a16="http://schemas.microsoft.com/office/drawing/2014/main" id="{8C6761CB-5656-4C40-8ABB-D69BE9E6336C}"/>
              </a:ext>
            </a:extLst>
          </p:cNvPr>
          <p:cNvSpPr txBox="1"/>
          <p:nvPr/>
        </p:nvSpPr>
        <p:spPr>
          <a:xfrm>
            <a:off x="8678049" y="81261"/>
            <a:ext cx="3837939" cy="707886"/>
          </a:xfrm>
          <a:prstGeom prst="rect">
            <a:avLst/>
          </a:prstGeom>
          <a:noFill/>
        </p:spPr>
        <p:txBody>
          <a:bodyPr wrap="square" rtlCol="0">
            <a:spAutoFit/>
          </a:bodyPr>
          <a:lstStyle/>
          <a:p>
            <a:r>
              <a:rPr lang="ja-JP" altLang="en-US" sz="4000" b="1" i="1" dirty="0">
                <a:solidFill>
                  <a:srgbClr val="92D050"/>
                </a:solidFill>
                <a:latin typeface="富士ポップ" panose="040F0709000000000000" pitchFamily="49" charset="-128"/>
                <a:ea typeface="富士ポップ" panose="040F0709000000000000" pitchFamily="49" charset="-128"/>
              </a:rPr>
              <a:t>テクテクトップ</a:t>
            </a:r>
          </a:p>
        </p:txBody>
      </p:sp>
      <p:sp>
        <p:nvSpPr>
          <p:cNvPr id="137" name="テキスト ボックス 99">
            <a:extLst>
              <a:ext uri="{FF2B5EF4-FFF2-40B4-BE49-F238E27FC236}">
                <a16:creationId xmlns:a16="http://schemas.microsoft.com/office/drawing/2014/main" id="{621D16CD-8842-E441-B356-520753467289}"/>
              </a:ext>
            </a:extLst>
          </p:cNvPr>
          <p:cNvSpPr txBox="1"/>
          <p:nvPr/>
        </p:nvSpPr>
        <p:spPr>
          <a:xfrm>
            <a:off x="5536920" y="55620"/>
            <a:ext cx="3163984" cy="707501"/>
          </a:xfrm>
          <a:prstGeom prst="rect">
            <a:avLst/>
          </a:prstGeom>
          <a:noFill/>
        </p:spPr>
        <p:txBody>
          <a:bodyPr wrap="square" rtlCol="0">
            <a:spAutoFit/>
          </a:bodyPr>
          <a:lstStyle/>
          <a:p>
            <a:r>
              <a:rPr lang="ja-JP" altLang="en-US" sz="1099" dirty="0"/>
              <a:t>●選択課題</a:t>
            </a:r>
            <a:endParaRPr lang="en-US" altLang="ja-JP" sz="1099" dirty="0"/>
          </a:p>
          <a:p>
            <a:r>
              <a:rPr lang="ja-JP" altLang="en-US" sz="1799"/>
              <a:t>「シーソーを通過する」</a:t>
            </a:r>
            <a:endParaRPr lang="en-US" altLang="ja-JP" sz="1799" dirty="0"/>
          </a:p>
          <a:p>
            <a:r>
              <a:rPr lang="ja-JP" altLang="en-US" sz="1099" dirty="0"/>
              <a:t>・選択理由：近年採用されていない難所であるため</a:t>
            </a:r>
            <a:endParaRPr lang="en-US" altLang="ja-JP" sz="1099" dirty="0"/>
          </a:p>
        </p:txBody>
      </p:sp>
      <p:grpSp>
        <p:nvGrpSpPr>
          <p:cNvPr id="3" name="Group 2">
            <a:extLst>
              <a:ext uri="{FF2B5EF4-FFF2-40B4-BE49-F238E27FC236}">
                <a16:creationId xmlns:a16="http://schemas.microsoft.com/office/drawing/2014/main" id="{10F84BB9-7C7B-1849-BAAB-34EEB4CC096F}"/>
              </a:ext>
            </a:extLst>
          </p:cNvPr>
          <p:cNvGrpSpPr/>
          <p:nvPr/>
        </p:nvGrpSpPr>
        <p:grpSpPr>
          <a:xfrm>
            <a:off x="2708918" y="54401"/>
            <a:ext cx="345174" cy="545422"/>
            <a:chOff x="3844782" y="54401"/>
            <a:chExt cx="345174" cy="545422"/>
          </a:xfrm>
        </p:grpSpPr>
        <p:pic>
          <p:nvPicPr>
            <p:cNvPr id="148" name="図 3">
              <a:extLst>
                <a:ext uri="{FF2B5EF4-FFF2-40B4-BE49-F238E27FC236}">
                  <a16:creationId xmlns:a16="http://schemas.microsoft.com/office/drawing/2014/main" id="{A3D0950C-DD7D-8C4D-859A-2DB4843C9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146564">
              <a:off x="3814797" y="346690"/>
              <a:ext cx="267103" cy="207133"/>
            </a:xfrm>
            <a:prstGeom prst="rect">
              <a:avLst/>
            </a:prstGeom>
          </p:spPr>
        </p:pic>
        <p:pic>
          <p:nvPicPr>
            <p:cNvPr id="149" name="図 9">
              <a:extLst>
                <a:ext uri="{FF2B5EF4-FFF2-40B4-BE49-F238E27FC236}">
                  <a16:creationId xmlns:a16="http://schemas.microsoft.com/office/drawing/2014/main" id="{FBB5C6DE-02C0-5E48-80F0-66A969D7F7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188390">
              <a:off x="3848924" y="54401"/>
              <a:ext cx="341032" cy="545422"/>
            </a:xfrm>
            <a:prstGeom prst="rect">
              <a:avLst/>
            </a:prstGeom>
          </p:spPr>
        </p:pic>
      </p:grpSp>
      <p:sp>
        <p:nvSpPr>
          <p:cNvPr id="138" name="四角形: 角を丸くする 218">
            <a:extLst>
              <a:ext uri="{FF2B5EF4-FFF2-40B4-BE49-F238E27FC236}">
                <a16:creationId xmlns:a16="http://schemas.microsoft.com/office/drawing/2014/main" id="{612FA3F7-0D01-7042-9641-F0C1238068E2}"/>
              </a:ext>
            </a:extLst>
          </p:cNvPr>
          <p:cNvSpPr/>
          <p:nvPr/>
        </p:nvSpPr>
        <p:spPr>
          <a:xfrm>
            <a:off x="17607" y="832916"/>
            <a:ext cx="12770820" cy="8768284"/>
          </a:xfrm>
          <a:prstGeom prst="roundRect">
            <a:avLst>
              <a:gd name="adj" fmla="val 2030"/>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dirty="0"/>
          </a:p>
        </p:txBody>
      </p:sp>
      <p:pic>
        <p:nvPicPr>
          <p:cNvPr id="26" name="Picture 25">
            <a:extLst>
              <a:ext uri="{FF2B5EF4-FFF2-40B4-BE49-F238E27FC236}">
                <a16:creationId xmlns:a16="http://schemas.microsoft.com/office/drawing/2014/main" id="{C48D2E5B-D463-AB42-B8FA-52E739857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020" y="973212"/>
            <a:ext cx="5861720" cy="8551215"/>
          </a:xfrm>
          <a:prstGeom prst="rect">
            <a:avLst/>
          </a:prstGeom>
        </p:spPr>
      </p:pic>
      <p:pic>
        <p:nvPicPr>
          <p:cNvPr id="28" name="Picture 27">
            <a:extLst>
              <a:ext uri="{FF2B5EF4-FFF2-40B4-BE49-F238E27FC236}">
                <a16:creationId xmlns:a16="http://schemas.microsoft.com/office/drawing/2014/main" id="{C0BD2F40-801A-A646-B459-D514DE2796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83247" y="2030123"/>
            <a:ext cx="4749128" cy="3747494"/>
          </a:xfrm>
          <a:prstGeom prst="rect">
            <a:avLst/>
          </a:prstGeom>
        </p:spPr>
      </p:pic>
      <p:pic>
        <p:nvPicPr>
          <p:cNvPr id="25" name="Picture 24">
            <a:extLst>
              <a:ext uri="{FF2B5EF4-FFF2-40B4-BE49-F238E27FC236}">
                <a16:creationId xmlns:a16="http://schemas.microsoft.com/office/drawing/2014/main" id="{89E17021-2974-D949-B279-DE0800FA01AE}"/>
              </a:ext>
            </a:extLst>
          </p:cNvPr>
          <p:cNvPicPr>
            <a:picLocks noChangeAspect="1"/>
          </p:cNvPicPr>
          <p:nvPr/>
        </p:nvPicPr>
        <p:blipFill rotWithShape="1">
          <a:blip r:embed="rId8">
            <a:extLst>
              <a:ext uri="{28A0092B-C50C-407E-A947-70E740481C1C}">
                <a14:useLocalDpi xmlns:a14="http://schemas.microsoft.com/office/drawing/2010/main" val="0"/>
              </a:ext>
            </a:extLst>
          </a:blip>
          <a:srcRect r="563"/>
          <a:stretch/>
        </p:blipFill>
        <p:spPr>
          <a:xfrm>
            <a:off x="51807" y="5779403"/>
            <a:ext cx="6849791" cy="3745786"/>
          </a:xfrm>
          <a:prstGeom prst="round2DiagRect">
            <a:avLst>
              <a:gd name="adj1" fmla="val 0"/>
              <a:gd name="adj2" fmla="val 2570"/>
            </a:avLst>
          </a:prstGeom>
        </p:spPr>
      </p:pic>
      <p:sp>
        <p:nvSpPr>
          <p:cNvPr id="27" name="Rounded Rectangle 26">
            <a:extLst>
              <a:ext uri="{FF2B5EF4-FFF2-40B4-BE49-F238E27FC236}">
                <a16:creationId xmlns:a16="http://schemas.microsoft.com/office/drawing/2014/main" id="{19E9912A-0BB0-CF4C-A518-2E523FEE35B1}"/>
              </a:ext>
            </a:extLst>
          </p:cNvPr>
          <p:cNvSpPr/>
          <p:nvPr/>
        </p:nvSpPr>
        <p:spPr>
          <a:xfrm>
            <a:off x="2732164" y="906107"/>
            <a:ext cx="4059053" cy="1077548"/>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ja-JP" altLang="en-US" sz="1400">
                <a:solidFill>
                  <a:schemeClr val="tx1"/>
                </a:solidFill>
                <a:latin typeface="Times New Roman" panose="02020603050405020304" pitchFamily="18" charset="0"/>
                <a:cs typeface="Times New Roman" panose="02020603050405020304" pitchFamily="18" charset="0"/>
              </a:rPr>
              <a:t>　このページでは、５つの走行状態のうち、「灰色検知走行」、「段差検知走行」、「登り走行」の３つの走行状態について説明している。</a:t>
            </a:r>
          </a:p>
        </p:txBody>
      </p:sp>
      <p:sp>
        <p:nvSpPr>
          <p:cNvPr id="29" name="Rounded Rectangle 28">
            <a:extLst>
              <a:ext uri="{FF2B5EF4-FFF2-40B4-BE49-F238E27FC236}">
                <a16:creationId xmlns:a16="http://schemas.microsoft.com/office/drawing/2014/main" id="{5C6D8618-4F3F-CC47-8DDB-0BE2393182FC}"/>
              </a:ext>
            </a:extLst>
          </p:cNvPr>
          <p:cNvSpPr/>
          <p:nvPr/>
        </p:nvSpPr>
        <p:spPr>
          <a:xfrm>
            <a:off x="367193" y="1083062"/>
            <a:ext cx="2145175" cy="50387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lnSpc>
                <a:spcPct val="80000"/>
              </a:lnSpc>
              <a:spcBef>
                <a:spcPts val="600"/>
              </a:spcBef>
            </a:pPr>
            <a:r>
              <a:rPr lang="ja-JP" altLang="en-US" b="1">
                <a:solidFill>
                  <a:schemeClr val="tx1">
                    <a:lumMod val="75000"/>
                    <a:lumOff val="25000"/>
                  </a:schemeClr>
                </a:solidFill>
                <a:latin typeface="+mn-ea"/>
              </a:rPr>
              <a:t>シーケンス図</a:t>
            </a:r>
            <a:endParaRPr lang="en-US" altLang="ja-JP" sz="1400" dirty="0">
              <a:solidFill>
                <a:schemeClr val="tx1">
                  <a:lumMod val="75000"/>
                  <a:lumOff val="25000"/>
                </a:schemeClr>
              </a:solidFill>
            </a:endParaRPr>
          </a:p>
        </p:txBody>
      </p:sp>
      <p:sp>
        <p:nvSpPr>
          <p:cNvPr id="30" name="Rounded Rectangle 29">
            <a:extLst>
              <a:ext uri="{FF2B5EF4-FFF2-40B4-BE49-F238E27FC236}">
                <a16:creationId xmlns:a16="http://schemas.microsoft.com/office/drawing/2014/main" id="{98E427D7-A046-E245-8E51-F6715989ACFB}"/>
              </a:ext>
            </a:extLst>
          </p:cNvPr>
          <p:cNvSpPr/>
          <p:nvPr/>
        </p:nvSpPr>
        <p:spPr>
          <a:xfrm>
            <a:off x="98325" y="2229357"/>
            <a:ext cx="1743619" cy="1544667"/>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ja-JP" altLang="en-US" sz="1400">
                <a:solidFill>
                  <a:schemeClr val="tx1"/>
                </a:solidFill>
                <a:latin typeface="Times New Roman" panose="02020603050405020304" pitchFamily="18" charset="0"/>
                <a:cs typeface="Times New Roman" panose="02020603050405020304" pitchFamily="18" charset="0"/>
              </a:rPr>
              <a:t>ループや条件分岐を用いて各走行状態での</a:t>
            </a:r>
            <a:r>
              <a:rPr lang="en-US" altLang="ja-JP" sz="1400" dirty="0">
                <a:solidFill>
                  <a:schemeClr val="tx1"/>
                </a:solidFill>
                <a:latin typeface="Times New Roman" panose="02020603050405020304" pitchFamily="18" charset="0"/>
                <a:cs typeface="Times New Roman" panose="02020603050405020304" pitchFamily="18" charset="0"/>
              </a:rPr>
              <a:t>EV3</a:t>
            </a:r>
            <a:r>
              <a:rPr lang="ja-JP" altLang="en-US" sz="1400">
                <a:solidFill>
                  <a:schemeClr val="tx1"/>
                </a:solidFill>
                <a:latin typeface="Times New Roman" panose="02020603050405020304" pitchFamily="18" charset="0"/>
                <a:cs typeface="Times New Roman" panose="02020603050405020304" pitchFamily="18" charset="0"/>
              </a:rPr>
              <a:t>の挙動を説明している。</a:t>
            </a:r>
            <a:endParaRPr lang="ja-JP"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90A06DFD-88D7-164E-BA08-4108D7A448EB}"/>
              </a:ext>
            </a:extLst>
          </p:cNvPr>
          <p:cNvCxnSpPr>
            <a:cxnSpLocks/>
          </p:cNvCxnSpPr>
          <p:nvPr/>
        </p:nvCxnSpPr>
        <p:spPr>
          <a:xfrm flipV="1">
            <a:off x="1796919" y="2853231"/>
            <a:ext cx="386328" cy="1"/>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AFD97AD-A9A1-3945-833F-2F8B4DCC244C}"/>
              </a:ext>
            </a:extLst>
          </p:cNvPr>
          <p:cNvCxnSpPr>
            <a:cxnSpLocks/>
          </p:cNvCxnSpPr>
          <p:nvPr/>
        </p:nvCxnSpPr>
        <p:spPr>
          <a:xfrm>
            <a:off x="1780068" y="3334514"/>
            <a:ext cx="370581" cy="23100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460C68A5-5F91-1A41-8E40-0F1C245DDFB5}"/>
              </a:ext>
            </a:extLst>
          </p:cNvPr>
          <p:cNvSpPr/>
          <p:nvPr/>
        </p:nvSpPr>
        <p:spPr>
          <a:xfrm>
            <a:off x="82866" y="4041163"/>
            <a:ext cx="2027946" cy="1544667"/>
          </a:xfrm>
          <a:prstGeom prst="roundRect">
            <a:avLst>
              <a:gd name="adj" fmla="val 1712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ja-JP" altLang="en-US" sz="1200">
                <a:solidFill>
                  <a:schemeClr val="tx1"/>
                </a:solidFill>
                <a:latin typeface="Times New Roman" panose="02020603050405020304" pitchFamily="18" charset="0"/>
                <a:cs typeface="Times New Roman" panose="02020603050405020304" pitchFamily="18" charset="0"/>
              </a:rPr>
              <a:t>「尻尾補助走行への切り替え」や「シーソー上走行」は、より単純な遷移しか行わないので、ここでは記載していない。</a:t>
            </a:r>
            <a:endParaRPr lang="ja-JP" altLang="en-US" sz="1200" dirty="0">
              <a:solidFill>
                <a:schemeClr val="tx1"/>
              </a:solidFill>
              <a:latin typeface="Times New Roman" panose="02020603050405020304" pitchFamily="18" charset="0"/>
              <a:cs typeface="Times New Roman" panose="02020603050405020304" pitchFamily="18" charset="0"/>
            </a:endParaRPr>
          </a:p>
        </p:txBody>
      </p:sp>
      <p:pic>
        <p:nvPicPr>
          <p:cNvPr id="37" name="図 121">
            <a:extLst>
              <a:ext uri="{FF2B5EF4-FFF2-40B4-BE49-F238E27FC236}">
                <a16:creationId xmlns:a16="http://schemas.microsoft.com/office/drawing/2014/main" id="{9C2BD49D-78B3-4F45-A280-293AAA131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982" y="-80989"/>
            <a:ext cx="1320585" cy="879122"/>
          </a:xfrm>
          <a:prstGeom prst="rect">
            <a:avLst/>
          </a:prstGeom>
        </p:spPr>
      </p:pic>
      <p:sp>
        <p:nvSpPr>
          <p:cNvPr id="146" name="テキスト ボックス 96">
            <a:extLst>
              <a:ext uri="{FF2B5EF4-FFF2-40B4-BE49-F238E27FC236}">
                <a16:creationId xmlns:a16="http://schemas.microsoft.com/office/drawing/2014/main" id="{7ED5B452-76B7-2F48-BC82-8FC4B2424E85}"/>
              </a:ext>
            </a:extLst>
          </p:cNvPr>
          <p:cNvSpPr txBox="1"/>
          <p:nvPr/>
        </p:nvSpPr>
        <p:spPr>
          <a:xfrm>
            <a:off x="4149002" y="290999"/>
            <a:ext cx="1147634" cy="369204"/>
          </a:xfrm>
          <a:prstGeom prst="rect">
            <a:avLst/>
          </a:prstGeom>
          <a:noFill/>
        </p:spPr>
        <p:txBody>
          <a:bodyPr wrap="square" rtlCol="0">
            <a:spAutoFit/>
          </a:bodyPr>
          <a:lstStyle/>
          <a:p>
            <a:r>
              <a:rPr lang="ja-JP" altLang="en-US" sz="1799" b="1"/>
              <a:t>工夫点</a:t>
            </a:r>
            <a:endParaRPr lang="ja-JP" altLang="en-US" sz="1799" b="1" dirty="0"/>
          </a:p>
        </p:txBody>
      </p:sp>
      <p:pic>
        <p:nvPicPr>
          <p:cNvPr id="130" name="図 121">
            <a:extLst>
              <a:ext uri="{FF2B5EF4-FFF2-40B4-BE49-F238E27FC236}">
                <a16:creationId xmlns:a16="http://schemas.microsoft.com/office/drawing/2014/main" id="{70D4E11C-B164-CA4C-9177-76BD2C799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972" y="-74168"/>
            <a:ext cx="1320585" cy="879122"/>
          </a:xfrm>
          <a:prstGeom prst="rect">
            <a:avLst/>
          </a:prstGeom>
        </p:spPr>
      </p:pic>
      <p:sp>
        <p:nvSpPr>
          <p:cNvPr id="134" name="テキスト ボックス 96">
            <a:extLst>
              <a:ext uri="{FF2B5EF4-FFF2-40B4-BE49-F238E27FC236}">
                <a16:creationId xmlns:a16="http://schemas.microsoft.com/office/drawing/2014/main" id="{2A30EE98-B765-F947-BCC1-C3F73833B0A4}"/>
              </a:ext>
            </a:extLst>
          </p:cNvPr>
          <p:cNvSpPr txBox="1"/>
          <p:nvPr/>
        </p:nvSpPr>
        <p:spPr>
          <a:xfrm>
            <a:off x="3022404" y="296016"/>
            <a:ext cx="1147634" cy="369204"/>
          </a:xfrm>
          <a:prstGeom prst="rect">
            <a:avLst/>
          </a:prstGeom>
          <a:noFill/>
        </p:spPr>
        <p:txBody>
          <a:bodyPr wrap="square" rtlCol="0">
            <a:spAutoFit/>
          </a:bodyPr>
          <a:lstStyle/>
          <a:p>
            <a:r>
              <a:rPr lang="ja-JP" altLang="en-US" sz="1799" b="1" dirty="0">
                <a:solidFill>
                  <a:srgbClr val="FF0000"/>
                </a:solidFill>
              </a:rPr>
              <a:t>振る舞い</a:t>
            </a:r>
          </a:p>
        </p:txBody>
      </p:sp>
      <p:pic>
        <p:nvPicPr>
          <p:cNvPr id="131" name="図 120">
            <a:extLst>
              <a:ext uri="{FF2B5EF4-FFF2-40B4-BE49-F238E27FC236}">
                <a16:creationId xmlns:a16="http://schemas.microsoft.com/office/drawing/2014/main" id="{86A30B07-C3E8-A745-9A02-8667EB963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723" y="-73670"/>
            <a:ext cx="1161408" cy="879122"/>
          </a:xfrm>
          <a:prstGeom prst="rect">
            <a:avLst/>
          </a:prstGeom>
        </p:spPr>
      </p:pic>
      <p:sp>
        <p:nvSpPr>
          <p:cNvPr id="135" name="テキスト ボックス 97">
            <a:extLst>
              <a:ext uri="{FF2B5EF4-FFF2-40B4-BE49-F238E27FC236}">
                <a16:creationId xmlns:a16="http://schemas.microsoft.com/office/drawing/2014/main" id="{2EB0C947-43E6-BC41-972C-7C9996173CF8}"/>
              </a:ext>
            </a:extLst>
          </p:cNvPr>
          <p:cNvSpPr txBox="1"/>
          <p:nvPr/>
        </p:nvSpPr>
        <p:spPr>
          <a:xfrm>
            <a:off x="2110812" y="296944"/>
            <a:ext cx="702468" cy="369204"/>
          </a:xfrm>
          <a:prstGeom prst="rect">
            <a:avLst/>
          </a:prstGeom>
          <a:noFill/>
        </p:spPr>
        <p:txBody>
          <a:bodyPr wrap="square" rtlCol="0">
            <a:spAutoFit/>
          </a:bodyPr>
          <a:lstStyle/>
          <a:p>
            <a:r>
              <a:rPr lang="ja-JP" altLang="en-US" sz="1799" b="1" dirty="0"/>
              <a:t>構造</a:t>
            </a:r>
          </a:p>
        </p:txBody>
      </p:sp>
      <p:pic>
        <p:nvPicPr>
          <p:cNvPr id="132" name="図 87">
            <a:extLst>
              <a:ext uri="{FF2B5EF4-FFF2-40B4-BE49-F238E27FC236}">
                <a16:creationId xmlns:a16="http://schemas.microsoft.com/office/drawing/2014/main" id="{22BB3D99-4147-0644-9F3D-C411CA9F8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06" y="-69638"/>
            <a:ext cx="1161408" cy="879122"/>
          </a:xfrm>
          <a:prstGeom prst="rect">
            <a:avLst/>
          </a:prstGeom>
        </p:spPr>
      </p:pic>
      <p:sp>
        <p:nvSpPr>
          <p:cNvPr id="133" name="テキスト ボックス 95">
            <a:extLst>
              <a:ext uri="{FF2B5EF4-FFF2-40B4-BE49-F238E27FC236}">
                <a16:creationId xmlns:a16="http://schemas.microsoft.com/office/drawing/2014/main" id="{F768462E-697B-8B47-AAA2-E7111A4F8C55}"/>
              </a:ext>
            </a:extLst>
          </p:cNvPr>
          <p:cNvSpPr txBox="1"/>
          <p:nvPr/>
        </p:nvSpPr>
        <p:spPr>
          <a:xfrm>
            <a:off x="1101411" y="298812"/>
            <a:ext cx="683222" cy="369204"/>
          </a:xfrm>
          <a:prstGeom prst="rect">
            <a:avLst/>
          </a:prstGeom>
          <a:noFill/>
        </p:spPr>
        <p:txBody>
          <a:bodyPr wrap="square" rtlCol="0">
            <a:spAutoFit/>
          </a:bodyPr>
          <a:lstStyle/>
          <a:p>
            <a:r>
              <a:rPr lang="ja-JP" altLang="en-US" sz="1799" b="1"/>
              <a:t>機能</a:t>
            </a:r>
            <a:endParaRPr lang="ja-JP" altLang="en-US" sz="1799" b="1" dirty="0"/>
          </a:p>
        </p:txBody>
      </p:sp>
    </p:spTree>
    <p:extLst>
      <p:ext uri="{BB962C8B-B14F-4D97-AF65-F5344CB8AC3E}">
        <p14:creationId xmlns:p14="http://schemas.microsoft.com/office/powerpoint/2010/main" val="120618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882FC919-45AD-4C55-9DA5-C46684560318}"/>
              </a:ext>
            </a:extLst>
          </p:cNvPr>
          <p:cNvSpPr/>
          <p:nvPr/>
        </p:nvSpPr>
        <p:spPr>
          <a:xfrm>
            <a:off x="1" y="771042"/>
            <a:ext cx="12801599" cy="892610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dirty="0"/>
          </a:p>
        </p:txBody>
      </p:sp>
      <p:sp>
        <p:nvSpPr>
          <p:cNvPr id="102" name="四角形: 角を丸くする 101">
            <a:extLst>
              <a:ext uri="{FF2B5EF4-FFF2-40B4-BE49-F238E27FC236}">
                <a16:creationId xmlns:a16="http://schemas.microsoft.com/office/drawing/2014/main" id="{6B25805F-39D7-44A6-80B6-B638BF35DBF0}"/>
              </a:ext>
            </a:extLst>
          </p:cNvPr>
          <p:cNvSpPr/>
          <p:nvPr/>
        </p:nvSpPr>
        <p:spPr>
          <a:xfrm>
            <a:off x="55586" y="816879"/>
            <a:ext cx="6070201" cy="4266859"/>
          </a:xfrm>
          <a:prstGeom prst="roundRect">
            <a:avLst>
              <a:gd name="adj" fmla="val 4890"/>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dirty="0"/>
          </a:p>
        </p:txBody>
      </p:sp>
      <p:sp>
        <p:nvSpPr>
          <p:cNvPr id="103" name="四角形: 角を丸くする 102">
            <a:extLst>
              <a:ext uri="{FF2B5EF4-FFF2-40B4-BE49-F238E27FC236}">
                <a16:creationId xmlns:a16="http://schemas.microsoft.com/office/drawing/2014/main" id="{3E85910F-DC23-4CC0-87C7-B6DE55F0511D}"/>
              </a:ext>
            </a:extLst>
          </p:cNvPr>
          <p:cNvSpPr/>
          <p:nvPr/>
        </p:nvSpPr>
        <p:spPr>
          <a:xfrm>
            <a:off x="9500261" y="5227627"/>
            <a:ext cx="3262006" cy="4327115"/>
          </a:xfrm>
          <a:prstGeom prst="roundRect">
            <a:avLst>
              <a:gd name="adj" fmla="val 7531"/>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dirty="0"/>
          </a:p>
        </p:txBody>
      </p:sp>
      <p:sp>
        <p:nvSpPr>
          <p:cNvPr id="106" name="テキスト ボックス 105">
            <a:extLst>
              <a:ext uri="{FF2B5EF4-FFF2-40B4-BE49-F238E27FC236}">
                <a16:creationId xmlns:a16="http://schemas.microsoft.com/office/drawing/2014/main" id="{41E21D03-D6AE-41C9-A12D-14DCE7D90F8F}"/>
              </a:ext>
            </a:extLst>
          </p:cNvPr>
          <p:cNvSpPr txBox="1"/>
          <p:nvPr/>
        </p:nvSpPr>
        <p:spPr>
          <a:xfrm>
            <a:off x="308878" y="893578"/>
            <a:ext cx="1101217" cy="246778"/>
          </a:xfrm>
          <a:prstGeom prst="rect">
            <a:avLst/>
          </a:prstGeom>
          <a:noFill/>
          <a:ln>
            <a:noFill/>
          </a:ln>
        </p:spPr>
        <p:txBody>
          <a:bodyPr wrap="square" rtlCol="0">
            <a:spAutoFit/>
          </a:bodyPr>
          <a:lstStyle/>
          <a:p>
            <a:r>
              <a:rPr lang="ja-JP" altLang="en-US" sz="1001" b="1" dirty="0">
                <a:solidFill>
                  <a:srgbClr val="FF0000"/>
                </a:solidFill>
              </a:rPr>
              <a:t>灰色検知</a:t>
            </a:r>
          </a:p>
        </p:txBody>
      </p:sp>
      <p:sp>
        <p:nvSpPr>
          <p:cNvPr id="14" name="四角形: 角を丸くする 13">
            <a:extLst>
              <a:ext uri="{FF2B5EF4-FFF2-40B4-BE49-F238E27FC236}">
                <a16:creationId xmlns:a16="http://schemas.microsoft.com/office/drawing/2014/main" id="{9E51C497-AB2C-47B0-B485-56B25E7AF366}"/>
              </a:ext>
            </a:extLst>
          </p:cNvPr>
          <p:cNvSpPr/>
          <p:nvPr/>
        </p:nvSpPr>
        <p:spPr>
          <a:xfrm>
            <a:off x="3460268" y="1576129"/>
            <a:ext cx="2544474" cy="76943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107" name="四角形: 角を丸くする 106">
            <a:extLst>
              <a:ext uri="{FF2B5EF4-FFF2-40B4-BE49-F238E27FC236}">
                <a16:creationId xmlns:a16="http://schemas.microsoft.com/office/drawing/2014/main" id="{A4B06290-7E2F-4CD5-9175-1F713F438AA7}"/>
              </a:ext>
            </a:extLst>
          </p:cNvPr>
          <p:cNvSpPr/>
          <p:nvPr/>
        </p:nvSpPr>
        <p:spPr>
          <a:xfrm>
            <a:off x="3462113" y="2564172"/>
            <a:ext cx="2540785" cy="76943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16" name="正方形/長方形 15">
            <a:extLst>
              <a:ext uri="{FF2B5EF4-FFF2-40B4-BE49-F238E27FC236}">
                <a16:creationId xmlns:a16="http://schemas.microsoft.com/office/drawing/2014/main" id="{0EBFF88D-A95E-45A8-A8EA-1CE9114A5403}"/>
              </a:ext>
            </a:extLst>
          </p:cNvPr>
          <p:cNvSpPr/>
          <p:nvPr/>
        </p:nvSpPr>
        <p:spPr>
          <a:xfrm>
            <a:off x="3475521" y="2600960"/>
            <a:ext cx="2540785" cy="708527"/>
          </a:xfrm>
          <a:prstGeom prst="rect">
            <a:avLst/>
          </a:prstGeom>
        </p:spPr>
        <p:txBody>
          <a:bodyPr wrap="square">
            <a:spAutoFit/>
          </a:bodyPr>
          <a:lstStyle/>
          <a:p>
            <a:pPr algn="just"/>
            <a:r>
              <a:rPr lang="ja-JP" altLang="ja-JP" sz="801" b="1" u="sng" kern="100" dirty="0">
                <a:latin typeface="Century" panose="02040604050505020304" pitchFamily="18" charset="0"/>
                <a:ea typeface="ＭＳ 明朝" panose="02020609040205080304" pitchFamily="17" charset="-128"/>
                <a:cs typeface="Times New Roman" panose="02020603050405020304" pitchFamily="18" charset="0"/>
              </a:rPr>
              <a:t>カウント</a:t>
            </a:r>
          </a:p>
          <a:p>
            <a:pPr algn="just"/>
            <a:r>
              <a:rPr lang="ja-JP" altLang="ja-JP" sz="801" kern="100" dirty="0">
                <a:latin typeface="Century" panose="02040604050505020304" pitchFamily="18" charset="0"/>
                <a:ea typeface="ＭＳ 明朝" panose="02020609040205080304" pitchFamily="17" charset="-128"/>
                <a:cs typeface="Times New Roman" panose="02020603050405020304" pitchFamily="18" charset="0"/>
              </a:rPr>
              <a:t>輝度地がバンド内に収まっている時に単位時間ごとにカウントを増やし、カウント数が一定数を超えたら灰色を検知したとする。この値は機体の速度によって異なる。</a:t>
            </a:r>
          </a:p>
        </p:txBody>
      </p:sp>
      <p:sp>
        <p:nvSpPr>
          <p:cNvPr id="109" name="四角形: 角を丸くする 108">
            <a:extLst>
              <a:ext uri="{FF2B5EF4-FFF2-40B4-BE49-F238E27FC236}">
                <a16:creationId xmlns:a16="http://schemas.microsoft.com/office/drawing/2014/main" id="{3CAACF40-263A-49A3-90F8-75ABBC82D9BA}"/>
              </a:ext>
            </a:extLst>
          </p:cNvPr>
          <p:cNvSpPr/>
          <p:nvPr/>
        </p:nvSpPr>
        <p:spPr>
          <a:xfrm>
            <a:off x="6231812" y="810510"/>
            <a:ext cx="6533252" cy="4268813"/>
          </a:xfrm>
          <a:prstGeom prst="roundRect">
            <a:avLst>
              <a:gd name="adj" fmla="val 5636"/>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dirty="0"/>
          </a:p>
        </p:txBody>
      </p:sp>
      <p:sp>
        <p:nvSpPr>
          <p:cNvPr id="112" name="テキスト ボックス 111">
            <a:extLst>
              <a:ext uri="{FF2B5EF4-FFF2-40B4-BE49-F238E27FC236}">
                <a16:creationId xmlns:a16="http://schemas.microsoft.com/office/drawing/2014/main" id="{3DB95A66-ECB7-4EC5-9BD2-8929657C5F30}"/>
              </a:ext>
            </a:extLst>
          </p:cNvPr>
          <p:cNvSpPr txBox="1"/>
          <p:nvPr/>
        </p:nvSpPr>
        <p:spPr>
          <a:xfrm>
            <a:off x="6552392" y="893578"/>
            <a:ext cx="1106527" cy="246349"/>
          </a:xfrm>
          <a:prstGeom prst="rect">
            <a:avLst/>
          </a:prstGeom>
          <a:noFill/>
          <a:ln>
            <a:noFill/>
          </a:ln>
        </p:spPr>
        <p:txBody>
          <a:bodyPr wrap="square" rtlCol="0">
            <a:spAutoFit/>
          </a:bodyPr>
          <a:lstStyle/>
          <a:p>
            <a:r>
              <a:rPr lang="ja-JP" altLang="en-US" sz="1001" b="1" dirty="0">
                <a:solidFill>
                  <a:srgbClr val="FF0000"/>
                </a:solidFill>
              </a:rPr>
              <a:t>段差検知</a:t>
            </a:r>
            <a:endParaRPr lang="en-US" altLang="ja-JP" sz="1001" b="1" dirty="0">
              <a:solidFill>
                <a:srgbClr val="FF0000"/>
              </a:solidFill>
            </a:endParaRPr>
          </a:p>
        </p:txBody>
      </p:sp>
      <p:sp>
        <p:nvSpPr>
          <p:cNvPr id="115" name="四角形: 角を丸くする 114">
            <a:extLst>
              <a:ext uri="{FF2B5EF4-FFF2-40B4-BE49-F238E27FC236}">
                <a16:creationId xmlns:a16="http://schemas.microsoft.com/office/drawing/2014/main" id="{898D42A7-35B1-4F07-9509-3A93ECC4C60B}"/>
              </a:ext>
            </a:extLst>
          </p:cNvPr>
          <p:cNvSpPr/>
          <p:nvPr/>
        </p:nvSpPr>
        <p:spPr>
          <a:xfrm>
            <a:off x="6488007" y="2014975"/>
            <a:ext cx="6005143" cy="82202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21" name="正方形/長方形 20">
            <a:extLst>
              <a:ext uri="{FF2B5EF4-FFF2-40B4-BE49-F238E27FC236}">
                <a16:creationId xmlns:a16="http://schemas.microsoft.com/office/drawing/2014/main" id="{6BC8D054-5107-428B-B515-B22746CB3E47}"/>
              </a:ext>
            </a:extLst>
          </p:cNvPr>
          <p:cNvSpPr/>
          <p:nvPr/>
        </p:nvSpPr>
        <p:spPr>
          <a:xfrm>
            <a:off x="6531029" y="2048679"/>
            <a:ext cx="5935305" cy="784830"/>
          </a:xfrm>
          <a:prstGeom prst="rect">
            <a:avLst/>
          </a:prstGeom>
          <a:ln>
            <a:noFill/>
          </a:ln>
        </p:spPr>
        <p:txBody>
          <a:bodyPr wrap="square">
            <a:spAutoFit/>
          </a:bodyPr>
          <a:lstStyle/>
          <a:p>
            <a:pPr algn="just">
              <a:spcAft>
                <a:spcPts val="0"/>
              </a:spcAft>
            </a:pPr>
            <a:r>
              <a:rPr lang="ja-JP" altLang="ja-JP" sz="900" b="1" u="sng" kern="100" dirty="0">
                <a:latin typeface="Century" panose="02040604050505020304" pitchFamily="18" charset="0"/>
                <a:ea typeface="ＭＳ 明朝" panose="02020609040205080304" pitchFamily="17" charset="-128"/>
                <a:cs typeface="Times New Roman" panose="02020603050405020304" pitchFamily="18" charset="0"/>
              </a:rPr>
              <a:t>段差検知</a:t>
            </a:r>
          </a:p>
          <a:p>
            <a:pPr algn="just">
              <a:spcAft>
                <a:spcPts val="0"/>
              </a:spcAft>
            </a:pPr>
            <a:r>
              <a:rPr lang="ja-JP" altLang="en-US" sz="900" kern="100" dirty="0">
                <a:latin typeface="Century" panose="02040604050505020304" pitchFamily="18" charset="0"/>
                <a:ea typeface="ＭＳ 明朝" panose="02020609040205080304" pitchFamily="17" charset="-128"/>
                <a:cs typeface="Times New Roman" panose="02020603050405020304" pitchFamily="18" charset="0"/>
              </a:rPr>
              <a:t>段差に衝突した際、衝撃によりジャイロセンサのセンサ値が大きく変動する。これを利用して機体が段差に衝突したことを検知する。</a:t>
            </a:r>
            <a:r>
              <a:rPr lang="ja-JP" altLang="ja-JP" sz="900" kern="100" dirty="0">
                <a:latin typeface="Century" panose="02040604050505020304" pitchFamily="18" charset="0"/>
                <a:ea typeface="ＭＳ 明朝" panose="02020609040205080304" pitchFamily="17" charset="-128"/>
                <a:cs typeface="Times New Roman" panose="02020603050405020304" pitchFamily="18" charset="0"/>
              </a:rPr>
              <a:t>倒立振子の転倒を防ぎジャイロ値の変化を最大化するため、低速で進入する。通常走行時と段差衝突時にはジャイロセンサーは明らかに異なる値を出力するので、その値が設定した閾値を超えたとき段差として検知する。</a:t>
            </a:r>
          </a:p>
        </p:txBody>
      </p:sp>
      <p:sp>
        <p:nvSpPr>
          <p:cNvPr id="24" name="フローチャート: 代替処理 23">
            <a:extLst>
              <a:ext uri="{FF2B5EF4-FFF2-40B4-BE49-F238E27FC236}">
                <a16:creationId xmlns:a16="http://schemas.microsoft.com/office/drawing/2014/main" id="{472D588D-CCC7-418F-9E38-750F4CA8AFA2}"/>
              </a:ext>
            </a:extLst>
          </p:cNvPr>
          <p:cNvSpPr/>
          <p:nvPr/>
        </p:nvSpPr>
        <p:spPr>
          <a:xfrm>
            <a:off x="7082363" y="3942961"/>
            <a:ext cx="1533010" cy="383020"/>
          </a:xfrm>
          <a:prstGeom prst="flowChartAlternateProcess">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a:extLst>
              <a:ext uri="{FF2B5EF4-FFF2-40B4-BE49-F238E27FC236}">
                <a16:creationId xmlns:a16="http://schemas.microsoft.com/office/drawing/2014/main" id="{5DB093FE-00A1-4F11-BBD1-0741AF212EC3}"/>
              </a:ext>
            </a:extLst>
          </p:cNvPr>
          <p:cNvSpPr txBox="1"/>
          <p:nvPr/>
        </p:nvSpPr>
        <p:spPr>
          <a:xfrm>
            <a:off x="7082362" y="3946845"/>
            <a:ext cx="1732081" cy="369332"/>
          </a:xfrm>
          <a:prstGeom prst="rect">
            <a:avLst/>
          </a:prstGeom>
          <a:noFill/>
          <a:ln>
            <a:noFill/>
          </a:ln>
        </p:spPr>
        <p:txBody>
          <a:bodyPr wrap="square" rtlCol="0">
            <a:spAutoFit/>
          </a:bodyPr>
          <a:lstStyle/>
          <a:p>
            <a:r>
              <a:rPr kumimoji="1" lang="ja-JP" altLang="en-US" sz="900" dirty="0">
                <a:solidFill>
                  <a:srgbClr val="FF0000"/>
                </a:solidFill>
              </a:rPr>
              <a:t>閾値を超えている</a:t>
            </a:r>
            <a:r>
              <a:rPr kumimoji="1" lang="ja-JP" altLang="en-US" sz="900" dirty="0"/>
              <a:t>ため、</a:t>
            </a:r>
            <a:endParaRPr kumimoji="1" lang="en-US" altLang="ja-JP" sz="900" dirty="0"/>
          </a:p>
          <a:p>
            <a:r>
              <a:rPr kumimoji="1" lang="ja-JP" altLang="en-US" sz="900" dirty="0"/>
              <a:t>段差を検知したと判断する</a:t>
            </a:r>
          </a:p>
        </p:txBody>
      </p:sp>
      <p:sp>
        <p:nvSpPr>
          <p:cNvPr id="125" name="四角形: 角を丸くする 124">
            <a:extLst>
              <a:ext uri="{FF2B5EF4-FFF2-40B4-BE49-F238E27FC236}">
                <a16:creationId xmlns:a16="http://schemas.microsoft.com/office/drawing/2014/main" id="{F98B71EC-6168-4BE5-B886-C07C8C2DE337}"/>
              </a:ext>
            </a:extLst>
          </p:cNvPr>
          <p:cNvSpPr/>
          <p:nvPr/>
        </p:nvSpPr>
        <p:spPr>
          <a:xfrm>
            <a:off x="6251387" y="5222788"/>
            <a:ext cx="3130902" cy="4331954"/>
          </a:xfrm>
          <a:prstGeom prst="roundRect">
            <a:avLst>
              <a:gd name="adj" fmla="val 7703"/>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dirty="0"/>
          </a:p>
        </p:txBody>
      </p:sp>
      <p:sp>
        <p:nvSpPr>
          <p:cNvPr id="126" name="テキスト ボックス 125">
            <a:extLst>
              <a:ext uri="{FF2B5EF4-FFF2-40B4-BE49-F238E27FC236}">
                <a16:creationId xmlns:a16="http://schemas.microsoft.com/office/drawing/2014/main" id="{B699ECC1-C4A4-4DDB-AF5C-05FA9464BBFD}"/>
              </a:ext>
            </a:extLst>
          </p:cNvPr>
          <p:cNvSpPr txBox="1"/>
          <p:nvPr/>
        </p:nvSpPr>
        <p:spPr>
          <a:xfrm>
            <a:off x="6590235" y="5289835"/>
            <a:ext cx="1093416" cy="246349"/>
          </a:xfrm>
          <a:prstGeom prst="rect">
            <a:avLst/>
          </a:prstGeom>
          <a:noFill/>
          <a:ln>
            <a:noFill/>
          </a:ln>
        </p:spPr>
        <p:txBody>
          <a:bodyPr wrap="square" rtlCol="0">
            <a:spAutoFit/>
          </a:bodyPr>
          <a:lstStyle/>
          <a:p>
            <a:r>
              <a:rPr kumimoji="1" lang="ja-JP" altLang="en-US" sz="1001" b="1" dirty="0">
                <a:solidFill>
                  <a:srgbClr val="FF5042"/>
                </a:solidFill>
              </a:rPr>
              <a:t>尻尾補助走行</a:t>
            </a:r>
          </a:p>
        </p:txBody>
      </p:sp>
      <p:sp>
        <p:nvSpPr>
          <p:cNvPr id="128" name="四角形: 角を丸くする 127">
            <a:extLst>
              <a:ext uri="{FF2B5EF4-FFF2-40B4-BE49-F238E27FC236}">
                <a16:creationId xmlns:a16="http://schemas.microsoft.com/office/drawing/2014/main" id="{4E984626-C3A5-44B1-898D-4952AF0625E4}"/>
              </a:ext>
            </a:extLst>
          </p:cNvPr>
          <p:cNvSpPr/>
          <p:nvPr/>
        </p:nvSpPr>
        <p:spPr>
          <a:xfrm>
            <a:off x="6316638" y="5792243"/>
            <a:ext cx="3009696" cy="33855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29" name="正方形/長方形 28">
            <a:extLst>
              <a:ext uri="{FF2B5EF4-FFF2-40B4-BE49-F238E27FC236}">
                <a16:creationId xmlns:a16="http://schemas.microsoft.com/office/drawing/2014/main" id="{2B56F974-86C4-4E71-B844-5EF1D056CD55}"/>
              </a:ext>
            </a:extLst>
          </p:cNvPr>
          <p:cNvSpPr/>
          <p:nvPr/>
        </p:nvSpPr>
        <p:spPr>
          <a:xfrm>
            <a:off x="6316638" y="5771247"/>
            <a:ext cx="3009696" cy="338554"/>
          </a:xfrm>
          <a:prstGeom prst="rect">
            <a:avLst/>
          </a:prstGeom>
        </p:spPr>
        <p:txBody>
          <a:bodyPr wrap="square">
            <a:spAutoFit/>
          </a:bodyPr>
          <a:lstStyle/>
          <a:p>
            <a:pPr algn="just">
              <a:spcAft>
                <a:spcPts val="0"/>
              </a:spcAft>
            </a:pPr>
            <a:r>
              <a:rPr lang="ja-JP" altLang="ja-JP" sz="800" kern="100" dirty="0">
                <a:latin typeface="Century" panose="02040604050505020304" pitchFamily="18" charset="0"/>
                <a:ea typeface="ＭＳ 明朝" panose="02020609040205080304" pitchFamily="17" charset="-128"/>
                <a:cs typeface="Times New Roman" panose="02020603050405020304" pitchFamily="18" charset="0"/>
              </a:rPr>
              <a:t>シーソーに上った後は倒立振子を用いずに尻尾補助走行で制御を行うため、走行状態を切り替える必要がある。</a:t>
            </a:r>
          </a:p>
        </p:txBody>
      </p:sp>
      <p:sp>
        <p:nvSpPr>
          <p:cNvPr id="226" name="正方形/長方形 225">
            <a:extLst>
              <a:ext uri="{FF2B5EF4-FFF2-40B4-BE49-F238E27FC236}">
                <a16:creationId xmlns:a16="http://schemas.microsoft.com/office/drawing/2014/main" id="{C69ABEBB-FECF-45AC-BAB1-5735B76B1D89}"/>
              </a:ext>
            </a:extLst>
          </p:cNvPr>
          <p:cNvSpPr/>
          <p:nvPr/>
        </p:nvSpPr>
        <p:spPr>
          <a:xfrm>
            <a:off x="6445308" y="5632304"/>
            <a:ext cx="548318" cy="22455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dirty="0">
                <a:solidFill>
                  <a:schemeClr val="tx1"/>
                </a:solidFill>
              </a:rPr>
              <a:t>課題</a:t>
            </a:r>
          </a:p>
        </p:txBody>
      </p:sp>
      <p:sp>
        <p:nvSpPr>
          <p:cNvPr id="227" name="正方形/長方形 226">
            <a:extLst>
              <a:ext uri="{FF2B5EF4-FFF2-40B4-BE49-F238E27FC236}">
                <a16:creationId xmlns:a16="http://schemas.microsoft.com/office/drawing/2014/main" id="{66142D27-0218-4790-B287-27050AF317EF}"/>
              </a:ext>
            </a:extLst>
          </p:cNvPr>
          <p:cNvSpPr/>
          <p:nvPr/>
        </p:nvSpPr>
        <p:spPr>
          <a:xfrm>
            <a:off x="6617525" y="1792283"/>
            <a:ext cx="1106754" cy="22699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u="sng" dirty="0">
                <a:solidFill>
                  <a:schemeClr val="tx1"/>
                </a:solidFill>
              </a:rPr>
              <a:t>技術概要</a:t>
            </a:r>
          </a:p>
        </p:txBody>
      </p:sp>
      <p:sp>
        <p:nvSpPr>
          <p:cNvPr id="151" name="フローチャート: 代替処理 150">
            <a:extLst>
              <a:ext uri="{FF2B5EF4-FFF2-40B4-BE49-F238E27FC236}">
                <a16:creationId xmlns:a16="http://schemas.microsoft.com/office/drawing/2014/main" id="{28FB1519-8DD3-4769-895B-1E91CA846B63}"/>
              </a:ext>
            </a:extLst>
          </p:cNvPr>
          <p:cNvSpPr/>
          <p:nvPr/>
        </p:nvSpPr>
        <p:spPr>
          <a:xfrm>
            <a:off x="9785795" y="7453747"/>
            <a:ext cx="2644619" cy="334673"/>
          </a:xfrm>
          <a:prstGeom prst="flowChartAlternateProcess">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1" name="正方形/長方形 240">
            <a:extLst>
              <a:ext uri="{FF2B5EF4-FFF2-40B4-BE49-F238E27FC236}">
                <a16:creationId xmlns:a16="http://schemas.microsoft.com/office/drawing/2014/main" id="{3D577AD1-5068-4FB2-A77C-C4AA63419149}"/>
              </a:ext>
            </a:extLst>
          </p:cNvPr>
          <p:cNvSpPr/>
          <p:nvPr/>
        </p:nvSpPr>
        <p:spPr>
          <a:xfrm>
            <a:off x="9827840" y="7438536"/>
            <a:ext cx="2600377" cy="338554"/>
          </a:xfrm>
          <a:prstGeom prst="rect">
            <a:avLst/>
          </a:prstGeom>
        </p:spPr>
        <p:txBody>
          <a:bodyPr wrap="square">
            <a:spAutoFit/>
          </a:bodyPr>
          <a:lstStyle/>
          <a:p>
            <a:pPr algn="just">
              <a:spcAft>
                <a:spcPts val="0"/>
              </a:spcAft>
            </a:pPr>
            <a:r>
              <a:rPr lang="ja-JP" altLang="ja-JP" sz="800" kern="100" dirty="0">
                <a:latin typeface="Century" panose="02040604050505020304" pitchFamily="18" charset="0"/>
                <a:ea typeface="ＭＳ 明朝" panose="02020609040205080304" pitchFamily="17" charset="-128"/>
                <a:cs typeface="Times New Roman" panose="02020603050405020304" pitchFamily="18" charset="0"/>
              </a:rPr>
              <a:t>タイヤと走行面との摩擦力を最大限確保しつつ前方に倒れるのを防ぐために尻尾角度を</a:t>
            </a:r>
            <a:r>
              <a:rPr lang="en-US" altLang="ja-JP" sz="800" kern="100" dirty="0">
                <a:solidFill>
                  <a:srgbClr val="FF0000"/>
                </a:solidFill>
                <a:latin typeface="Century" panose="02040604050505020304" pitchFamily="18" charset="0"/>
                <a:ea typeface="ＭＳ 明朝" panose="02020609040205080304" pitchFamily="17" charset="-128"/>
                <a:cs typeface="Times New Roman" panose="02020603050405020304" pitchFamily="18" charset="0"/>
              </a:rPr>
              <a:t>113</a:t>
            </a:r>
            <a:r>
              <a:rPr lang="ja-JP" altLang="ja-JP" sz="800" kern="100" dirty="0">
                <a:solidFill>
                  <a:srgbClr val="FF0000"/>
                </a:solidFill>
                <a:latin typeface="Century" panose="02040604050505020304" pitchFamily="18" charset="0"/>
                <a:ea typeface="ＭＳ 明朝" panose="02020609040205080304" pitchFamily="17" charset="-128"/>
                <a:cs typeface="Times New Roman" panose="02020603050405020304" pitchFamily="18" charset="0"/>
              </a:rPr>
              <a:t>度</a:t>
            </a:r>
            <a:r>
              <a:rPr lang="ja-JP" altLang="ja-JP" sz="800" kern="100" dirty="0">
                <a:latin typeface="Century" panose="02040604050505020304" pitchFamily="18" charset="0"/>
                <a:ea typeface="ＭＳ 明朝" panose="02020609040205080304" pitchFamily="17" charset="-128"/>
                <a:cs typeface="Times New Roman" panose="02020603050405020304" pitchFamily="18" charset="0"/>
              </a:rPr>
              <a:t>に指定</a:t>
            </a:r>
          </a:p>
        </p:txBody>
      </p:sp>
      <p:cxnSp>
        <p:nvCxnSpPr>
          <p:cNvPr id="246" name="コネクタ: カギ線 245">
            <a:extLst>
              <a:ext uri="{FF2B5EF4-FFF2-40B4-BE49-F238E27FC236}">
                <a16:creationId xmlns:a16="http://schemas.microsoft.com/office/drawing/2014/main" id="{30935155-A51D-4CF8-A0B5-133C0CCBF474}"/>
              </a:ext>
            </a:extLst>
          </p:cNvPr>
          <p:cNvCxnSpPr>
            <a:cxnSpLocks/>
            <a:stCxn id="151" idx="1"/>
          </p:cNvCxnSpPr>
          <p:nvPr/>
        </p:nvCxnSpPr>
        <p:spPr>
          <a:xfrm rot="10800000" flipH="1">
            <a:off x="9785794" y="6890938"/>
            <a:ext cx="529121" cy="730147"/>
          </a:xfrm>
          <a:prstGeom prst="bentConnector4">
            <a:avLst>
              <a:gd name="adj1" fmla="val -23713"/>
              <a:gd name="adj2" fmla="val 100066"/>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四角形: 角を丸くする 172">
            <a:extLst>
              <a:ext uri="{FF2B5EF4-FFF2-40B4-BE49-F238E27FC236}">
                <a16:creationId xmlns:a16="http://schemas.microsoft.com/office/drawing/2014/main" id="{FC87CB21-6937-43FB-B1EE-CD1A35C3E2EE}"/>
              </a:ext>
            </a:extLst>
          </p:cNvPr>
          <p:cNvSpPr/>
          <p:nvPr/>
        </p:nvSpPr>
        <p:spPr>
          <a:xfrm>
            <a:off x="9640712" y="8038332"/>
            <a:ext cx="2928601" cy="73539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180" name="正方形/長方形 179">
            <a:extLst>
              <a:ext uri="{FF2B5EF4-FFF2-40B4-BE49-F238E27FC236}">
                <a16:creationId xmlns:a16="http://schemas.microsoft.com/office/drawing/2014/main" id="{7B33F004-39B1-4EF3-AB71-311D19EAF601}"/>
              </a:ext>
            </a:extLst>
          </p:cNvPr>
          <p:cNvSpPr/>
          <p:nvPr/>
        </p:nvSpPr>
        <p:spPr>
          <a:xfrm>
            <a:off x="9801208" y="7872189"/>
            <a:ext cx="826691" cy="22387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u="sng" dirty="0">
                <a:solidFill>
                  <a:schemeClr val="tx1"/>
                </a:solidFill>
              </a:rPr>
              <a:t>技術概要</a:t>
            </a:r>
          </a:p>
        </p:txBody>
      </p:sp>
      <p:sp>
        <p:nvSpPr>
          <p:cNvPr id="35" name="正方形/長方形 34">
            <a:extLst>
              <a:ext uri="{FF2B5EF4-FFF2-40B4-BE49-F238E27FC236}">
                <a16:creationId xmlns:a16="http://schemas.microsoft.com/office/drawing/2014/main" id="{0E6AE997-CD7E-4955-A371-3F7C7026A802}"/>
              </a:ext>
            </a:extLst>
          </p:cNvPr>
          <p:cNvSpPr/>
          <p:nvPr/>
        </p:nvSpPr>
        <p:spPr>
          <a:xfrm>
            <a:off x="9713790" y="8105187"/>
            <a:ext cx="2851777" cy="584775"/>
          </a:xfrm>
          <a:prstGeom prst="rect">
            <a:avLst/>
          </a:prstGeom>
        </p:spPr>
        <p:txBody>
          <a:bodyPr wrap="square">
            <a:spAutoFit/>
          </a:bodyPr>
          <a:lstStyle/>
          <a:p>
            <a:pPr algn="just">
              <a:spcAft>
                <a:spcPts val="0"/>
              </a:spcAft>
            </a:pPr>
            <a:r>
              <a:rPr lang="ja-JP" altLang="en-US" sz="800" b="1" u="sng" kern="100">
                <a:latin typeface="Century" panose="02040604050505020304" pitchFamily="18" charset="0"/>
                <a:ea typeface="ＭＳ 明朝" panose="02020609040205080304" pitchFamily="17" charset="-128"/>
                <a:cs typeface="Times New Roman" panose="02020603050405020304" pitchFamily="18" charset="0"/>
              </a:rPr>
              <a:t>事前に</a:t>
            </a:r>
            <a:r>
              <a:rPr lang="ja-JP" altLang="ja-JP" sz="800" b="1" u="sng" kern="100">
                <a:latin typeface="Century" panose="02040604050505020304" pitchFamily="18" charset="0"/>
                <a:ea typeface="ＭＳ 明朝" panose="02020609040205080304" pitchFamily="17" charset="-128"/>
                <a:cs typeface="Times New Roman" panose="02020603050405020304" pitchFamily="18" charset="0"/>
              </a:rPr>
              <a:t>走行体</a:t>
            </a:r>
            <a:r>
              <a:rPr lang="ja-JP" altLang="ja-JP" sz="800" b="1" u="sng" kern="100" dirty="0">
                <a:latin typeface="Century" panose="02040604050505020304" pitchFamily="18" charset="0"/>
                <a:ea typeface="ＭＳ 明朝" panose="02020609040205080304" pitchFamily="17" charset="-128"/>
                <a:cs typeface="Times New Roman" panose="02020603050405020304" pitchFamily="18" charset="0"/>
              </a:rPr>
              <a:t>を傾ける</a:t>
            </a:r>
          </a:p>
          <a:p>
            <a:pPr algn="just">
              <a:spcAft>
                <a:spcPts val="0"/>
              </a:spcAft>
            </a:pPr>
            <a:r>
              <a:rPr lang="ja-JP" altLang="ja-JP" sz="800" kern="100" dirty="0">
                <a:latin typeface="Century" panose="02040604050505020304" pitchFamily="18" charset="0"/>
                <a:ea typeface="ＭＳ 明朝" panose="02020609040205080304" pitchFamily="17" charset="-128"/>
                <a:cs typeface="Times New Roman" panose="02020603050405020304" pitchFamily="18" charset="0"/>
              </a:rPr>
              <a:t>シーソーの傾きの変化によるショックを最小限にすることを目的に荷重を後方にずらすため、低速で指定距離前進しながら尻尾角度を</a:t>
            </a:r>
            <a:r>
              <a:rPr lang="en-US" altLang="ja-JP" sz="800" kern="100" dirty="0">
                <a:solidFill>
                  <a:srgbClr val="FF0000"/>
                </a:solidFill>
                <a:latin typeface="Century" panose="02040604050505020304" pitchFamily="18" charset="0"/>
                <a:ea typeface="ＭＳ 明朝" panose="02020609040205080304" pitchFamily="17" charset="-128"/>
                <a:cs typeface="Times New Roman" panose="02020603050405020304" pitchFamily="18" charset="0"/>
              </a:rPr>
              <a:t>105</a:t>
            </a:r>
            <a:r>
              <a:rPr lang="ja-JP" altLang="ja-JP" sz="800" kern="100" dirty="0">
                <a:solidFill>
                  <a:srgbClr val="FF0000"/>
                </a:solidFill>
                <a:latin typeface="Century" panose="02040604050505020304" pitchFamily="18" charset="0"/>
                <a:ea typeface="ＭＳ 明朝" panose="02020609040205080304" pitchFamily="17" charset="-128"/>
                <a:cs typeface="Times New Roman" panose="02020603050405020304" pitchFamily="18" charset="0"/>
              </a:rPr>
              <a:t>度</a:t>
            </a:r>
            <a:r>
              <a:rPr lang="ja-JP" altLang="ja-JP" sz="800" kern="100" dirty="0">
                <a:latin typeface="Century" panose="02040604050505020304" pitchFamily="18" charset="0"/>
                <a:ea typeface="ＭＳ 明朝" panose="02020609040205080304" pitchFamily="17" charset="-128"/>
                <a:cs typeface="Times New Roman" panose="02020603050405020304" pitchFamily="18" charset="0"/>
              </a:rPr>
              <a:t>まで上げ機体を後方に傾ける。</a:t>
            </a:r>
          </a:p>
        </p:txBody>
      </p:sp>
      <p:sp>
        <p:nvSpPr>
          <p:cNvPr id="182" name="四角形: 角を丸くする 181">
            <a:extLst>
              <a:ext uri="{FF2B5EF4-FFF2-40B4-BE49-F238E27FC236}">
                <a16:creationId xmlns:a16="http://schemas.microsoft.com/office/drawing/2014/main" id="{A57B7119-9EAD-4444-9B4E-9069A0EDBEF9}"/>
              </a:ext>
            </a:extLst>
          </p:cNvPr>
          <p:cNvSpPr/>
          <p:nvPr/>
        </p:nvSpPr>
        <p:spPr>
          <a:xfrm>
            <a:off x="9617159" y="5804323"/>
            <a:ext cx="2985378" cy="30958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183" name="正方形/長方形 182">
            <a:extLst>
              <a:ext uri="{FF2B5EF4-FFF2-40B4-BE49-F238E27FC236}">
                <a16:creationId xmlns:a16="http://schemas.microsoft.com/office/drawing/2014/main" id="{E38ADD8F-189A-488A-972A-C383E7A60902}"/>
              </a:ext>
            </a:extLst>
          </p:cNvPr>
          <p:cNvSpPr/>
          <p:nvPr/>
        </p:nvSpPr>
        <p:spPr>
          <a:xfrm>
            <a:off x="9612249" y="5790563"/>
            <a:ext cx="2990287" cy="338554"/>
          </a:xfrm>
          <a:prstGeom prst="rect">
            <a:avLst/>
          </a:prstGeom>
          <a:ln>
            <a:noFill/>
          </a:ln>
        </p:spPr>
        <p:txBody>
          <a:bodyPr wrap="square">
            <a:spAutoFit/>
          </a:bodyPr>
          <a:lstStyle/>
          <a:p>
            <a:pPr algn="just">
              <a:spcAft>
                <a:spcPts val="0"/>
              </a:spcAft>
            </a:pP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シーソーの急な傾きの変化に対応</a:t>
            </a:r>
            <a:r>
              <a:rPr lang="ja-JP" altLang="en-US" sz="800" kern="100">
                <a:latin typeface="Century" panose="02040604050505020304" pitchFamily="18" charset="0"/>
                <a:ea typeface="ＭＳ 明朝" panose="02020609040205080304" pitchFamily="17" charset="-128"/>
                <a:cs typeface="Times New Roman" panose="02020603050405020304" pitchFamily="18" charset="0"/>
              </a:rPr>
              <a:t>し、かつ</a:t>
            </a: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機体が転倒しないような尻尾の角度の保持が必要</a:t>
            </a:r>
            <a:endParaRPr lang="ja-JP" altLang="ja-JP" sz="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84" name="正方形/長方形 183">
            <a:extLst>
              <a:ext uri="{FF2B5EF4-FFF2-40B4-BE49-F238E27FC236}">
                <a16:creationId xmlns:a16="http://schemas.microsoft.com/office/drawing/2014/main" id="{A939E1DB-033E-4507-93D0-FFF916A9E9B0}"/>
              </a:ext>
            </a:extLst>
          </p:cNvPr>
          <p:cNvSpPr/>
          <p:nvPr/>
        </p:nvSpPr>
        <p:spPr>
          <a:xfrm>
            <a:off x="9804872" y="5657347"/>
            <a:ext cx="544782" cy="18040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dirty="0">
                <a:solidFill>
                  <a:schemeClr val="tx1"/>
                </a:solidFill>
              </a:rPr>
              <a:t>課題</a:t>
            </a:r>
          </a:p>
        </p:txBody>
      </p:sp>
      <p:sp>
        <p:nvSpPr>
          <p:cNvPr id="145" name="テキスト ボックス 144">
            <a:extLst>
              <a:ext uri="{FF2B5EF4-FFF2-40B4-BE49-F238E27FC236}">
                <a16:creationId xmlns:a16="http://schemas.microsoft.com/office/drawing/2014/main" id="{1D7B395F-3A1F-4533-B470-55FDDC642B73}"/>
              </a:ext>
            </a:extLst>
          </p:cNvPr>
          <p:cNvSpPr txBox="1"/>
          <p:nvPr/>
        </p:nvSpPr>
        <p:spPr>
          <a:xfrm>
            <a:off x="9861068" y="5299417"/>
            <a:ext cx="1482547" cy="246349"/>
          </a:xfrm>
          <a:prstGeom prst="rect">
            <a:avLst/>
          </a:prstGeom>
          <a:noFill/>
          <a:ln>
            <a:noFill/>
          </a:ln>
        </p:spPr>
        <p:txBody>
          <a:bodyPr wrap="square" rtlCol="0">
            <a:spAutoFit/>
          </a:bodyPr>
          <a:lstStyle/>
          <a:p>
            <a:r>
              <a:rPr kumimoji="1" lang="ja-JP" altLang="en-US" sz="1001" b="1" dirty="0">
                <a:solidFill>
                  <a:srgbClr val="FF5042"/>
                </a:solidFill>
              </a:rPr>
              <a:t>シーソー上走行状態１</a:t>
            </a:r>
          </a:p>
        </p:txBody>
      </p:sp>
      <p:sp>
        <p:nvSpPr>
          <p:cNvPr id="212" name="四角形: 角を丸くする 211">
            <a:extLst>
              <a:ext uri="{FF2B5EF4-FFF2-40B4-BE49-F238E27FC236}">
                <a16:creationId xmlns:a16="http://schemas.microsoft.com/office/drawing/2014/main" id="{FF8185FE-5EED-4EB8-99B0-E8A123E62A9C}"/>
              </a:ext>
            </a:extLst>
          </p:cNvPr>
          <p:cNvSpPr/>
          <p:nvPr/>
        </p:nvSpPr>
        <p:spPr>
          <a:xfrm>
            <a:off x="6487942" y="1405278"/>
            <a:ext cx="3458934" cy="33855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214" name="正方形/長方形 213">
            <a:extLst>
              <a:ext uri="{FF2B5EF4-FFF2-40B4-BE49-F238E27FC236}">
                <a16:creationId xmlns:a16="http://schemas.microsoft.com/office/drawing/2014/main" id="{0A64B068-1F49-411F-A7B6-B3355BFB1B87}"/>
              </a:ext>
            </a:extLst>
          </p:cNvPr>
          <p:cNvSpPr/>
          <p:nvPr/>
        </p:nvSpPr>
        <p:spPr>
          <a:xfrm>
            <a:off x="6539904" y="1400048"/>
            <a:ext cx="3348997" cy="338554"/>
          </a:xfrm>
          <a:prstGeom prst="rect">
            <a:avLst/>
          </a:prstGeom>
        </p:spPr>
        <p:txBody>
          <a:bodyPr wrap="square">
            <a:spAutoFit/>
          </a:bodyPr>
          <a:lstStyle/>
          <a:p>
            <a:pPr algn="just">
              <a:spcAft>
                <a:spcPts val="0"/>
              </a:spcAft>
            </a:pP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難所であるシーソーの位置を把握するため、正確なジャイロ値を設定する必要がある。</a:t>
            </a:r>
            <a:endParaRPr lang="ja-JP" altLang="ja-JP" sz="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216" name="正方形/長方形 215">
            <a:extLst>
              <a:ext uri="{FF2B5EF4-FFF2-40B4-BE49-F238E27FC236}">
                <a16:creationId xmlns:a16="http://schemas.microsoft.com/office/drawing/2014/main" id="{55C9E869-5422-4525-AA79-78BCA57DC19B}"/>
              </a:ext>
            </a:extLst>
          </p:cNvPr>
          <p:cNvSpPr/>
          <p:nvPr/>
        </p:nvSpPr>
        <p:spPr>
          <a:xfrm>
            <a:off x="6617525" y="1215508"/>
            <a:ext cx="548318" cy="22455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dirty="0">
                <a:solidFill>
                  <a:schemeClr val="tx1"/>
                </a:solidFill>
              </a:rPr>
              <a:t>課題</a:t>
            </a:r>
          </a:p>
        </p:txBody>
      </p:sp>
      <p:pic>
        <p:nvPicPr>
          <p:cNvPr id="256" name="図 255">
            <a:extLst>
              <a:ext uri="{FF2B5EF4-FFF2-40B4-BE49-F238E27FC236}">
                <a16:creationId xmlns:a16="http://schemas.microsoft.com/office/drawing/2014/main" id="{229A14F4-3BC9-493B-864E-260300D1F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1132" y="1478107"/>
            <a:ext cx="1581393" cy="428986"/>
          </a:xfrm>
          <a:prstGeom prst="rect">
            <a:avLst/>
          </a:prstGeom>
        </p:spPr>
      </p:pic>
      <p:pic>
        <p:nvPicPr>
          <p:cNvPr id="257" name="図 256">
            <a:extLst>
              <a:ext uri="{FF2B5EF4-FFF2-40B4-BE49-F238E27FC236}">
                <a16:creationId xmlns:a16="http://schemas.microsoft.com/office/drawing/2014/main" id="{D82F1A3E-B1FD-4920-AF18-C0EFE7F46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1831" y="1166035"/>
            <a:ext cx="453690" cy="741057"/>
          </a:xfrm>
          <a:prstGeom prst="rect">
            <a:avLst/>
          </a:prstGeom>
        </p:spPr>
      </p:pic>
      <p:pic>
        <p:nvPicPr>
          <p:cNvPr id="258" name="図 257">
            <a:extLst>
              <a:ext uri="{FF2B5EF4-FFF2-40B4-BE49-F238E27FC236}">
                <a16:creationId xmlns:a16="http://schemas.microsoft.com/office/drawing/2014/main" id="{07994F1B-F3C4-45E3-A942-0A2E40795F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0205471" y="1397379"/>
            <a:ext cx="362919" cy="275565"/>
          </a:xfrm>
          <a:prstGeom prst="rect">
            <a:avLst/>
          </a:prstGeom>
        </p:spPr>
      </p:pic>
      <p:sp>
        <p:nvSpPr>
          <p:cNvPr id="259" name="フローチャート: 代替処理 258">
            <a:extLst>
              <a:ext uri="{FF2B5EF4-FFF2-40B4-BE49-F238E27FC236}">
                <a16:creationId xmlns:a16="http://schemas.microsoft.com/office/drawing/2014/main" id="{F2EBC97B-DFED-46AB-9DC3-0E9C708EFD24}"/>
              </a:ext>
            </a:extLst>
          </p:cNvPr>
          <p:cNvSpPr/>
          <p:nvPr/>
        </p:nvSpPr>
        <p:spPr>
          <a:xfrm>
            <a:off x="6511736" y="3071306"/>
            <a:ext cx="2461923" cy="710840"/>
          </a:xfrm>
          <a:prstGeom prst="flowChartAlternateProcess">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テキスト ボックス 50">
            <a:extLst>
              <a:ext uri="{FF2B5EF4-FFF2-40B4-BE49-F238E27FC236}">
                <a16:creationId xmlns:a16="http://schemas.microsoft.com/office/drawing/2014/main" id="{D9BB2C6C-4749-4F5E-9914-348EC37C38C9}"/>
              </a:ext>
            </a:extLst>
          </p:cNvPr>
          <p:cNvSpPr txBox="1"/>
          <p:nvPr/>
        </p:nvSpPr>
        <p:spPr>
          <a:xfrm>
            <a:off x="6511737" y="3182656"/>
            <a:ext cx="2558688" cy="769441"/>
          </a:xfrm>
          <a:prstGeom prst="rect">
            <a:avLst/>
          </a:prstGeom>
          <a:noFill/>
        </p:spPr>
        <p:txBody>
          <a:bodyPr wrap="square" rtlCol="0">
            <a:spAutoFit/>
          </a:bodyPr>
          <a:lstStyle/>
          <a:p>
            <a:r>
              <a:rPr kumimoji="1" lang="ja-JP" altLang="en-US" sz="900" dirty="0"/>
              <a:t>左図は機体が段差に衝突した際のジャイロ値の変化を表した図である。段差判定のための閾値は実験を繰り返すことに</a:t>
            </a:r>
            <a:r>
              <a:rPr kumimoji="1" lang="ja-JP" altLang="en-US" sz="900"/>
              <a:t>より決定</a:t>
            </a:r>
            <a:r>
              <a:rPr lang="ja-JP" altLang="en-US" sz="900"/>
              <a:t>した</a:t>
            </a:r>
            <a:r>
              <a:rPr kumimoji="1" lang="ja-JP" altLang="en-US" sz="900"/>
              <a:t>。</a:t>
            </a:r>
            <a:endParaRPr kumimoji="1" lang="en-US" altLang="ja-JP" sz="900" dirty="0"/>
          </a:p>
          <a:p>
            <a:endParaRPr kumimoji="1" lang="en-US" altLang="ja-JP" sz="900" dirty="0"/>
          </a:p>
          <a:p>
            <a:endParaRPr kumimoji="1" lang="ja-JP" altLang="en-US" sz="800" dirty="0"/>
          </a:p>
        </p:txBody>
      </p:sp>
      <p:sp>
        <p:nvSpPr>
          <p:cNvPr id="267" name="正方形/長方形 266">
            <a:extLst>
              <a:ext uri="{FF2B5EF4-FFF2-40B4-BE49-F238E27FC236}">
                <a16:creationId xmlns:a16="http://schemas.microsoft.com/office/drawing/2014/main" id="{5F5B7519-113C-415C-8EFC-4207630B5ED3}"/>
              </a:ext>
            </a:extLst>
          </p:cNvPr>
          <p:cNvSpPr/>
          <p:nvPr/>
        </p:nvSpPr>
        <p:spPr>
          <a:xfrm>
            <a:off x="6622184" y="4449821"/>
            <a:ext cx="548318" cy="22455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dirty="0">
                <a:solidFill>
                  <a:schemeClr val="tx1"/>
                </a:solidFill>
              </a:rPr>
              <a:t>成果</a:t>
            </a:r>
          </a:p>
        </p:txBody>
      </p:sp>
      <p:sp>
        <p:nvSpPr>
          <p:cNvPr id="275" name="四角形: 角を丸くする 274">
            <a:extLst>
              <a:ext uri="{FF2B5EF4-FFF2-40B4-BE49-F238E27FC236}">
                <a16:creationId xmlns:a16="http://schemas.microsoft.com/office/drawing/2014/main" id="{742B5AE0-B4E6-4738-9576-523B5C2F8C7F}"/>
              </a:ext>
            </a:extLst>
          </p:cNvPr>
          <p:cNvSpPr/>
          <p:nvPr/>
        </p:nvSpPr>
        <p:spPr>
          <a:xfrm>
            <a:off x="6511736" y="4649942"/>
            <a:ext cx="5527313" cy="33855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dirty="0"/>
          </a:p>
        </p:txBody>
      </p:sp>
      <p:sp>
        <p:nvSpPr>
          <p:cNvPr id="266" name="正方形/長方形 265">
            <a:extLst>
              <a:ext uri="{FF2B5EF4-FFF2-40B4-BE49-F238E27FC236}">
                <a16:creationId xmlns:a16="http://schemas.microsoft.com/office/drawing/2014/main" id="{010384CE-263F-4CF2-A98F-125E0B99DCD3}"/>
              </a:ext>
            </a:extLst>
          </p:cNvPr>
          <p:cNvSpPr/>
          <p:nvPr/>
        </p:nvSpPr>
        <p:spPr>
          <a:xfrm>
            <a:off x="6518046" y="4632195"/>
            <a:ext cx="5519440" cy="338554"/>
          </a:xfrm>
          <a:prstGeom prst="rect">
            <a:avLst/>
          </a:prstGeom>
        </p:spPr>
        <p:txBody>
          <a:bodyPr wrap="square">
            <a:spAutoFit/>
          </a:bodyPr>
          <a:lstStyle/>
          <a:p>
            <a:pPr algn="just">
              <a:spcAft>
                <a:spcPts val="0"/>
              </a:spcAft>
            </a:pPr>
            <a:r>
              <a:rPr lang="ja-JP" altLang="en-US" sz="800" kern="100">
                <a:latin typeface="Century" panose="02040604050505020304" pitchFamily="18" charset="0"/>
                <a:ea typeface="ＭＳ 明朝" panose="02020609040205080304" pitchFamily="17" charset="-128"/>
                <a:cs typeface="Times New Roman" panose="02020603050405020304" pitchFamily="18" charset="0"/>
              </a:rPr>
              <a:t>・高精度な段差検知機能の実現と自己位置機能組み合わせにより、シーソー攻略の精度が向上！</a:t>
            </a:r>
            <a:endParaRPr lang="en-US" altLang="ja-JP" sz="800" kern="100" dirty="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altLang="en-US" sz="800" kern="100">
                <a:latin typeface="Century" panose="02040604050505020304" pitchFamily="18" charset="0"/>
                <a:ea typeface="ＭＳ 明朝" panose="02020609040205080304" pitchFamily="17" charset="-128"/>
                <a:cs typeface="Times New Roman" panose="02020603050405020304" pitchFamily="18" charset="0"/>
              </a:rPr>
              <a:t>・シーソーを登る際に段差検知を行い直後に尻尾を立てることにより、機体</a:t>
            </a: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を安定させることが可能</a:t>
            </a:r>
            <a:r>
              <a:rPr lang="ja-JP" altLang="en-US" sz="800" kern="100">
                <a:latin typeface="Century" panose="02040604050505020304" pitchFamily="18" charset="0"/>
                <a:ea typeface="ＭＳ 明朝" panose="02020609040205080304" pitchFamily="17" charset="-128"/>
                <a:cs typeface="Times New Roman" panose="02020603050405020304" pitchFamily="18" charset="0"/>
              </a:rPr>
              <a:t>に！</a:t>
            </a:r>
            <a:endParaRPr lang="ja-JP" altLang="ja-JP" sz="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278" name="四角形: 角を丸くする 277">
            <a:extLst>
              <a:ext uri="{FF2B5EF4-FFF2-40B4-BE49-F238E27FC236}">
                <a16:creationId xmlns:a16="http://schemas.microsoft.com/office/drawing/2014/main" id="{9265D61F-008E-4946-B9EE-2AA8C02E9C30}"/>
              </a:ext>
            </a:extLst>
          </p:cNvPr>
          <p:cNvSpPr/>
          <p:nvPr/>
        </p:nvSpPr>
        <p:spPr>
          <a:xfrm>
            <a:off x="1549675" y="1068013"/>
            <a:ext cx="4301975" cy="33855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276" name="正方形/長方形 275">
            <a:extLst>
              <a:ext uri="{FF2B5EF4-FFF2-40B4-BE49-F238E27FC236}">
                <a16:creationId xmlns:a16="http://schemas.microsoft.com/office/drawing/2014/main" id="{A5AFBCCA-59EC-4247-AA04-90ADB9C1F0F7}"/>
              </a:ext>
            </a:extLst>
          </p:cNvPr>
          <p:cNvSpPr/>
          <p:nvPr/>
        </p:nvSpPr>
        <p:spPr>
          <a:xfrm>
            <a:off x="1652540" y="1117287"/>
            <a:ext cx="4138849" cy="215444"/>
          </a:xfrm>
          <a:prstGeom prst="rect">
            <a:avLst/>
          </a:prstGeom>
        </p:spPr>
        <p:txBody>
          <a:bodyPr wrap="square">
            <a:spAutoFit/>
          </a:bodyPr>
          <a:lstStyle/>
          <a:p>
            <a:pPr algn="just">
              <a:spcAft>
                <a:spcPts val="0"/>
              </a:spcAft>
            </a:pPr>
            <a:r>
              <a:rPr lang="ja-JP" altLang="en-US" sz="800" kern="100">
                <a:latin typeface="Century" panose="02040604050505020304" pitchFamily="18" charset="0"/>
                <a:ea typeface="ＭＳ 明朝" panose="02020609040205080304" pitchFamily="17" charset="-128"/>
                <a:cs typeface="Times New Roman" panose="02020603050405020304" pitchFamily="18" charset="0"/>
              </a:rPr>
              <a:t>難所</a:t>
            </a: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の</a:t>
            </a:r>
            <a:r>
              <a:rPr lang="ja-JP" altLang="en-US" sz="800" kern="100">
                <a:latin typeface="Century" panose="02040604050505020304" pitchFamily="18" charset="0"/>
                <a:ea typeface="ＭＳ 明朝" panose="02020609040205080304" pitchFamily="17" charset="-128"/>
                <a:cs typeface="Times New Roman" panose="02020603050405020304" pitchFamily="18" charset="0"/>
              </a:rPr>
              <a:t>位置を把握しするために、コース上の灰色マーカーを検知する必要がある。</a:t>
            </a:r>
            <a:endParaRPr lang="ja-JP" altLang="ja-JP" sz="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277" name="正方形/長方形 276">
            <a:extLst>
              <a:ext uri="{FF2B5EF4-FFF2-40B4-BE49-F238E27FC236}">
                <a16:creationId xmlns:a16="http://schemas.microsoft.com/office/drawing/2014/main" id="{B8B6F25D-1926-46BF-AAF7-24AB29CFC5A1}"/>
              </a:ext>
            </a:extLst>
          </p:cNvPr>
          <p:cNvSpPr/>
          <p:nvPr/>
        </p:nvSpPr>
        <p:spPr>
          <a:xfrm>
            <a:off x="1690647" y="903798"/>
            <a:ext cx="548318" cy="22455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dirty="0">
                <a:solidFill>
                  <a:schemeClr val="tx1"/>
                </a:solidFill>
              </a:rPr>
              <a:t>課題</a:t>
            </a:r>
          </a:p>
        </p:txBody>
      </p:sp>
      <p:sp>
        <p:nvSpPr>
          <p:cNvPr id="108" name="四角形: 角を丸くする 107">
            <a:extLst>
              <a:ext uri="{FF2B5EF4-FFF2-40B4-BE49-F238E27FC236}">
                <a16:creationId xmlns:a16="http://schemas.microsoft.com/office/drawing/2014/main" id="{DF3392CA-BD60-4A8D-97B5-B08378B30884}"/>
              </a:ext>
            </a:extLst>
          </p:cNvPr>
          <p:cNvSpPr/>
          <p:nvPr/>
        </p:nvSpPr>
        <p:spPr>
          <a:xfrm>
            <a:off x="3462112" y="3538219"/>
            <a:ext cx="2540786" cy="7465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17" name="正方形/長方形 16">
            <a:extLst>
              <a:ext uri="{FF2B5EF4-FFF2-40B4-BE49-F238E27FC236}">
                <a16:creationId xmlns:a16="http://schemas.microsoft.com/office/drawing/2014/main" id="{FBCDDE47-374E-432B-BB0B-C6857A6E3919}"/>
              </a:ext>
            </a:extLst>
          </p:cNvPr>
          <p:cNvSpPr/>
          <p:nvPr/>
        </p:nvSpPr>
        <p:spPr>
          <a:xfrm>
            <a:off x="3490470" y="3535939"/>
            <a:ext cx="2512428" cy="707886"/>
          </a:xfrm>
          <a:prstGeom prst="rect">
            <a:avLst/>
          </a:prstGeom>
        </p:spPr>
        <p:txBody>
          <a:bodyPr wrap="square">
            <a:spAutoFit/>
          </a:bodyPr>
          <a:lstStyle/>
          <a:p>
            <a:pPr algn="just">
              <a:spcAft>
                <a:spcPts val="0"/>
              </a:spcAft>
            </a:pPr>
            <a:r>
              <a:rPr lang="ja-JP" altLang="ja-JP" sz="800" b="1" u="sng" kern="100" dirty="0">
                <a:latin typeface="Century" panose="02040604050505020304" pitchFamily="18" charset="0"/>
                <a:ea typeface="ＭＳ 明朝" panose="02020609040205080304" pitchFamily="17" charset="-128"/>
                <a:cs typeface="Times New Roman" panose="02020603050405020304" pitchFamily="18" charset="0"/>
              </a:rPr>
              <a:t>ライン復帰走行</a:t>
            </a:r>
          </a:p>
          <a:p>
            <a:pPr algn="just">
              <a:spcAft>
                <a:spcPts val="0"/>
              </a:spcAft>
            </a:pPr>
            <a:r>
              <a:rPr lang="en-US" altLang="ja-JP" sz="800" kern="100" dirty="0">
                <a:latin typeface="Century" panose="02040604050505020304" pitchFamily="18" charset="0"/>
                <a:ea typeface="ＭＳ 明朝" panose="02020609040205080304" pitchFamily="17" charset="-128"/>
                <a:cs typeface="Times New Roman" panose="02020603050405020304" pitchFamily="18" charset="0"/>
              </a:rPr>
              <a:t>ON-OFF</a:t>
            </a:r>
            <a:r>
              <a:rPr lang="ja-JP" altLang="ja-JP" sz="800" kern="100" dirty="0">
                <a:latin typeface="Century" panose="02040604050505020304" pitchFamily="18" charset="0"/>
                <a:ea typeface="ＭＳ 明朝" panose="02020609040205080304" pitchFamily="17" charset="-128"/>
                <a:cs typeface="Times New Roman" panose="02020603050405020304" pitchFamily="18" charset="0"/>
              </a:rPr>
              <a:t>ライントレースを行った後、低速の</a:t>
            </a:r>
            <a:r>
              <a:rPr lang="en-US" altLang="ja-JP" sz="800" kern="100" dirty="0">
                <a:latin typeface="Century" panose="02040604050505020304" pitchFamily="18" charset="0"/>
                <a:ea typeface="ＭＳ 明朝" panose="02020609040205080304" pitchFamily="17" charset="-128"/>
                <a:cs typeface="Times New Roman" panose="02020603050405020304" pitchFamily="18" charset="0"/>
              </a:rPr>
              <a:t>PID</a:t>
            </a:r>
            <a:r>
              <a:rPr lang="ja-JP" altLang="ja-JP" sz="800" kern="100" dirty="0">
                <a:latin typeface="Century" panose="02040604050505020304" pitchFamily="18" charset="0"/>
                <a:ea typeface="ＭＳ 明朝" panose="02020609040205080304" pitchFamily="17" charset="-128"/>
                <a:cs typeface="Times New Roman" panose="02020603050405020304" pitchFamily="18" charset="0"/>
              </a:rPr>
              <a:t>走行に切り替えることよって左右の振幅の小さな走行に復帰する。灰色検知後の距離の誤差を最小にすること</a:t>
            </a:r>
            <a:r>
              <a:rPr lang="ja-JP" altLang="ja-JP" sz="800" kern="100">
                <a:latin typeface="Century" panose="02040604050505020304" pitchFamily="18" charset="0"/>
                <a:ea typeface="ＭＳ 明朝" panose="02020609040205080304" pitchFamily="17" charset="-128"/>
                <a:cs typeface="Times New Roman" panose="02020603050405020304" pitchFamily="18" charset="0"/>
              </a:rPr>
              <a:t>ができる</a:t>
            </a:r>
            <a:r>
              <a:rPr lang="ja-JP" altLang="en-US" sz="800" kern="100">
                <a:latin typeface="Century" panose="02040604050505020304" pitchFamily="18" charset="0"/>
                <a:ea typeface="ＭＳ 明朝" panose="02020609040205080304" pitchFamily="17" charset="-128"/>
                <a:cs typeface="Times New Roman" panose="02020603050405020304" pitchFamily="18" charset="0"/>
              </a:rPr>
              <a:t>。</a:t>
            </a:r>
            <a:endParaRPr lang="ja-JP" altLang="ja-JP" sz="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四角形: 角を丸くする 12">
            <a:extLst>
              <a:ext uri="{FF2B5EF4-FFF2-40B4-BE49-F238E27FC236}">
                <a16:creationId xmlns:a16="http://schemas.microsoft.com/office/drawing/2014/main" id="{7CC886ED-4A47-461E-84B8-0388BE9D4D4D}"/>
              </a:ext>
            </a:extLst>
          </p:cNvPr>
          <p:cNvSpPr/>
          <p:nvPr/>
        </p:nvSpPr>
        <p:spPr>
          <a:xfrm>
            <a:off x="163127" y="1577142"/>
            <a:ext cx="3176096" cy="76406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279" name="正方形/長方形 278">
            <a:extLst>
              <a:ext uri="{FF2B5EF4-FFF2-40B4-BE49-F238E27FC236}">
                <a16:creationId xmlns:a16="http://schemas.microsoft.com/office/drawing/2014/main" id="{3D6542D6-1E00-49EA-9028-6DFA6858B998}"/>
              </a:ext>
            </a:extLst>
          </p:cNvPr>
          <p:cNvSpPr/>
          <p:nvPr/>
        </p:nvSpPr>
        <p:spPr>
          <a:xfrm>
            <a:off x="309975" y="1415602"/>
            <a:ext cx="1106754" cy="22699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u="sng" dirty="0">
                <a:solidFill>
                  <a:schemeClr val="tx1"/>
                </a:solidFill>
              </a:rPr>
              <a:t>技術概要</a:t>
            </a:r>
          </a:p>
        </p:txBody>
      </p:sp>
      <p:sp>
        <p:nvSpPr>
          <p:cNvPr id="8" name="正方形/長方形 7">
            <a:extLst>
              <a:ext uri="{FF2B5EF4-FFF2-40B4-BE49-F238E27FC236}">
                <a16:creationId xmlns:a16="http://schemas.microsoft.com/office/drawing/2014/main" id="{01B84E13-50E6-4B75-AAE2-2E1F9C6976AA}"/>
              </a:ext>
            </a:extLst>
          </p:cNvPr>
          <p:cNvSpPr/>
          <p:nvPr/>
        </p:nvSpPr>
        <p:spPr>
          <a:xfrm>
            <a:off x="3471291" y="1596546"/>
            <a:ext cx="2533917" cy="708527"/>
          </a:xfrm>
          <a:prstGeom prst="rect">
            <a:avLst/>
          </a:prstGeom>
        </p:spPr>
        <p:txBody>
          <a:bodyPr wrap="square">
            <a:spAutoFit/>
          </a:bodyPr>
          <a:lstStyle/>
          <a:p>
            <a:pPr algn="just"/>
            <a:r>
              <a:rPr lang="en-US" altLang="ja-JP" sz="801" b="1" u="sng" kern="100" dirty="0">
                <a:latin typeface="Century" panose="02040604050505020304" pitchFamily="18" charset="0"/>
                <a:ea typeface="ＭＳ 明朝" panose="02020609040205080304" pitchFamily="17" charset="-128"/>
                <a:cs typeface="Times New Roman" panose="02020603050405020304" pitchFamily="18" charset="0"/>
              </a:rPr>
              <a:t>ON</a:t>
            </a:r>
            <a:r>
              <a:rPr lang="en-US" altLang="ja-JP" sz="8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801" b="1" u="sng" kern="100" dirty="0">
                <a:latin typeface="Century" panose="02040604050505020304" pitchFamily="18" charset="0"/>
                <a:ea typeface="ＭＳ 明朝" panose="02020609040205080304" pitchFamily="17" charset="-128"/>
                <a:cs typeface="Times New Roman" panose="02020603050405020304" pitchFamily="18" charset="0"/>
              </a:rPr>
              <a:t>OFF</a:t>
            </a:r>
            <a:r>
              <a:rPr lang="ja-JP" altLang="ja-JP" sz="801" b="1" u="sng" kern="100" dirty="0">
                <a:latin typeface="Century" panose="02040604050505020304" pitchFamily="18" charset="0"/>
                <a:ea typeface="ＭＳ 明朝" panose="02020609040205080304" pitchFamily="17" charset="-128"/>
                <a:cs typeface="Times New Roman" panose="02020603050405020304" pitchFamily="18" charset="0"/>
              </a:rPr>
              <a:t>ライントレース</a:t>
            </a:r>
          </a:p>
          <a:p>
            <a:pPr algn="just"/>
            <a:r>
              <a:rPr lang="ja-JP" altLang="ja-JP" sz="801" kern="100" dirty="0">
                <a:latin typeface="Century" panose="02040604050505020304" pitchFamily="18" charset="0"/>
                <a:ea typeface="ＭＳ 明朝" panose="02020609040205080304" pitchFamily="17" charset="-128"/>
                <a:cs typeface="Times New Roman" panose="02020603050405020304" pitchFamily="18" charset="0"/>
              </a:rPr>
              <a:t>輝度値と目標値の大小関係のみを用いて旋回角度を設定する走行状態。</a:t>
            </a:r>
            <a:r>
              <a:rPr lang="en-US" altLang="ja-JP" sz="801" kern="100" dirty="0">
                <a:latin typeface="Century" panose="02040604050505020304" pitchFamily="18" charset="0"/>
                <a:ea typeface="ＭＳ 明朝" panose="02020609040205080304" pitchFamily="17" charset="-128"/>
                <a:cs typeface="Times New Roman" panose="02020603050405020304" pitchFamily="18" charset="0"/>
              </a:rPr>
              <a:t>ON-OFF</a:t>
            </a:r>
            <a:r>
              <a:rPr lang="ja-JP" altLang="ja-JP" sz="801" kern="100" dirty="0">
                <a:latin typeface="Century" panose="02040604050505020304" pitchFamily="18" charset="0"/>
                <a:ea typeface="ＭＳ 明朝" panose="02020609040205080304" pitchFamily="17" charset="-128"/>
                <a:cs typeface="Times New Roman" panose="02020603050405020304" pitchFamily="18" charset="0"/>
              </a:rPr>
              <a:t>ライントレースを行うと光センサの値が明確になり、灰色検知の精度が向上する。</a:t>
            </a:r>
          </a:p>
        </p:txBody>
      </p:sp>
      <p:sp>
        <p:nvSpPr>
          <p:cNvPr id="15" name="正方形/長方形 14">
            <a:extLst>
              <a:ext uri="{FF2B5EF4-FFF2-40B4-BE49-F238E27FC236}">
                <a16:creationId xmlns:a16="http://schemas.microsoft.com/office/drawing/2014/main" id="{BE03C618-2F5C-4AEF-8CD1-E106D61E310F}"/>
              </a:ext>
            </a:extLst>
          </p:cNvPr>
          <p:cNvSpPr/>
          <p:nvPr/>
        </p:nvSpPr>
        <p:spPr>
          <a:xfrm>
            <a:off x="259397" y="1586641"/>
            <a:ext cx="3015840" cy="708527"/>
          </a:xfrm>
          <a:prstGeom prst="rect">
            <a:avLst/>
          </a:prstGeom>
        </p:spPr>
        <p:txBody>
          <a:bodyPr wrap="square">
            <a:spAutoFit/>
          </a:bodyPr>
          <a:lstStyle/>
          <a:p>
            <a:pPr algn="just"/>
            <a:r>
              <a:rPr lang="ja-JP" altLang="ja-JP" sz="801" b="1" u="sng" kern="100" dirty="0">
                <a:latin typeface="Century" panose="02040604050505020304" pitchFamily="18" charset="0"/>
                <a:ea typeface="ＭＳ 明朝" panose="02020609040205080304" pitchFamily="17" charset="-128"/>
                <a:cs typeface="Times New Roman" panose="02020603050405020304" pitchFamily="18" charset="0"/>
              </a:rPr>
              <a:t>バンド</a:t>
            </a:r>
          </a:p>
          <a:p>
            <a:pPr algn="just"/>
            <a:r>
              <a:rPr lang="en-US" altLang="ja-JP" sz="801" kern="100" dirty="0">
                <a:latin typeface="Century" panose="02040604050505020304" pitchFamily="18" charset="0"/>
                <a:ea typeface="ＭＳ 明朝" panose="02020609040205080304" pitchFamily="17" charset="-128"/>
                <a:cs typeface="Times New Roman" panose="02020603050405020304" pitchFamily="18" charset="0"/>
              </a:rPr>
              <a:t>ON-OFF</a:t>
            </a:r>
            <a:r>
              <a:rPr lang="ja-JP" altLang="ja-JP" sz="801" kern="100" dirty="0">
                <a:latin typeface="Century" panose="02040604050505020304" pitchFamily="18" charset="0"/>
                <a:ea typeface="ＭＳ 明朝" panose="02020609040205080304" pitchFamily="17" charset="-128"/>
                <a:cs typeface="Times New Roman" panose="02020603050405020304" pitchFamily="18" charset="0"/>
              </a:rPr>
              <a:t>ライントレース時に灰色部分を通過すると、黒色部分と比較して光センサの値と目標値との差の分散が小さくなる。このとき黒色部分と灰色部分を識別できるような輝度値の上限と下限を設定し、バンドとする。</a:t>
            </a:r>
          </a:p>
        </p:txBody>
      </p:sp>
      <p:pic>
        <p:nvPicPr>
          <p:cNvPr id="281" name="図 280">
            <a:extLst>
              <a:ext uri="{FF2B5EF4-FFF2-40B4-BE49-F238E27FC236}">
                <a16:creationId xmlns:a16="http://schemas.microsoft.com/office/drawing/2014/main" id="{182FF7D3-47F2-439D-9C86-66840C6B3EF2}"/>
              </a:ext>
            </a:extLst>
          </p:cNvPr>
          <p:cNvPicPr>
            <a:picLocks noChangeAspect="1"/>
          </p:cNvPicPr>
          <p:nvPr/>
        </p:nvPicPr>
        <p:blipFill rotWithShape="1">
          <a:blip r:embed="rId6">
            <a:extLst>
              <a:ext uri="{28A0092B-C50C-407E-A947-70E740481C1C}">
                <a14:useLocalDpi xmlns:a14="http://schemas.microsoft.com/office/drawing/2010/main" val="0"/>
              </a:ext>
            </a:extLst>
          </a:blip>
          <a:srcRect l="1149" t="1314" b="-1"/>
          <a:stretch/>
        </p:blipFill>
        <p:spPr>
          <a:xfrm>
            <a:off x="287502" y="2450592"/>
            <a:ext cx="2895980" cy="1853443"/>
          </a:xfrm>
          <a:prstGeom prst="rect">
            <a:avLst/>
          </a:prstGeom>
        </p:spPr>
      </p:pic>
      <p:sp>
        <p:nvSpPr>
          <p:cNvPr id="23" name="テキスト ボックス 22">
            <a:extLst>
              <a:ext uri="{FF2B5EF4-FFF2-40B4-BE49-F238E27FC236}">
                <a16:creationId xmlns:a16="http://schemas.microsoft.com/office/drawing/2014/main" id="{D0E6D44D-B453-4F92-8498-1C6E662CBCB4}"/>
              </a:ext>
            </a:extLst>
          </p:cNvPr>
          <p:cNvSpPr txBox="1"/>
          <p:nvPr/>
        </p:nvSpPr>
        <p:spPr>
          <a:xfrm>
            <a:off x="1362335" y="3630143"/>
            <a:ext cx="953836" cy="215819"/>
          </a:xfrm>
          <a:prstGeom prst="rect">
            <a:avLst/>
          </a:prstGeom>
          <a:noFill/>
        </p:spPr>
        <p:txBody>
          <a:bodyPr wrap="square" rtlCol="0">
            <a:spAutoFit/>
          </a:bodyPr>
          <a:lstStyle/>
          <a:p>
            <a:r>
              <a:rPr kumimoji="1" lang="ja-JP" altLang="en-US" sz="800" dirty="0">
                <a:solidFill>
                  <a:schemeClr val="accent1">
                    <a:lumMod val="75000"/>
                  </a:schemeClr>
                </a:solidFill>
              </a:rPr>
              <a:t>灰色ライン</a:t>
            </a:r>
          </a:p>
        </p:txBody>
      </p:sp>
      <p:sp>
        <p:nvSpPr>
          <p:cNvPr id="22" name="矢印: 左右 21">
            <a:extLst>
              <a:ext uri="{FF2B5EF4-FFF2-40B4-BE49-F238E27FC236}">
                <a16:creationId xmlns:a16="http://schemas.microsoft.com/office/drawing/2014/main" id="{5D4A08ED-A62F-46F0-8B2D-B44C1FED5E13}"/>
              </a:ext>
            </a:extLst>
          </p:cNvPr>
          <p:cNvSpPr/>
          <p:nvPr/>
        </p:nvSpPr>
        <p:spPr>
          <a:xfrm>
            <a:off x="1269673" y="3525396"/>
            <a:ext cx="867517" cy="109511"/>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3" name="図 282" descr="テキスト, 地図 が含まれている画像&#10;&#10;非常に高い精度で生成された説明">
            <a:extLst>
              <a:ext uri="{FF2B5EF4-FFF2-40B4-BE49-F238E27FC236}">
                <a16:creationId xmlns:a16="http://schemas.microsoft.com/office/drawing/2014/main" id="{00CDAF89-D4C3-4D3F-9151-883CA50AD4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8798" y="2917274"/>
            <a:ext cx="2558688" cy="1639669"/>
          </a:xfrm>
          <a:prstGeom prst="rect">
            <a:avLst/>
          </a:prstGeom>
        </p:spPr>
      </p:pic>
      <p:sp>
        <p:nvSpPr>
          <p:cNvPr id="123" name="楕円 122">
            <a:extLst>
              <a:ext uri="{FF2B5EF4-FFF2-40B4-BE49-F238E27FC236}">
                <a16:creationId xmlns:a16="http://schemas.microsoft.com/office/drawing/2014/main" id="{72BCCA2A-2F23-4FA4-98FE-B99CBC1AF3E7}"/>
              </a:ext>
            </a:extLst>
          </p:cNvPr>
          <p:cNvSpPr/>
          <p:nvPr/>
        </p:nvSpPr>
        <p:spPr>
          <a:xfrm>
            <a:off x="10379867" y="3264795"/>
            <a:ext cx="214010" cy="180857"/>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p>
        </p:txBody>
      </p:sp>
      <p:cxnSp>
        <p:nvCxnSpPr>
          <p:cNvPr id="27" name="コネクタ: カギ線 26">
            <a:extLst>
              <a:ext uri="{FF2B5EF4-FFF2-40B4-BE49-F238E27FC236}">
                <a16:creationId xmlns:a16="http://schemas.microsoft.com/office/drawing/2014/main" id="{4BFD117C-9F5D-4527-A394-263801547B42}"/>
              </a:ext>
            </a:extLst>
          </p:cNvPr>
          <p:cNvCxnSpPr>
            <a:cxnSpLocks/>
            <a:endCxn id="123" idx="2"/>
          </p:cNvCxnSpPr>
          <p:nvPr/>
        </p:nvCxnSpPr>
        <p:spPr>
          <a:xfrm flipV="1">
            <a:off x="8602579" y="3355224"/>
            <a:ext cx="1777288" cy="833264"/>
          </a:xfrm>
          <a:prstGeom prst="bentConnector3">
            <a:avLst>
              <a:gd name="adj1" fmla="val 37674"/>
            </a:avLst>
          </a:prstGeom>
          <a:ln>
            <a:tailEnd type="triangle"/>
          </a:ln>
        </p:spPr>
        <p:style>
          <a:lnRef idx="1">
            <a:schemeClr val="accent1"/>
          </a:lnRef>
          <a:fillRef idx="0">
            <a:schemeClr val="accent1"/>
          </a:fillRef>
          <a:effectRef idx="0">
            <a:schemeClr val="accent1"/>
          </a:effectRef>
          <a:fontRef idx="minor">
            <a:schemeClr val="tx1"/>
          </a:fontRef>
        </p:style>
      </p:cxnSp>
      <p:sp>
        <p:nvSpPr>
          <p:cNvPr id="288" name="正方形/長方形 287">
            <a:extLst>
              <a:ext uri="{FF2B5EF4-FFF2-40B4-BE49-F238E27FC236}">
                <a16:creationId xmlns:a16="http://schemas.microsoft.com/office/drawing/2014/main" id="{E13532BB-B764-4279-890B-88810D92ACF1}"/>
              </a:ext>
            </a:extLst>
          </p:cNvPr>
          <p:cNvSpPr/>
          <p:nvPr/>
        </p:nvSpPr>
        <p:spPr>
          <a:xfrm>
            <a:off x="1042030" y="4345858"/>
            <a:ext cx="548318" cy="22455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dirty="0">
                <a:solidFill>
                  <a:schemeClr val="tx1"/>
                </a:solidFill>
              </a:rPr>
              <a:t>成果</a:t>
            </a:r>
          </a:p>
        </p:txBody>
      </p:sp>
      <p:sp>
        <p:nvSpPr>
          <p:cNvPr id="289" name="四角形: 角を丸くする 288">
            <a:extLst>
              <a:ext uri="{FF2B5EF4-FFF2-40B4-BE49-F238E27FC236}">
                <a16:creationId xmlns:a16="http://schemas.microsoft.com/office/drawing/2014/main" id="{0B6F4FD9-B5D2-402C-ADCC-EDC38331E00D}"/>
              </a:ext>
            </a:extLst>
          </p:cNvPr>
          <p:cNvSpPr/>
          <p:nvPr/>
        </p:nvSpPr>
        <p:spPr>
          <a:xfrm>
            <a:off x="886542" y="4545979"/>
            <a:ext cx="4506076" cy="33855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dirty="0"/>
          </a:p>
        </p:txBody>
      </p:sp>
      <p:sp>
        <p:nvSpPr>
          <p:cNvPr id="303" name="四角形: 角を丸くする 302">
            <a:extLst>
              <a:ext uri="{FF2B5EF4-FFF2-40B4-BE49-F238E27FC236}">
                <a16:creationId xmlns:a16="http://schemas.microsoft.com/office/drawing/2014/main" id="{BEFFB586-32D9-4084-8F83-A8BC9ED1FB14}"/>
              </a:ext>
            </a:extLst>
          </p:cNvPr>
          <p:cNvSpPr/>
          <p:nvPr/>
        </p:nvSpPr>
        <p:spPr>
          <a:xfrm>
            <a:off x="93486" y="5233673"/>
            <a:ext cx="6056723" cy="4310183"/>
          </a:xfrm>
          <a:prstGeom prst="roundRect">
            <a:avLst>
              <a:gd name="adj" fmla="val 5595"/>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dirty="0"/>
          </a:p>
        </p:txBody>
      </p:sp>
      <p:sp>
        <p:nvSpPr>
          <p:cNvPr id="304" name="テキスト ボックス 303">
            <a:extLst>
              <a:ext uri="{FF2B5EF4-FFF2-40B4-BE49-F238E27FC236}">
                <a16:creationId xmlns:a16="http://schemas.microsoft.com/office/drawing/2014/main" id="{6CA51C5A-ECEC-4F94-A217-A97DFEE62750}"/>
              </a:ext>
            </a:extLst>
          </p:cNvPr>
          <p:cNvSpPr txBox="1"/>
          <p:nvPr/>
        </p:nvSpPr>
        <p:spPr>
          <a:xfrm>
            <a:off x="308878" y="5367012"/>
            <a:ext cx="717788" cy="246349"/>
          </a:xfrm>
          <a:prstGeom prst="rect">
            <a:avLst/>
          </a:prstGeom>
          <a:noFill/>
          <a:ln>
            <a:noFill/>
          </a:ln>
        </p:spPr>
        <p:txBody>
          <a:bodyPr wrap="square" rtlCol="0">
            <a:spAutoFit/>
          </a:bodyPr>
          <a:lstStyle/>
          <a:p>
            <a:r>
              <a:rPr lang="ja-JP" altLang="en-US" sz="1001" b="1">
                <a:solidFill>
                  <a:srgbClr val="FF5042"/>
                </a:solidFill>
              </a:rPr>
              <a:t>登り</a:t>
            </a:r>
            <a:endParaRPr lang="en-US" altLang="ja-JP" sz="1001" b="1" dirty="0">
              <a:solidFill>
                <a:srgbClr val="FF5042"/>
              </a:solidFill>
            </a:endParaRPr>
          </a:p>
        </p:txBody>
      </p:sp>
      <p:sp>
        <p:nvSpPr>
          <p:cNvPr id="306" name="四角形: 角を丸くする 305">
            <a:extLst>
              <a:ext uri="{FF2B5EF4-FFF2-40B4-BE49-F238E27FC236}">
                <a16:creationId xmlns:a16="http://schemas.microsoft.com/office/drawing/2014/main" id="{CEF9CF4E-2910-4F62-97F1-CA73129EDA6C}"/>
              </a:ext>
            </a:extLst>
          </p:cNvPr>
          <p:cNvSpPr/>
          <p:nvPr/>
        </p:nvSpPr>
        <p:spPr>
          <a:xfrm>
            <a:off x="1232733" y="5489293"/>
            <a:ext cx="4709891" cy="39068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309" name="正方形/長方形 308">
            <a:extLst>
              <a:ext uri="{FF2B5EF4-FFF2-40B4-BE49-F238E27FC236}">
                <a16:creationId xmlns:a16="http://schemas.microsoft.com/office/drawing/2014/main" id="{EAA4DB07-8BA4-4E23-89B4-2F77170F3B5A}"/>
              </a:ext>
            </a:extLst>
          </p:cNvPr>
          <p:cNvSpPr/>
          <p:nvPr/>
        </p:nvSpPr>
        <p:spPr>
          <a:xfrm>
            <a:off x="1373705" y="5333104"/>
            <a:ext cx="619162" cy="2403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dirty="0">
                <a:solidFill>
                  <a:schemeClr val="tx1"/>
                </a:solidFill>
              </a:rPr>
              <a:t>課題</a:t>
            </a:r>
          </a:p>
        </p:txBody>
      </p:sp>
      <p:sp>
        <p:nvSpPr>
          <p:cNvPr id="310" name="正方形/長方形 309">
            <a:extLst>
              <a:ext uri="{FF2B5EF4-FFF2-40B4-BE49-F238E27FC236}">
                <a16:creationId xmlns:a16="http://schemas.microsoft.com/office/drawing/2014/main" id="{76C8CB8F-4195-43AC-89B3-9972753C2583}"/>
              </a:ext>
            </a:extLst>
          </p:cNvPr>
          <p:cNvSpPr/>
          <p:nvPr/>
        </p:nvSpPr>
        <p:spPr>
          <a:xfrm>
            <a:off x="624339" y="5889174"/>
            <a:ext cx="548318" cy="22455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dirty="0">
                <a:solidFill>
                  <a:schemeClr val="tx1"/>
                </a:solidFill>
              </a:rPr>
              <a:t>対策</a:t>
            </a:r>
          </a:p>
        </p:txBody>
      </p:sp>
      <p:sp>
        <p:nvSpPr>
          <p:cNvPr id="308" name="正方形/長方形 307">
            <a:extLst>
              <a:ext uri="{FF2B5EF4-FFF2-40B4-BE49-F238E27FC236}">
                <a16:creationId xmlns:a16="http://schemas.microsoft.com/office/drawing/2014/main" id="{C2E557D2-B32B-4F8E-AFA2-90B5582CBAAB}"/>
              </a:ext>
            </a:extLst>
          </p:cNvPr>
          <p:cNvSpPr/>
          <p:nvPr/>
        </p:nvSpPr>
        <p:spPr>
          <a:xfrm>
            <a:off x="1205812" y="5496689"/>
            <a:ext cx="4709891" cy="338554"/>
          </a:xfrm>
          <a:prstGeom prst="rect">
            <a:avLst/>
          </a:prstGeom>
        </p:spPr>
        <p:txBody>
          <a:bodyPr wrap="square">
            <a:spAutoFit/>
          </a:bodyPr>
          <a:lstStyle/>
          <a:p>
            <a:pPr algn="just">
              <a:spcAft>
                <a:spcPts val="0"/>
              </a:spcAft>
            </a:pP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機体が段差を登った際の衝撃で前方に倒れるのを防ぐため、段差を登った後も機体を安定させる必要がある</a:t>
            </a:r>
            <a:endParaRPr lang="ja-JP" altLang="ja-JP" sz="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302" name="正方形/長方形 301">
            <a:extLst>
              <a:ext uri="{FF2B5EF4-FFF2-40B4-BE49-F238E27FC236}">
                <a16:creationId xmlns:a16="http://schemas.microsoft.com/office/drawing/2014/main" id="{DEDB621C-AE5A-4CA3-B84D-0D764B951A2B}"/>
              </a:ext>
            </a:extLst>
          </p:cNvPr>
          <p:cNvSpPr/>
          <p:nvPr/>
        </p:nvSpPr>
        <p:spPr>
          <a:xfrm>
            <a:off x="898498" y="4542805"/>
            <a:ext cx="5246710" cy="338554"/>
          </a:xfrm>
          <a:prstGeom prst="rect">
            <a:avLst/>
          </a:prstGeom>
        </p:spPr>
        <p:txBody>
          <a:bodyPr wrap="square">
            <a:spAutoFit/>
          </a:bodyPr>
          <a:lstStyle/>
          <a:p>
            <a:pPr algn="just">
              <a:spcAft>
                <a:spcPts val="0"/>
              </a:spcAft>
            </a:pP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800" kern="100" dirty="0">
                <a:latin typeface="Century" panose="02040604050505020304" pitchFamily="18" charset="0"/>
                <a:ea typeface="ＭＳ 明朝" panose="02020609040205080304" pitchFamily="17" charset="-128"/>
                <a:cs typeface="Times New Roman" panose="02020603050405020304" pitchFamily="18" charset="0"/>
              </a:rPr>
              <a:t>ON</a:t>
            </a:r>
            <a:r>
              <a:rPr lang="en-US" altLang="ja-JP" sz="800" kern="100" dirty="0">
                <a:solidFill>
                  <a:prstClr val="black"/>
                </a:solidFill>
                <a:latin typeface="Century" panose="02040604050505020304" pitchFamily="18" charset="0"/>
                <a:ea typeface="ＭＳ 明朝" panose="02020609040205080304" pitchFamily="17" charset="-128"/>
                <a:cs typeface="Times New Roman" panose="02020603050405020304" pitchFamily="18" charset="0"/>
              </a:rPr>
              <a:t>-</a:t>
            </a:r>
            <a:r>
              <a:rPr lang="en-US" altLang="ja-JP" sz="800" kern="100" dirty="0">
                <a:latin typeface="Century" panose="02040604050505020304" pitchFamily="18" charset="0"/>
                <a:ea typeface="ＭＳ 明朝" panose="02020609040205080304" pitchFamily="17" charset="-128"/>
                <a:cs typeface="Times New Roman" panose="02020603050405020304" pitchFamily="18" charset="0"/>
              </a:rPr>
              <a:t>OFF</a:t>
            </a: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ライントレース時に灰色部分を通過することにより、灰色検知の精度が</a:t>
            </a:r>
            <a:r>
              <a:rPr lang="ja-JP" altLang="en-US" sz="800" kern="100">
                <a:latin typeface="Century" panose="02040604050505020304" pitchFamily="18" charset="0"/>
                <a:ea typeface="ＭＳ 明朝" panose="02020609040205080304" pitchFamily="17" charset="-128"/>
                <a:cs typeface="Times New Roman" panose="02020603050405020304" pitchFamily="18" charset="0"/>
              </a:rPr>
              <a:t>向上した。</a:t>
            </a:r>
            <a:endParaRPr lang="en-US" altLang="ja-JP" sz="800" kern="100" dirty="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altLang="en-US" sz="800" kern="100">
                <a:latin typeface="Century" panose="02040604050505020304" pitchFamily="18" charset="0"/>
                <a:ea typeface="ＭＳ 明朝" panose="02020609040205080304" pitchFamily="17" charset="-128"/>
                <a:cs typeface="Times New Roman" panose="02020603050405020304" pitchFamily="18" charset="0"/>
              </a:rPr>
              <a:t>・ゴール後の機体の位置が判断可能になり、難所攻略へ走行状態を切り替える事が可能に。</a:t>
            </a:r>
            <a:endParaRPr lang="ja-JP" altLang="ja-JP" sz="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5" name="四角形: 角を丸くする 64">
            <a:extLst>
              <a:ext uri="{FF2B5EF4-FFF2-40B4-BE49-F238E27FC236}">
                <a16:creationId xmlns:a16="http://schemas.microsoft.com/office/drawing/2014/main" id="{72AE0320-7734-4C4D-966F-759FFD82A750}"/>
              </a:ext>
            </a:extLst>
          </p:cNvPr>
          <p:cNvSpPr/>
          <p:nvPr/>
        </p:nvSpPr>
        <p:spPr>
          <a:xfrm>
            <a:off x="442849" y="6110472"/>
            <a:ext cx="5408802" cy="502197"/>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ＭＳ 明朝" panose="02020609040205080304" pitchFamily="17" charset="-128"/>
                <a:ea typeface="ＭＳ 明朝" panose="02020609040205080304" pitchFamily="17" charset="-128"/>
              </a:rPr>
              <a:t>段差検知した後に指定の距離分を機体に後退させて助走をつけることにより、段差を安定して</a:t>
            </a:r>
            <a:r>
              <a:rPr kumimoji="1" lang="ja-JP" altLang="en-US" sz="800">
                <a:solidFill>
                  <a:schemeClr val="tx1"/>
                </a:solidFill>
                <a:latin typeface="ＭＳ 明朝" panose="02020609040205080304" pitchFamily="17" charset="-128"/>
                <a:ea typeface="ＭＳ 明朝" panose="02020609040205080304" pitchFamily="17" charset="-128"/>
              </a:rPr>
              <a:t>登るために必要な速度</a:t>
            </a:r>
            <a:r>
              <a:rPr kumimoji="1" lang="ja-JP" altLang="en-US" sz="800" dirty="0">
                <a:solidFill>
                  <a:schemeClr val="tx1"/>
                </a:solidFill>
                <a:latin typeface="ＭＳ 明朝" panose="02020609040205080304" pitchFamily="17" charset="-128"/>
                <a:ea typeface="ＭＳ 明朝" panose="02020609040205080304" pitchFamily="17" charset="-128"/>
              </a:rPr>
              <a:t>を確保し、さらにバック用の</a:t>
            </a:r>
            <a:r>
              <a:rPr kumimoji="1" lang="en-US" altLang="ja-JP" sz="800" dirty="0">
                <a:solidFill>
                  <a:schemeClr val="tx1"/>
                </a:solidFill>
                <a:latin typeface="ＭＳ 明朝" panose="02020609040205080304" pitchFamily="17" charset="-128"/>
                <a:ea typeface="ＭＳ 明朝" panose="02020609040205080304" pitchFamily="17" charset="-128"/>
              </a:rPr>
              <a:t>PID</a:t>
            </a:r>
            <a:r>
              <a:rPr kumimoji="1" lang="ja-JP" altLang="en-US" sz="800">
                <a:solidFill>
                  <a:schemeClr val="tx1"/>
                </a:solidFill>
                <a:latin typeface="ＭＳ 明朝" panose="02020609040205080304" pitchFamily="17" charset="-128"/>
                <a:ea typeface="ＭＳ 明朝" panose="02020609040205080304" pitchFamily="17" charset="-128"/>
              </a:rPr>
              <a:t>制御走行やライン復帰走行を</a:t>
            </a:r>
            <a:r>
              <a:rPr kumimoji="1" lang="ja-JP" altLang="en-US" sz="800" dirty="0">
                <a:solidFill>
                  <a:schemeClr val="tx1"/>
                </a:solidFill>
                <a:latin typeface="ＭＳ 明朝" panose="02020609040205080304" pitchFamily="17" charset="-128"/>
                <a:ea typeface="ＭＳ 明朝" panose="02020609040205080304" pitchFamily="17" charset="-128"/>
              </a:rPr>
              <a:t>行うこと</a:t>
            </a:r>
            <a:r>
              <a:rPr kumimoji="1" lang="ja-JP" altLang="en-US" sz="800">
                <a:solidFill>
                  <a:schemeClr val="tx1"/>
                </a:solidFill>
                <a:latin typeface="ＭＳ 明朝" panose="02020609040205080304" pitchFamily="17" charset="-128"/>
                <a:ea typeface="ＭＳ 明朝" panose="02020609040205080304" pitchFamily="17" charset="-128"/>
              </a:rPr>
              <a:t>により段差</a:t>
            </a:r>
            <a:r>
              <a:rPr kumimoji="1" lang="ja-JP" altLang="en-US" sz="800" dirty="0">
                <a:solidFill>
                  <a:schemeClr val="tx1"/>
                </a:solidFill>
                <a:latin typeface="ＭＳ 明朝" panose="02020609040205080304" pitchFamily="17" charset="-128"/>
                <a:ea typeface="ＭＳ 明朝" panose="02020609040205080304" pitchFamily="17" charset="-128"/>
              </a:rPr>
              <a:t>を登る精度を向上させる。</a:t>
            </a:r>
          </a:p>
        </p:txBody>
      </p:sp>
      <p:sp>
        <p:nvSpPr>
          <p:cNvPr id="311" name="四角形: 角を丸くする 310">
            <a:extLst>
              <a:ext uri="{FF2B5EF4-FFF2-40B4-BE49-F238E27FC236}">
                <a16:creationId xmlns:a16="http://schemas.microsoft.com/office/drawing/2014/main" id="{9B1054BF-68A0-4FAA-8F65-C22D10395EFE}"/>
              </a:ext>
            </a:extLst>
          </p:cNvPr>
          <p:cNvSpPr/>
          <p:nvPr/>
        </p:nvSpPr>
        <p:spPr>
          <a:xfrm>
            <a:off x="3253793" y="6919652"/>
            <a:ext cx="2631267" cy="87448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312" name="正方形/長方形 311">
            <a:extLst>
              <a:ext uri="{FF2B5EF4-FFF2-40B4-BE49-F238E27FC236}">
                <a16:creationId xmlns:a16="http://schemas.microsoft.com/office/drawing/2014/main" id="{5327EBB5-8B92-4FB5-9D01-428A4671E5AB}"/>
              </a:ext>
            </a:extLst>
          </p:cNvPr>
          <p:cNvSpPr/>
          <p:nvPr/>
        </p:nvSpPr>
        <p:spPr>
          <a:xfrm>
            <a:off x="3341706" y="6950833"/>
            <a:ext cx="2512428" cy="830997"/>
          </a:xfrm>
          <a:prstGeom prst="rect">
            <a:avLst/>
          </a:prstGeom>
        </p:spPr>
        <p:txBody>
          <a:bodyPr wrap="square">
            <a:spAutoFit/>
          </a:bodyPr>
          <a:lstStyle/>
          <a:p>
            <a:pPr algn="just">
              <a:spcAft>
                <a:spcPts val="0"/>
              </a:spcAft>
            </a:pPr>
            <a:r>
              <a:rPr lang="en-US" altLang="ja-JP" sz="800" b="1" u="sng" kern="100" dirty="0">
                <a:latin typeface="Century" panose="02040604050505020304" pitchFamily="18" charset="0"/>
                <a:ea typeface="ＭＳ 明朝" panose="02020609040205080304" pitchFamily="17" charset="-128"/>
                <a:cs typeface="Times New Roman" panose="02020603050405020304" pitchFamily="18" charset="0"/>
              </a:rPr>
              <a:t>PID</a:t>
            </a:r>
            <a:r>
              <a:rPr lang="ja-JP" altLang="en-US" sz="800" b="1" u="sng" kern="100" dirty="0">
                <a:latin typeface="Century" panose="02040604050505020304" pitchFamily="18" charset="0"/>
                <a:ea typeface="ＭＳ 明朝" panose="02020609040205080304" pitchFamily="17" charset="-128"/>
                <a:cs typeface="Times New Roman" panose="02020603050405020304" pitchFamily="18" charset="0"/>
              </a:rPr>
              <a:t>制御走行（バック）</a:t>
            </a:r>
            <a:endParaRPr lang="ja-JP" altLang="ja-JP" sz="800" b="1" u="sng" kern="100" dirty="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段差を検知した際、指定の距離分を機体に後退させて、段差を登るための速度を確保する。両輪の回転数を合わせながら後退し、なおかつ</a:t>
            </a:r>
            <a:r>
              <a:rPr lang="en-US" altLang="ja-JP" sz="800" kern="100" dirty="0">
                <a:latin typeface="Century" panose="02040604050505020304" pitchFamily="18" charset="0"/>
                <a:ea typeface="ＭＳ 明朝" panose="02020609040205080304" pitchFamily="17" charset="-128"/>
                <a:cs typeface="Times New Roman" panose="02020603050405020304" pitchFamily="18" charset="0"/>
              </a:rPr>
              <a:t>PID</a:t>
            </a: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制御も同時に行うことにより、ラインに沿った後退を可能にしている。</a:t>
            </a:r>
            <a:endParaRPr lang="ja-JP" altLang="ja-JP" sz="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321" name="四角形: 角を丸くする 320">
            <a:extLst>
              <a:ext uri="{FF2B5EF4-FFF2-40B4-BE49-F238E27FC236}">
                <a16:creationId xmlns:a16="http://schemas.microsoft.com/office/drawing/2014/main" id="{F26E6E42-1D61-4989-B50A-62B8341039C8}"/>
              </a:ext>
            </a:extLst>
          </p:cNvPr>
          <p:cNvSpPr/>
          <p:nvPr/>
        </p:nvSpPr>
        <p:spPr>
          <a:xfrm>
            <a:off x="409210" y="7899243"/>
            <a:ext cx="2631267" cy="87448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322" name="正方形/長方形 321">
            <a:extLst>
              <a:ext uri="{FF2B5EF4-FFF2-40B4-BE49-F238E27FC236}">
                <a16:creationId xmlns:a16="http://schemas.microsoft.com/office/drawing/2014/main" id="{7A0DB07B-F078-47A5-ACFC-D1B26EE8DE6F}"/>
              </a:ext>
            </a:extLst>
          </p:cNvPr>
          <p:cNvSpPr/>
          <p:nvPr/>
        </p:nvSpPr>
        <p:spPr>
          <a:xfrm>
            <a:off x="484589" y="7941914"/>
            <a:ext cx="2480507" cy="707886"/>
          </a:xfrm>
          <a:prstGeom prst="rect">
            <a:avLst/>
          </a:prstGeom>
        </p:spPr>
        <p:txBody>
          <a:bodyPr wrap="square">
            <a:spAutoFit/>
          </a:bodyPr>
          <a:lstStyle/>
          <a:p>
            <a:pPr algn="just">
              <a:spcAft>
                <a:spcPts val="0"/>
              </a:spcAft>
            </a:pPr>
            <a:r>
              <a:rPr lang="ja-JP" altLang="en-US" sz="800" b="1" u="sng" kern="100" dirty="0">
                <a:latin typeface="Century" panose="02040604050505020304" pitchFamily="18" charset="0"/>
                <a:ea typeface="ＭＳ 明朝" panose="02020609040205080304" pitchFamily="17" charset="-128"/>
                <a:cs typeface="Times New Roman" panose="02020603050405020304" pitchFamily="18" charset="0"/>
              </a:rPr>
              <a:t>ライン復帰走行</a:t>
            </a:r>
            <a:endParaRPr lang="en-US" altLang="ja-JP" sz="800" b="1" u="sng" kern="100" dirty="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800" kern="100" dirty="0">
                <a:latin typeface="Century" panose="02040604050505020304" pitchFamily="18" charset="0"/>
                <a:ea typeface="ＭＳ 明朝" panose="02020609040205080304" pitchFamily="17" charset="-128"/>
                <a:cs typeface="Times New Roman" panose="02020603050405020304" pitchFamily="18" charset="0"/>
              </a:rPr>
              <a:t>PID</a:t>
            </a: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制御走行による後退後、</a:t>
            </a:r>
            <a:r>
              <a:rPr lang="ja-JP" altLang="ja-JP" sz="800" dirty="0">
                <a:latin typeface="ＭＳ Ｐ明朝" panose="02020600040205080304" pitchFamily="18" charset="-128"/>
                <a:ea typeface="ＭＳ Ｐ明朝" panose="02020600040205080304" pitchFamily="18" charset="-128"/>
              </a:rPr>
              <a:t>完全直進走行による助走が段差に対し</a:t>
            </a:r>
            <a:r>
              <a:rPr lang="ja-JP" altLang="ja-JP" sz="800" dirty="0">
                <a:latin typeface="ＭＳ 明朝" panose="02020609040205080304" pitchFamily="17" charset="-128"/>
                <a:ea typeface="ＭＳ 明朝" panose="02020609040205080304" pitchFamily="17" charset="-128"/>
              </a:rPr>
              <a:t>垂直に</a:t>
            </a:r>
            <a:r>
              <a:rPr lang="ja-JP" altLang="ja-JP" sz="800" dirty="0">
                <a:latin typeface="ＭＳ Ｐ明朝" panose="02020600040205080304" pitchFamily="18" charset="-128"/>
                <a:ea typeface="ＭＳ Ｐ明朝" panose="02020600040205080304" pitchFamily="18" charset="-128"/>
              </a:rPr>
              <a:t>なるように低速でライン復帰走行を行</a:t>
            </a:r>
            <a:r>
              <a:rPr lang="ja-JP" altLang="en-US" sz="800" dirty="0">
                <a:latin typeface="ＭＳ Ｐ明朝" panose="02020600040205080304" pitchFamily="18" charset="-128"/>
                <a:ea typeface="ＭＳ Ｐ明朝" panose="02020600040205080304" pitchFamily="18" charset="-128"/>
              </a:rPr>
              <a:t>う。</a:t>
            </a: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これにより、段差に登った際の機体の左右のずれを大幅に軽減している。</a:t>
            </a:r>
            <a:endParaRPr lang="ja-JP" altLang="ja-JP" sz="800" kern="100" dirty="0">
              <a:latin typeface="ＭＳ Ｐ明朝" panose="02020600040205080304" pitchFamily="18" charset="-128"/>
              <a:ea typeface="ＭＳ Ｐ明朝" panose="02020600040205080304" pitchFamily="18" charset="-128"/>
              <a:cs typeface="Times New Roman" panose="02020603050405020304" pitchFamily="18" charset="0"/>
            </a:endParaRPr>
          </a:p>
        </p:txBody>
      </p:sp>
      <p:sp>
        <p:nvSpPr>
          <p:cNvPr id="323" name="四角形: 角を丸くする 322">
            <a:extLst>
              <a:ext uri="{FF2B5EF4-FFF2-40B4-BE49-F238E27FC236}">
                <a16:creationId xmlns:a16="http://schemas.microsoft.com/office/drawing/2014/main" id="{729E1649-4B8D-483E-80A9-DA31BBA830E4}"/>
              </a:ext>
            </a:extLst>
          </p:cNvPr>
          <p:cNvSpPr/>
          <p:nvPr/>
        </p:nvSpPr>
        <p:spPr>
          <a:xfrm>
            <a:off x="3251310" y="7894541"/>
            <a:ext cx="2631267" cy="87448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324" name="正方形/長方形 323">
            <a:extLst>
              <a:ext uri="{FF2B5EF4-FFF2-40B4-BE49-F238E27FC236}">
                <a16:creationId xmlns:a16="http://schemas.microsoft.com/office/drawing/2014/main" id="{663B580C-317E-44D5-9A0D-AE87084AF862}"/>
              </a:ext>
            </a:extLst>
          </p:cNvPr>
          <p:cNvSpPr/>
          <p:nvPr/>
        </p:nvSpPr>
        <p:spPr>
          <a:xfrm>
            <a:off x="3339223" y="7925722"/>
            <a:ext cx="2512428" cy="830997"/>
          </a:xfrm>
          <a:prstGeom prst="rect">
            <a:avLst/>
          </a:prstGeom>
        </p:spPr>
        <p:txBody>
          <a:bodyPr wrap="square">
            <a:spAutoFit/>
          </a:bodyPr>
          <a:lstStyle/>
          <a:p>
            <a:pPr algn="just">
              <a:spcAft>
                <a:spcPts val="0"/>
              </a:spcAft>
            </a:pPr>
            <a:r>
              <a:rPr lang="ja-JP" altLang="en-US" sz="800" b="1" u="sng" kern="100">
                <a:latin typeface="Century" panose="02040604050505020304" pitchFamily="18" charset="0"/>
                <a:ea typeface="ＭＳ 明朝" panose="02020609040205080304" pitchFamily="17" charset="-128"/>
                <a:cs typeface="Times New Roman" panose="02020603050405020304" pitchFamily="18" charset="0"/>
              </a:rPr>
              <a:t>完全</a:t>
            </a:r>
            <a:r>
              <a:rPr lang="ja-JP" altLang="en-US" sz="800" b="1" u="sng" kern="100" dirty="0">
                <a:latin typeface="Century" panose="02040604050505020304" pitchFamily="18" charset="0"/>
                <a:ea typeface="ＭＳ 明朝" panose="02020609040205080304" pitchFamily="17" charset="-128"/>
                <a:cs typeface="Times New Roman" panose="02020603050405020304" pitchFamily="18" charset="0"/>
              </a:rPr>
              <a:t>直進走行</a:t>
            </a:r>
            <a:endParaRPr lang="ja-JP" altLang="ja-JP" sz="800" b="1" u="sng" kern="100" dirty="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ライン復帰走行による補正後、ライントレースをせず、両輪の回転数を合わせながら走行する完全直進走行に切り替えて高速で走行し、段差を登る。その際、再度段差検知を行い、自己位置を更新する。</a:t>
            </a:r>
            <a:endParaRPr lang="ja-JP" altLang="ja-JP" sz="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326" name="四角形: 角を丸くする 325">
            <a:extLst>
              <a:ext uri="{FF2B5EF4-FFF2-40B4-BE49-F238E27FC236}">
                <a16:creationId xmlns:a16="http://schemas.microsoft.com/office/drawing/2014/main" id="{B926E9E7-83B9-42C9-B90B-003E6AFA9E31}"/>
              </a:ext>
            </a:extLst>
          </p:cNvPr>
          <p:cNvSpPr/>
          <p:nvPr/>
        </p:nvSpPr>
        <p:spPr>
          <a:xfrm>
            <a:off x="414726" y="6917876"/>
            <a:ext cx="2625751" cy="885914"/>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800" dirty="0">
              <a:solidFill>
                <a:schemeClr val="tx1"/>
              </a:solidFill>
            </a:endParaRPr>
          </a:p>
        </p:txBody>
      </p:sp>
      <p:sp>
        <p:nvSpPr>
          <p:cNvPr id="68" name="テキスト ボックス 67">
            <a:extLst>
              <a:ext uri="{FF2B5EF4-FFF2-40B4-BE49-F238E27FC236}">
                <a16:creationId xmlns:a16="http://schemas.microsoft.com/office/drawing/2014/main" id="{99C7C3DD-C537-47D6-A421-B3DCFADA49B1}"/>
              </a:ext>
            </a:extLst>
          </p:cNvPr>
          <p:cNvSpPr txBox="1"/>
          <p:nvPr/>
        </p:nvSpPr>
        <p:spPr>
          <a:xfrm>
            <a:off x="379476" y="6973916"/>
            <a:ext cx="2789298" cy="784830"/>
          </a:xfrm>
          <a:prstGeom prst="rect">
            <a:avLst/>
          </a:prstGeom>
          <a:noFill/>
        </p:spPr>
        <p:txBody>
          <a:bodyPr wrap="square" rtlCol="0">
            <a:spAutoFit/>
          </a:bodyPr>
          <a:lstStyle/>
          <a:p>
            <a:r>
              <a:rPr kumimoji="1" lang="ja-JP" altLang="en-US" sz="900" dirty="0">
                <a:latin typeface="ＭＳ 明朝" panose="02020609040205080304" pitchFamily="17" charset="-128"/>
                <a:ea typeface="ＭＳ 明朝" panose="02020609040205080304" pitchFamily="17" charset="-128"/>
              </a:rPr>
              <a:t>①段差検知後に指定の距離分を機体に</a:t>
            </a:r>
            <a:r>
              <a:rPr kumimoji="1" lang="ja-JP" altLang="en-US" sz="900">
                <a:latin typeface="ＭＳ 明朝" panose="02020609040205080304" pitchFamily="17" charset="-128"/>
                <a:ea typeface="ＭＳ 明朝" panose="02020609040205080304" pitchFamily="17" charset="-128"/>
              </a:rPr>
              <a:t>後退させる</a:t>
            </a:r>
            <a:endParaRPr kumimoji="1" lang="en-US" altLang="ja-JP" sz="900" dirty="0">
              <a:latin typeface="ＭＳ 明朝" panose="02020609040205080304" pitchFamily="17" charset="-128"/>
              <a:ea typeface="ＭＳ 明朝" panose="02020609040205080304" pitchFamily="17" charset="-128"/>
            </a:endParaRPr>
          </a:p>
          <a:p>
            <a:endParaRPr kumimoji="1" lang="en-US" altLang="ja-JP" sz="900" dirty="0">
              <a:latin typeface="ＭＳ 明朝" panose="02020609040205080304" pitchFamily="17" charset="-128"/>
              <a:ea typeface="ＭＳ 明朝" panose="02020609040205080304" pitchFamily="17" charset="-128"/>
            </a:endParaRPr>
          </a:p>
          <a:p>
            <a:r>
              <a:rPr kumimoji="1" lang="ja-JP" altLang="en-US" sz="900" dirty="0">
                <a:latin typeface="ＭＳ 明朝" panose="02020609040205080304" pitchFamily="17" charset="-128"/>
                <a:ea typeface="ＭＳ 明朝" panose="02020609040205080304" pitchFamily="17" charset="-128"/>
              </a:rPr>
              <a:t>②ライン復帰走行を行い段差との角度を</a:t>
            </a:r>
            <a:r>
              <a:rPr kumimoji="1" lang="ja-JP" altLang="en-US" sz="900">
                <a:latin typeface="ＭＳ 明朝" panose="02020609040205080304" pitchFamily="17" charset="-128"/>
                <a:ea typeface="ＭＳ 明朝" panose="02020609040205080304" pitchFamily="17" charset="-128"/>
              </a:rPr>
              <a:t>補正する</a:t>
            </a:r>
            <a:endParaRPr kumimoji="1" lang="en-US" altLang="ja-JP" sz="900" dirty="0">
              <a:latin typeface="ＭＳ 明朝" panose="02020609040205080304" pitchFamily="17" charset="-128"/>
              <a:ea typeface="ＭＳ 明朝" panose="02020609040205080304" pitchFamily="17" charset="-128"/>
            </a:endParaRPr>
          </a:p>
          <a:p>
            <a:endParaRPr kumimoji="1" lang="en-US" altLang="ja-JP" sz="900" dirty="0">
              <a:latin typeface="ＭＳ 明朝" panose="02020609040205080304" pitchFamily="17" charset="-128"/>
              <a:ea typeface="ＭＳ 明朝" panose="02020609040205080304" pitchFamily="17" charset="-128"/>
            </a:endParaRPr>
          </a:p>
          <a:p>
            <a:r>
              <a:rPr kumimoji="1" lang="ja-JP" altLang="en-US" sz="900">
                <a:latin typeface="ＭＳ 明朝" panose="02020609040205080304" pitchFamily="17" charset="-128"/>
                <a:ea typeface="ＭＳ 明朝" panose="02020609040205080304" pitchFamily="17" charset="-128"/>
              </a:rPr>
              <a:t>③高速の完全</a:t>
            </a:r>
            <a:r>
              <a:rPr kumimoji="1" lang="ja-JP" altLang="en-US" sz="900" dirty="0">
                <a:latin typeface="ＭＳ 明朝" panose="02020609040205080304" pitchFamily="17" charset="-128"/>
                <a:ea typeface="ＭＳ 明朝" panose="02020609040205080304" pitchFamily="17" charset="-128"/>
              </a:rPr>
              <a:t>直進走行に切り替え段差を登る</a:t>
            </a:r>
          </a:p>
        </p:txBody>
      </p:sp>
      <p:sp>
        <p:nvSpPr>
          <p:cNvPr id="325" name="正方形/長方形 324">
            <a:extLst>
              <a:ext uri="{FF2B5EF4-FFF2-40B4-BE49-F238E27FC236}">
                <a16:creationId xmlns:a16="http://schemas.microsoft.com/office/drawing/2014/main" id="{35C8602F-B2F9-4673-8533-C0424675AFE2}"/>
              </a:ext>
            </a:extLst>
          </p:cNvPr>
          <p:cNvSpPr/>
          <p:nvPr/>
        </p:nvSpPr>
        <p:spPr>
          <a:xfrm>
            <a:off x="626496" y="6737924"/>
            <a:ext cx="1117521" cy="20272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dirty="0">
                <a:solidFill>
                  <a:schemeClr val="tx1"/>
                </a:solidFill>
              </a:rPr>
              <a:t>段差を登る手順</a:t>
            </a:r>
          </a:p>
        </p:txBody>
      </p:sp>
      <p:sp>
        <p:nvSpPr>
          <p:cNvPr id="327" name="正方形/長方形 326">
            <a:extLst>
              <a:ext uri="{FF2B5EF4-FFF2-40B4-BE49-F238E27FC236}">
                <a16:creationId xmlns:a16="http://schemas.microsoft.com/office/drawing/2014/main" id="{D4499F8D-1532-40A5-B11E-D068A4F40636}"/>
              </a:ext>
            </a:extLst>
          </p:cNvPr>
          <p:cNvSpPr/>
          <p:nvPr/>
        </p:nvSpPr>
        <p:spPr>
          <a:xfrm>
            <a:off x="898498" y="8864411"/>
            <a:ext cx="548318" cy="22455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dirty="0">
                <a:solidFill>
                  <a:schemeClr val="tx1"/>
                </a:solidFill>
              </a:rPr>
              <a:t>成果</a:t>
            </a:r>
          </a:p>
        </p:txBody>
      </p:sp>
      <p:sp>
        <p:nvSpPr>
          <p:cNvPr id="328" name="四角形: 角を丸くする 327">
            <a:extLst>
              <a:ext uri="{FF2B5EF4-FFF2-40B4-BE49-F238E27FC236}">
                <a16:creationId xmlns:a16="http://schemas.microsoft.com/office/drawing/2014/main" id="{CAD0967E-F47E-426C-AA64-48CA983EFEC0}"/>
              </a:ext>
            </a:extLst>
          </p:cNvPr>
          <p:cNvSpPr/>
          <p:nvPr/>
        </p:nvSpPr>
        <p:spPr>
          <a:xfrm>
            <a:off x="729581" y="9051023"/>
            <a:ext cx="4878386" cy="33855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dirty="0"/>
          </a:p>
        </p:txBody>
      </p:sp>
      <p:sp>
        <p:nvSpPr>
          <p:cNvPr id="329" name="正方形/長方形 328">
            <a:extLst>
              <a:ext uri="{FF2B5EF4-FFF2-40B4-BE49-F238E27FC236}">
                <a16:creationId xmlns:a16="http://schemas.microsoft.com/office/drawing/2014/main" id="{F0CAD07E-9E8C-4F20-95A7-2446DAA94C15}"/>
              </a:ext>
            </a:extLst>
          </p:cNvPr>
          <p:cNvSpPr/>
          <p:nvPr/>
        </p:nvSpPr>
        <p:spPr>
          <a:xfrm>
            <a:off x="784234" y="9051024"/>
            <a:ext cx="5246710" cy="338554"/>
          </a:xfrm>
          <a:prstGeom prst="rect">
            <a:avLst/>
          </a:prstGeom>
        </p:spPr>
        <p:txBody>
          <a:bodyPr wrap="square">
            <a:spAutoFit/>
          </a:bodyPr>
          <a:lstStyle/>
          <a:p>
            <a:pPr algn="just">
              <a:spcAft>
                <a:spcPts val="0"/>
              </a:spcAft>
            </a:pP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・段差を登った際の衝撃を抑える工夫を重ねて行うことにより、安定して段差を登ることが可能に！</a:t>
            </a:r>
            <a:endParaRPr lang="en-US" altLang="ja-JP" sz="800" kern="100" dirty="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・両輪の回転数を合わせる走行により、後退による大きな誤差を抑えることが可能に！</a:t>
            </a:r>
            <a:endParaRPr lang="en-US" altLang="ja-JP" sz="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335" name="フローチャート: 代替処理 334">
            <a:extLst>
              <a:ext uri="{FF2B5EF4-FFF2-40B4-BE49-F238E27FC236}">
                <a16:creationId xmlns:a16="http://schemas.microsoft.com/office/drawing/2014/main" id="{4087DC5E-6EF0-4D30-A403-E1C35F04E3CF}"/>
              </a:ext>
            </a:extLst>
          </p:cNvPr>
          <p:cNvSpPr/>
          <p:nvPr/>
        </p:nvSpPr>
        <p:spPr>
          <a:xfrm>
            <a:off x="6524359" y="7459086"/>
            <a:ext cx="2644619" cy="334673"/>
          </a:xfrm>
          <a:prstGeom prst="flowChartAlternateProcess">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6" name="正方形/長方形 335">
            <a:extLst>
              <a:ext uri="{FF2B5EF4-FFF2-40B4-BE49-F238E27FC236}">
                <a16:creationId xmlns:a16="http://schemas.microsoft.com/office/drawing/2014/main" id="{04C2086F-20C2-4862-94E4-A3211048B86E}"/>
              </a:ext>
            </a:extLst>
          </p:cNvPr>
          <p:cNvSpPr/>
          <p:nvPr/>
        </p:nvSpPr>
        <p:spPr>
          <a:xfrm>
            <a:off x="6505230" y="7511551"/>
            <a:ext cx="2762962" cy="215444"/>
          </a:xfrm>
          <a:prstGeom prst="rect">
            <a:avLst/>
          </a:prstGeom>
        </p:spPr>
        <p:txBody>
          <a:bodyPr wrap="square">
            <a:spAutoFit/>
          </a:bodyPr>
          <a:lstStyle/>
          <a:p>
            <a:pPr algn="just">
              <a:spcAft>
                <a:spcPts val="0"/>
              </a:spcAft>
            </a:pP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あらかじめ尻尾を上り坂に対応した指定角度に下ろす</a:t>
            </a:r>
            <a:endParaRPr lang="ja-JP" altLang="ja-JP" sz="800" kern="100" dirty="0">
              <a:latin typeface="Century" panose="02040604050505020304" pitchFamily="18" charset="0"/>
              <a:ea typeface="ＭＳ 明朝" panose="02020609040205080304" pitchFamily="17" charset="-128"/>
              <a:cs typeface="Times New Roman" panose="02020603050405020304" pitchFamily="18" charset="0"/>
            </a:endParaRPr>
          </a:p>
        </p:txBody>
      </p:sp>
      <p:cxnSp>
        <p:nvCxnSpPr>
          <p:cNvPr id="337" name="コネクタ: カギ線 336">
            <a:extLst>
              <a:ext uri="{FF2B5EF4-FFF2-40B4-BE49-F238E27FC236}">
                <a16:creationId xmlns:a16="http://schemas.microsoft.com/office/drawing/2014/main" id="{C9C48E52-B27F-4A31-B795-7FAE4E740F36}"/>
              </a:ext>
            </a:extLst>
          </p:cNvPr>
          <p:cNvCxnSpPr>
            <a:cxnSpLocks/>
            <a:stCxn id="335" idx="1"/>
          </p:cNvCxnSpPr>
          <p:nvPr/>
        </p:nvCxnSpPr>
        <p:spPr>
          <a:xfrm rot="10800000" flipH="1">
            <a:off x="6524358" y="6834011"/>
            <a:ext cx="361899" cy="792412"/>
          </a:xfrm>
          <a:prstGeom prst="bentConnector4">
            <a:avLst>
              <a:gd name="adj1" fmla="val -42270"/>
              <a:gd name="adj2" fmla="val 100470"/>
            </a:avLst>
          </a:prstGeom>
          <a:ln>
            <a:tailEnd type="triangle"/>
          </a:ln>
        </p:spPr>
        <p:style>
          <a:lnRef idx="1">
            <a:schemeClr val="accent1"/>
          </a:lnRef>
          <a:fillRef idx="0">
            <a:schemeClr val="accent1"/>
          </a:fillRef>
          <a:effectRef idx="0">
            <a:schemeClr val="accent1"/>
          </a:effectRef>
          <a:fontRef idx="minor">
            <a:schemeClr val="tx1"/>
          </a:fontRef>
        </p:style>
      </p:cxnSp>
      <p:sp>
        <p:nvSpPr>
          <p:cNvPr id="338" name="フローチャート: 代替処理 337">
            <a:extLst>
              <a:ext uri="{FF2B5EF4-FFF2-40B4-BE49-F238E27FC236}">
                <a16:creationId xmlns:a16="http://schemas.microsoft.com/office/drawing/2014/main" id="{B43DA6CE-0632-454F-9329-6C692F971E47}"/>
              </a:ext>
            </a:extLst>
          </p:cNvPr>
          <p:cNvSpPr/>
          <p:nvPr/>
        </p:nvSpPr>
        <p:spPr>
          <a:xfrm>
            <a:off x="8131240" y="6245889"/>
            <a:ext cx="1153480" cy="308132"/>
          </a:xfrm>
          <a:prstGeom prst="flowChartAlternateProcess">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9" name="正方形/長方形 338">
            <a:extLst>
              <a:ext uri="{FF2B5EF4-FFF2-40B4-BE49-F238E27FC236}">
                <a16:creationId xmlns:a16="http://schemas.microsoft.com/office/drawing/2014/main" id="{ADD1CAEA-E93F-4739-91F5-3BBAB2581BF6}"/>
              </a:ext>
            </a:extLst>
          </p:cNvPr>
          <p:cNvSpPr/>
          <p:nvPr/>
        </p:nvSpPr>
        <p:spPr>
          <a:xfrm>
            <a:off x="8089191" y="6219822"/>
            <a:ext cx="1237577" cy="338554"/>
          </a:xfrm>
          <a:prstGeom prst="rect">
            <a:avLst/>
          </a:prstGeom>
        </p:spPr>
        <p:txBody>
          <a:bodyPr wrap="square">
            <a:spAutoFit/>
          </a:bodyPr>
          <a:lstStyle/>
          <a:p>
            <a:pPr algn="just">
              <a:spcAft>
                <a:spcPts val="0"/>
              </a:spcAft>
            </a:pP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倒立振子の制御を停止する</a:t>
            </a:r>
            <a:endParaRPr lang="ja-JP" altLang="ja-JP" sz="800" kern="100" dirty="0">
              <a:latin typeface="Century" panose="02040604050505020304" pitchFamily="18" charset="0"/>
              <a:ea typeface="ＭＳ 明朝" panose="02020609040205080304" pitchFamily="17" charset="-128"/>
              <a:cs typeface="Times New Roman" panose="02020603050405020304" pitchFamily="18" charset="0"/>
            </a:endParaRPr>
          </a:p>
        </p:txBody>
      </p:sp>
      <p:cxnSp>
        <p:nvCxnSpPr>
          <p:cNvPr id="340" name="コネクタ: カギ線 339">
            <a:extLst>
              <a:ext uri="{FF2B5EF4-FFF2-40B4-BE49-F238E27FC236}">
                <a16:creationId xmlns:a16="http://schemas.microsoft.com/office/drawing/2014/main" id="{61E041BA-E3CE-437F-9222-468197D405B4}"/>
              </a:ext>
            </a:extLst>
          </p:cNvPr>
          <p:cNvCxnSpPr>
            <a:cxnSpLocks/>
            <a:stCxn id="338" idx="2"/>
          </p:cNvCxnSpPr>
          <p:nvPr/>
        </p:nvCxnSpPr>
        <p:spPr>
          <a:xfrm rot="5400000">
            <a:off x="8243372" y="6343729"/>
            <a:ext cx="254317" cy="6749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1" name="四角形: 角を丸くする 340">
            <a:extLst>
              <a:ext uri="{FF2B5EF4-FFF2-40B4-BE49-F238E27FC236}">
                <a16:creationId xmlns:a16="http://schemas.microsoft.com/office/drawing/2014/main" id="{E7156FCA-4C06-4B29-8541-7B887BCA812F}"/>
              </a:ext>
            </a:extLst>
          </p:cNvPr>
          <p:cNvSpPr/>
          <p:nvPr/>
        </p:nvSpPr>
        <p:spPr>
          <a:xfrm>
            <a:off x="6350197" y="7992621"/>
            <a:ext cx="2928601" cy="74433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ja-JP" altLang="en-US" sz="1799"/>
          </a:p>
        </p:txBody>
      </p:sp>
      <p:sp>
        <p:nvSpPr>
          <p:cNvPr id="342" name="正方形/長方形 341">
            <a:extLst>
              <a:ext uri="{FF2B5EF4-FFF2-40B4-BE49-F238E27FC236}">
                <a16:creationId xmlns:a16="http://schemas.microsoft.com/office/drawing/2014/main" id="{E720C0DE-448C-4C45-8BF2-2D658AB99C00}"/>
              </a:ext>
            </a:extLst>
          </p:cNvPr>
          <p:cNvSpPr/>
          <p:nvPr/>
        </p:nvSpPr>
        <p:spPr>
          <a:xfrm>
            <a:off x="6510693" y="7826479"/>
            <a:ext cx="826691" cy="22387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u="sng" dirty="0">
                <a:solidFill>
                  <a:schemeClr val="tx1"/>
                </a:solidFill>
              </a:rPr>
              <a:t>技術概要</a:t>
            </a:r>
          </a:p>
        </p:txBody>
      </p:sp>
      <p:sp>
        <p:nvSpPr>
          <p:cNvPr id="343" name="正方形/長方形 342">
            <a:extLst>
              <a:ext uri="{FF2B5EF4-FFF2-40B4-BE49-F238E27FC236}">
                <a16:creationId xmlns:a16="http://schemas.microsoft.com/office/drawing/2014/main" id="{5310BCCA-1D5B-4F62-B6E4-2D61D554A13B}"/>
              </a:ext>
            </a:extLst>
          </p:cNvPr>
          <p:cNvSpPr/>
          <p:nvPr/>
        </p:nvSpPr>
        <p:spPr>
          <a:xfrm>
            <a:off x="6380188" y="8077639"/>
            <a:ext cx="2851777" cy="584775"/>
          </a:xfrm>
          <a:prstGeom prst="rect">
            <a:avLst/>
          </a:prstGeom>
        </p:spPr>
        <p:txBody>
          <a:bodyPr wrap="square">
            <a:spAutoFit/>
          </a:bodyPr>
          <a:lstStyle/>
          <a:p>
            <a:pPr algn="just">
              <a:spcAft>
                <a:spcPts val="0"/>
              </a:spcAft>
            </a:pPr>
            <a:r>
              <a:rPr lang="ja-JP" altLang="en-US" sz="800" b="1" u="sng" kern="100" dirty="0">
                <a:latin typeface="Century" panose="02040604050505020304" pitchFamily="18" charset="0"/>
                <a:ea typeface="ＭＳ 明朝" panose="02020609040205080304" pitchFamily="17" charset="-128"/>
                <a:cs typeface="Times New Roman" panose="02020603050405020304" pitchFamily="18" charset="0"/>
              </a:rPr>
              <a:t>尻尾</a:t>
            </a:r>
            <a:r>
              <a:rPr lang="ja-JP" altLang="en-US" sz="800" b="1" u="sng" kern="100">
                <a:latin typeface="Century" panose="02040604050505020304" pitchFamily="18" charset="0"/>
                <a:ea typeface="ＭＳ 明朝" panose="02020609040205080304" pitchFamily="17" charset="-128"/>
                <a:cs typeface="Times New Roman" panose="02020603050405020304" pitchFamily="18" charset="0"/>
              </a:rPr>
              <a:t>角度調整</a:t>
            </a:r>
            <a:endParaRPr lang="en-US" altLang="ja-JP" sz="800" b="1" u="sng" kern="100" dirty="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800" kern="100" dirty="0">
                <a:latin typeface="Century" panose="02040604050505020304" pitchFamily="18" charset="0"/>
                <a:ea typeface="ＭＳ 明朝" panose="02020609040205080304" pitchFamily="17" charset="-128"/>
                <a:cs typeface="Times New Roman" panose="02020603050405020304" pitchFamily="18" charset="0"/>
              </a:rPr>
              <a:t>PD</a:t>
            </a:r>
            <a:r>
              <a:rPr lang="ja-JP" altLang="en-US" sz="800" kern="100">
                <a:latin typeface="Century" panose="02040604050505020304" pitchFamily="18" charset="0"/>
                <a:ea typeface="ＭＳ 明朝" panose="02020609040205080304" pitchFamily="17" charset="-128"/>
                <a:cs typeface="Times New Roman" panose="02020603050405020304" pitchFamily="18" charset="0"/>
              </a:rPr>
              <a:t>制御により安定して機体を支える為の力を尻尾に伝えることができるようになった。</a:t>
            </a:r>
            <a:endParaRPr lang="en-US" altLang="ja-JP" sz="800" kern="100" dirty="0">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altLang="en-US" sz="800" kern="100">
                <a:latin typeface="Century" panose="02040604050505020304" pitchFamily="18" charset="0"/>
                <a:ea typeface="ＭＳ 明朝" panose="02020609040205080304" pitchFamily="17" charset="-128"/>
                <a:cs typeface="Times New Roman" panose="02020603050405020304" pitchFamily="18" charset="0"/>
              </a:rPr>
              <a:t>尻尾</a:t>
            </a:r>
            <a:r>
              <a:rPr lang="ja-JP" altLang="en-US" sz="800" kern="100" dirty="0">
                <a:latin typeface="Century" panose="02040604050505020304" pitchFamily="18" charset="0"/>
                <a:ea typeface="ＭＳ 明朝" panose="02020609040205080304" pitchFamily="17" charset="-128"/>
                <a:cs typeface="Times New Roman" panose="02020603050405020304" pitchFamily="18" charset="0"/>
              </a:rPr>
              <a:t>の角度は実験を繰り返すことにより決定。</a:t>
            </a:r>
            <a:endParaRPr lang="ja-JP" altLang="ja-JP" sz="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344" name="正方形/長方形 343">
            <a:extLst>
              <a:ext uri="{FF2B5EF4-FFF2-40B4-BE49-F238E27FC236}">
                <a16:creationId xmlns:a16="http://schemas.microsoft.com/office/drawing/2014/main" id="{BD3456FE-E163-4B76-B1DF-A96AD612D5AB}"/>
              </a:ext>
            </a:extLst>
          </p:cNvPr>
          <p:cNvSpPr/>
          <p:nvPr/>
        </p:nvSpPr>
        <p:spPr>
          <a:xfrm>
            <a:off x="6580383" y="8866530"/>
            <a:ext cx="440494" cy="27890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dirty="0">
                <a:solidFill>
                  <a:schemeClr val="tx1"/>
                </a:solidFill>
              </a:rPr>
              <a:t>成果</a:t>
            </a:r>
          </a:p>
        </p:txBody>
      </p:sp>
      <p:sp>
        <p:nvSpPr>
          <p:cNvPr id="345" name="四角形: 角を丸くする 344">
            <a:extLst>
              <a:ext uri="{FF2B5EF4-FFF2-40B4-BE49-F238E27FC236}">
                <a16:creationId xmlns:a16="http://schemas.microsoft.com/office/drawing/2014/main" id="{968CFE39-E879-412B-9455-EC83E74A5732}"/>
              </a:ext>
            </a:extLst>
          </p:cNvPr>
          <p:cNvSpPr/>
          <p:nvPr/>
        </p:nvSpPr>
        <p:spPr>
          <a:xfrm>
            <a:off x="6450716" y="9084980"/>
            <a:ext cx="2723758" cy="30942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800" dirty="0">
                <a:solidFill>
                  <a:schemeClr val="tx1"/>
                </a:solidFill>
                <a:latin typeface="ＭＳ 明朝" panose="02020609040205080304" pitchFamily="17" charset="-128"/>
                <a:ea typeface="ＭＳ 明朝" panose="02020609040205080304" pitchFamily="17" charset="-128"/>
              </a:rPr>
              <a:t>シーソーによる傾きの変化を尻尾によって対応可能！</a:t>
            </a:r>
          </a:p>
        </p:txBody>
      </p:sp>
      <p:sp>
        <p:nvSpPr>
          <p:cNvPr id="347" name="正方形/長方形 346">
            <a:extLst>
              <a:ext uri="{FF2B5EF4-FFF2-40B4-BE49-F238E27FC236}">
                <a16:creationId xmlns:a16="http://schemas.microsoft.com/office/drawing/2014/main" id="{90F6E605-65B0-47B6-8DFB-A888BACE1208}"/>
              </a:ext>
            </a:extLst>
          </p:cNvPr>
          <p:cNvSpPr/>
          <p:nvPr/>
        </p:nvSpPr>
        <p:spPr>
          <a:xfrm>
            <a:off x="9861068" y="8908085"/>
            <a:ext cx="446213" cy="2154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dirty="0">
                <a:solidFill>
                  <a:schemeClr val="tx1"/>
                </a:solidFill>
              </a:rPr>
              <a:t>成果</a:t>
            </a:r>
          </a:p>
        </p:txBody>
      </p:sp>
      <p:sp>
        <p:nvSpPr>
          <p:cNvPr id="348" name="四角形: 角を丸くする 347">
            <a:extLst>
              <a:ext uri="{FF2B5EF4-FFF2-40B4-BE49-F238E27FC236}">
                <a16:creationId xmlns:a16="http://schemas.microsoft.com/office/drawing/2014/main" id="{149AAA69-9C65-4F51-87BD-108B7549B3C9}"/>
              </a:ext>
            </a:extLst>
          </p:cNvPr>
          <p:cNvSpPr/>
          <p:nvPr/>
        </p:nvSpPr>
        <p:spPr>
          <a:xfrm>
            <a:off x="9767434" y="9107747"/>
            <a:ext cx="2675155" cy="28048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800" dirty="0">
                <a:solidFill>
                  <a:schemeClr val="tx1"/>
                </a:solidFill>
                <a:latin typeface="ＭＳ 明朝" panose="02020609040205080304" pitchFamily="17" charset="-128"/>
                <a:ea typeface="ＭＳ 明朝" panose="02020609040205080304" pitchFamily="17" charset="-128"/>
              </a:rPr>
              <a:t>高速で移動することにより、シーソーによる傾きの変化に柔軟に対応可能！</a:t>
            </a:r>
          </a:p>
        </p:txBody>
      </p:sp>
      <p:sp>
        <p:nvSpPr>
          <p:cNvPr id="127" name="正方形/長方形 90">
            <a:extLst>
              <a:ext uri="{FF2B5EF4-FFF2-40B4-BE49-F238E27FC236}">
                <a16:creationId xmlns:a16="http://schemas.microsoft.com/office/drawing/2014/main" id="{549556E0-821B-1241-8452-E8A63033D4B2}"/>
              </a:ext>
            </a:extLst>
          </p:cNvPr>
          <p:cNvSpPr/>
          <p:nvPr/>
        </p:nvSpPr>
        <p:spPr>
          <a:xfrm>
            <a:off x="0" y="-6384"/>
            <a:ext cx="12801598" cy="79505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799"/>
          </a:p>
        </p:txBody>
      </p:sp>
      <p:pic>
        <p:nvPicPr>
          <p:cNvPr id="129" name="図 121">
            <a:extLst>
              <a:ext uri="{FF2B5EF4-FFF2-40B4-BE49-F238E27FC236}">
                <a16:creationId xmlns:a16="http://schemas.microsoft.com/office/drawing/2014/main" id="{13E0B529-01AD-0849-AFBF-FAD98922FD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34537" y="-78517"/>
            <a:ext cx="1320585" cy="879122"/>
          </a:xfrm>
          <a:prstGeom prst="rect">
            <a:avLst/>
          </a:prstGeom>
        </p:spPr>
      </p:pic>
      <p:pic>
        <p:nvPicPr>
          <p:cNvPr id="130" name="図 121">
            <a:extLst>
              <a:ext uri="{FF2B5EF4-FFF2-40B4-BE49-F238E27FC236}">
                <a16:creationId xmlns:a16="http://schemas.microsoft.com/office/drawing/2014/main" id="{70D4E11C-B164-CA4C-9177-76BD2C799E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23972" y="-74168"/>
            <a:ext cx="1320585" cy="879122"/>
          </a:xfrm>
          <a:prstGeom prst="rect">
            <a:avLst/>
          </a:prstGeom>
        </p:spPr>
      </p:pic>
      <p:pic>
        <p:nvPicPr>
          <p:cNvPr id="131" name="図 120">
            <a:extLst>
              <a:ext uri="{FF2B5EF4-FFF2-40B4-BE49-F238E27FC236}">
                <a16:creationId xmlns:a16="http://schemas.microsoft.com/office/drawing/2014/main" id="{86A30B07-C3E8-A745-9A02-8667EB963F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69723" y="-73670"/>
            <a:ext cx="1161408" cy="879122"/>
          </a:xfrm>
          <a:prstGeom prst="rect">
            <a:avLst/>
          </a:prstGeom>
        </p:spPr>
      </p:pic>
      <p:pic>
        <p:nvPicPr>
          <p:cNvPr id="132" name="図 87">
            <a:extLst>
              <a:ext uri="{FF2B5EF4-FFF2-40B4-BE49-F238E27FC236}">
                <a16:creationId xmlns:a16="http://schemas.microsoft.com/office/drawing/2014/main" id="{22BB3D99-4147-0644-9F3D-C411CA9F8E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4206" y="-69638"/>
            <a:ext cx="1161408" cy="879122"/>
          </a:xfrm>
          <a:prstGeom prst="rect">
            <a:avLst/>
          </a:prstGeom>
        </p:spPr>
      </p:pic>
      <p:sp>
        <p:nvSpPr>
          <p:cNvPr id="133" name="テキスト ボックス 95">
            <a:extLst>
              <a:ext uri="{FF2B5EF4-FFF2-40B4-BE49-F238E27FC236}">
                <a16:creationId xmlns:a16="http://schemas.microsoft.com/office/drawing/2014/main" id="{F768462E-697B-8B47-AAA2-E7111A4F8C55}"/>
              </a:ext>
            </a:extLst>
          </p:cNvPr>
          <p:cNvSpPr txBox="1"/>
          <p:nvPr/>
        </p:nvSpPr>
        <p:spPr>
          <a:xfrm>
            <a:off x="1101411" y="298812"/>
            <a:ext cx="683222" cy="369204"/>
          </a:xfrm>
          <a:prstGeom prst="rect">
            <a:avLst/>
          </a:prstGeom>
          <a:noFill/>
        </p:spPr>
        <p:txBody>
          <a:bodyPr wrap="square" rtlCol="0">
            <a:spAutoFit/>
          </a:bodyPr>
          <a:lstStyle/>
          <a:p>
            <a:r>
              <a:rPr lang="ja-JP" altLang="en-US" sz="1799" b="1"/>
              <a:t>機能</a:t>
            </a:r>
            <a:endParaRPr lang="ja-JP" altLang="en-US" sz="1799" b="1" dirty="0"/>
          </a:p>
        </p:txBody>
      </p:sp>
      <p:sp>
        <p:nvSpPr>
          <p:cNvPr id="134" name="テキスト ボックス 96">
            <a:extLst>
              <a:ext uri="{FF2B5EF4-FFF2-40B4-BE49-F238E27FC236}">
                <a16:creationId xmlns:a16="http://schemas.microsoft.com/office/drawing/2014/main" id="{2A30EE98-B765-F947-BCC1-C3F73833B0A4}"/>
              </a:ext>
            </a:extLst>
          </p:cNvPr>
          <p:cNvSpPr txBox="1"/>
          <p:nvPr/>
        </p:nvSpPr>
        <p:spPr>
          <a:xfrm>
            <a:off x="3022404" y="296016"/>
            <a:ext cx="1147634" cy="369204"/>
          </a:xfrm>
          <a:prstGeom prst="rect">
            <a:avLst/>
          </a:prstGeom>
          <a:noFill/>
        </p:spPr>
        <p:txBody>
          <a:bodyPr wrap="square" rtlCol="0">
            <a:spAutoFit/>
          </a:bodyPr>
          <a:lstStyle/>
          <a:p>
            <a:r>
              <a:rPr lang="ja-JP" altLang="en-US" sz="1799" b="1" dirty="0"/>
              <a:t>振る舞い</a:t>
            </a:r>
          </a:p>
        </p:txBody>
      </p:sp>
      <p:sp>
        <p:nvSpPr>
          <p:cNvPr id="135" name="テキスト ボックス 97">
            <a:extLst>
              <a:ext uri="{FF2B5EF4-FFF2-40B4-BE49-F238E27FC236}">
                <a16:creationId xmlns:a16="http://schemas.microsoft.com/office/drawing/2014/main" id="{2EB0C947-43E6-BC41-972C-7C9996173CF8}"/>
              </a:ext>
            </a:extLst>
          </p:cNvPr>
          <p:cNvSpPr txBox="1"/>
          <p:nvPr/>
        </p:nvSpPr>
        <p:spPr>
          <a:xfrm>
            <a:off x="2110812" y="296944"/>
            <a:ext cx="702468" cy="369204"/>
          </a:xfrm>
          <a:prstGeom prst="rect">
            <a:avLst/>
          </a:prstGeom>
          <a:noFill/>
        </p:spPr>
        <p:txBody>
          <a:bodyPr wrap="square" rtlCol="0">
            <a:spAutoFit/>
          </a:bodyPr>
          <a:lstStyle/>
          <a:p>
            <a:r>
              <a:rPr lang="ja-JP" altLang="en-US" sz="1799" b="1" dirty="0"/>
              <a:t>構造</a:t>
            </a:r>
          </a:p>
        </p:txBody>
      </p:sp>
      <p:sp>
        <p:nvSpPr>
          <p:cNvPr id="136" name="テキスト ボックス 98">
            <a:extLst>
              <a:ext uri="{FF2B5EF4-FFF2-40B4-BE49-F238E27FC236}">
                <a16:creationId xmlns:a16="http://schemas.microsoft.com/office/drawing/2014/main" id="{8C6761CB-5656-4C40-8ABB-D69BE9E6336C}"/>
              </a:ext>
            </a:extLst>
          </p:cNvPr>
          <p:cNvSpPr txBox="1"/>
          <p:nvPr/>
        </p:nvSpPr>
        <p:spPr>
          <a:xfrm>
            <a:off x="8678049" y="81261"/>
            <a:ext cx="3837939" cy="707886"/>
          </a:xfrm>
          <a:prstGeom prst="rect">
            <a:avLst/>
          </a:prstGeom>
          <a:noFill/>
        </p:spPr>
        <p:txBody>
          <a:bodyPr wrap="square" rtlCol="0">
            <a:spAutoFit/>
          </a:bodyPr>
          <a:lstStyle/>
          <a:p>
            <a:r>
              <a:rPr lang="ja-JP" altLang="en-US" sz="4000" b="1" i="1" dirty="0">
                <a:solidFill>
                  <a:srgbClr val="92D050"/>
                </a:solidFill>
                <a:latin typeface="富士ポップ" panose="040F0709000000000000" pitchFamily="49" charset="-128"/>
                <a:ea typeface="富士ポップ" panose="040F0709000000000000" pitchFamily="49" charset="-128"/>
              </a:rPr>
              <a:t>テクテクトップ</a:t>
            </a:r>
          </a:p>
        </p:txBody>
      </p:sp>
      <p:sp>
        <p:nvSpPr>
          <p:cNvPr id="137" name="テキスト ボックス 99">
            <a:extLst>
              <a:ext uri="{FF2B5EF4-FFF2-40B4-BE49-F238E27FC236}">
                <a16:creationId xmlns:a16="http://schemas.microsoft.com/office/drawing/2014/main" id="{621D16CD-8842-E441-B356-520753467289}"/>
              </a:ext>
            </a:extLst>
          </p:cNvPr>
          <p:cNvSpPr txBox="1"/>
          <p:nvPr/>
        </p:nvSpPr>
        <p:spPr>
          <a:xfrm>
            <a:off x="5536920" y="55620"/>
            <a:ext cx="3163984" cy="707501"/>
          </a:xfrm>
          <a:prstGeom prst="rect">
            <a:avLst/>
          </a:prstGeom>
          <a:noFill/>
        </p:spPr>
        <p:txBody>
          <a:bodyPr wrap="square" rtlCol="0">
            <a:spAutoFit/>
          </a:bodyPr>
          <a:lstStyle/>
          <a:p>
            <a:r>
              <a:rPr lang="ja-JP" altLang="en-US" sz="1099" dirty="0"/>
              <a:t>●選択課題</a:t>
            </a:r>
            <a:endParaRPr lang="en-US" altLang="ja-JP" sz="1099" dirty="0"/>
          </a:p>
          <a:p>
            <a:r>
              <a:rPr lang="ja-JP" altLang="en-US" sz="1799"/>
              <a:t>「シーソーを通過する」</a:t>
            </a:r>
            <a:endParaRPr lang="en-US" altLang="ja-JP" sz="1799" dirty="0"/>
          </a:p>
          <a:p>
            <a:r>
              <a:rPr lang="ja-JP" altLang="en-US" sz="1099" dirty="0"/>
              <a:t>・選択理由：近年採用されていない難所であるため</a:t>
            </a:r>
            <a:endParaRPr lang="en-US" altLang="ja-JP" sz="1099" dirty="0"/>
          </a:p>
        </p:txBody>
      </p:sp>
      <p:sp>
        <p:nvSpPr>
          <p:cNvPr id="146" name="テキスト ボックス 96">
            <a:extLst>
              <a:ext uri="{FF2B5EF4-FFF2-40B4-BE49-F238E27FC236}">
                <a16:creationId xmlns:a16="http://schemas.microsoft.com/office/drawing/2014/main" id="{7ED5B452-76B7-2F48-BC82-8FC4B2424E85}"/>
              </a:ext>
            </a:extLst>
          </p:cNvPr>
          <p:cNvSpPr txBox="1"/>
          <p:nvPr/>
        </p:nvSpPr>
        <p:spPr>
          <a:xfrm>
            <a:off x="4149002" y="290999"/>
            <a:ext cx="1147634" cy="369204"/>
          </a:xfrm>
          <a:prstGeom prst="rect">
            <a:avLst/>
          </a:prstGeom>
          <a:noFill/>
        </p:spPr>
        <p:txBody>
          <a:bodyPr wrap="square" rtlCol="0">
            <a:spAutoFit/>
          </a:bodyPr>
          <a:lstStyle/>
          <a:p>
            <a:r>
              <a:rPr lang="ja-JP" altLang="en-US" sz="1799" b="1">
                <a:solidFill>
                  <a:srgbClr val="FF0000"/>
                </a:solidFill>
              </a:rPr>
              <a:t>工夫点</a:t>
            </a:r>
            <a:endParaRPr lang="ja-JP" altLang="en-US" sz="1799" b="1" dirty="0">
              <a:solidFill>
                <a:srgbClr val="FF0000"/>
              </a:solidFill>
            </a:endParaRPr>
          </a:p>
        </p:txBody>
      </p:sp>
      <p:cxnSp>
        <p:nvCxnSpPr>
          <p:cNvPr id="147" name="Straight Connector 146">
            <a:extLst>
              <a:ext uri="{FF2B5EF4-FFF2-40B4-BE49-F238E27FC236}">
                <a16:creationId xmlns:a16="http://schemas.microsoft.com/office/drawing/2014/main" id="{99CCCFEE-1DE9-1847-8C41-A1B190AD6AB5}"/>
              </a:ext>
            </a:extLst>
          </p:cNvPr>
          <p:cNvCxnSpPr>
            <a:cxnSpLocks/>
          </p:cNvCxnSpPr>
          <p:nvPr/>
        </p:nvCxnSpPr>
        <p:spPr>
          <a:xfrm>
            <a:off x="10464183" y="3216424"/>
            <a:ext cx="0" cy="811965"/>
          </a:xfrm>
          <a:prstGeom prst="line">
            <a:avLst/>
          </a:prstGeom>
          <a:ln w="12700">
            <a:solidFill>
              <a:srgbClr val="66FF66">
                <a:alpha val="50000"/>
              </a:srgbClr>
            </a:solidFill>
          </a:ln>
        </p:spPr>
        <p:style>
          <a:lnRef idx="1">
            <a:schemeClr val="accent1"/>
          </a:lnRef>
          <a:fillRef idx="0">
            <a:schemeClr val="accent1"/>
          </a:fillRef>
          <a:effectRef idx="0">
            <a:schemeClr val="accent1"/>
          </a:effectRef>
          <a:fontRef idx="minor">
            <a:schemeClr val="tx1"/>
          </a:fontRef>
        </p:style>
      </p:cxnSp>
      <p:pic>
        <p:nvPicPr>
          <p:cNvPr id="148" name="図 3">
            <a:extLst>
              <a:ext uri="{FF2B5EF4-FFF2-40B4-BE49-F238E27FC236}">
                <a16:creationId xmlns:a16="http://schemas.microsoft.com/office/drawing/2014/main" id="{A3D0950C-DD7D-8C4D-859A-2DB4843C9E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146564">
            <a:off x="3814797" y="346690"/>
            <a:ext cx="267103" cy="207133"/>
          </a:xfrm>
          <a:prstGeom prst="rect">
            <a:avLst/>
          </a:prstGeom>
        </p:spPr>
      </p:pic>
      <p:pic>
        <p:nvPicPr>
          <p:cNvPr id="149" name="図 9">
            <a:extLst>
              <a:ext uri="{FF2B5EF4-FFF2-40B4-BE49-F238E27FC236}">
                <a16:creationId xmlns:a16="http://schemas.microsoft.com/office/drawing/2014/main" id="{FBB5C6DE-02C0-5E48-80F0-66A969D7F7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188390">
            <a:off x="3848924" y="54401"/>
            <a:ext cx="341032" cy="545422"/>
          </a:xfrm>
          <a:prstGeom prst="rect">
            <a:avLst/>
          </a:prstGeom>
        </p:spPr>
      </p:pic>
      <p:grpSp>
        <p:nvGrpSpPr>
          <p:cNvPr id="3" name="Group 2">
            <a:extLst>
              <a:ext uri="{FF2B5EF4-FFF2-40B4-BE49-F238E27FC236}">
                <a16:creationId xmlns:a16="http://schemas.microsoft.com/office/drawing/2014/main" id="{0F14C453-F2C5-0643-80BD-9F999D78CCD7}"/>
              </a:ext>
            </a:extLst>
          </p:cNvPr>
          <p:cNvGrpSpPr/>
          <p:nvPr/>
        </p:nvGrpSpPr>
        <p:grpSpPr>
          <a:xfrm>
            <a:off x="6937999" y="6182239"/>
            <a:ext cx="1942342" cy="1173962"/>
            <a:chOff x="7030709" y="6484371"/>
            <a:chExt cx="1176157" cy="710876"/>
          </a:xfrm>
        </p:grpSpPr>
        <p:pic>
          <p:nvPicPr>
            <p:cNvPr id="150" name="図 3">
              <a:extLst>
                <a:ext uri="{FF2B5EF4-FFF2-40B4-BE49-F238E27FC236}">
                  <a16:creationId xmlns:a16="http://schemas.microsoft.com/office/drawing/2014/main" id="{78868339-6F81-524E-9367-C9D78218AA8F}"/>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5400000">
              <a:off x="7151812" y="6654466"/>
              <a:ext cx="286972" cy="222540"/>
            </a:xfrm>
            <a:prstGeom prst="rect">
              <a:avLst/>
            </a:prstGeom>
            <a:effectLst>
              <a:outerShdw blurRad="50800" dist="50800" dir="5400000" algn="ctr" rotWithShape="0">
                <a:srgbClr val="000000">
                  <a:alpha val="0"/>
                </a:srgbClr>
              </a:outerShdw>
            </a:effectLst>
          </p:spPr>
        </p:pic>
        <p:pic>
          <p:nvPicPr>
            <p:cNvPr id="152" name="図 53">
              <a:extLst>
                <a:ext uri="{FF2B5EF4-FFF2-40B4-BE49-F238E27FC236}">
                  <a16:creationId xmlns:a16="http://schemas.microsoft.com/office/drawing/2014/main" id="{55401948-B8E2-E041-89FF-BB1411997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052" y="6900697"/>
              <a:ext cx="1085814" cy="294550"/>
            </a:xfrm>
            <a:prstGeom prst="rect">
              <a:avLst/>
            </a:prstGeom>
          </p:spPr>
        </p:pic>
        <p:pic>
          <p:nvPicPr>
            <p:cNvPr id="153" name="図 9">
              <a:extLst>
                <a:ext uri="{FF2B5EF4-FFF2-40B4-BE49-F238E27FC236}">
                  <a16:creationId xmlns:a16="http://schemas.microsoft.com/office/drawing/2014/main" id="{7380DF22-6371-A54A-8E27-0327835A16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7441" y="6484371"/>
              <a:ext cx="366399" cy="585993"/>
            </a:xfrm>
            <a:prstGeom prst="rect">
              <a:avLst/>
            </a:prstGeom>
          </p:spPr>
        </p:pic>
        <p:cxnSp>
          <p:nvCxnSpPr>
            <p:cNvPr id="154" name="直線矢印コネクタ 178">
              <a:extLst>
                <a:ext uri="{FF2B5EF4-FFF2-40B4-BE49-F238E27FC236}">
                  <a16:creationId xmlns:a16="http://schemas.microsoft.com/office/drawing/2014/main" id="{B8DD5A9C-A2D9-364D-B39C-5906A84D198F}"/>
                </a:ext>
              </a:extLst>
            </p:cNvPr>
            <p:cNvCxnSpPr>
              <a:cxnSpLocks/>
            </p:cNvCxnSpPr>
            <p:nvPr/>
          </p:nvCxnSpPr>
          <p:spPr>
            <a:xfrm>
              <a:off x="7211587" y="6815201"/>
              <a:ext cx="565" cy="2016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5" name="楕円 224">
              <a:extLst>
                <a:ext uri="{FF2B5EF4-FFF2-40B4-BE49-F238E27FC236}">
                  <a16:creationId xmlns:a16="http://schemas.microsoft.com/office/drawing/2014/main" id="{B095A387-1679-B945-B76F-5291347BB740}"/>
                </a:ext>
              </a:extLst>
            </p:cNvPr>
            <p:cNvSpPr/>
            <p:nvPr/>
          </p:nvSpPr>
          <p:spPr>
            <a:xfrm rot="16200000">
              <a:off x="6925885" y="6684345"/>
              <a:ext cx="577750" cy="368101"/>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p>
          </p:txBody>
        </p:sp>
        <p:pic>
          <p:nvPicPr>
            <p:cNvPr id="157" name="図 3">
              <a:extLst>
                <a:ext uri="{FF2B5EF4-FFF2-40B4-BE49-F238E27FC236}">
                  <a16:creationId xmlns:a16="http://schemas.microsoft.com/office/drawing/2014/main" id="{7B810769-0E15-D54E-9491-BD413326A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18796" y="6911894"/>
              <a:ext cx="286972" cy="222540"/>
            </a:xfrm>
            <a:prstGeom prst="rect">
              <a:avLst/>
            </a:prstGeom>
          </p:spPr>
        </p:pic>
      </p:grpSp>
      <p:grpSp>
        <p:nvGrpSpPr>
          <p:cNvPr id="26" name="Group 25">
            <a:extLst>
              <a:ext uri="{FF2B5EF4-FFF2-40B4-BE49-F238E27FC236}">
                <a16:creationId xmlns:a16="http://schemas.microsoft.com/office/drawing/2014/main" id="{FBA6203E-241D-AC4C-AA37-B93E2BD85DD8}"/>
              </a:ext>
            </a:extLst>
          </p:cNvPr>
          <p:cNvGrpSpPr/>
          <p:nvPr/>
        </p:nvGrpSpPr>
        <p:grpSpPr>
          <a:xfrm>
            <a:off x="10236226" y="6210430"/>
            <a:ext cx="1626008" cy="1197704"/>
            <a:chOff x="3262173" y="5456018"/>
            <a:chExt cx="1117849" cy="823398"/>
          </a:xfrm>
        </p:grpSpPr>
        <p:pic>
          <p:nvPicPr>
            <p:cNvPr id="158" name="図 53">
              <a:extLst>
                <a:ext uri="{FF2B5EF4-FFF2-40B4-BE49-F238E27FC236}">
                  <a16:creationId xmlns:a16="http://schemas.microsoft.com/office/drawing/2014/main" id="{D75E555B-A496-3249-80E7-D4E4207E9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4208" y="5984866"/>
              <a:ext cx="1085814" cy="294550"/>
            </a:xfrm>
            <a:prstGeom prst="rect">
              <a:avLst/>
            </a:prstGeom>
          </p:spPr>
        </p:pic>
        <p:pic>
          <p:nvPicPr>
            <p:cNvPr id="159" name="図 3">
              <a:extLst>
                <a:ext uri="{FF2B5EF4-FFF2-40B4-BE49-F238E27FC236}">
                  <a16:creationId xmlns:a16="http://schemas.microsoft.com/office/drawing/2014/main" id="{69B360D1-2C78-6643-8C77-40B599C95B2E}"/>
                </a:ext>
              </a:extLst>
            </p:cNvPr>
            <p:cNvPicPr>
              <a:picLocks noChangeAspect="1"/>
            </p:cNvPicPr>
            <p:nvPr/>
          </p:nvPicPr>
          <p:blipFill>
            <a:blip r:embed="rId5">
              <a:alphaModFix amt="40000"/>
              <a:extLst>
                <a:ext uri="{28A0092B-C50C-407E-A947-70E740481C1C}">
                  <a14:useLocalDpi xmlns:a14="http://schemas.microsoft.com/office/drawing/2010/main" val="0"/>
                </a:ext>
              </a:extLst>
            </a:blip>
            <a:stretch>
              <a:fillRect/>
            </a:stretch>
          </p:blipFill>
          <p:spPr>
            <a:xfrm rot="21139248">
              <a:off x="3262173" y="5978560"/>
              <a:ext cx="286972" cy="222540"/>
            </a:xfrm>
            <a:prstGeom prst="rect">
              <a:avLst/>
            </a:prstGeom>
            <a:effectLst>
              <a:outerShdw blurRad="50800" dist="50800" dir="5400000" algn="ctr" rotWithShape="0">
                <a:srgbClr val="000000">
                  <a:alpha val="0"/>
                </a:srgbClr>
              </a:outerShdw>
            </a:effectLst>
          </p:spPr>
        </p:pic>
        <p:pic>
          <p:nvPicPr>
            <p:cNvPr id="160" name="図 9">
              <a:extLst>
                <a:ext uri="{FF2B5EF4-FFF2-40B4-BE49-F238E27FC236}">
                  <a16:creationId xmlns:a16="http://schemas.microsoft.com/office/drawing/2014/main" id="{3218C5C3-FDDD-0048-BA62-46FB3972AC2B}"/>
                </a:ext>
              </a:extLst>
            </p:cNvPr>
            <p:cNvPicPr>
              <a:picLocks noChangeAspect="1"/>
            </p:cNvPicPr>
            <p:nvPr/>
          </p:nvPicPr>
          <p:blipFill>
            <a:blip r:embed="rId4">
              <a:alphaModFix amt="40000"/>
              <a:extLst>
                <a:ext uri="{28A0092B-C50C-407E-A947-70E740481C1C}">
                  <a14:useLocalDpi xmlns:a14="http://schemas.microsoft.com/office/drawing/2010/main" val="0"/>
                </a:ext>
              </a:extLst>
            </a:blip>
            <a:stretch>
              <a:fillRect/>
            </a:stretch>
          </p:blipFill>
          <p:spPr>
            <a:xfrm>
              <a:off x="3419172" y="5574744"/>
              <a:ext cx="366399" cy="585993"/>
            </a:xfrm>
            <a:prstGeom prst="rect">
              <a:avLst/>
            </a:prstGeom>
            <a:effectLst>
              <a:outerShdw blurRad="50800" dist="50800" dir="5400000" algn="ctr" rotWithShape="0">
                <a:srgbClr val="000000">
                  <a:alpha val="0"/>
                </a:srgbClr>
              </a:outerShdw>
            </a:effectLst>
          </p:spPr>
        </p:pic>
        <p:cxnSp>
          <p:nvCxnSpPr>
            <p:cNvPr id="161" name="直線矢印コネクタ 178">
              <a:extLst>
                <a:ext uri="{FF2B5EF4-FFF2-40B4-BE49-F238E27FC236}">
                  <a16:creationId xmlns:a16="http://schemas.microsoft.com/office/drawing/2014/main" id="{3858CC41-832B-7C4B-A429-8C353F42165E}"/>
                </a:ext>
              </a:extLst>
            </p:cNvPr>
            <p:cNvCxnSpPr>
              <a:cxnSpLocks/>
            </p:cNvCxnSpPr>
            <p:nvPr/>
          </p:nvCxnSpPr>
          <p:spPr>
            <a:xfrm flipV="1">
              <a:off x="3763301" y="5825408"/>
              <a:ext cx="192851" cy="650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62" name="図 3">
              <a:extLst>
                <a:ext uri="{FF2B5EF4-FFF2-40B4-BE49-F238E27FC236}">
                  <a16:creationId xmlns:a16="http://schemas.microsoft.com/office/drawing/2014/main" id="{90B16469-0451-0F4E-A8BD-C5B87A0D7C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084741">
              <a:off x="3768745" y="5875576"/>
              <a:ext cx="286972" cy="222540"/>
            </a:xfrm>
            <a:prstGeom prst="rect">
              <a:avLst/>
            </a:prstGeom>
          </p:spPr>
        </p:pic>
        <p:pic>
          <p:nvPicPr>
            <p:cNvPr id="163" name="図 9">
              <a:extLst>
                <a:ext uri="{FF2B5EF4-FFF2-40B4-BE49-F238E27FC236}">
                  <a16:creationId xmlns:a16="http://schemas.microsoft.com/office/drawing/2014/main" id="{5EE673AC-806B-3841-BE66-88BE3D0780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537" y="5456018"/>
              <a:ext cx="366399" cy="585993"/>
            </a:xfrm>
            <a:prstGeom prst="rect">
              <a:avLst/>
            </a:prstGeom>
          </p:spPr>
        </p:pic>
      </p:grpSp>
    </p:spTree>
    <p:extLst>
      <p:ext uri="{BB962C8B-B14F-4D97-AF65-F5344CB8AC3E}">
        <p14:creationId xmlns:p14="http://schemas.microsoft.com/office/powerpoint/2010/main" val="28101417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2995</TotalTime>
  <Words>2644</Words>
  <Application>Microsoft Macintosh PowerPoint</Application>
  <PresentationFormat>A3 Paper (297x420 mm)</PresentationFormat>
  <Paragraphs>243</Paragraphs>
  <Slides>6</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vt:i4>
      </vt:variant>
    </vt:vector>
  </HeadingPairs>
  <TitlesOfParts>
    <vt:vector size="18" baseType="lpstr">
      <vt:lpstr>HG丸ｺﾞｼｯｸM-PRO</vt:lpstr>
      <vt:lpstr>ＭＳ 明朝</vt:lpstr>
      <vt:lpstr>ＭＳ Ｐゴシック</vt:lpstr>
      <vt:lpstr>ＭＳ Ｐ明朝</vt:lpstr>
      <vt:lpstr>游ゴシック</vt:lpstr>
      <vt:lpstr>游ゴシック Light</vt:lpstr>
      <vt:lpstr>富士ポップ</vt:lpstr>
      <vt:lpstr>Arial</vt:lpstr>
      <vt:lpstr>Century</vt:lpstr>
      <vt:lpstr>Times New Roman</vt:lpstr>
      <vt:lpstr>アブストラクトページ用（プライマリークラス）</vt:lpstr>
      <vt:lpstr>デザインの設定</vt:lpstr>
      <vt:lpstr>PowerPoint Presentation</vt:lpstr>
      <vt:lpstr>PowerPoint Presentation</vt:lpstr>
      <vt:lpstr>PowerPoint Presentation</vt:lpstr>
      <vt:lpstr>PowerPoint Presentation</vt:lpstr>
      <vt:lpstr>PowerPoint Presentation</vt:lpstr>
      <vt:lpstr>PowerPoint Presentation</vt:lpstr>
    </vt:vector>
  </TitlesOfParts>
  <Manager>ETロボコン実行委員会</Manager>
  <Company>ETロボコン実行委員会</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Asano Takanori</cp:lastModifiedBy>
  <cp:revision>231</cp:revision>
  <cp:lastPrinted>2018-09-03T02:44:16Z</cp:lastPrinted>
  <dcterms:created xsi:type="dcterms:W3CDTF">2002-02-28T07:41:56Z</dcterms:created>
  <dcterms:modified xsi:type="dcterms:W3CDTF">2018-09-03T02:55:50Z</dcterms:modified>
</cp:coreProperties>
</file>