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53" r:id="rId2"/>
  </p:sldMasterIdLst>
  <p:notesMasterIdLst>
    <p:notesMasterId r:id="rId9"/>
  </p:notesMasterIdLst>
  <p:handoutMasterIdLst>
    <p:handoutMasterId r:id="rId10"/>
  </p:handoutMasterIdLst>
  <p:sldIdLst>
    <p:sldId id="282" r:id="rId3"/>
    <p:sldId id="283" r:id="rId4"/>
    <p:sldId id="275" r:id="rId5"/>
    <p:sldId id="276" r:id="rId6"/>
    <p:sldId id="284" r:id="rId7"/>
    <p:sldId id="285" r:id="rId8"/>
  </p:sldIdLst>
  <p:sldSz cx="12801600" cy="9601200" type="A3"/>
  <p:notesSz cx="14597063" cy="21107400"/>
  <p:defaultTextStyle>
    <a:defPPr>
      <a:defRPr lang="ja-JP"/>
    </a:defPPr>
    <a:lvl1pPr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アブストラクトページ（プライマリークラス）" id="{05F68B40-4021-4FFA-A734-7816717BBE8C}">
          <p14:sldIdLst>
            <p14:sldId id="282"/>
          </p14:sldIdLst>
        </p14:section>
        <p14:section name="モデル図ページ（プライマリークラス）" id="{8B2B3982-7BAC-4EE5-974E-E0EE0719EC85}">
          <p14:sldIdLst>
            <p14:sldId id="283"/>
            <p14:sldId id="275"/>
            <p14:sldId id="276"/>
            <p14:sldId id="284"/>
            <p14:sldId id="285"/>
          </p14:sldIdLst>
        </p14:section>
      </p14:sectionLst>
    </p:ext>
    <p:ext uri="{EFAFB233-063F-42B5-8137-9DF3F51BA10A}">
      <p15:sldGuideLst xmlns:p15="http://schemas.microsoft.com/office/powerpoint/2012/main">
        <p15:guide id="1" orient="horz" pos="3024">
          <p15:clr>
            <a:srgbClr val="A4A3A4"/>
          </p15:clr>
        </p15:guide>
        <p15:guide id="2" pos="40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62FA62"/>
    <a:srgbClr val="CFFDCF"/>
    <a:srgbClr val="FF9999"/>
    <a:srgbClr val="FF7C80"/>
    <a:srgbClr val="FF5050"/>
    <a:srgbClr val="4472C4"/>
    <a:srgbClr val="345DA6"/>
    <a:srgbClr val="DA00AB"/>
    <a:srgbClr val="FF15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8B1032C-EA38-4F05-BA0D-38AFFFC7BED3}" styleName="淡色スタイル 3 - アクセント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333" autoAdjust="0"/>
  </p:normalViewPr>
  <p:slideViewPr>
    <p:cSldViewPr showGuides="1">
      <p:cViewPr>
        <p:scale>
          <a:sx n="66" d="100"/>
          <a:sy n="66" d="100"/>
        </p:scale>
        <p:origin x="690" y="-612"/>
      </p:cViewPr>
      <p:guideLst>
        <p:guide orient="horz" pos="3024"/>
        <p:guide pos="403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59DA592-5F88-E54B-954E-C3C136F3960C}"/>
              </a:ext>
            </a:extLst>
          </p:cNvPr>
          <p:cNvSpPr>
            <a:spLocks noGrp="1" noChangeArrowheads="1"/>
          </p:cNvSpPr>
          <p:nvPr>
            <p:ph type="hdr" sz="quarter"/>
          </p:nvPr>
        </p:nvSpPr>
        <p:spPr bwMode="auto">
          <a:xfrm>
            <a:off x="0"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3" name="Rectangle 3">
            <a:extLst>
              <a:ext uri="{FF2B5EF4-FFF2-40B4-BE49-F238E27FC236}">
                <a16:creationId xmlns:a16="http://schemas.microsoft.com/office/drawing/2014/main" id="{BD05C139-080E-2548-AEA9-AF5A6E6E659D}"/>
              </a:ext>
            </a:extLst>
          </p:cNvPr>
          <p:cNvSpPr>
            <a:spLocks noGrp="1" noChangeArrowheads="1"/>
          </p:cNvSpPr>
          <p:nvPr>
            <p:ph type="dt" sz="quarter" idx="1"/>
          </p:nvPr>
        </p:nvSpPr>
        <p:spPr bwMode="auto">
          <a:xfrm>
            <a:off x="8272463"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algn="r" defTabSz="1968500">
              <a:defRPr sz="2600">
                <a:ea typeface="ＭＳ Ｐゴシック" pitchFamily="50" charset="-128"/>
              </a:defRPr>
            </a:lvl1pPr>
          </a:lstStyle>
          <a:p>
            <a:pPr>
              <a:defRPr/>
            </a:pPr>
            <a:endParaRPr lang="en-US" altLang="ja-JP"/>
          </a:p>
        </p:txBody>
      </p:sp>
      <p:sp>
        <p:nvSpPr>
          <p:cNvPr id="5124" name="Rectangle 4">
            <a:extLst>
              <a:ext uri="{FF2B5EF4-FFF2-40B4-BE49-F238E27FC236}">
                <a16:creationId xmlns:a16="http://schemas.microsoft.com/office/drawing/2014/main" id="{D3027D88-FF63-544E-B8F1-CD9CD49FE1BC}"/>
              </a:ext>
            </a:extLst>
          </p:cNvPr>
          <p:cNvSpPr>
            <a:spLocks noGrp="1" noChangeArrowheads="1"/>
          </p:cNvSpPr>
          <p:nvPr>
            <p:ph type="ftr" sz="quarter" idx="2"/>
          </p:nvPr>
        </p:nvSpPr>
        <p:spPr bwMode="auto">
          <a:xfrm>
            <a:off x="0"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5" name="Rectangle 5">
            <a:extLst>
              <a:ext uri="{FF2B5EF4-FFF2-40B4-BE49-F238E27FC236}">
                <a16:creationId xmlns:a16="http://schemas.microsoft.com/office/drawing/2014/main" id="{25E8D4B3-1F5B-9044-B886-14F6FE333E98}"/>
              </a:ext>
            </a:extLst>
          </p:cNvPr>
          <p:cNvSpPr>
            <a:spLocks noGrp="1" noChangeArrowheads="1"/>
          </p:cNvSpPr>
          <p:nvPr>
            <p:ph type="sldNum" sz="quarter" idx="3"/>
          </p:nvPr>
        </p:nvSpPr>
        <p:spPr bwMode="auto">
          <a:xfrm>
            <a:off x="8272463"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algn="r" defTabSz="1968500">
              <a:defRPr sz="2600"/>
            </a:lvl1pPr>
          </a:lstStyle>
          <a:p>
            <a:fld id="{1EFC8496-1004-0F49-ADCE-70E852CADCBA}" type="slidenum">
              <a:rPr lang="en-US" altLang="ja-JP"/>
              <a:pPr/>
              <a:t>‹#›</a:t>
            </a:fld>
            <a:endParaRPr lang="en-US" altLang="ja-JP"/>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5C1222-AA60-AB4C-BA33-9EB6EC90F970}"/>
              </a:ext>
            </a:extLst>
          </p:cNvPr>
          <p:cNvSpPr>
            <a:spLocks noGrp="1" noChangeArrowheads="1"/>
          </p:cNvSpPr>
          <p:nvPr>
            <p:ph type="hdr" sz="quarter"/>
          </p:nvPr>
        </p:nvSpPr>
        <p:spPr bwMode="auto">
          <a:xfrm>
            <a:off x="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47" name="Rectangle 3">
            <a:extLst>
              <a:ext uri="{FF2B5EF4-FFF2-40B4-BE49-F238E27FC236}">
                <a16:creationId xmlns:a16="http://schemas.microsoft.com/office/drawing/2014/main" id="{5D335703-604D-8840-B55C-E70670A6FC28}"/>
              </a:ext>
            </a:extLst>
          </p:cNvPr>
          <p:cNvSpPr>
            <a:spLocks noGrp="1" noChangeArrowheads="1"/>
          </p:cNvSpPr>
          <p:nvPr>
            <p:ph type="dt" idx="1"/>
          </p:nvPr>
        </p:nvSpPr>
        <p:spPr bwMode="auto">
          <a:xfrm>
            <a:off x="826770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ＭＳ Ｐゴシック" pitchFamily="50" charset="-128"/>
              </a:defRPr>
            </a:lvl1pPr>
          </a:lstStyle>
          <a:p>
            <a:pPr>
              <a:defRPr/>
            </a:pPr>
            <a:endParaRPr lang="en-US" altLang="ja-JP"/>
          </a:p>
        </p:txBody>
      </p:sp>
      <p:sp>
        <p:nvSpPr>
          <p:cNvPr id="4100" name="Rectangle 4">
            <a:extLst>
              <a:ext uri="{FF2B5EF4-FFF2-40B4-BE49-F238E27FC236}">
                <a16:creationId xmlns:a16="http://schemas.microsoft.com/office/drawing/2014/main" id="{8FE3D853-B0C1-1A42-B2E2-6DB951ED3511}"/>
              </a:ext>
            </a:extLst>
          </p:cNvPr>
          <p:cNvSpPr>
            <a:spLocks noGrp="1" noRot="1" noChangeAspect="1" noChangeArrowheads="1" noTextEdit="1"/>
          </p:cNvSpPr>
          <p:nvPr>
            <p:ph type="sldImg" idx="2"/>
          </p:nvPr>
        </p:nvSpPr>
        <p:spPr bwMode="auto">
          <a:xfrm>
            <a:off x="2022475" y="1582738"/>
            <a:ext cx="10553700" cy="7915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AC885E8F-8EB1-E24A-B86E-C9C053B954D7}"/>
              </a:ext>
            </a:extLst>
          </p:cNvPr>
          <p:cNvSpPr>
            <a:spLocks noGrp="1" noChangeArrowheads="1"/>
          </p:cNvSpPr>
          <p:nvPr>
            <p:ph type="body" sz="quarter" idx="3"/>
          </p:nvPr>
        </p:nvSpPr>
        <p:spPr bwMode="auto">
          <a:xfrm>
            <a:off x="1460500" y="10026650"/>
            <a:ext cx="11677650" cy="9498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150" name="Rectangle 6">
            <a:extLst>
              <a:ext uri="{FF2B5EF4-FFF2-40B4-BE49-F238E27FC236}">
                <a16:creationId xmlns:a16="http://schemas.microsoft.com/office/drawing/2014/main" id="{68145291-64F3-C949-83D1-094C2285CB0B}"/>
              </a:ext>
            </a:extLst>
          </p:cNvPr>
          <p:cNvSpPr>
            <a:spLocks noGrp="1" noChangeArrowheads="1"/>
          </p:cNvSpPr>
          <p:nvPr>
            <p:ph type="ftr" sz="quarter" idx="4"/>
          </p:nvPr>
        </p:nvSpPr>
        <p:spPr bwMode="auto">
          <a:xfrm>
            <a:off x="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51" name="Rectangle 7">
            <a:extLst>
              <a:ext uri="{FF2B5EF4-FFF2-40B4-BE49-F238E27FC236}">
                <a16:creationId xmlns:a16="http://schemas.microsoft.com/office/drawing/2014/main" id="{8E39246C-E20F-E04F-A03D-FD095DC1D539}"/>
              </a:ext>
            </a:extLst>
          </p:cNvPr>
          <p:cNvSpPr>
            <a:spLocks noGrp="1" noChangeArrowheads="1"/>
          </p:cNvSpPr>
          <p:nvPr>
            <p:ph type="sldNum" sz="quarter" idx="5"/>
          </p:nvPr>
        </p:nvSpPr>
        <p:spPr bwMode="auto">
          <a:xfrm>
            <a:off x="826770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DB0DEA4-E0F6-FD42-B43D-9FF702984A75}" type="slidenum">
              <a:rPr lang="en-US" altLang="ja-JP"/>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C4EA5150-586A-DE41-805B-38D9E0F3D42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fld id="{C5DB9EE4-A8CE-D847-B8E4-F9D0D400AE19}" type="slidenum">
              <a:rPr lang="en-US" altLang="ja-JP" sz="1200"/>
              <a:pPr eaLnBrk="1" hangingPunct="1"/>
              <a:t>1</a:t>
            </a:fld>
            <a:endParaRPr lang="en-US" altLang="ja-JP" sz="1200"/>
          </a:p>
        </p:txBody>
      </p:sp>
      <p:sp>
        <p:nvSpPr>
          <p:cNvPr id="6147" name="Rectangle 2">
            <a:extLst>
              <a:ext uri="{FF2B5EF4-FFF2-40B4-BE49-F238E27FC236}">
                <a16:creationId xmlns:a16="http://schemas.microsoft.com/office/drawing/2014/main" id="{336F07C8-6D1D-1E4C-9B1F-D478F3909BFF}"/>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3582A002-5E19-4742-B355-FC9795D99C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dirty="0"/>
          </a:p>
        </p:txBody>
      </p:sp>
    </p:spTree>
    <p:extLst>
      <p:ext uri="{BB962C8B-B14F-4D97-AF65-F5344CB8AC3E}">
        <p14:creationId xmlns:p14="http://schemas.microsoft.com/office/powerpoint/2010/main" val="16725960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4877CC4-3021-4C0F-BAD1-3B223D5B77D8}" type="slidenum">
              <a:rPr kumimoji="1" lang="ja-JP" altLang="en-US" smtClean="0"/>
              <a:t>2</a:t>
            </a:fld>
            <a:endParaRPr kumimoji="1" lang="ja-JP" altLang="en-US"/>
          </a:p>
        </p:txBody>
      </p:sp>
    </p:spTree>
    <p:extLst>
      <p:ext uri="{BB962C8B-B14F-4D97-AF65-F5344CB8AC3E}">
        <p14:creationId xmlns:p14="http://schemas.microsoft.com/office/powerpoint/2010/main" val="27855205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985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1C593D-50EE-492C-BF62-7061D8451F9F}"/>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1771528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2227AF-C1D2-4D5B-BB89-3FC06B4051D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C9BB6EF-1BBD-44F7-8105-357758AD351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215177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3788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960120" y="1571308"/>
            <a:ext cx="10881360" cy="3342640"/>
          </a:xfrm>
        </p:spPr>
        <p:txBody>
          <a:bodyPr anchor="b"/>
          <a:lstStyle>
            <a:lvl1pPr algn="ctr">
              <a:defRPr sz="8400"/>
            </a:lvl1pPr>
          </a:lstStyle>
          <a:p>
            <a:r>
              <a:rPr lang="ja-JP" altLang="en-US"/>
              <a:t>マスター タイトルの書式設定</a:t>
            </a:r>
            <a:endParaRPr lang="en-US" dirty="0"/>
          </a:p>
        </p:txBody>
      </p:sp>
      <p:sp>
        <p:nvSpPr>
          <p:cNvPr id="3" name="Subtitle 2"/>
          <p:cNvSpPr>
            <a:spLocks noGrp="1"/>
          </p:cNvSpPr>
          <p:nvPr>
            <p:ph type="subTitle" idx="1"/>
          </p:nvPr>
        </p:nvSpPr>
        <p:spPr>
          <a:xfrm>
            <a:off x="1600200" y="5042853"/>
            <a:ext cx="9601200" cy="2318067"/>
          </a:xfrm>
        </p:spPr>
        <p:txBody>
          <a:bodyPr/>
          <a:lstStyle>
            <a:lvl1pPr marL="0" indent="0" algn="ctr">
              <a:buNone/>
              <a:defRPr sz="3360"/>
            </a:lvl1pPr>
            <a:lvl2pPr marL="640080" indent="0" algn="ctr">
              <a:buNone/>
              <a:defRPr sz="2800"/>
            </a:lvl2pPr>
            <a:lvl3pPr marL="1280160" indent="0" algn="ctr">
              <a:buNone/>
              <a:defRPr sz="2520"/>
            </a:lvl3pPr>
            <a:lvl4pPr marL="1920240" indent="0" algn="ctr">
              <a:buNone/>
              <a:defRPr sz="2240"/>
            </a:lvl4pPr>
            <a:lvl5pPr marL="2560320" indent="0" algn="ctr">
              <a:buNone/>
              <a:defRPr sz="2240"/>
            </a:lvl5pPr>
            <a:lvl6pPr marL="3200400" indent="0" algn="ctr">
              <a:buNone/>
              <a:defRPr sz="2240"/>
            </a:lvl6pPr>
            <a:lvl7pPr marL="3840480" indent="0" algn="ctr">
              <a:buNone/>
              <a:defRPr sz="2240"/>
            </a:lvl7pPr>
            <a:lvl8pPr marL="4480560" indent="0" algn="ctr">
              <a:buNone/>
              <a:defRPr sz="2240"/>
            </a:lvl8pPr>
            <a:lvl9pPr marL="5120640" indent="0" algn="ctr">
              <a:buNone/>
              <a:defRPr sz="224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F9EE6C86-DFD8-4383-B014-9F6F1BA0A8C1}" type="datetimeFigureOut">
              <a:rPr kumimoji="1" lang="ja-JP" altLang="en-US" smtClean="0"/>
              <a:t>2018/8/20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2069D2F-A130-4E11-8216-53D2C719AD8A}" type="slidenum">
              <a:rPr kumimoji="1" lang="ja-JP" altLang="en-US" smtClean="0"/>
              <a:t>‹#›</a:t>
            </a:fld>
            <a:endParaRPr kumimoji="1" lang="ja-JP" altLang="en-US"/>
          </a:p>
        </p:txBody>
      </p:sp>
    </p:spTree>
    <p:extLst>
      <p:ext uri="{BB962C8B-B14F-4D97-AF65-F5344CB8AC3E}">
        <p14:creationId xmlns:p14="http://schemas.microsoft.com/office/powerpoint/2010/main" val="32903796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5" Type="http://schemas.openxmlformats.org/officeDocument/2006/relationships/theme" Target="../theme/theme2.xml"/><Relationship Id="rId4"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6505887"/>
      </p:ext>
    </p:extLst>
  </p:cSld>
  <p:clrMap bg1="lt1" tx1="dk1" bg2="lt2" tx2="dk2" accent1="accent1" accent2="accent2" accent3="accent3" accent4="accent4" accent5="accent5" accent6="accent6" hlink="hlink" folHlink="folHlink"/>
  <p:sldLayoutIdLst>
    <p:sldLayoutId id="2147483666" r:id="rId1"/>
  </p:sldLayoutIdLst>
  <p:txStyles>
    <p:titleStyle>
      <a:lvl1pPr algn="l" defTabSz="774222" rtl="0" eaLnBrk="1" latinLnBrk="0" hangingPunct="1">
        <a:lnSpc>
          <a:spcPct val="90000"/>
        </a:lnSpc>
        <a:spcBef>
          <a:spcPct val="0"/>
        </a:spcBef>
        <a:buNone/>
        <a:defRPr kumimoji="1" sz="3725" kern="1200">
          <a:solidFill>
            <a:schemeClr val="tx1"/>
          </a:solidFill>
          <a:latin typeface="+mj-lt"/>
          <a:ea typeface="+mj-ea"/>
          <a:cs typeface="+mj-cs"/>
        </a:defRPr>
      </a:lvl1pPr>
    </p:titleStyle>
    <p:bodyStyle>
      <a:lvl1pPr marL="193556" indent="-193556" algn="l" defTabSz="774222" rtl="0" eaLnBrk="1" latinLnBrk="0" hangingPunct="1">
        <a:lnSpc>
          <a:spcPct val="90000"/>
        </a:lnSpc>
        <a:spcBef>
          <a:spcPts val="847"/>
        </a:spcBef>
        <a:buFont typeface="Arial" panose="020B0604020202020204" pitchFamily="34" charset="0"/>
        <a:buChar char="•"/>
        <a:defRPr kumimoji="1" sz="2371" kern="1200">
          <a:solidFill>
            <a:schemeClr val="tx1"/>
          </a:solidFill>
          <a:latin typeface="+mn-lt"/>
          <a:ea typeface="+mn-ea"/>
          <a:cs typeface="+mn-cs"/>
        </a:defRPr>
      </a:lvl1pPr>
      <a:lvl2pPr marL="580667" indent="-193556" algn="l" defTabSz="774222" rtl="0" eaLnBrk="1" latinLnBrk="0" hangingPunct="1">
        <a:lnSpc>
          <a:spcPct val="90000"/>
        </a:lnSpc>
        <a:spcBef>
          <a:spcPts val="423"/>
        </a:spcBef>
        <a:buFont typeface="Arial" panose="020B0604020202020204" pitchFamily="34" charset="0"/>
        <a:buChar char="•"/>
        <a:defRPr kumimoji="1" sz="2032" kern="1200">
          <a:solidFill>
            <a:schemeClr val="tx1"/>
          </a:solidFill>
          <a:latin typeface="+mn-lt"/>
          <a:ea typeface="+mn-ea"/>
          <a:cs typeface="+mn-cs"/>
        </a:defRPr>
      </a:lvl2pPr>
      <a:lvl3pPr marL="967778" indent="-193556" algn="l" defTabSz="774222" rtl="0" eaLnBrk="1" latinLnBrk="0" hangingPunct="1">
        <a:lnSpc>
          <a:spcPct val="90000"/>
        </a:lnSpc>
        <a:spcBef>
          <a:spcPts val="423"/>
        </a:spcBef>
        <a:buFont typeface="Arial" panose="020B0604020202020204" pitchFamily="34" charset="0"/>
        <a:buChar char="•"/>
        <a:defRPr kumimoji="1" sz="1693" kern="1200">
          <a:solidFill>
            <a:schemeClr val="tx1"/>
          </a:solidFill>
          <a:latin typeface="+mn-lt"/>
          <a:ea typeface="+mn-ea"/>
          <a:cs typeface="+mn-cs"/>
        </a:defRPr>
      </a:lvl3pPr>
      <a:lvl4pPr marL="1354889"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4pPr>
      <a:lvl5pPr marL="1742001"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5pPr>
      <a:lvl6pPr marL="2129112"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6pPr>
      <a:lvl7pPr marL="2516223"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7pPr>
      <a:lvl8pPr marL="2903334"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8pPr>
      <a:lvl9pPr marL="3290446"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9pPr>
    </p:bodyStyle>
    <p:otherStyle>
      <a:defPPr>
        <a:defRPr lang="ja-JP"/>
      </a:defPPr>
      <a:lvl1pPr marL="0" algn="l" defTabSz="774222" rtl="0" eaLnBrk="1" latinLnBrk="0" hangingPunct="1">
        <a:defRPr kumimoji="1" sz="1524" kern="1200">
          <a:solidFill>
            <a:schemeClr val="tx1"/>
          </a:solidFill>
          <a:latin typeface="+mn-lt"/>
          <a:ea typeface="+mn-ea"/>
          <a:cs typeface="+mn-cs"/>
        </a:defRPr>
      </a:lvl1pPr>
      <a:lvl2pPr marL="387111" algn="l" defTabSz="774222" rtl="0" eaLnBrk="1" latinLnBrk="0" hangingPunct="1">
        <a:defRPr kumimoji="1" sz="1524" kern="1200">
          <a:solidFill>
            <a:schemeClr val="tx1"/>
          </a:solidFill>
          <a:latin typeface="+mn-lt"/>
          <a:ea typeface="+mn-ea"/>
          <a:cs typeface="+mn-cs"/>
        </a:defRPr>
      </a:lvl2pPr>
      <a:lvl3pPr marL="774222" algn="l" defTabSz="774222" rtl="0" eaLnBrk="1" latinLnBrk="0" hangingPunct="1">
        <a:defRPr kumimoji="1" sz="1524" kern="1200">
          <a:solidFill>
            <a:schemeClr val="tx1"/>
          </a:solidFill>
          <a:latin typeface="+mn-lt"/>
          <a:ea typeface="+mn-ea"/>
          <a:cs typeface="+mn-cs"/>
        </a:defRPr>
      </a:lvl3pPr>
      <a:lvl4pPr marL="1161334" algn="l" defTabSz="774222" rtl="0" eaLnBrk="1" latinLnBrk="0" hangingPunct="1">
        <a:defRPr kumimoji="1" sz="1524" kern="1200">
          <a:solidFill>
            <a:schemeClr val="tx1"/>
          </a:solidFill>
          <a:latin typeface="+mn-lt"/>
          <a:ea typeface="+mn-ea"/>
          <a:cs typeface="+mn-cs"/>
        </a:defRPr>
      </a:lvl4pPr>
      <a:lvl5pPr marL="1548445" algn="l" defTabSz="774222" rtl="0" eaLnBrk="1" latinLnBrk="0" hangingPunct="1">
        <a:defRPr kumimoji="1" sz="1524" kern="1200">
          <a:solidFill>
            <a:schemeClr val="tx1"/>
          </a:solidFill>
          <a:latin typeface="+mn-lt"/>
          <a:ea typeface="+mn-ea"/>
          <a:cs typeface="+mn-cs"/>
        </a:defRPr>
      </a:lvl5pPr>
      <a:lvl6pPr marL="1935556" algn="l" defTabSz="774222" rtl="0" eaLnBrk="1" latinLnBrk="0" hangingPunct="1">
        <a:defRPr kumimoji="1" sz="1524" kern="1200">
          <a:solidFill>
            <a:schemeClr val="tx1"/>
          </a:solidFill>
          <a:latin typeface="+mn-lt"/>
          <a:ea typeface="+mn-ea"/>
          <a:cs typeface="+mn-cs"/>
        </a:defRPr>
      </a:lvl6pPr>
      <a:lvl7pPr marL="2322667" algn="l" defTabSz="774222" rtl="0" eaLnBrk="1" latinLnBrk="0" hangingPunct="1">
        <a:defRPr kumimoji="1" sz="1524" kern="1200">
          <a:solidFill>
            <a:schemeClr val="tx1"/>
          </a:solidFill>
          <a:latin typeface="+mn-lt"/>
          <a:ea typeface="+mn-ea"/>
          <a:cs typeface="+mn-cs"/>
        </a:defRPr>
      </a:lvl7pPr>
      <a:lvl8pPr marL="2709779" algn="l" defTabSz="774222" rtl="0" eaLnBrk="1" latinLnBrk="0" hangingPunct="1">
        <a:defRPr kumimoji="1" sz="1524" kern="1200">
          <a:solidFill>
            <a:schemeClr val="tx1"/>
          </a:solidFill>
          <a:latin typeface="+mn-lt"/>
          <a:ea typeface="+mn-ea"/>
          <a:cs typeface="+mn-cs"/>
        </a:defRPr>
      </a:lvl8pPr>
      <a:lvl9pPr marL="3096890" algn="l" defTabSz="774222" rtl="0" eaLnBrk="1" latinLnBrk="0" hangingPunct="1">
        <a:defRPr kumimoji="1" sz="1524"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FD3455A-94BB-4384-9D81-3373DDA6E786}"/>
              </a:ext>
            </a:extLst>
          </p:cNvPr>
          <p:cNvSpPr>
            <a:spLocks noGrp="1"/>
          </p:cNvSpPr>
          <p:nvPr>
            <p:ph type="title"/>
          </p:nvPr>
        </p:nvSpPr>
        <p:spPr>
          <a:xfrm>
            <a:off x="879475" y="511175"/>
            <a:ext cx="11042650" cy="833041"/>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D97918-B164-4912-9485-26849240275E}"/>
              </a:ext>
            </a:extLst>
          </p:cNvPr>
          <p:cNvSpPr>
            <a:spLocks noGrp="1"/>
          </p:cNvSpPr>
          <p:nvPr>
            <p:ph type="body" idx="1"/>
          </p:nvPr>
        </p:nvSpPr>
        <p:spPr>
          <a:xfrm>
            <a:off x="879475" y="1272208"/>
            <a:ext cx="11042650" cy="8064896"/>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3799147502"/>
      </p:ext>
    </p:extLst>
  </p:cSld>
  <p:clrMap bg1="lt1" tx1="dk1" bg2="lt2" tx2="dk2" accent1="accent1" accent2="accent2" accent3="accent3" accent4="accent4" accent5="accent5" accent6="accent6" hlink="hlink" folHlink="folHlink"/>
  <p:sldLayoutIdLst>
    <p:sldLayoutId id="2147483659" r:id="rId1"/>
    <p:sldLayoutId id="2147483655" r:id="rId2"/>
    <p:sldLayoutId id="2147483660" r:id="rId3"/>
    <p:sldLayoutId id="2147483668" r:id="rId4"/>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notesSlide" Target="../notesSlides/notesSlide2.xml"/><Relationship Id="rId16" Type="http://schemas.openxmlformats.org/officeDocument/2006/relationships/image" Target="../media/image17.png"/><Relationship Id="rId1" Type="http://schemas.openxmlformats.org/officeDocument/2006/relationships/slideLayout" Target="../slideLayouts/slideLayout5.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emf"/><Relationship Id="rId14" Type="http://schemas.openxmlformats.org/officeDocument/2006/relationships/image" Target="../media/image15.png"/></Relationships>
</file>

<file path=ppt/slides/_rels/slide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26.png"/><Relationship Id="rId4" Type="http://schemas.openxmlformats.org/officeDocument/2006/relationships/image" Target="../media/image25.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31.png"/><Relationship Id="rId2" Type="http://schemas.openxmlformats.org/officeDocument/2006/relationships/image" Target="../media/image27.JPG"/><Relationship Id="rId1" Type="http://schemas.openxmlformats.org/officeDocument/2006/relationships/slideLayout" Target="../slideLayouts/slideLayout3.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a:extLst>
              <a:ext uri="{FF2B5EF4-FFF2-40B4-BE49-F238E27FC236}">
                <a16:creationId xmlns:a16="http://schemas.microsoft.com/office/drawing/2014/main" id="{1AB85E6D-E200-4D0E-A670-B9BEB009D762}"/>
              </a:ext>
            </a:extLst>
          </p:cNvPr>
          <p:cNvSpPr>
            <a:spLocks noChangeArrowheads="1"/>
          </p:cNvSpPr>
          <p:nvPr/>
        </p:nvSpPr>
        <p:spPr bwMode="auto">
          <a:xfrm>
            <a:off x="208112" y="1839142"/>
            <a:ext cx="5976664" cy="3420000"/>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1680" b="1" dirty="0">
                <a:solidFill>
                  <a:srgbClr val="FF0000"/>
                </a:solidFill>
                <a:latin typeface="HGS教科書体" panose="02020600000000000000" pitchFamily="18" charset="-128"/>
                <a:ea typeface="HGS教科書体" panose="02020600000000000000" pitchFamily="18" charset="-128"/>
              </a:rPr>
              <a:t>チーム紹介、目標、意気込み</a:t>
            </a:r>
            <a:endParaRPr lang="ja-JP" altLang="en-US" sz="1680" dirty="0">
              <a:solidFill>
                <a:srgbClr val="FF0000"/>
              </a:solidFill>
              <a:latin typeface="HGS教科書体" panose="02020600000000000000" pitchFamily="18" charset="-128"/>
              <a:ea typeface="HGS教科書体" panose="02020600000000000000" pitchFamily="18" charset="-128"/>
            </a:endParaRPr>
          </a:p>
          <a:p>
            <a:pPr marL="0" indent="0"/>
            <a:r>
              <a:rPr lang="ja-JP" altLang="en-US" dirty="0">
                <a:latin typeface="HG丸ｺﾞｼｯｸM-PRO" panose="020F0600000000000000" pitchFamily="50" charset="-128"/>
                <a:ea typeface="HG丸ｺﾞｼｯｸM-PRO" panose="020F0600000000000000" pitchFamily="50" charset="-128"/>
              </a:rPr>
              <a:t>　私たちは入社一年目と二年目の新人チームであり、プログラミング、</a:t>
            </a:r>
            <a:r>
              <a:rPr lang="en-US" altLang="ja-JP" dirty="0">
                <a:latin typeface="HG丸ｺﾞｼｯｸM-PRO" panose="020F0600000000000000" pitchFamily="50" charset="-128"/>
                <a:ea typeface="HG丸ｺﾞｼｯｸM-PRO" panose="020F0600000000000000" pitchFamily="50" charset="-128"/>
              </a:rPr>
              <a:t>UML</a:t>
            </a:r>
            <a:r>
              <a:rPr lang="ja-JP" altLang="en-US" dirty="0">
                <a:latin typeface="HG丸ｺﾞｼｯｸM-PRO" panose="020F0600000000000000" pitchFamily="50" charset="-128"/>
                <a:ea typeface="HG丸ｺﾞｼｯｸM-PRO" panose="020F0600000000000000" pitchFamily="50" charset="-128"/>
              </a:rPr>
              <a:t>共に経験が浅く、且つ事務系の新人も含んだメンバーである。経験不足を埋めるため、経験豊富な先輩社員の助けを得ながらチーム一丸となって取組んだ。</a:t>
            </a:r>
          </a:p>
          <a:p>
            <a:pPr marL="0" indent="0"/>
            <a:r>
              <a:rPr lang="ja-JP" altLang="en-US" dirty="0">
                <a:latin typeface="HG丸ｺﾞｼｯｸM-PRO" panose="020F0600000000000000" pitchFamily="50" charset="-128"/>
                <a:ea typeface="HG丸ｺﾞｼｯｸM-PRO" panose="020F0600000000000000" pitchFamily="50" charset="-128"/>
              </a:rPr>
              <a:t>　チーム名は、これまでの「○○パンダ」という会社の伝統を踏襲しつつ、新たな風を呼び込む為、「熊猫</a:t>
            </a:r>
            <a:r>
              <a:rPr lang="en-US" altLang="ja-JP" dirty="0">
                <a:latin typeface="HG丸ｺﾞｼｯｸM-PRO" panose="020F0600000000000000" pitchFamily="50" charset="-128"/>
                <a:ea typeface="HG丸ｺﾞｼｯｸM-PRO" panose="020F0600000000000000" pitchFamily="50" charset="-128"/>
              </a:rPr>
              <a:t>(</a:t>
            </a:r>
            <a:r>
              <a:rPr lang="ja-JP" altLang="en-US" dirty="0" err="1">
                <a:latin typeface="HG丸ｺﾞｼｯｸM-PRO" panose="020F0600000000000000" pitchFamily="50" charset="-128"/>
                <a:ea typeface="HG丸ｺﾞｼｯｸM-PRO" panose="020F0600000000000000" pitchFamily="50" charset="-128"/>
              </a:rPr>
              <a:t>ぱんだ</a:t>
            </a:r>
            <a:r>
              <a:rPr lang="en-US" altLang="ja-JP" dirty="0">
                <a:latin typeface="HG丸ｺﾞｼｯｸM-PRO" panose="020F0600000000000000" pitchFamily="50" charset="-128"/>
                <a:ea typeface="HG丸ｺﾞｼｯｸM-PRO" panose="020F0600000000000000" pitchFamily="50" charset="-128"/>
              </a:rPr>
              <a:t>)</a:t>
            </a:r>
            <a:r>
              <a:rPr lang="ja-JP" altLang="en-US" dirty="0">
                <a:latin typeface="HG丸ｺﾞｼｯｸM-PRO" panose="020F0600000000000000" pitchFamily="50" charset="-128"/>
                <a:ea typeface="HG丸ｺﾞｼｯｸM-PRO" panose="020F0600000000000000" pitchFamily="50" charset="-128"/>
              </a:rPr>
              <a:t>」と命名した。　</a:t>
            </a:r>
            <a:endParaRPr lang="en-US" altLang="ja-JP" dirty="0">
              <a:latin typeface="HG丸ｺﾞｼｯｸM-PRO" panose="020F0600000000000000" pitchFamily="50" charset="-128"/>
              <a:ea typeface="HG丸ｺﾞｼｯｸM-PRO" panose="020F0600000000000000" pitchFamily="50" charset="-128"/>
            </a:endParaRPr>
          </a:p>
          <a:p>
            <a:pPr marL="0" indent="0"/>
            <a:r>
              <a:rPr lang="ja-JP" altLang="en-US" sz="1800" dirty="0">
                <a:latin typeface="HG丸ｺﾞｼｯｸM-PRO" panose="020F0600000000000000" pitchFamily="50" charset="-128"/>
                <a:ea typeface="HG丸ｺﾞｼｯｸM-PRO" panose="020F0600000000000000" pitchFamily="50" charset="-128"/>
              </a:rPr>
              <a:t>　</a:t>
            </a:r>
            <a:r>
              <a:rPr lang="ja-JP" altLang="en-US" dirty="0">
                <a:latin typeface="HG丸ｺﾞｼｯｸM-PRO" panose="020F0600000000000000" pitchFamily="50" charset="-128"/>
                <a:ea typeface="HG丸ｺﾞｼｯｸM-PRO" panose="020F0600000000000000" pitchFamily="50" charset="-128"/>
              </a:rPr>
              <a:t>モデリング対象には、</a:t>
            </a:r>
            <a:endParaRPr lang="en-US" altLang="ja-JP" dirty="0">
              <a:latin typeface="HG丸ｺﾞｼｯｸM-PRO" panose="020F0600000000000000" pitchFamily="50" charset="-128"/>
              <a:ea typeface="HG丸ｺﾞｼｯｸM-PRO" panose="020F0600000000000000" pitchFamily="50" charset="-128"/>
            </a:endParaRPr>
          </a:p>
          <a:p>
            <a:pPr marL="0" indent="0"/>
            <a:r>
              <a:rPr lang="ja-JP" altLang="en-US" b="1" dirty="0">
                <a:solidFill>
                  <a:srgbClr val="FF0000"/>
                </a:solidFill>
                <a:latin typeface="HG丸ｺﾞｼｯｸM-PRO" panose="020F0600000000000000" pitchFamily="50" charset="-128"/>
                <a:ea typeface="HG丸ｺﾞｼｯｸM-PRO" panose="020F0600000000000000" pitchFamily="50" charset="-128"/>
              </a:rPr>
              <a:t>「ルックアップゲートを通過する」</a:t>
            </a:r>
            <a:endParaRPr lang="en-US" altLang="ja-JP" b="1" dirty="0">
              <a:solidFill>
                <a:srgbClr val="FF0000"/>
              </a:solidFill>
              <a:latin typeface="HG丸ｺﾞｼｯｸM-PRO" panose="020F0600000000000000" pitchFamily="50" charset="-128"/>
              <a:ea typeface="HG丸ｺﾞｼｯｸM-PRO" panose="020F0600000000000000" pitchFamily="50" charset="-128"/>
            </a:endParaRPr>
          </a:p>
          <a:p>
            <a:pPr marL="0" indent="0"/>
            <a:r>
              <a:rPr lang="ja-JP" altLang="en-US" dirty="0">
                <a:latin typeface="HG丸ｺﾞｼｯｸM-PRO" panose="020F0600000000000000" pitchFamily="50" charset="-128"/>
                <a:ea typeface="HG丸ｺﾞｼｯｸM-PRO" panose="020F0600000000000000" pitchFamily="50" charset="-128"/>
              </a:rPr>
              <a:t>を選択した。また、</a:t>
            </a:r>
            <a:r>
              <a:rPr lang="ja-JP" altLang="en-US" b="1" dirty="0">
                <a:solidFill>
                  <a:srgbClr val="FF0000"/>
                </a:solidFill>
                <a:latin typeface="HG丸ｺﾞｼｯｸM-PRO" panose="020F0600000000000000" pitchFamily="50" charset="-128"/>
                <a:ea typeface="HG丸ｺﾞｼｯｸM-PRO" panose="020F0600000000000000" pitchFamily="50" charset="-128"/>
              </a:rPr>
              <a:t>ルックアップゲート</a:t>
            </a:r>
            <a:endParaRPr lang="en-US" altLang="ja-JP" b="1" dirty="0">
              <a:solidFill>
                <a:srgbClr val="FF0000"/>
              </a:solidFill>
              <a:latin typeface="HG丸ｺﾞｼｯｸM-PRO" panose="020F0600000000000000" pitchFamily="50" charset="-128"/>
              <a:ea typeface="HG丸ｺﾞｼｯｸM-PRO" panose="020F0600000000000000" pitchFamily="50" charset="-128"/>
            </a:endParaRPr>
          </a:p>
          <a:p>
            <a:pPr marL="0" indent="0"/>
            <a:r>
              <a:rPr lang="ja-JP" altLang="en-US" b="1" dirty="0">
                <a:solidFill>
                  <a:srgbClr val="FF0000"/>
                </a:solidFill>
                <a:latin typeface="HG丸ｺﾞｼｯｸM-PRO" panose="020F0600000000000000" pitchFamily="50" charset="-128"/>
                <a:ea typeface="HG丸ｺﾞｼｯｸM-PRO" panose="020F0600000000000000" pitchFamily="50" charset="-128"/>
              </a:rPr>
              <a:t>通過時のダブルのボーナスタイムを</a:t>
            </a:r>
            <a:endParaRPr lang="en-US" altLang="ja-JP" b="1" dirty="0">
              <a:solidFill>
                <a:srgbClr val="FF0000"/>
              </a:solidFill>
              <a:latin typeface="HG丸ｺﾞｼｯｸM-PRO" panose="020F0600000000000000" pitchFamily="50" charset="-128"/>
              <a:ea typeface="HG丸ｺﾞｼｯｸM-PRO" panose="020F0600000000000000" pitchFamily="50" charset="-128"/>
            </a:endParaRPr>
          </a:p>
          <a:p>
            <a:pPr marL="0" indent="0"/>
            <a:r>
              <a:rPr lang="ja-JP" altLang="en-US" b="1" dirty="0">
                <a:solidFill>
                  <a:srgbClr val="FF0000"/>
                </a:solidFill>
                <a:latin typeface="HG丸ｺﾞｼｯｸM-PRO" panose="020F0600000000000000" pitchFamily="50" charset="-128"/>
                <a:ea typeface="HG丸ｺﾞｼｯｸM-PRO" panose="020F0600000000000000" pitchFamily="50" charset="-128"/>
              </a:rPr>
              <a:t>獲得する</a:t>
            </a:r>
            <a:r>
              <a:rPr lang="ja-JP" altLang="en-US" dirty="0">
                <a:latin typeface="HG丸ｺﾞｼｯｸM-PRO" panose="020F0600000000000000" pitchFamily="50" charset="-128"/>
                <a:ea typeface="HG丸ｺﾞｼｯｸM-PRO" panose="020F0600000000000000" pitchFamily="50" charset="-128"/>
              </a:rPr>
              <a:t>ことをチーム目標とする。</a:t>
            </a:r>
            <a:endParaRPr lang="en-US" altLang="ja-JP" dirty="0">
              <a:latin typeface="HG丸ｺﾞｼｯｸM-PRO" panose="020F0600000000000000" pitchFamily="50" charset="-128"/>
              <a:ea typeface="HG丸ｺﾞｼｯｸM-PRO" panose="020F0600000000000000" pitchFamily="50" charset="-128"/>
            </a:endParaRPr>
          </a:p>
        </p:txBody>
      </p:sp>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9031" y="3792488"/>
            <a:ext cx="1527233" cy="1374451"/>
          </a:xfrm>
          <a:prstGeom prst="rect">
            <a:avLst/>
          </a:prstGeom>
        </p:spPr>
      </p:pic>
      <p:sp>
        <p:nvSpPr>
          <p:cNvPr id="3075" name="Rectangle 5">
            <a:extLst>
              <a:ext uri="{FF2B5EF4-FFF2-40B4-BE49-F238E27FC236}">
                <a16:creationId xmlns:a16="http://schemas.microsoft.com/office/drawing/2014/main" id="{D5D88259-ED24-BD49-9587-FD79AC5A0267}"/>
              </a:ext>
            </a:extLst>
          </p:cNvPr>
          <p:cNvSpPr>
            <a:spLocks noChangeArrowheads="1"/>
          </p:cNvSpPr>
          <p:nvPr/>
        </p:nvSpPr>
        <p:spPr bwMode="auto">
          <a:xfrm>
            <a:off x="1144215" y="1128192"/>
            <a:ext cx="72109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400" dirty="0">
                <a:latin typeface="ＭＳ Ｐゴシック" panose="020B0600070205080204" pitchFamily="34" charset="-128"/>
              </a:rPr>
              <a:t>241</a:t>
            </a:r>
          </a:p>
        </p:txBody>
      </p:sp>
      <p:sp>
        <p:nvSpPr>
          <p:cNvPr id="3077" name="Rectangle 15">
            <a:extLst>
              <a:ext uri="{FF2B5EF4-FFF2-40B4-BE49-F238E27FC236}">
                <a16:creationId xmlns:a16="http://schemas.microsoft.com/office/drawing/2014/main" id="{28DDC781-0083-4B44-A3FB-9FF0E3B74E13}"/>
              </a:ext>
            </a:extLst>
          </p:cNvPr>
          <p:cNvSpPr>
            <a:spLocks noChangeArrowheads="1"/>
          </p:cNvSpPr>
          <p:nvPr/>
        </p:nvSpPr>
        <p:spPr bwMode="auto">
          <a:xfrm>
            <a:off x="6330876" y="1168957"/>
            <a:ext cx="446241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㈱日立超</a:t>
            </a:r>
            <a:r>
              <a:rPr lang="en-US" altLang="ja-JP" sz="2400" dirty="0">
                <a:latin typeface="ＭＳ Ｐゴシック" panose="020B0600070205080204" pitchFamily="34" charset="-128"/>
              </a:rPr>
              <a:t>LSI</a:t>
            </a:r>
            <a:r>
              <a:rPr lang="ja-JP" altLang="en-US" sz="2400" dirty="0">
                <a:latin typeface="ＭＳ Ｐゴシック" panose="020B0600070205080204" pitchFamily="34" charset="-128"/>
              </a:rPr>
              <a:t>システムズ</a:t>
            </a:r>
          </a:p>
        </p:txBody>
      </p:sp>
      <p:sp>
        <p:nvSpPr>
          <p:cNvPr id="3079" name="Rectangle 17">
            <a:extLst>
              <a:ext uri="{FF2B5EF4-FFF2-40B4-BE49-F238E27FC236}">
                <a16:creationId xmlns:a16="http://schemas.microsoft.com/office/drawing/2014/main" id="{5382B293-F7D3-6840-BDDD-720EDDF9DFA7}"/>
              </a:ext>
            </a:extLst>
          </p:cNvPr>
          <p:cNvSpPr>
            <a:spLocks noChangeArrowheads="1"/>
          </p:cNvSpPr>
          <p:nvPr/>
        </p:nvSpPr>
        <p:spPr bwMode="auto">
          <a:xfrm>
            <a:off x="6328791" y="336104"/>
            <a:ext cx="1728191"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東京</a:t>
            </a:r>
          </a:p>
        </p:txBody>
      </p:sp>
      <p:sp>
        <p:nvSpPr>
          <p:cNvPr id="3081" name="Rectangle 19">
            <a:extLst>
              <a:ext uri="{FF2B5EF4-FFF2-40B4-BE49-F238E27FC236}">
                <a16:creationId xmlns:a16="http://schemas.microsoft.com/office/drawing/2014/main" id="{A4EA8F5C-B909-8246-862C-8481017987DD}"/>
              </a:ext>
            </a:extLst>
          </p:cNvPr>
          <p:cNvSpPr>
            <a:spLocks noChangeArrowheads="1"/>
          </p:cNvSpPr>
          <p:nvPr/>
        </p:nvSpPr>
        <p:spPr bwMode="auto">
          <a:xfrm>
            <a:off x="8489032" y="336104"/>
            <a:ext cx="230346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zh-TW" altLang="en-US" sz="2400" dirty="0">
                <a:latin typeface="ＭＳ Ｐゴシック" panose="020B0600070205080204" pitchFamily="34" charset="-128"/>
              </a:rPr>
              <a:t>東京都立川市</a:t>
            </a:r>
          </a:p>
        </p:txBody>
      </p:sp>
      <p:sp>
        <p:nvSpPr>
          <p:cNvPr id="3082" name="Rectangle 20">
            <a:extLst>
              <a:ext uri="{FF2B5EF4-FFF2-40B4-BE49-F238E27FC236}">
                <a16:creationId xmlns:a16="http://schemas.microsoft.com/office/drawing/2014/main" id="{88BB8863-1101-664A-A3BB-4EDEC868681D}"/>
              </a:ext>
            </a:extLst>
          </p:cNvPr>
          <p:cNvSpPr>
            <a:spLocks noChangeArrowheads="1"/>
          </p:cNvSpPr>
          <p:nvPr/>
        </p:nvSpPr>
        <p:spPr bwMode="auto">
          <a:xfrm>
            <a:off x="3017144" y="1200200"/>
            <a:ext cx="2015504"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solidFill>
                  <a:prstClr val="black"/>
                </a:solidFill>
                <a:latin typeface="HG丸ｺﾞｼｯｸM-PRO" panose="020F0600000000000000" pitchFamily="50" charset="-128"/>
                <a:ea typeface="HG丸ｺﾞｼｯｸM-PRO" panose="020F0600000000000000" pitchFamily="50" charset="-128"/>
              </a:rPr>
              <a:t>熊猫</a:t>
            </a:r>
          </a:p>
        </p:txBody>
      </p:sp>
      <p:sp>
        <p:nvSpPr>
          <p:cNvPr id="10" name="Rectangle 4">
            <a:extLst>
              <a:ext uri="{FF2B5EF4-FFF2-40B4-BE49-F238E27FC236}">
                <a16:creationId xmlns:a16="http://schemas.microsoft.com/office/drawing/2014/main" id="{3A027A30-C9DB-489E-84A9-224A19E472A9}"/>
              </a:ext>
            </a:extLst>
          </p:cNvPr>
          <p:cNvSpPr>
            <a:spLocks noChangeArrowheads="1"/>
          </p:cNvSpPr>
          <p:nvPr/>
        </p:nvSpPr>
        <p:spPr bwMode="auto">
          <a:xfrm>
            <a:off x="6400800" y="1839142"/>
            <a:ext cx="6189062" cy="749796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1680" b="1" dirty="0">
                <a:solidFill>
                  <a:srgbClr val="FF0000"/>
                </a:solidFill>
                <a:latin typeface="HGS教科書体" panose="02020600000000000000" pitchFamily="18" charset="-128"/>
                <a:ea typeface="HGS教科書体" panose="02020600000000000000" pitchFamily="18" charset="-128"/>
              </a:rPr>
              <a:t>モデルの構成</a:t>
            </a:r>
            <a:endParaRPr lang="en-US" altLang="ja-JP" sz="1680" b="1" dirty="0">
              <a:solidFill>
                <a:srgbClr val="FF0000"/>
              </a:solidFill>
              <a:latin typeface="HGS教科書体" panose="02020600000000000000" pitchFamily="18" charset="-128"/>
              <a:ea typeface="HGS教科書体" panose="02020600000000000000" pitchFamily="18" charset="-128"/>
            </a:endParaRPr>
          </a:p>
          <a:p>
            <a:pPr marL="0" lvl="0" indent="0" defTabSz="914400" eaLnBrk="1" hangingPunct="1">
              <a:lnSpc>
                <a:spcPct val="80000"/>
              </a:lnSpc>
              <a:spcBef>
                <a:spcPts val="600"/>
              </a:spcBef>
            </a:pPr>
            <a:r>
              <a:rPr lang="en-US" altLang="ja-JP" b="1" dirty="0">
                <a:solidFill>
                  <a:prstClr val="black"/>
                </a:solidFill>
                <a:latin typeface="HGS教科書体" panose="02020600000000000000" pitchFamily="18" charset="-128"/>
                <a:ea typeface="HGS教科書体" panose="02020600000000000000" pitchFamily="18" charset="-128"/>
              </a:rPr>
              <a:t>1.</a:t>
            </a:r>
            <a:r>
              <a:rPr lang="ja-JP" altLang="en-US" b="1" dirty="0">
                <a:solidFill>
                  <a:prstClr val="black"/>
                </a:solidFill>
                <a:latin typeface="HGS教科書体" panose="02020600000000000000" pitchFamily="18" charset="-128"/>
                <a:ea typeface="HGS教科書体" panose="02020600000000000000" pitchFamily="18" charset="-128"/>
              </a:rPr>
              <a:t>  機能モデル</a:t>
            </a:r>
            <a:endParaRPr lang="en-US" altLang="ja-JP" b="1" dirty="0">
              <a:solidFill>
                <a:prstClr val="black"/>
              </a:solidFill>
              <a:latin typeface="HGS教科書体" panose="02020600000000000000" pitchFamily="18" charset="-128"/>
              <a:ea typeface="HGS教科書体" panose="02020600000000000000" pitchFamily="18" charset="-128"/>
            </a:endParaRPr>
          </a:p>
          <a:p>
            <a:pPr marL="261938" lvl="0" indent="-261938" defTabSz="623888" eaLnBrk="1" hangingPunct="1">
              <a:lnSpc>
                <a:spcPct val="80000"/>
              </a:lnSpc>
              <a:spcBef>
                <a:spcPts val="600"/>
              </a:spcBef>
              <a:buFont typeface="Arial" panose="020B0604020202020204" pitchFamily="34" charset="0"/>
              <a:buChar char="•"/>
              <a:tabLst>
                <a:tab pos="261938" algn="l"/>
              </a:tabLst>
            </a:pPr>
            <a:r>
              <a:rPr lang="ja-JP" altLang="en-US" dirty="0">
                <a:solidFill>
                  <a:prstClr val="black"/>
                </a:solidFill>
                <a:latin typeface="HG丸ｺﾞｼｯｸM-PRO" panose="020F0600000000000000" pitchFamily="50" charset="-128"/>
                <a:ea typeface="HG丸ｺﾞｼｯｸM-PRO" panose="020F0600000000000000" pitchFamily="50" charset="-128"/>
              </a:rPr>
              <a:t>基本走行シナリオを基に必要な機能を抽出し、ユースケース図・ユースケース記述を作成した。</a:t>
            </a:r>
            <a:endParaRPr lang="en-US" altLang="ja-JP" dirty="0">
              <a:solidFill>
                <a:prstClr val="black"/>
              </a:solidFill>
              <a:latin typeface="HG丸ｺﾞｼｯｸM-PRO" panose="020F0600000000000000" pitchFamily="50" charset="-128"/>
              <a:ea typeface="HG丸ｺﾞｼｯｸM-PRO" panose="020F0600000000000000" pitchFamily="50" charset="-128"/>
            </a:endParaRPr>
          </a:p>
          <a:p>
            <a:pPr marL="261938" lvl="0" indent="-261938" defTabSz="623888" eaLnBrk="1" hangingPunct="1">
              <a:lnSpc>
                <a:spcPct val="80000"/>
              </a:lnSpc>
              <a:spcBef>
                <a:spcPts val="600"/>
              </a:spcBef>
              <a:buFont typeface="Arial" panose="020B0604020202020204" pitchFamily="34" charset="0"/>
              <a:buChar char="•"/>
              <a:tabLst>
                <a:tab pos="261938" algn="l"/>
              </a:tabLst>
            </a:pPr>
            <a:r>
              <a:rPr lang="ja-JP" altLang="en-US" dirty="0">
                <a:solidFill>
                  <a:prstClr val="black"/>
                </a:solidFill>
                <a:latin typeface="HG丸ｺﾞｼｯｸM-PRO" panose="020F0600000000000000" pitchFamily="50" charset="-128"/>
                <a:ea typeface="HG丸ｺﾞｼｯｸM-PRO" panose="020F0600000000000000" pitchFamily="50" charset="-128"/>
              </a:rPr>
              <a:t>ダブル達成のために機能の振る舞いをアクティビティ図に落とし込んだ。各機能の切り分けを明確にし、検知機能を用意した。</a:t>
            </a:r>
            <a:endParaRPr lang="en-US" altLang="ja-JP" dirty="0">
              <a:solidFill>
                <a:prstClr val="black"/>
              </a:solidFill>
              <a:latin typeface="HG丸ｺﾞｼｯｸM-PRO" panose="020F0600000000000000" pitchFamily="50" charset="-128"/>
              <a:ea typeface="HG丸ｺﾞｼｯｸM-PRO" panose="020F0600000000000000" pitchFamily="50" charset="-128"/>
            </a:endParaRPr>
          </a:p>
          <a:p>
            <a:pPr marL="342900" lvl="0" indent="-342900" defTabSz="914400" eaLnBrk="1" hangingPunct="1">
              <a:lnSpc>
                <a:spcPct val="80000"/>
              </a:lnSpc>
              <a:spcBef>
                <a:spcPts val="600"/>
              </a:spcBef>
              <a:buAutoNum type="arabicPeriod" startAt="2"/>
            </a:pPr>
            <a:r>
              <a:rPr lang="ja-JP" altLang="en-US" b="1" dirty="0" smtClean="0">
                <a:solidFill>
                  <a:prstClr val="black"/>
                </a:solidFill>
                <a:latin typeface="HGS教科書体" panose="02020600000000000000" pitchFamily="18" charset="-128"/>
                <a:ea typeface="HGS教科書体" panose="02020600000000000000" pitchFamily="18" charset="-128"/>
              </a:rPr>
              <a:t>構造モデル</a:t>
            </a:r>
            <a:endParaRPr lang="en-US" altLang="ja-JP" b="1" dirty="0" smtClean="0">
              <a:solidFill>
                <a:prstClr val="black"/>
              </a:solidFill>
              <a:latin typeface="HGS教科書体" panose="02020600000000000000" pitchFamily="18" charset="-128"/>
              <a:ea typeface="HGS教科書体" panose="02020600000000000000" pitchFamily="18" charset="-128"/>
            </a:endParaRPr>
          </a:p>
          <a:p>
            <a:pPr marL="266700" lvl="0" indent="-266700" defTabSz="914400" eaLnBrk="1" hangingPunct="1">
              <a:lnSpc>
                <a:spcPct val="80000"/>
              </a:lnSpc>
              <a:spcBef>
                <a:spcPts val="600"/>
              </a:spcBef>
              <a:buFont typeface="Arial" panose="020B0604020202020204" pitchFamily="34" charset="0"/>
              <a:buChar char="•"/>
            </a:pPr>
            <a:r>
              <a:rPr lang="ja-JP" altLang="en-US" dirty="0" smtClean="0">
                <a:solidFill>
                  <a:prstClr val="black"/>
                </a:solidFill>
                <a:latin typeface="HG丸ｺﾞｼｯｸM-PRO" panose="020F0600000000000000" pitchFamily="50" charset="-128"/>
                <a:ea typeface="HG丸ｺﾞｼｯｸM-PRO" panose="020F0600000000000000" pitchFamily="50" charset="-128"/>
              </a:rPr>
              <a:t>アクティビティ図で切り分けた各機能に対応するパッケージを用意した。</a:t>
            </a:r>
            <a:endParaRPr lang="en-US" altLang="ja-JP" dirty="0" smtClean="0">
              <a:solidFill>
                <a:prstClr val="black"/>
              </a:solidFill>
              <a:latin typeface="HG丸ｺﾞｼｯｸM-PRO" panose="020F0600000000000000" pitchFamily="50" charset="-128"/>
              <a:ea typeface="HG丸ｺﾞｼｯｸM-PRO" panose="020F0600000000000000" pitchFamily="50" charset="-128"/>
            </a:endParaRPr>
          </a:p>
          <a:p>
            <a:pPr marL="266700" lvl="0" indent="-266700" defTabSz="914400" eaLnBrk="1" hangingPunct="1">
              <a:lnSpc>
                <a:spcPct val="80000"/>
              </a:lnSpc>
              <a:spcBef>
                <a:spcPts val="600"/>
              </a:spcBef>
              <a:buFont typeface="Arial" panose="020B0604020202020204" pitchFamily="34" charset="0"/>
              <a:buChar char="•"/>
            </a:pPr>
            <a:r>
              <a:rPr lang="ja-JP" altLang="en-US" dirty="0" smtClean="0">
                <a:latin typeface="HG丸ｺﾞｼｯｸM-PRO" panose="020F0600000000000000" pitchFamily="50" charset="-128"/>
                <a:ea typeface="HG丸ｺﾞｼｯｸM-PRO" panose="020F0600000000000000" pitchFamily="50" charset="-128"/>
              </a:rPr>
              <a:t>アクティビティ図で用意した検知機能を実現するために、検知パッケージを用意した。</a:t>
            </a:r>
            <a:endParaRPr lang="en-US" altLang="ja-JP" dirty="0">
              <a:latin typeface="HG丸ｺﾞｼｯｸM-PRO" panose="020F0600000000000000" pitchFamily="50" charset="-128"/>
              <a:ea typeface="HG丸ｺﾞｼｯｸM-PRO" panose="020F0600000000000000" pitchFamily="50" charset="-128"/>
            </a:endParaRPr>
          </a:p>
          <a:p>
            <a:pPr marL="266700" lvl="0" indent="-266700" defTabSz="711200" eaLnBrk="1" hangingPunct="1">
              <a:lnSpc>
                <a:spcPct val="80000"/>
              </a:lnSpc>
              <a:spcBef>
                <a:spcPts val="600"/>
              </a:spcBef>
              <a:buFont typeface="Arial" panose="020B0604020202020204" pitchFamily="34" charset="0"/>
              <a:buChar char="•"/>
            </a:pPr>
            <a:r>
              <a:rPr lang="ja-JP" altLang="en-US" dirty="0" smtClean="0">
                <a:latin typeface="HG丸ｺﾞｼｯｸM-PRO" panose="020F0600000000000000" pitchFamily="50" charset="-128"/>
                <a:ea typeface="HG丸ｺﾞｼｯｸM-PRO" panose="020F0600000000000000" pitchFamily="50" charset="-128"/>
              </a:rPr>
              <a:t>アクティビティ図と要素技術からモードを定義し、難所</a:t>
            </a:r>
            <a:r>
              <a:rPr lang="ja-JP" altLang="en-US" dirty="0">
                <a:latin typeface="HG丸ｺﾞｼｯｸM-PRO" panose="020F0600000000000000" pitchFamily="50" charset="-128"/>
                <a:ea typeface="HG丸ｺﾞｼｯｸM-PRO" panose="020F0600000000000000" pitchFamily="50" charset="-128"/>
              </a:rPr>
              <a:t>攻略</a:t>
            </a:r>
            <a:r>
              <a:rPr lang="ja-JP" altLang="en-US" dirty="0" smtClean="0">
                <a:latin typeface="HG丸ｺﾞｼｯｸM-PRO" panose="020F0600000000000000" pitchFamily="50" charset="-128"/>
                <a:ea typeface="HG丸ｺﾞｼｯｸM-PRO" panose="020F0600000000000000" pitchFamily="50" charset="-128"/>
              </a:rPr>
              <a:t>パッケージに持たせた。</a:t>
            </a:r>
            <a:endParaRPr lang="en-US" altLang="ja-JP" dirty="0">
              <a:latin typeface="HG丸ｺﾞｼｯｸM-PRO" panose="020F0600000000000000" pitchFamily="50" charset="-128"/>
              <a:ea typeface="HG丸ｺﾞｼｯｸM-PRO" panose="020F0600000000000000" pitchFamily="50" charset="-128"/>
            </a:endParaRPr>
          </a:p>
          <a:p>
            <a:pPr marL="266700" lvl="0" indent="-266700" defTabSz="711200" eaLnBrk="1" hangingPunct="1">
              <a:lnSpc>
                <a:spcPct val="80000"/>
              </a:lnSpc>
              <a:spcBef>
                <a:spcPts val="600"/>
              </a:spcBef>
              <a:buFont typeface="Arial" panose="020B0604020202020204" pitchFamily="34" charset="0"/>
              <a:buChar char="•"/>
            </a:pPr>
            <a:r>
              <a:rPr lang="ja-JP" altLang="en-US" dirty="0" smtClean="0">
                <a:solidFill>
                  <a:prstClr val="black"/>
                </a:solidFill>
                <a:latin typeface="HG丸ｺﾞｼｯｸM-PRO" panose="020F0600000000000000" pitchFamily="50" charset="-128"/>
                <a:ea typeface="HG丸ｺﾞｼｯｸM-PRO" panose="020F0600000000000000" pitchFamily="50" charset="-128"/>
              </a:rPr>
              <a:t>モード</a:t>
            </a:r>
            <a:r>
              <a:rPr lang="ja-JP" altLang="en-US" dirty="0">
                <a:solidFill>
                  <a:prstClr val="black"/>
                </a:solidFill>
                <a:latin typeface="HG丸ｺﾞｼｯｸM-PRO" panose="020F0600000000000000" pitchFamily="50" charset="-128"/>
                <a:ea typeface="HG丸ｺﾞｼｯｸM-PRO" panose="020F0600000000000000" pitchFamily="50" charset="-128"/>
              </a:rPr>
              <a:t>と検知</a:t>
            </a:r>
            <a:r>
              <a:rPr lang="ja-JP" altLang="en-US" dirty="0" smtClean="0">
                <a:solidFill>
                  <a:prstClr val="black"/>
                </a:solidFill>
                <a:latin typeface="HG丸ｺﾞｼｯｸM-PRO" panose="020F0600000000000000" pitchFamily="50" charset="-128"/>
                <a:ea typeface="HG丸ｺﾞｼｯｸM-PRO" panose="020F0600000000000000" pitchFamily="50" charset="-128"/>
              </a:rPr>
              <a:t>パッケージにより走行精度</a:t>
            </a:r>
            <a:r>
              <a:rPr lang="ja-JP" altLang="en-US" dirty="0">
                <a:solidFill>
                  <a:prstClr val="black"/>
                </a:solidFill>
                <a:latin typeface="HG丸ｺﾞｼｯｸM-PRO" panose="020F0600000000000000" pitchFamily="50" charset="-128"/>
                <a:ea typeface="HG丸ｺﾞｼｯｸM-PRO" panose="020F0600000000000000" pitchFamily="50" charset="-128"/>
              </a:rPr>
              <a:t>の</a:t>
            </a:r>
            <a:r>
              <a:rPr lang="ja-JP" altLang="en-US" dirty="0" smtClean="0">
                <a:solidFill>
                  <a:prstClr val="black"/>
                </a:solidFill>
                <a:latin typeface="HG丸ｺﾞｼｯｸM-PRO" panose="020F0600000000000000" pitchFamily="50" charset="-128"/>
                <a:ea typeface="HG丸ｺﾞｼｯｸM-PRO" panose="020F0600000000000000" pitchFamily="50" charset="-128"/>
              </a:rPr>
              <a:t>向上を実現させた。</a:t>
            </a:r>
            <a:endParaRPr lang="en-US" altLang="ja-JP" dirty="0">
              <a:solidFill>
                <a:prstClr val="black"/>
              </a:solidFill>
              <a:latin typeface="HG丸ｺﾞｼｯｸM-PRO" panose="020F0600000000000000" pitchFamily="50" charset="-128"/>
              <a:ea typeface="HG丸ｺﾞｼｯｸM-PRO" panose="020F0600000000000000" pitchFamily="50" charset="-128"/>
            </a:endParaRPr>
          </a:p>
          <a:p>
            <a:pPr marL="266700" lvl="0" indent="-266700" defTabSz="711200" eaLnBrk="1" hangingPunct="1">
              <a:lnSpc>
                <a:spcPct val="80000"/>
              </a:lnSpc>
              <a:spcBef>
                <a:spcPts val="600"/>
              </a:spcBef>
              <a:buFont typeface="Arial" panose="020B0604020202020204" pitchFamily="34" charset="0"/>
              <a:buChar char="•"/>
            </a:pPr>
            <a:endParaRPr lang="en-US" altLang="ja-JP" dirty="0">
              <a:solidFill>
                <a:prstClr val="black"/>
              </a:solidFill>
              <a:latin typeface="HG丸ｺﾞｼｯｸM-PRO" panose="020F0600000000000000" pitchFamily="50" charset="-128"/>
              <a:ea typeface="HG丸ｺﾞｼｯｸM-PRO" panose="020F0600000000000000" pitchFamily="50" charset="-128"/>
            </a:endParaRPr>
          </a:p>
          <a:p>
            <a:pPr marL="266700" lvl="0" indent="-266700" defTabSz="711200" eaLnBrk="1" hangingPunct="1">
              <a:lnSpc>
                <a:spcPct val="80000"/>
              </a:lnSpc>
              <a:spcBef>
                <a:spcPts val="600"/>
              </a:spcBef>
              <a:buFont typeface="Arial" panose="020B0604020202020204" pitchFamily="34" charset="0"/>
              <a:buChar char="•"/>
            </a:pPr>
            <a:endParaRPr lang="en-US" altLang="ja-JP" dirty="0">
              <a:solidFill>
                <a:prstClr val="black"/>
              </a:solidFill>
              <a:latin typeface="HG丸ｺﾞｼｯｸM-PRO" panose="020F0600000000000000" pitchFamily="50" charset="-128"/>
              <a:ea typeface="HG丸ｺﾞｼｯｸM-PRO" panose="020F0600000000000000" pitchFamily="50" charset="-128"/>
            </a:endParaRPr>
          </a:p>
          <a:p>
            <a:pPr marL="266700" lvl="0" indent="-266700" defTabSz="711200" eaLnBrk="1" hangingPunct="1">
              <a:lnSpc>
                <a:spcPct val="80000"/>
              </a:lnSpc>
              <a:spcBef>
                <a:spcPts val="600"/>
              </a:spcBef>
              <a:buFont typeface="Arial" panose="020B0604020202020204" pitchFamily="34" charset="0"/>
              <a:buChar char="•"/>
            </a:pPr>
            <a:endParaRPr lang="en-US" altLang="ja-JP" dirty="0">
              <a:solidFill>
                <a:prstClr val="black"/>
              </a:solidFill>
              <a:latin typeface="HG丸ｺﾞｼｯｸM-PRO" panose="020F0600000000000000" pitchFamily="50" charset="-128"/>
              <a:ea typeface="HG丸ｺﾞｼｯｸM-PRO" panose="020F0600000000000000" pitchFamily="50" charset="-128"/>
            </a:endParaRPr>
          </a:p>
          <a:p>
            <a:pPr marL="266700" lvl="0" indent="-266700" defTabSz="711200" eaLnBrk="1" hangingPunct="1">
              <a:lnSpc>
                <a:spcPct val="80000"/>
              </a:lnSpc>
              <a:spcBef>
                <a:spcPts val="600"/>
              </a:spcBef>
              <a:buFont typeface="Arial" panose="020B0604020202020204" pitchFamily="34" charset="0"/>
              <a:buChar char="•"/>
            </a:pPr>
            <a:endParaRPr lang="en-US" altLang="ja-JP" dirty="0">
              <a:solidFill>
                <a:prstClr val="black"/>
              </a:solidFill>
              <a:latin typeface="HG丸ｺﾞｼｯｸM-PRO" panose="020F0600000000000000" pitchFamily="50" charset="-128"/>
              <a:ea typeface="HG丸ｺﾞｼｯｸM-PRO" panose="020F0600000000000000" pitchFamily="50" charset="-128"/>
            </a:endParaRPr>
          </a:p>
          <a:p>
            <a:pPr marL="0" lvl="0" indent="0" defTabSz="711200" eaLnBrk="1" hangingPunct="1">
              <a:lnSpc>
                <a:spcPct val="80000"/>
              </a:lnSpc>
              <a:spcBef>
                <a:spcPts val="600"/>
              </a:spcBef>
            </a:pPr>
            <a:endParaRPr lang="en-US" altLang="ja-JP" dirty="0">
              <a:solidFill>
                <a:prstClr val="black"/>
              </a:solidFill>
              <a:latin typeface="HG丸ｺﾞｼｯｸM-PRO" panose="020F0600000000000000" pitchFamily="50" charset="-128"/>
              <a:ea typeface="HG丸ｺﾞｼｯｸM-PRO" panose="020F0600000000000000" pitchFamily="50" charset="-128"/>
            </a:endParaRPr>
          </a:p>
          <a:p>
            <a:pPr marL="342900" lvl="0" indent="-342900" defTabSz="914400" eaLnBrk="1" hangingPunct="1">
              <a:lnSpc>
                <a:spcPct val="80000"/>
              </a:lnSpc>
              <a:spcBef>
                <a:spcPts val="600"/>
              </a:spcBef>
              <a:buAutoNum type="arabicPeriod" startAt="3"/>
            </a:pPr>
            <a:r>
              <a:rPr lang="ja-JP" altLang="en-US" b="1" dirty="0">
                <a:solidFill>
                  <a:prstClr val="black"/>
                </a:solidFill>
                <a:latin typeface="HGS教科書体" panose="02020600000000000000" pitchFamily="18" charset="-128"/>
                <a:ea typeface="HGS教科書体" panose="02020600000000000000" pitchFamily="18" charset="-128"/>
              </a:rPr>
              <a:t>振舞いモデル</a:t>
            </a:r>
            <a:endParaRPr lang="en-US" altLang="ja-JP" b="1" dirty="0">
              <a:solidFill>
                <a:prstClr val="black"/>
              </a:solidFill>
              <a:latin typeface="HGS教科書体" panose="02020600000000000000" pitchFamily="18" charset="-128"/>
              <a:ea typeface="HGS教科書体" panose="02020600000000000000" pitchFamily="18" charset="-128"/>
            </a:endParaRPr>
          </a:p>
          <a:p>
            <a:pPr marL="266700" lvl="0" indent="-266700" defTabSz="623888" eaLnBrk="1" hangingPunct="1">
              <a:lnSpc>
                <a:spcPct val="80000"/>
              </a:lnSpc>
              <a:spcBef>
                <a:spcPts val="600"/>
              </a:spcBef>
              <a:buFont typeface="Arial" panose="020B0604020202020204" pitchFamily="34" charset="0"/>
              <a:buChar char="•"/>
            </a:pPr>
            <a:r>
              <a:rPr lang="ja-JP" altLang="en-US" dirty="0">
                <a:solidFill>
                  <a:prstClr val="black"/>
                </a:solidFill>
                <a:latin typeface="HG丸ｺﾞｼｯｸM-PRO" panose="020F0600000000000000" pitchFamily="50" charset="-128"/>
                <a:ea typeface="HG丸ｺﾞｼｯｸM-PRO" panose="020F0600000000000000" pitchFamily="50" charset="-128"/>
              </a:rPr>
              <a:t>各モードをステートマシン図の状態に定義した。ステートマシン図によって、モード切替の流れを表現した。</a:t>
            </a:r>
            <a:endParaRPr lang="en-US" altLang="ja-JP" dirty="0">
              <a:solidFill>
                <a:prstClr val="black"/>
              </a:solidFill>
              <a:latin typeface="HG丸ｺﾞｼｯｸM-PRO" panose="020F0600000000000000" pitchFamily="50" charset="-128"/>
              <a:ea typeface="HG丸ｺﾞｼｯｸM-PRO" panose="020F0600000000000000" pitchFamily="50" charset="-128"/>
            </a:endParaRPr>
          </a:p>
          <a:p>
            <a:pPr marL="266700" lvl="0" indent="-266700" defTabSz="623888" eaLnBrk="1" hangingPunct="1">
              <a:lnSpc>
                <a:spcPct val="80000"/>
              </a:lnSpc>
              <a:spcBef>
                <a:spcPts val="600"/>
              </a:spcBef>
              <a:buFont typeface="Arial" panose="020B0604020202020204" pitchFamily="34" charset="0"/>
              <a:buChar char="•"/>
            </a:pPr>
            <a:r>
              <a:rPr lang="ja-JP" altLang="en-US" dirty="0">
                <a:solidFill>
                  <a:prstClr val="black"/>
                </a:solidFill>
                <a:latin typeface="HG丸ｺﾞｼｯｸM-PRO" panose="020F0600000000000000" pitchFamily="50" charset="-128"/>
                <a:ea typeface="HG丸ｺﾞｼｯｸM-PRO" panose="020F0600000000000000" pitchFamily="50" charset="-128"/>
              </a:rPr>
              <a:t>各モード内のクラスの動きをシーケンス図に落とし込んだ。</a:t>
            </a:r>
            <a:endParaRPr lang="en-US" altLang="ja-JP" dirty="0">
              <a:solidFill>
                <a:prstClr val="black"/>
              </a:solidFill>
              <a:latin typeface="HG丸ｺﾞｼｯｸM-PRO" panose="020F0600000000000000" pitchFamily="50" charset="-128"/>
              <a:ea typeface="HG丸ｺﾞｼｯｸM-PRO" panose="020F0600000000000000" pitchFamily="50" charset="-128"/>
            </a:endParaRPr>
          </a:p>
          <a:p>
            <a:pPr marL="0" lvl="0" indent="0" defTabSz="914400" eaLnBrk="1" hangingPunct="1">
              <a:lnSpc>
                <a:spcPct val="80000"/>
              </a:lnSpc>
              <a:spcBef>
                <a:spcPts val="600"/>
              </a:spcBef>
            </a:pPr>
            <a:r>
              <a:rPr lang="en-US" altLang="ja-JP" b="1" dirty="0">
                <a:latin typeface="HGS教科書体" panose="02020600000000000000" pitchFamily="18" charset="-128"/>
                <a:ea typeface="HGS教科書体" panose="02020600000000000000" pitchFamily="18" charset="-128"/>
              </a:rPr>
              <a:t>4.  </a:t>
            </a:r>
            <a:r>
              <a:rPr lang="ja-JP" altLang="en-US" b="1" dirty="0">
                <a:latin typeface="HGS教科書体" panose="02020600000000000000" pitchFamily="18" charset="-128"/>
                <a:ea typeface="HGS教科書体" panose="02020600000000000000" pitchFamily="18" charset="-128"/>
              </a:rPr>
              <a:t>工夫点</a:t>
            </a:r>
            <a:endParaRPr lang="en-US" altLang="ja-JP" b="1" dirty="0">
              <a:latin typeface="HGS教科書体" panose="02020600000000000000" pitchFamily="18" charset="-128"/>
              <a:ea typeface="HGS教科書体" panose="02020600000000000000" pitchFamily="18" charset="-128"/>
            </a:endParaRPr>
          </a:p>
          <a:p>
            <a:pPr marL="196850" indent="-196850" eaLnBrk="1" hangingPunct="1">
              <a:lnSpc>
                <a:spcPct val="80000"/>
              </a:lnSpc>
              <a:spcBef>
                <a:spcPts val="600"/>
              </a:spcBef>
              <a:buFont typeface="Arial" panose="020B0604020202020204" pitchFamily="34" charset="0"/>
              <a:buChar char="•"/>
            </a:pPr>
            <a:r>
              <a:rPr lang="ja-JP" altLang="en-US" dirty="0">
                <a:latin typeface="HG丸ｺﾞｼｯｸM-PRO" panose="020F0600000000000000" pitchFamily="50" charset="-128"/>
                <a:ea typeface="HG丸ｺﾞｼｯｸM-PRO" panose="020F0600000000000000" pitchFamily="50" charset="-128"/>
              </a:rPr>
              <a:t>ルックアップゲート通過時に正確に直進するために、姿勢を傾けた状態でライントレースする必要があると検討した。</a:t>
            </a:r>
            <a:endParaRPr lang="en-US" altLang="ja-JP" dirty="0">
              <a:latin typeface="HG丸ｺﾞｼｯｸM-PRO" panose="020F0600000000000000" pitchFamily="50" charset="-128"/>
              <a:ea typeface="HG丸ｺﾞｼｯｸM-PRO" panose="020F0600000000000000" pitchFamily="50" charset="-128"/>
            </a:endParaRPr>
          </a:p>
          <a:p>
            <a:pPr marL="196850" indent="-196850" eaLnBrk="1" hangingPunct="1">
              <a:lnSpc>
                <a:spcPct val="80000"/>
              </a:lnSpc>
              <a:spcBef>
                <a:spcPts val="600"/>
              </a:spcBef>
              <a:buFont typeface="Arial" panose="020B0604020202020204" pitchFamily="34" charset="0"/>
              <a:buChar char="•"/>
            </a:pPr>
            <a:r>
              <a:rPr lang="ja-JP" altLang="en-US" dirty="0">
                <a:latin typeface="HG丸ｺﾞｼｯｸM-PRO" panose="020F0600000000000000" pitchFamily="50" charset="-128"/>
                <a:ea typeface="HG丸ｺﾞｼｯｸM-PRO" panose="020F0600000000000000" pitchFamily="50" charset="-128"/>
              </a:rPr>
              <a:t>ルックアップゲート通過時と通常走行時で光センサの目標値が変化するため、キャリブレーションの値を倒立状態と尻尾走行状態の２種類用意した。</a:t>
            </a:r>
            <a:endParaRPr lang="en-US" altLang="ja-JP" dirty="0">
              <a:latin typeface="HG丸ｺﾞｼｯｸM-PRO" panose="020F0600000000000000" pitchFamily="50" charset="-128"/>
              <a:ea typeface="HG丸ｺﾞｼｯｸM-PRO" panose="020F0600000000000000" pitchFamily="50" charset="-128"/>
            </a:endParaRPr>
          </a:p>
          <a:p>
            <a:pPr marL="196850" indent="-196850" eaLnBrk="1" hangingPunct="1">
              <a:lnSpc>
                <a:spcPct val="80000"/>
              </a:lnSpc>
              <a:spcBef>
                <a:spcPts val="600"/>
              </a:spcBef>
              <a:buFont typeface="Arial" panose="020B0604020202020204" pitchFamily="34" charset="0"/>
              <a:buChar char="•"/>
            </a:pPr>
            <a:endParaRPr lang="en-US" altLang="ja-JP"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ts val="600"/>
              </a:spcBef>
            </a:pPr>
            <a:endParaRPr lang="en-US" altLang="ja-JP" dirty="0">
              <a:latin typeface="HG丸ｺﾞｼｯｸM-PRO" panose="020F0600000000000000" pitchFamily="50" charset="-128"/>
              <a:ea typeface="HG丸ｺﾞｼｯｸM-PRO" panose="020F0600000000000000" pitchFamily="50" charset="-128"/>
            </a:endParaRPr>
          </a:p>
        </p:txBody>
      </p:sp>
      <p:sp>
        <p:nvSpPr>
          <p:cNvPr id="12" name="Rectangle 3">
            <a:extLst>
              <a:ext uri="{FF2B5EF4-FFF2-40B4-BE49-F238E27FC236}">
                <a16:creationId xmlns:a16="http://schemas.microsoft.com/office/drawing/2014/main" id="{687A221C-737B-4A73-B53A-5BB71A1A9081}"/>
              </a:ext>
            </a:extLst>
          </p:cNvPr>
          <p:cNvSpPr>
            <a:spLocks noChangeArrowheads="1"/>
          </p:cNvSpPr>
          <p:nvPr/>
        </p:nvSpPr>
        <p:spPr bwMode="auto">
          <a:xfrm>
            <a:off x="211738" y="5436692"/>
            <a:ext cx="5973038" cy="390041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defTabSz="774222" eaLnBrk="1" hangingPunct="1">
              <a:lnSpc>
                <a:spcPct val="80000"/>
              </a:lnSpc>
              <a:spcBef>
                <a:spcPct val="20000"/>
              </a:spcBef>
            </a:pPr>
            <a:r>
              <a:rPr lang="ja-JP" altLang="en-US" sz="1680" b="1" dirty="0">
                <a:solidFill>
                  <a:srgbClr val="FF0000"/>
                </a:solidFill>
                <a:latin typeface="HGS教科書体" panose="02020600000000000000" pitchFamily="18" charset="-128"/>
                <a:ea typeface="HGS教科書体" panose="02020600000000000000" pitchFamily="18" charset="-128"/>
              </a:rPr>
              <a:t>モデルの概要</a:t>
            </a:r>
          </a:p>
          <a:p>
            <a:pPr marL="196850" indent="-196850" eaLnBrk="1" hangingPunct="1">
              <a:lnSpc>
                <a:spcPct val="80000"/>
              </a:lnSpc>
              <a:spcBef>
                <a:spcPts val="600"/>
              </a:spcBef>
              <a:buFont typeface="Arial" panose="020B0604020202020204" pitchFamily="34" charset="0"/>
              <a:buChar char="•"/>
            </a:pPr>
            <a:r>
              <a:rPr lang="ja-JP" altLang="en-US" dirty="0">
                <a:latin typeface="HG丸ｺﾞｼｯｸM-PRO" panose="020F0600000000000000" pitchFamily="50" charset="-128"/>
                <a:ea typeface="HG丸ｺﾞｼｯｸM-PRO" panose="020F0600000000000000" pitchFamily="50" charset="-128"/>
              </a:rPr>
              <a:t>チーム目標から、基本走行シナリオを検討した。</a:t>
            </a:r>
            <a:endParaRPr lang="en-US" altLang="ja-JP" dirty="0">
              <a:latin typeface="HG丸ｺﾞｼｯｸM-PRO" panose="020F0600000000000000" pitchFamily="50" charset="-128"/>
              <a:ea typeface="HG丸ｺﾞｼｯｸM-PRO" panose="020F0600000000000000" pitchFamily="50" charset="-128"/>
            </a:endParaRPr>
          </a:p>
          <a:p>
            <a:pPr marL="196850" indent="-196850" eaLnBrk="1" hangingPunct="1">
              <a:lnSpc>
                <a:spcPct val="80000"/>
              </a:lnSpc>
              <a:spcBef>
                <a:spcPts val="600"/>
              </a:spcBef>
              <a:buFont typeface="Arial" panose="020B0604020202020204" pitchFamily="34" charset="0"/>
              <a:buChar char="•"/>
            </a:pPr>
            <a:r>
              <a:rPr lang="ja-JP" altLang="en-US" dirty="0">
                <a:latin typeface="HG丸ｺﾞｼｯｸM-PRO" panose="020F0600000000000000" pitchFamily="50" charset="-128"/>
                <a:ea typeface="HG丸ｺﾞｼｯｸM-PRO" panose="020F0600000000000000" pitchFamily="50" charset="-128"/>
              </a:rPr>
              <a:t>ダブル達成のための基本走行シナリオから機能を抽出した。</a:t>
            </a:r>
            <a:endParaRPr lang="en-US" altLang="ja-JP" dirty="0">
              <a:latin typeface="HG丸ｺﾞｼｯｸM-PRO" panose="020F0600000000000000" pitchFamily="50" charset="-128"/>
              <a:ea typeface="HG丸ｺﾞｼｯｸM-PRO" panose="020F0600000000000000" pitchFamily="50" charset="-128"/>
            </a:endParaRPr>
          </a:p>
          <a:p>
            <a:pPr marL="196850" indent="-196850" eaLnBrk="1" hangingPunct="1">
              <a:lnSpc>
                <a:spcPct val="80000"/>
              </a:lnSpc>
              <a:spcBef>
                <a:spcPts val="600"/>
              </a:spcBef>
              <a:buFont typeface="Arial" panose="020B0604020202020204" pitchFamily="34" charset="0"/>
              <a:buChar char="•"/>
            </a:pPr>
            <a:r>
              <a:rPr lang="ja-JP" altLang="en-US" dirty="0">
                <a:latin typeface="HG丸ｺﾞｼｯｸM-PRO" panose="020F0600000000000000" pitchFamily="50" charset="-128"/>
                <a:ea typeface="HG丸ｺﾞｼｯｸM-PRO" panose="020F0600000000000000" pitchFamily="50" charset="-128"/>
              </a:rPr>
              <a:t>ユースケース記述・アクティビティ図で走行体の動作の流れを表現した。</a:t>
            </a:r>
            <a:endParaRPr lang="en-US" altLang="ja-JP" dirty="0">
              <a:latin typeface="HG丸ｺﾞｼｯｸM-PRO" panose="020F0600000000000000" pitchFamily="50" charset="-128"/>
              <a:ea typeface="HG丸ｺﾞｼｯｸM-PRO" panose="020F0600000000000000" pitchFamily="50" charset="-128"/>
            </a:endParaRPr>
          </a:p>
          <a:p>
            <a:pPr marL="196850" indent="-196850" eaLnBrk="1" hangingPunct="1">
              <a:lnSpc>
                <a:spcPct val="80000"/>
              </a:lnSpc>
              <a:spcBef>
                <a:spcPts val="600"/>
              </a:spcBef>
              <a:buFont typeface="Arial" panose="020B0604020202020204" pitchFamily="34" charset="0"/>
              <a:buChar char="•"/>
            </a:pPr>
            <a:r>
              <a:rPr lang="ja-JP" altLang="en-US" dirty="0">
                <a:latin typeface="HG丸ｺﾞｼｯｸM-PRO" panose="020F0600000000000000" pitchFamily="50" charset="-128"/>
                <a:ea typeface="HG丸ｺﾞｼｯｸM-PRO" panose="020F0600000000000000" pitchFamily="50" charset="-128"/>
              </a:rPr>
              <a:t>アクティビティ図の動作を実現するために必要となる検知の機能を用意した。これにより各動作を実行する際の信頼性を向上させた。</a:t>
            </a:r>
            <a:endParaRPr lang="en-US" altLang="ja-JP" dirty="0">
              <a:latin typeface="HG丸ｺﾞｼｯｸM-PRO" panose="020F0600000000000000" pitchFamily="50" charset="-128"/>
              <a:ea typeface="HG丸ｺﾞｼｯｸM-PRO" panose="020F0600000000000000" pitchFamily="50" charset="-128"/>
            </a:endParaRPr>
          </a:p>
          <a:p>
            <a:pPr marL="196850" indent="-196850" eaLnBrk="1" hangingPunct="1">
              <a:lnSpc>
                <a:spcPct val="80000"/>
              </a:lnSpc>
              <a:spcBef>
                <a:spcPts val="600"/>
              </a:spcBef>
              <a:buFont typeface="Arial" panose="020B0604020202020204" pitchFamily="34" charset="0"/>
              <a:buChar char="•"/>
            </a:pPr>
            <a:r>
              <a:rPr lang="ja-JP" altLang="en-US" dirty="0">
                <a:latin typeface="HG丸ｺﾞｼｯｸM-PRO" panose="020F0600000000000000" pitchFamily="50" charset="-128"/>
                <a:ea typeface="HG丸ｺﾞｼｯｸM-PRO" panose="020F0600000000000000" pitchFamily="50" charset="-128"/>
              </a:rPr>
              <a:t>必要な機能の大枠をパッケージとし、クラス図に各機能の関係性を表現した。</a:t>
            </a:r>
            <a:endParaRPr lang="en-US" altLang="ja-JP" dirty="0">
              <a:latin typeface="HG丸ｺﾞｼｯｸM-PRO" panose="020F0600000000000000" pitchFamily="50" charset="-128"/>
              <a:ea typeface="HG丸ｺﾞｼｯｸM-PRO" panose="020F0600000000000000" pitchFamily="50" charset="-128"/>
            </a:endParaRPr>
          </a:p>
          <a:p>
            <a:pPr marL="196850" indent="-196850" eaLnBrk="1" hangingPunct="1">
              <a:lnSpc>
                <a:spcPct val="80000"/>
              </a:lnSpc>
              <a:spcBef>
                <a:spcPts val="600"/>
              </a:spcBef>
              <a:buFont typeface="Arial" panose="020B0604020202020204" pitchFamily="34" charset="0"/>
              <a:buChar char="•"/>
            </a:pPr>
            <a:r>
              <a:rPr lang="ja-JP" altLang="en-US" dirty="0">
                <a:latin typeface="HG丸ｺﾞｼｯｸM-PRO" panose="020F0600000000000000" pitchFamily="50" charset="-128"/>
                <a:ea typeface="HG丸ｺﾞｼｯｸM-PRO" panose="020F0600000000000000" pitchFamily="50" charset="-128"/>
              </a:rPr>
              <a:t>基本走行シナリオの実現に確実性を持たせるために、各機能をモード分けし、状態を遷移させる方式で構成した。</a:t>
            </a:r>
            <a:endParaRPr lang="en-US" altLang="ja-JP" dirty="0">
              <a:latin typeface="HG丸ｺﾞｼｯｸM-PRO" panose="020F0600000000000000" pitchFamily="50" charset="-128"/>
              <a:ea typeface="HG丸ｺﾞｼｯｸM-PRO" panose="020F0600000000000000" pitchFamily="50" charset="-128"/>
            </a:endParaRPr>
          </a:p>
          <a:p>
            <a:pPr marL="196850" indent="-196850" eaLnBrk="1" hangingPunct="1">
              <a:lnSpc>
                <a:spcPct val="80000"/>
              </a:lnSpc>
              <a:spcBef>
                <a:spcPts val="600"/>
              </a:spcBef>
              <a:buFont typeface="Arial" panose="020B0604020202020204" pitchFamily="34" charset="0"/>
              <a:buChar char="•"/>
            </a:pPr>
            <a:r>
              <a:rPr lang="ja-JP" altLang="en-US" dirty="0">
                <a:latin typeface="HG丸ｺﾞｼｯｸM-PRO" panose="020F0600000000000000" pitchFamily="50" charset="-128"/>
                <a:ea typeface="HG丸ｺﾞｼｯｸM-PRO" panose="020F0600000000000000" pitchFamily="50" charset="-128"/>
              </a:rPr>
              <a:t>モード分けしたことで、一つの動作の終了時から次の動作の開始時への切替えに確実性を持たせた。</a:t>
            </a:r>
          </a:p>
          <a:p>
            <a:pPr marL="0" indent="0" eaLnBrk="1" hangingPunct="1">
              <a:lnSpc>
                <a:spcPct val="80000"/>
              </a:lnSpc>
              <a:spcBef>
                <a:spcPts val="600"/>
              </a:spcBef>
            </a:pPr>
            <a:endParaRPr lang="ja-JP" altLang="en-US"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p:txBody>
      </p:sp>
      <p:grpSp>
        <p:nvGrpSpPr>
          <p:cNvPr id="79" name="グループ化 78"/>
          <p:cNvGrpSpPr/>
          <p:nvPr/>
        </p:nvGrpSpPr>
        <p:grpSpPr>
          <a:xfrm>
            <a:off x="6459246" y="5304656"/>
            <a:ext cx="6072170" cy="1296370"/>
            <a:chOff x="1332900" y="4388961"/>
            <a:chExt cx="7395166" cy="1898406"/>
          </a:xfrm>
        </p:grpSpPr>
        <p:pic>
          <p:nvPicPr>
            <p:cNvPr id="80" name="図 79"/>
            <p:cNvPicPr>
              <a:picLocks noChangeAspect="1"/>
            </p:cNvPicPr>
            <p:nvPr/>
          </p:nvPicPr>
          <p:blipFill>
            <a:blip r:embed="rId4"/>
            <a:stretch>
              <a:fillRect/>
            </a:stretch>
          </p:blipFill>
          <p:spPr>
            <a:xfrm>
              <a:off x="1423051" y="4845850"/>
              <a:ext cx="3922426" cy="1426478"/>
            </a:xfrm>
            <a:prstGeom prst="rect">
              <a:avLst/>
            </a:prstGeom>
          </p:spPr>
        </p:pic>
        <p:grpSp>
          <p:nvGrpSpPr>
            <p:cNvPr id="81" name="グループ化 80"/>
            <p:cNvGrpSpPr/>
            <p:nvPr/>
          </p:nvGrpSpPr>
          <p:grpSpPr>
            <a:xfrm>
              <a:off x="2571760" y="4407875"/>
              <a:ext cx="1694568" cy="574985"/>
              <a:chOff x="3253732" y="4338663"/>
              <a:chExt cx="1694568" cy="574985"/>
            </a:xfrm>
          </p:grpSpPr>
          <p:sp>
            <p:nvSpPr>
              <p:cNvPr id="101" name="雲形吹き出し 100"/>
              <p:cNvSpPr/>
              <p:nvPr/>
            </p:nvSpPr>
            <p:spPr>
              <a:xfrm>
                <a:off x="3253732" y="4338663"/>
                <a:ext cx="1694568" cy="574985"/>
              </a:xfrm>
              <a:prstGeom prst="cloudCallout">
                <a:avLst>
                  <a:gd name="adj1" fmla="val -28835"/>
                  <a:gd name="adj2" fmla="val 75288"/>
                </a:avLst>
              </a:prstGeom>
              <a:solidFill>
                <a:schemeClr val="accent4">
                  <a:lumMod val="40000"/>
                  <a:lumOff val="60000"/>
                </a:schemeClr>
              </a:solidFill>
              <a:ln>
                <a:solidFill>
                  <a:srgbClr val="FA8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テキスト ボックス 101"/>
              <p:cNvSpPr txBox="1"/>
              <p:nvPr/>
            </p:nvSpPr>
            <p:spPr>
              <a:xfrm>
                <a:off x="3445642" y="4346086"/>
                <a:ext cx="1392500" cy="495779"/>
              </a:xfrm>
              <a:prstGeom prst="rect">
                <a:avLst/>
              </a:prstGeom>
              <a:noFill/>
            </p:spPr>
            <p:txBody>
              <a:bodyPr wrap="square" rtlCol="0">
                <a:spAutoFit/>
              </a:bodyPr>
              <a:lstStyle/>
              <a:p>
                <a:r>
                  <a:rPr kumimoji="1" lang="ja-JP" altLang="en-US" b="1" dirty="0"/>
                  <a:t>検知クラス</a:t>
                </a:r>
              </a:p>
            </p:txBody>
          </p:sp>
        </p:grpSp>
        <p:grpSp>
          <p:nvGrpSpPr>
            <p:cNvPr id="82" name="グループ化 81"/>
            <p:cNvGrpSpPr/>
            <p:nvPr/>
          </p:nvGrpSpPr>
          <p:grpSpPr>
            <a:xfrm>
              <a:off x="4110163" y="4781934"/>
              <a:ext cx="1763220" cy="843233"/>
              <a:chOff x="4963290" y="4696097"/>
              <a:chExt cx="1763220" cy="843233"/>
            </a:xfrm>
          </p:grpSpPr>
          <p:sp>
            <p:nvSpPr>
              <p:cNvPr id="99" name="雲形吹き出し 98"/>
              <p:cNvSpPr/>
              <p:nvPr/>
            </p:nvSpPr>
            <p:spPr>
              <a:xfrm>
                <a:off x="4963290" y="4696097"/>
                <a:ext cx="1720063" cy="843233"/>
              </a:xfrm>
              <a:prstGeom prst="cloudCallout">
                <a:avLst>
                  <a:gd name="adj1" fmla="val -54498"/>
                  <a:gd name="adj2" fmla="val 45374"/>
                </a:avLst>
              </a:prstGeom>
              <a:solidFill>
                <a:schemeClr val="accent4">
                  <a:lumMod val="40000"/>
                  <a:lumOff val="60000"/>
                </a:schemeClr>
              </a:solidFill>
              <a:ln>
                <a:solidFill>
                  <a:srgbClr val="FA8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 name="テキスト ボックス 99"/>
              <p:cNvSpPr txBox="1"/>
              <p:nvPr/>
            </p:nvSpPr>
            <p:spPr>
              <a:xfrm>
                <a:off x="5043507" y="4851363"/>
                <a:ext cx="1683003" cy="495779"/>
              </a:xfrm>
              <a:prstGeom prst="rect">
                <a:avLst/>
              </a:prstGeom>
              <a:noFill/>
            </p:spPr>
            <p:txBody>
              <a:bodyPr wrap="square" rtlCol="0">
                <a:spAutoFit/>
              </a:bodyPr>
              <a:lstStyle/>
              <a:p>
                <a:r>
                  <a:rPr kumimoji="1" lang="ja-JP" altLang="en-US" b="1" dirty="0"/>
                  <a:t>モード切替え</a:t>
                </a:r>
              </a:p>
            </p:txBody>
          </p:sp>
        </p:grpSp>
        <p:grpSp>
          <p:nvGrpSpPr>
            <p:cNvPr id="83" name="グループ化 82"/>
            <p:cNvGrpSpPr/>
            <p:nvPr/>
          </p:nvGrpSpPr>
          <p:grpSpPr>
            <a:xfrm>
              <a:off x="6354681" y="4455838"/>
              <a:ext cx="853887" cy="684888"/>
              <a:chOff x="7637130" y="5886454"/>
              <a:chExt cx="853887" cy="684888"/>
            </a:xfrm>
            <a:solidFill>
              <a:srgbClr val="FF99FF"/>
            </a:solidFill>
          </p:grpSpPr>
          <p:sp>
            <p:nvSpPr>
              <p:cNvPr id="97" name="正方形/長方形 96"/>
              <p:cNvSpPr/>
              <p:nvPr/>
            </p:nvSpPr>
            <p:spPr>
              <a:xfrm>
                <a:off x="7643900" y="6025734"/>
                <a:ext cx="847117" cy="545608"/>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solidFill>
                    <a:latin typeface="HGPｺﾞｼｯｸE" panose="020B0900000000000000" pitchFamily="50" charset="-128"/>
                    <a:ea typeface="HGPｺﾞｼｯｸE" panose="020B0900000000000000" pitchFamily="50" charset="-128"/>
                  </a:rPr>
                  <a:t>検知</a:t>
                </a:r>
              </a:p>
            </p:txBody>
          </p:sp>
          <p:sp>
            <p:nvSpPr>
              <p:cNvPr id="98" name="正方形/長方形 97"/>
              <p:cNvSpPr/>
              <p:nvPr/>
            </p:nvSpPr>
            <p:spPr>
              <a:xfrm>
                <a:off x="7637130" y="5886454"/>
                <a:ext cx="367004" cy="122335"/>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4" name="グループ化 83"/>
            <p:cNvGrpSpPr/>
            <p:nvPr/>
          </p:nvGrpSpPr>
          <p:grpSpPr>
            <a:xfrm>
              <a:off x="6354675" y="5447579"/>
              <a:ext cx="841207" cy="837278"/>
              <a:chOff x="7642333" y="5845655"/>
              <a:chExt cx="836405" cy="702828"/>
            </a:xfrm>
          </p:grpSpPr>
          <p:sp>
            <p:nvSpPr>
              <p:cNvPr id="95" name="正方形/長方形 94"/>
              <p:cNvSpPr/>
              <p:nvPr/>
            </p:nvSpPr>
            <p:spPr>
              <a:xfrm>
                <a:off x="7642335" y="5990894"/>
                <a:ext cx="836403" cy="557589"/>
              </a:xfrm>
              <a:prstGeom prst="rect">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HGPｺﾞｼｯｸE" panose="020B0900000000000000" pitchFamily="50" charset="-128"/>
                    <a:ea typeface="HGPｺﾞｼｯｸE" panose="020B0900000000000000" pitchFamily="50" charset="-128"/>
                  </a:rPr>
                  <a:t>難所</a:t>
                </a:r>
                <a:endParaRPr lang="en-US" altLang="ja-JP" dirty="0">
                  <a:solidFill>
                    <a:schemeClr val="tx1"/>
                  </a:solidFill>
                  <a:latin typeface="HGPｺﾞｼｯｸE" panose="020B0900000000000000" pitchFamily="50" charset="-128"/>
                  <a:ea typeface="HGPｺﾞｼｯｸE" panose="020B0900000000000000" pitchFamily="50" charset="-128"/>
                </a:endParaRPr>
              </a:p>
              <a:p>
                <a:pPr algn="ctr"/>
                <a:r>
                  <a:rPr lang="ja-JP" altLang="en-US" dirty="0">
                    <a:solidFill>
                      <a:schemeClr val="tx1"/>
                    </a:solidFill>
                    <a:latin typeface="HGPｺﾞｼｯｸE" panose="020B0900000000000000" pitchFamily="50" charset="-128"/>
                    <a:ea typeface="HGPｺﾞｼｯｸE" panose="020B0900000000000000" pitchFamily="50" charset="-128"/>
                  </a:rPr>
                  <a:t>攻略</a:t>
                </a:r>
                <a:endParaRPr kumimoji="1" lang="ja-JP" altLang="en-US" dirty="0">
                  <a:solidFill>
                    <a:schemeClr val="tx1"/>
                  </a:solidFill>
                  <a:latin typeface="HGPｺﾞｼｯｸE" panose="020B0900000000000000" pitchFamily="50" charset="-128"/>
                  <a:ea typeface="HGPｺﾞｼｯｸE" panose="020B0900000000000000" pitchFamily="50" charset="-128"/>
                </a:endParaRPr>
              </a:p>
            </p:txBody>
          </p:sp>
          <p:sp>
            <p:nvSpPr>
              <p:cNvPr id="96" name="正方形/長方形 95"/>
              <p:cNvSpPr/>
              <p:nvPr/>
            </p:nvSpPr>
            <p:spPr>
              <a:xfrm>
                <a:off x="7642333" y="5845655"/>
                <a:ext cx="367003" cy="122335"/>
              </a:xfrm>
              <a:prstGeom prst="rect">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5" name="グループ化 84"/>
            <p:cNvGrpSpPr/>
            <p:nvPr/>
          </p:nvGrpSpPr>
          <p:grpSpPr>
            <a:xfrm>
              <a:off x="7538622" y="4463053"/>
              <a:ext cx="857666" cy="677678"/>
              <a:chOff x="7633351" y="5893669"/>
              <a:chExt cx="857666" cy="677678"/>
            </a:xfrm>
            <a:solidFill>
              <a:srgbClr val="62FA62"/>
            </a:solidFill>
          </p:grpSpPr>
          <p:sp>
            <p:nvSpPr>
              <p:cNvPr id="93" name="正方形/長方形 92"/>
              <p:cNvSpPr/>
              <p:nvPr/>
            </p:nvSpPr>
            <p:spPr>
              <a:xfrm>
                <a:off x="7643899" y="6025739"/>
                <a:ext cx="847118" cy="545608"/>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solidFill>
                      <a:schemeClr val="tx1"/>
                    </a:solidFill>
                    <a:latin typeface="HGPｺﾞｼｯｸE" panose="020B0900000000000000" pitchFamily="50" charset="-128"/>
                    <a:ea typeface="HGPｺﾞｼｯｸE" panose="020B0900000000000000" pitchFamily="50" charset="-128"/>
                  </a:rPr>
                  <a:t>走行</a:t>
                </a:r>
                <a:endParaRPr kumimoji="1" lang="ja-JP" altLang="en-US" sz="2400" dirty="0">
                  <a:solidFill>
                    <a:schemeClr val="tx1"/>
                  </a:solidFill>
                  <a:latin typeface="HGPｺﾞｼｯｸE" panose="020B0900000000000000" pitchFamily="50" charset="-128"/>
                  <a:ea typeface="HGPｺﾞｼｯｸE" panose="020B0900000000000000" pitchFamily="50" charset="-128"/>
                </a:endParaRPr>
              </a:p>
            </p:txBody>
          </p:sp>
          <p:sp>
            <p:nvSpPr>
              <p:cNvPr id="94" name="正方形/長方形 93"/>
              <p:cNvSpPr/>
              <p:nvPr/>
            </p:nvSpPr>
            <p:spPr>
              <a:xfrm>
                <a:off x="7633351" y="5893669"/>
                <a:ext cx="367004" cy="122335"/>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6" name="グループ化 85"/>
            <p:cNvGrpSpPr/>
            <p:nvPr/>
          </p:nvGrpSpPr>
          <p:grpSpPr>
            <a:xfrm>
              <a:off x="7536516" y="5464363"/>
              <a:ext cx="1191550" cy="823004"/>
              <a:chOff x="7633641" y="5845652"/>
              <a:chExt cx="1184748" cy="690848"/>
            </a:xfrm>
            <a:solidFill>
              <a:schemeClr val="accent4">
                <a:lumMod val="60000"/>
                <a:lumOff val="40000"/>
              </a:schemeClr>
            </a:solidFill>
          </p:grpSpPr>
          <p:sp>
            <p:nvSpPr>
              <p:cNvPr id="91" name="正方形/長方形 90"/>
              <p:cNvSpPr/>
              <p:nvPr/>
            </p:nvSpPr>
            <p:spPr>
              <a:xfrm>
                <a:off x="7635735" y="5990889"/>
                <a:ext cx="1182654" cy="545611"/>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HGPｺﾞｼｯｸE" panose="020B0900000000000000" pitchFamily="50" charset="-128"/>
                    <a:ea typeface="HGPｺﾞｼｯｸE" panose="020B0900000000000000" pitchFamily="50" charset="-128"/>
                  </a:rPr>
                  <a:t>デバイス</a:t>
                </a:r>
                <a:endParaRPr kumimoji="1" lang="ja-JP" altLang="en-US" sz="1800" dirty="0">
                  <a:solidFill>
                    <a:schemeClr val="tx1"/>
                  </a:solidFill>
                  <a:latin typeface="HGPｺﾞｼｯｸE" panose="020B0900000000000000" pitchFamily="50" charset="-128"/>
                  <a:ea typeface="HGPｺﾞｼｯｸE" panose="020B0900000000000000" pitchFamily="50" charset="-128"/>
                </a:endParaRPr>
              </a:p>
            </p:txBody>
          </p:sp>
          <p:sp>
            <p:nvSpPr>
              <p:cNvPr id="92" name="正方形/長方形 91"/>
              <p:cNvSpPr/>
              <p:nvPr/>
            </p:nvSpPr>
            <p:spPr>
              <a:xfrm>
                <a:off x="7633641" y="5845652"/>
                <a:ext cx="367003" cy="122335"/>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7" name="右矢印 86"/>
            <p:cNvSpPr/>
            <p:nvPr/>
          </p:nvSpPr>
          <p:spPr>
            <a:xfrm>
              <a:off x="4119136" y="4388961"/>
              <a:ext cx="2145617" cy="422505"/>
            </a:xfrm>
            <a:prstGeom prst="rightArrow">
              <a:avLst>
                <a:gd name="adj1" fmla="val 43129"/>
                <a:gd name="adj2" fmla="val 139318"/>
              </a:avLst>
            </a:prstGeom>
            <a:solidFill>
              <a:srgbClr val="FF66CC"/>
            </a:solidFill>
            <a:ln>
              <a:solidFill>
                <a:srgbClr val="DA00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屈折矢印 87"/>
            <p:cNvSpPr/>
            <p:nvPr/>
          </p:nvSpPr>
          <p:spPr>
            <a:xfrm rot="5400000">
              <a:off x="5477697" y="5165675"/>
              <a:ext cx="548654" cy="1025458"/>
            </a:xfrm>
            <a:prstGeom prst="bentUpArrow">
              <a:avLst>
                <a:gd name="adj1" fmla="val 32936"/>
                <a:gd name="adj2" fmla="val 43518"/>
                <a:gd name="adj3"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テキスト ボックス 88"/>
            <p:cNvSpPr txBox="1"/>
            <p:nvPr/>
          </p:nvSpPr>
          <p:spPr>
            <a:xfrm>
              <a:off x="1332900" y="5801227"/>
              <a:ext cx="2000475" cy="450709"/>
            </a:xfrm>
            <a:prstGeom prst="rect">
              <a:avLst/>
            </a:prstGeom>
            <a:noFill/>
          </p:spPr>
          <p:txBody>
            <a:bodyPr wrap="square" rtlCol="0">
              <a:spAutoFit/>
            </a:bodyPr>
            <a:lstStyle/>
            <a:p>
              <a:r>
                <a:rPr kumimoji="1" lang="en-US" altLang="ja-JP" sz="1400" i="1" dirty="0"/>
                <a:t>[</a:t>
              </a:r>
              <a:r>
                <a:rPr kumimoji="1" lang="ja-JP" altLang="en-US" sz="1400" i="1" dirty="0"/>
                <a:t>アクティビティ図</a:t>
              </a:r>
              <a:r>
                <a:rPr kumimoji="1" lang="en-US" altLang="ja-JP" sz="1400" i="1" dirty="0"/>
                <a:t>]</a:t>
              </a:r>
              <a:endParaRPr kumimoji="1" lang="ja-JP" altLang="en-US" sz="1400" i="1" dirty="0"/>
            </a:p>
          </p:txBody>
        </p:sp>
        <p:sp>
          <p:nvSpPr>
            <p:cNvPr id="90" name="テキスト ボックス 89"/>
            <p:cNvSpPr txBox="1"/>
            <p:nvPr/>
          </p:nvSpPr>
          <p:spPr>
            <a:xfrm>
              <a:off x="6714617" y="5062413"/>
              <a:ext cx="1378849" cy="450709"/>
            </a:xfrm>
            <a:prstGeom prst="rect">
              <a:avLst/>
            </a:prstGeom>
            <a:noFill/>
          </p:spPr>
          <p:txBody>
            <a:bodyPr wrap="square" rtlCol="0">
              <a:spAutoFit/>
            </a:bodyPr>
            <a:lstStyle/>
            <a:p>
              <a:r>
                <a:rPr lang="en-US" altLang="ja-JP" sz="1400" i="1" dirty="0"/>
                <a:t>[</a:t>
              </a:r>
              <a:r>
                <a:rPr lang="ja-JP" altLang="en-US" sz="1400" i="1" dirty="0"/>
                <a:t>パッケージ</a:t>
              </a:r>
              <a:r>
                <a:rPr lang="en-US" altLang="ja-JP" sz="1400" i="1" dirty="0"/>
                <a:t>]</a:t>
              </a:r>
              <a:endParaRPr kumimoji="1" lang="ja-JP" altLang="en-US" sz="1400" i="1" dirty="0"/>
            </a:p>
          </p:txBody>
        </p:sp>
      </p:grpSp>
    </p:spTree>
    <p:extLst>
      <p:ext uri="{BB962C8B-B14F-4D97-AF65-F5344CB8AC3E}">
        <p14:creationId xmlns:p14="http://schemas.microsoft.com/office/powerpoint/2010/main" val="632633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テキスト ボックス 51">
            <a:extLst>
              <a:ext uri="{FF2B5EF4-FFF2-40B4-BE49-F238E27FC236}">
                <a16:creationId xmlns:a16="http://schemas.microsoft.com/office/drawing/2014/main" id="{5911A113-DFED-424F-8A5C-F1C8660CA965}"/>
              </a:ext>
            </a:extLst>
          </p:cNvPr>
          <p:cNvSpPr txBox="1"/>
          <p:nvPr/>
        </p:nvSpPr>
        <p:spPr>
          <a:xfrm>
            <a:off x="4527005" y="984640"/>
            <a:ext cx="8238381" cy="4032000"/>
          </a:xfrm>
          <a:prstGeom prst="rect">
            <a:avLst/>
          </a:prstGeom>
          <a:noFill/>
          <a:ln w="28575">
            <a:solidFill>
              <a:srgbClr val="00B050"/>
            </a:solidFill>
          </a:ln>
        </p:spPr>
        <p:txBody>
          <a:bodyPr wrap="square" rtlCol="0">
            <a:spAutoFit/>
          </a:bodyPr>
          <a:lstStyle/>
          <a:p>
            <a:endParaRPr kumimoji="1" lang="en-US" altLang="ja-JP" sz="1200" b="1" dirty="0">
              <a:latin typeface="HGS教科書体" panose="02020600000000000000" pitchFamily="18" charset="-128"/>
              <a:ea typeface="HGS教科書体" panose="02020600000000000000" pitchFamily="18" charset="-128"/>
            </a:endParaRPr>
          </a:p>
          <a:p>
            <a:endParaRPr lang="en-US" altLang="ja-JP" sz="900" dirty="0"/>
          </a:p>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p:txBody>
      </p:sp>
      <p:pic>
        <p:nvPicPr>
          <p:cNvPr id="35" name="図 34">
            <a:extLst>
              <a:ext uri="{FF2B5EF4-FFF2-40B4-BE49-F238E27FC236}">
                <a16:creationId xmlns:a16="http://schemas.microsoft.com/office/drawing/2014/main" id="{851F30B2-A8F1-4BEB-A51C-11860FC2A802}"/>
              </a:ext>
            </a:extLst>
          </p:cNvPr>
          <p:cNvPicPr>
            <a:picLocks noChangeAspect="1"/>
          </p:cNvPicPr>
          <p:nvPr/>
        </p:nvPicPr>
        <p:blipFill>
          <a:blip r:embed="rId3"/>
          <a:stretch>
            <a:fillRect/>
          </a:stretch>
        </p:blipFill>
        <p:spPr>
          <a:xfrm>
            <a:off x="4715815" y="1944506"/>
            <a:ext cx="3800431" cy="2666035"/>
          </a:xfrm>
          <a:prstGeom prst="rect">
            <a:avLst/>
          </a:prstGeom>
        </p:spPr>
      </p:pic>
      <p:sp>
        <p:nvSpPr>
          <p:cNvPr id="162" name="テキスト ボックス 161">
            <a:extLst>
              <a:ext uri="{FF2B5EF4-FFF2-40B4-BE49-F238E27FC236}">
                <a16:creationId xmlns:a16="http://schemas.microsoft.com/office/drawing/2014/main" id="{477F67CD-941E-4EF5-8AEA-7244DE81D67B}"/>
              </a:ext>
            </a:extLst>
          </p:cNvPr>
          <p:cNvSpPr txBox="1"/>
          <p:nvPr/>
        </p:nvSpPr>
        <p:spPr>
          <a:xfrm>
            <a:off x="38356" y="5068347"/>
            <a:ext cx="7915665" cy="4482000"/>
          </a:xfrm>
          <a:prstGeom prst="rect">
            <a:avLst/>
          </a:prstGeom>
          <a:noFill/>
          <a:ln w="28575">
            <a:solidFill>
              <a:srgbClr val="00B050"/>
            </a:solidFill>
          </a:ln>
        </p:spPr>
        <p:txBody>
          <a:bodyPr wrap="square" rtlCol="0">
            <a:spAutoFit/>
          </a:bodyPr>
          <a:lstStyle/>
          <a:p>
            <a:endParaRPr lang="en-US" altLang="ja-JP" sz="900" b="1" dirty="0">
              <a:solidFill>
                <a:srgbClr val="00B050"/>
              </a:solidFill>
              <a:latin typeface="HGS教科書体" panose="02020600000000000000" pitchFamily="18" charset="-128"/>
              <a:ea typeface="HGS教科書体" panose="02020600000000000000" pitchFamily="18" charset="-128"/>
            </a:endParaRPr>
          </a:p>
          <a:p>
            <a:pPr algn="r"/>
            <a:endParaRPr lang="en-US" altLang="ja-JP" sz="840" dirty="0"/>
          </a:p>
          <a:p>
            <a:pPr algn="r"/>
            <a:endParaRPr lang="en-US" altLang="ja-JP" sz="840" dirty="0"/>
          </a:p>
          <a:p>
            <a:pPr algn="r"/>
            <a:endParaRPr lang="en-US" altLang="ja-JP" sz="840" dirty="0"/>
          </a:p>
          <a:p>
            <a:pPr algn="r"/>
            <a:endParaRPr lang="en-US" altLang="ja-JP" sz="840" dirty="0"/>
          </a:p>
          <a:p>
            <a:pPr algn="r"/>
            <a:endParaRPr lang="en-US" altLang="ja-JP" sz="840" dirty="0"/>
          </a:p>
          <a:p>
            <a:pPr algn="r"/>
            <a:endParaRPr lang="en-US" altLang="ja-JP" sz="840" dirty="0"/>
          </a:p>
          <a:p>
            <a:pPr algn="r"/>
            <a:endParaRPr lang="en-US" altLang="ja-JP" sz="840" dirty="0"/>
          </a:p>
          <a:p>
            <a:pPr algn="r"/>
            <a:endParaRPr lang="en-US" altLang="ja-JP" sz="840" dirty="0"/>
          </a:p>
          <a:p>
            <a:pPr algn="r"/>
            <a:endParaRPr lang="en-US" altLang="ja-JP" sz="840" dirty="0"/>
          </a:p>
          <a:p>
            <a:pPr algn="r"/>
            <a:endParaRPr lang="en-US" altLang="ja-JP" sz="840" dirty="0"/>
          </a:p>
          <a:p>
            <a:pPr algn="r"/>
            <a:endParaRPr lang="en-US" altLang="ja-JP" sz="840" dirty="0"/>
          </a:p>
          <a:p>
            <a:pPr algn="r"/>
            <a:endParaRPr lang="en-US" altLang="ja-JP" sz="840" dirty="0"/>
          </a:p>
          <a:p>
            <a:pPr algn="r"/>
            <a:endParaRPr lang="en-US" altLang="ja-JP" sz="840" dirty="0"/>
          </a:p>
          <a:p>
            <a:pPr algn="r"/>
            <a:endParaRPr lang="en-US" altLang="ja-JP" sz="840" dirty="0"/>
          </a:p>
          <a:p>
            <a:pPr algn="r"/>
            <a:endParaRPr lang="en-US" altLang="ja-JP" sz="840" dirty="0"/>
          </a:p>
          <a:p>
            <a:pPr algn="r"/>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p:txBody>
      </p:sp>
      <p:pic>
        <p:nvPicPr>
          <p:cNvPr id="177" name="図 176">
            <a:extLst>
              <a:ext uri="{FF2B5EF4-FFF2-40B4-BE49-F238E27FC236}">
                <a16:creationId xmlns:a16="http://schemas.microsoft.com/office/drawing/2014/main" id="{08180EA4-1F8D-4206-9114-5FD007593EC9}"/>
              </a:ext>
            </a:extLst>
          </p:cNvPr>
          <p:cNvPicPr>
            <a:picLocks noChangeAspect="1"/>
          </p:cNvPicPr>
          <p:nvPr/>
        </p:nvPicPr>
        <p:blipFill>
          <a:blip r:embed="rId4"/>
          <a:stretch>
            <a:fillRect/>
          </a:stretch>
        </p:blipFill>
        <p:spPr>
          <a:xfrm>
            <a:off x="933115" y="5645080"/>
            <a:ext cx="6798630" cy="2382948"/>
          </a:xfrm>
          <a:prstGeom prst="rect">
            <a:avLst/>
          </a:prstGeom>
        </p:spPr>
      </p:pic>
      <p:sp>
        <p:nvSpPr>
          <p:cNvPr id="94" name="テキスト ボックス 93">
            <a:extLst>
              <a:ext uri="{FF2B5EF4-FFF2-40B4-BE49-F238E27FC236}">
                <a16:creationId xmlns:a16="http://schemas.microsoft.com/office/drawing/2014/main" id="{589416DC-138C-468C-BBB8-3C1B6F1324CF}"/>
              </a:ext>
            </a:extLst>
          </p:cNvPr>
          <p:cNvSpPr txBox="1"/>
          <p:nvPr/>
        </p:nvSpPr>
        <p:spPr>
          <a:xfrm>
            <a:off x="8015578" y="5066166"/>
            <a:ext cx="4747665" cy="4482000"/>
          </a:xfrm>
          <a:prstGeom prst="rect">
            <a:avLst/>
          </a:prstGeom>
          <a:noFill/>
          <a:ln w="28575">
            <a:solidFill>
              <a:srgbClr val="00B050"/>
            </a:solidFill>
          </a:ln>
        </p:spPr>
        <p:txBody>
          <a:bodyPr wrap="square" rtlCol="0">
            <a:spAutoFit/>
          </a:bodyPr>
          <a:lstStyle/>
          <a:p>
            <a:endParaRPr lang="en-US" altLang="ja-JP" sz="840" dirty="0"/>
          </a:p>
          <a:p>
            <a:endParaRPr lang="en-US" altLang="ja-JP" sz="600" dirty="0"/>
          </a:p>
          <a:p>
            <a:endParaRPr lang="en-US" altLang="ja-JP" sz="600" dirty="0"/>
          </a:p>
          <a:p>
            <a:endParaRPr lang="en-US" altLang="ja-JP" sz="600" dirty="0"/>
          </a:p>
          <a:p>
            <a:endParaRPr lang="en-US" altLang="ja-JP" sz="600" dirty="0"/>
          </a:p>
          <a:p>
            <a:endParaRPr lang="en-US" altLang="ja-JP" sz="600" dirty="0"/>
          </a:p>
          <a:p>
            <a:endParaRPr lang="en-US" altLang="ja-JP" sz="600" dirty="0"/>
          </a:p>
          <a:p>
            <a:endParaRPr lang="en-US" altLang="ja-JP" sz="600" dirty="0"/>
          </a:p>
          <a:p>
            <a:endParaRPr lang="en-US" altLang="ja-JP" sz="600" dirty="0"/>
          </a:p>
          <a:p>
            <a:endParaRPr lang="en-US" altLang="ja-JP" sz="600" dirty="0"/>
          </a:p>
          <a:p>
            <a:endParaRPr lang="en-US" altLang="ja-JP" sz="600" dirty="0"/>
          </a:p>
          <a:p>
            <a:endParaRPr lang="en-US" altLang="ja-JP" sz="600" dirty="0"/>
          </a:p>
          <a:p>
            <a:endParaRPr lang="en-US" altLang="ja-JP" sz="600" dirty="0"/>
          </a:p>
          <a:p>
            <a:endParaRPr lang="en-US" altLang="ja-JP" sz="600" dirty="0"/>
          </a:p>
          <a:p>
            <a:endParaRPr lang="en-US" altLang="ja-JP" sz="600" dirty="0"/>
          </a:p>
          <a:p>
            <a:endParaRPr lang="en-US" altLang="ja-JP" sz="600" dirty="0"/>
          </a:p>
          <a:p>
            <a:endParaRPr lang="en-US" altLang="ja-JP" sz="600" dirty="0"/>
          </a:p>
          <a:p>
            <a:endParaRPr lang="en-US" altLang="ja-JP" sz="600" dirty="0"/>
          </a:p>
          <a:p>
            <a:endParaRPr lang="en-US" altLang="ja-JP" sz="600" dirty="0"/>
          </a:p>
          <a:p>
            <a:endParaRPr lang="en-US" altLang="ja-JP" sz="600" dirty="0"/>
          </a:p>
          <a:p>
            <a:endParaRPr lang="en-US" altLang="ja-JP" sz="600" dirty="0"/>
          </a:p>
          <a:p>
            <a:endParaRPr lang="en-US" altLang="ja-JP" sz="600" dirty="0"/>
          </a:p>
          <a:p>
            <a:endParaRPr lang="en-US" altLang="ja-JP" sz="600" dirty="0"/>
          </a:p>
          <a:p>
            <a:endParaRPr lang="en-US" altLang="ja-JP" sz="600" dirty="0"/>
          </a:p>
          <a:p>
            <a:endParaRPr lang="en-US" altLang="ja-JP" sz="600" dirty="0"/>
          </a:p>
          <a:p>
            <a:endParaRPr lang="en-US" altLang="ja-JP" sz="600" dirty="0"/>
          </a:p>
          <a:p>
            <a:endParaRPr lang="en-US" altLang="ja-JP" sz="600" dirty="0"/>
          </a:p>
          <a:p>
            <a:endParaRPr lang="en-US" altLang="ja-JP" sz="600" dirty="0"/>
          </a:p>
          <a:p>
            <a:endParaRPr lang="en-US" altLang="ja-JP" sz="600" dirty="0"/>
          </a:p>
          <a:p>
            <a:endParaRPr lang="en-US" altLang="ja-JP" sz="600" dirty="0"/>
          </a:p>
          <a:p>
            <a:endParaRPr lang="en-US" altLang="ja-JP" sz="600" dirty="0"/>
          </a:p>
          <a:p>
            <a:endParaRPr lang="en-US" altLang="ja-JP" sz="600" dirty="0"/>
          </a:p>
          <a:p>
            <a:endParaRPr lang="en-US" altLang="ja-JP" sz="600" dirty="0"/>
          </a:p>
          <a:p>
            <a:endParaRPr lang="en-US" altLang="ja-JP" sz="600" dirty="0"/>
          </a:p>
          <a:p>
            <a:endParaRPr lang="en-US" altLang="ja-JP" sz="600" dirty="0"/>
          </a:p>
          <a:p>
            <a:endParaRPr lang="en-US" altLang="ja-JP" sz="600" dirty="0"/>
          </a:p>
          <a:p>
            <a:endParaRPr lang="en-US" altLang="ja-JP" sz="600" dirty="0"/>
          </a:p>
          <a:p>
            <a:endParaRPr lang="en-US" altLang="ja-JP" sz="600" dirty="0"/>
          </a:p>
          <a:p>
            <a:endParaRPr lang="en-US" altLang="ja-JP" sz="600" dirty="0"/>
          </a:p>
        </p:txBody>
      </p:sp>
      <p:sp>
        <p:nvSpPr>
          <p:cNvPr id="12" name="テキスト ボックス 11">
            <a:extLst>
              <a:ext uri="{FF2B5EF4-FFF2-40B4-BE49-F238E27FC236}">
                <a16:creationId xmlns:a16="http://schemas.microsoft.com/office/drawing/2014/main" id="{34ACFDAC-2719-43D0-BCFE-55207C50C637}"/>
              </a:ext>
            </a:extLst>
          </p:cNvPr>
          <p:cNvSpPr txBox="1"/>
          <p:nvPr/>
        </p:nvSpPr>
        <p:spPr>
          <a:xfrm>
            <a:off x="36214" y="984640"/>
            <a:ext cx="4413845" cy="4032000"/>
          </a:xfrm>
          <a:prstGeom prst="rect">
            <a:avLst/>
          </a:prstGeom>
          <a:noFill/>
          <a:ln w="28575">
            <a:solidFill>
              <a:srgbClr val="00B050"/>
            </a:solidFill>
          </a:ln>
        </p:spPr>
        <p:txBody>
          <a:bodyPr wrap="square" rtlCol="0">
            <a:spAutoFit/>
          </a:bodyPr>
          <a:lstStyle/>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p:txBody>
      </p:sp>
      <p:sp>
        <p:nvSpPr>
          <p:cNvPr id="4" name="正方形/長方形 3"/>
          <p:cNvSpPr/>
          <p:nvPr/>
        </p:nvSpPr>
        <p:spPr>
          <a:xfrm>
            <a:off x="0" y="1"/>
            <a:ext cx="12801600" cy="966413"/>
          </a:xfrm>
          <a:prstGeom prst="rect">
            <a:avLst/>
          </a:prstGeom>
          <a:solidFill>
            <a:schemeClr val="accent6">
              <a:lumMod val="40000"/>
              <a:lumOff val="60000"/>
            </a:schemeClr>
          </a:solid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128016" tIns="64008" rIns="128016" bIns="64008" numCol="1" spcCol="0" rtlCol="0" fromWordArt="0" anchor="ctr" anchorCtr="0" forceAA="0" compatLnSpc="1">
            <a:prstTxWarp prst="textNoShape">
              <a:avLst/>
            </a:prstTxWarp>
            <a:noAutofit/>
          </a:bodyPr>
          <a:lstStyle/>
          <a:p>
            <a:pPr algn="ctr"/>
            <a:endParaRPr lang="ja-JP" altLang="en-US" sz="3528"/>
          </a:p>
        </p:txBody>
      </p:sp>
      <p:sp>
        <p:nvSpPr>
          <p:cNvPr id="15" name="片側の 2 つの角を丸めた四角形 14"/>
          <p:cNvSpPr/>
          <p:nvPr/>
        </p:nvSpPr>
        <p:spPr>
          <a:xfrm>
            <a:off x="5824065" y="229869"/>
            <a:ext cx="1635624" cy="709897"/>
          </a:xfrm>
          <a:prstGeom prst="round2SameRect">
            <a:avLst/>
          </a:prstGeom>
          <a:effectLst>
            <a:outerShdw blurRad="50800" dist="38100" dir="8100000" algn="tr"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ja-JP" altLang="en-US" sz="1960" dirty="0"/>
              <a:t>振る舞い</a:t>
            </a:r>
            <a:endParaRPr kumimoji="1" lang="en-US" altLang="ja-JP" sz="1960" dirty="0"/>
          </a:p>
          <a:p>
            <a:pPr algn="ctr"/>
            <a:r>
              <a:rPr kumimoji="1" lang="ja-JP" altLang="en-US" sz="1960" dirty="0"/>
              <a:t>モデル</a:t>
            </a:r>
          </a:p>
        </p:txBody>
      </p:sp>
      <p:sp>
        <p:nvSpPr>
          <p:cNvPr id="16" name="片側の 2 つの角を丸めた四角形 15"/>
          <p:cNvSpPr/>
          <p:nvPr/>
        </p:nvSpPr>
        <p:spPr>
          <a:xfrm>
            <a:off x="79811" y="229869"/>
            <a:ext cx="1773240" cy="709897"/>
          </a:xfrm>
          <a:prstGeom prst="round2Same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1960" b="1" dirty="0">
                <a:effectLst>
                  <a:outerShdw blurRad="38100" dist="38100" dir="2700000" algn="tl">
                    <a:srgbClr val="000000">
                      <a:alpha val="43137"/>
                    </a:srgbClr>
                  </a:outerShdw>
                </a:effectLst>
              </a:rPr>
              <a:t>機能モデル</a:t>
            </a:r>
          </a:p>
        </p:txBody>
      </p:sp>
      <p:sp>
        <p:nvSpPr>
          <p:cNvPr id="17" name="片側の 2 つの角を丸めた四角形 16"/>
          <p:cNvSpPr/>
          <p:nvPr/>
        </p:nvSpPr>
        <p:spPr>
          <a:xfrm>
            <a:off x="2040434" y="229869"/>
            <a:ext cx="1773240" cy="709897"/>
          </a:xfrm>
          <a:prstGeom prst="round2SameRect">
            <a:avLst/>
          </a:prstGeom>
          <a:effectLst>
            <a:outerShdw blurRad="50800" dist="38100" dir="8100000" algn="tr"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ja-JP" altLang="en-US" sz="1960" dirty="0"/>
              <a:t>構造モデル</a:t>
            </a:r>
          </a:p>
        </p:txBody>
      </p:sp>
      <p:sp>
        <p:nvSpPr>
          <p:cNvPr id="18" name="片側の 2 つの角を丸めた四角形 17"/>
          <p:cNvSpPr/>
          <p:nvPr/>
        </p:nvSpPr>
        <p:spPr>
          <a:xfrm>
            <a:off x="4001058" y="229869"/>
            <a:ext cx="1635624" cy="709897"/>
          </a:xfrm>
          <a:prstGeom prst="round2SameRect">
            <a:avLst/>
          </a:prstGeom>
          <a:effectLst>
            <a:outerShdw blurRad="50800" dist="38100" dir="8100000" algn="tr"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ja-JP" altLang="en-US" sz="1960" dirty="0"/>
              <a:t>振る舞い</a:t>
            </a:r>
            <a:endParaRPr kumimoji="1" lang="en-US" altLang="ja-JP" sz="1960" dirty="0"/>
          </a:p>
          <a:p>
            <a:pPr algn="ctr"/>
            <a:r>
              <a:rPr kumimoji="1" lang="ja-JP" altLang="en-US" sz="1960" dirty="0"/>
              <a:t>モデル</a:t>
            </a:r>
          </a:p>
        </p:txBody>
      </p:sp>
      <p:sp>
        <p:nvSpPr>
          <p:cNvPr id="23" name="テキスト ボックス 22"/>
          <p:cNvSpPr txBox="1"/>
          <p:nvPr/>
        </p:nvSpPr>
        <p:spPr>
          <a:xfrm>
            <a:off x="10373246" y="225194"/>
            <a:ext cx="1532402" cy="781752"/>
          </a:xfrm>
          <a:prstGeom prst="rect">
            <a:avLst/>
          </a:prstGeom>
          <a:noFill/>
        </p:spPr>
        <p:txBody>
          <a:bodyPr wrap="square" rtlCol="0">
            <a:spAutoFit/>
          </a:bodyPr>
          <a:lstStyle/>
          <a:p>
            <a:r>
              <a:rPr kumimoji="1" lang="ja-JP" altLang="en-US" sz="4480" b="1" dirty="0">
                <a:latin typeface="HG教科書体" panose="02020609000000000000" pitchFamily="17" charset="-128"/>
                <a:ea typeface="HG教科書体" panose="02020609000000000000" pitchFamily="17" charset="-128"/>
              </a:rPr>
              <a:t>熊猫</a:t>
            </a:r>
          </a:p>
        </p:txBody>
      </p:sp>
      <p:sp>
        <p:nvSpPr>
          <p:cNvPr id="24" name="テキスト ボックス 23"/>
          <p:cNvSpPr txBox="1"/>
          <p:nvPr/>
        </p:nvSpPr>
        <p:spPr>
          <a:xfrm>
            <a:off x="9376323" y="-77466"/>
            <a:ext cx="3739443" cy="437043"/>
          </a:xfrm>
          <a:prstGeom prst="rect">
            <a:avLst/>
          </a:prstGeom>
          <a:noFill/>
        </p:spPr>
        <p:txBody>
          <a:bodyPr wrap="square" rtlCol="0">
            <a:spAutoFit/>
          </a:bodyPr>
          <a:lstStyle/>
          <a:p>
            <a:r>
              <a:rPr kumimoji="1" lang="ja-JP" altLang="en-US" sz="2240" b="1" dirty="0">
                <a:latin typeface="HG教科書体" panose="02020609000000000000" pitchFamily="17" charset="-128"/>
                <a:ea typeface="HG教科書体" panose="02020609000000000000" pitchFamily="17" charset="-128"/>
              </a:rPr>
              <a:t>㈱日立超</a:t>
            </a:r>
            <a:r>
              <a:rPr kumimoji="1" lang="en-US" altLang="ja-JP" sz="2240" b="1" dirty="0">
                <a:latin typeface="HG教科書体" panose="02020609000000000000" pitchFamily="17" charset="-128"/>
                <a:ea typeface="HG教科書体" panose="02020609000000000000" pitchFamily="17" charset="-128"/>
              </a:rPr>
              <a:t>LSI</a:t>
            </a:r>
            <a:r>
              <a:rPr kumimoji="1" lang="ja-JP" altLang="en-US" sz="2240" b="1" dirty="0">
                <a:latin typeface="HG教科書体" panose="02020609000000000000" pitchFamily="17" charset="-128"/>
                <a:ea typeface="HG教科書体" panose="02020609000000000000" pitchFamily="17" charset="-128"/>
              </a:rPr>
              <a:t>システムズ</a:t>
            </a:r>
          </a:p>
        </p:txBody>
      </p:sp>
      <p:sp>
        <p:nvSpPr>
          <p:cNvPr id="13" name="正方形/長方形 12">
            <a:extLst>
              <a:ext uri="{FF2B5EF4-FFF2-40B4-BE49-F238E27FC236}">
                <a16:creationId xmlns:a16="http://schemas.microsoft.com/office/drawing/2014/main" id="{15005C62-621C-43AB-A079-79FF12514192}"/>
              </a:ext>
            </a:extLst>
          </p:cNvPr>
          <p:cNvSpPr/>
          <p:nvPr/>
        </p:nvSpPr>
        <p:spPr>
          <a:xfrm>
            <a:off x="-7912" y="963047"/>
            <a:ext cx="2768992" cy="3811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b="1" dirty="0">
                <a:solidFill>
                  <a:schemeClr val="tx1"/>
                </a:solidFill>
                <a:latin typeface="HGS教科書体" panose="02020600000000000000" pitchFamily="18" charset="-128"/>
                <a:ea typeface="HGS教科書体" panose="02020600000000000000" pitchFamily="18" charset="-128"/>
              </a:rPr>
              <a:t>１</a:t>
            </a:r>
            <a:r>
              <a:rPr lang="en-US" altLang="ja-JP" b="1" dirty="0">
                <a:solidFill>
                  <a:schemeClr val="tx1"/>
                </a:solidFill>
                <a:latin typeface="HGS教科書体" panose="02020600000000000000" pitchFamily="18" charset="-128"/>
                <a:ea typeface="HGS教科書体" panose="02020600000000000000" pitchFamily="18" charset="-128"/>
              </a:rPr>
              <a:t>.</a:t>
            </a:r>
            <a:r>
              <a:rPr lang="ja-JP" altLang="en-US" b="1" dirty="0">
                <a:solidFill>
                  <a:schemeClr val="tx1"/>
                </a:solidFill>
                <a:latin typeface="HGS教科書体" panose="02020600000000000000" pitchFamily="18" charset="-128"/>
                <a:ea typeface="HGS教科書体" panose="02020600000000000000" pitchFamily="18" charset="-128"/>
              </a:rPr>
              <a:t>基本走行シナリオ検討</a:t>
            </a:r>
            <a:endParaRPr kumimoji="1" lang="ja-JP" altLang="en-US" b="1" dirty="0">
              <a:solidFill>
                <a:schemeClr val="tx1"/>
              </a:solidFill>
              <a:latin typeface="HGS教科書体" panose="02020600000000000000" pitchFamily="18" charset="-128"/>
              <a:ea typeface="HGS教科書体" panose="02020600000000000000" pitchFamily="18" charset="-128"/>
            </a:endParaRPr>
          </a:p>
        </p:txBody>
      </p:sp>
      <p:pic>
        <p:nvPicPr>
          <p:cNvPr id="29" name="図 28">
            <a:extLst>
              <a:ext uri="{FF2B5EF4-FFF2-40B4-BE49-F238E27FC236}">
                <a16:creationId xmlns:a16="http://schemas.microsoft.com/office/drawing/2014/main" id="{55476C91-AD41-494C-8BEC-5327A25DCE4A}"/>
              </a:ext>
            </a:extLst>
          </p:cNvPr>
          <p:cNvPicPr>
            <a:picLocks noChangeAspect="1"/>
          </p:cNvPicPr>
          <p:nvPr/>
        </p:nvPicPr>
        <p:blipFill>
          <a:blip r:embed="rId5"/>
          <a:stretch>
            <a:fillRect/>
          </a:stretch>
        </p:blipFill>
        <p:spPr>
          <a:xfrm>
            <a:off x="489146" y="1643968"/>
            <a:ext cx="730309" cy="636352"/>
          </a:xfrm>
          <a:prstGeom prst="rect">
            <a:avLst/>
          </a:prstGeom>
        </p:spPr>
      </p:pic>
      <p:sp>
        <p:nvSpPr>
          <p:cNvPr id="45" name="テキスト ボックス 44">
            <a:extLst>
              <a:ext uri="{FF2B5EF4-FFF2-40B4-BE49-F238E27FC236}">
                <a16:creationId xmlns:a16="http://schemas.microsoft.com/office/drawing/2014/main" id="{1152E641-D52B-4CC6-BC95-EE3D4C3ED618}"/>
              </a:ext>
            </a:extLst>
          </p:cNvPr>
          <p:cNvSpPr txBox="1"/>
          <p:nvPr/>
        </p:nvSpPr>
        <p:spPr>
          <a:xfrm>
            <a:off x="64096" y="1272208"/>
            <a:ext cx="4230857" cy="461665"/>
          </a:xfrm>
          <a:prstGeom prst="rect">
            <a:avLst/>
          </a:prstGeom>
          <a:noFill/>
        </p:spPr>
        <p:txBody>
          <a:bodyPr wrap="square" rtlCol="0">
            <a:spAutoFit/>
          </a:bodyPr>
          <a:lstStyle/>
          <a:p>
            <a:r>
              <a:rPr kumimoji="1" lang="ja-JP" altLang="en-US" sz="1200" dirty="0">
                <a:latin typeface="HGS教科書体" panose="02020600000000000000" pitchFamily="18" charset="-128"/>
                <a:ea typeface="HGS教科書体" panose="02020600000000000000" pitchFamily="18" charset="-128"/>
              </a:rPr>
              <a:t>設定した</a:t>
            </a:r>
            <a:r>
              <a:rPr kumimoji="1" lang="ja-JP" altLang="en-US" sz="1200" b="1" dirty="0">
                <a:solidFill>
                  <a:srgbClr val="00B050"/>
                </a:solidFill>
                <a:latin typeface="HGS教科書体" panose="02020600000000000000" pitchFamily="18" charset="-128"/>
                <a:ea typeface="HGS教科書体" panose="02020600000000000000" pitchFamily="18" charset="-128"/>
              </a:rPr>
              <a:t>チーム目標</a:t>
            </a:r>
            <a:r>
              <a:rPr kumimoji="1" lang="ja-JP" altLang="en-US" sz="1200" dirty="0">
                <a:latin typeface="HGS教科書体" panose="02020600000000000000" pitchFamily="18" charset="-128"/>
                <a:ea typeface="HGS教科書体" panose="02020600000000000000" pitchFamily="18" charset="-128"/>
              </a:rPr>
              <a:t>を達成するために</a:t>
            </a:r>
            <a:r>
              <a:rPr lang="ja-JP" altLang="en-US" sz="1200" dirty="0">
                <a:latin typeface="HGS教科書体" panose="02020600000000000000" pitchFamily="18" charset="-128"/>
                <a:ea typeface="HGS教科書体" panose="02020600000000000000" pitchFamily="18" charset="-128"/>
              </a:rPr>
              <a:t>、走行体の</a:t>
            </a:r>
            <a:r>
              <a:rPr kumimoji="1" lang="ja-JP" altLang="en-US" sz="1200" dirty="0">
                <a:latin typeface="HGS教科書体" panose="02020600000000000000" pitchFamily="18" charset="-128"/>
                <a:ea typeface="HGS教科書体" panose="02020600000000000000" pitchFamily="18" charset="-128"/>
              </a:rPr>
              <a:t>基本走行シナリオを、競技規約から検討した。</a:t>
            </a:r>
          </a:p>
        </p:txBody>
      </p:sp>
      <p:grpSp>
        <p:nvGrpSpPr>
          <p:cNvPr id="10" name="グループ化 9"/>
          <p:cNvGrpSpPr/>
          <p:nvPr/>
        </p:nvGrpSpPr>
        <p:grpSpPr>
          <a:xfrm>
            <a:off x="7200133" y="3631922"/>
            <a:ext cx="1429243" cy="1301132"/>
            <a:chOff x="3533524" y="6849940"/>
            <a:chExt cx="1429243" cy="1301132"/>
          </a:xfrm>
          <a:solidFill>
            <a:schemeClr val="accent6">
              <a:lumMod val="60000"/>
              <a:lumOff val="40000"/>
            </a:schemeClr>
          </a:solidFill>
        </p:grpSpPr>
        <p:cxnSp>
          <p:nvCxnSpPr>
            <p:cNvPr id="7" name="直線コネクタ 6"/>
            <p:cNvCxnSpPr>
              <a:cxnSpLocks/>
            </p:cNvCxnSpPr>
            <p:nvPr/>
          </p:nvCxnSpPr>
          <p:spPr>
            <a:xfrm flipH="1" flipV="1">
              <a:off x="4434199" y="6849940"/>
              <a:ext cx="171282" cy="1017988"/>
            </a:xfrm>
            <a:prstGeom prst="line">
              <a:avLst/>
            </a:prstGeom>
            <a:grpFill/>
            <a:ln>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5" name="1 つの角を切り取った四角形 4"/>
            <p:cNvSpPr/>
            <p:nvPr/>
          </p:nvSpPr>
          <p:spPr>
            <a:xfrm>
              <a:off x="3533524" y="7692516"/>
              <a:ext cx="1429243" cy="458556"/>
            </a:xfrm>
            <a:prstGeom prst="roundRect">
              <a:avLst/>
            </a:prstGeom>
            <a:grp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kumimoji="1" lang="ja-JP" altLang="en-US" sz="840" b="1" dirty="0">
                  <a:solidFill>
                    <a:schemeClr val="tx1"/>
                  </a:solidFill>
                </a:rPr>
                <a:t>尻尾走行とは、尻尾を下ろし、走行体を傾けた状態で走行することを示す。</a:t>
              </a:r>
            </a:p>
          </p:txBody>
        </p:sp>
      </p:grpSp>
      <p:sp>
        <p:nvSpPr>
          <p:cNvPr id="82" name="正方形/長方形 81">
            <a:extLst>
              <a:ext uri="{FF2B5EF4-FFF2-40B4-BE49-F238E27FC236}">
                <a16:creationId xmlns:a16="http://schemas.microsoft.com/office/drawing/2014/main" id="{FAAAA782-C6C9-4352-BD16-5FA5A1CFD533}"/>
              </a:ext>
            </a:extLst>
          </p:cNvPr>
          <p:cNvSpPr/>
          <p:nvPr/>
        </p:nvSpPr>
        <p:spPr>
          <a:xfrm>
            <a:off x="8100808" y="5616423"/>
            <a:ext cx="4570514" cy="1008000"/>
          </a:xfrm>
          <a:prstGeom prst="rect">
            <a:avLst/>
          </a:prstGeom>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ja-JP" altLang="en-US" sz="1100" b="1" dirty="0">
                <a:solidFill>
                  <a:srgbClr val="FF0000"/>
                </a:solidFill>
                <a:latin typeface="HGPｺﾞｼｯｸE" panose="020B0900000000000000" pitchFamily="50" charset="-128"/>
                <a:ea typeface="HGPｺﾞｼｯｸE" panose="020B0900000000000000" pitchFamily="50" charset="-128"/>
              </a:rPr>
              <a:t>＜ルックアップゲート検知＞</a:t>
            </a:r>
            <a:endParaRPr lang="en-US" altLang="ja-JP" sz="1100" b="1" dirty="0">
              <a:solidFill>
                <a:srgbClr val="FF0000"/>
              </a:solidFill>
              <a:latin typeface="HGPｺﾞｼｯｸE" panose="020B0900000000000000" pitchFamily="50" charset="-128"/>
              <a:ea typeface="HGPｺﾞｼｯｸE" panose="020B0900000000000000" pitchFamily="50" charset="-128"/>
            </a:endParaRPr>
          </a:p>
          <a:p>
            <a:r>
              <a:rPr lang="ja-JP" altLang="en-US" sz="1050" dirty="0">
                <a:solidFill>
                  <a:schemeClr val="tx1"/>
                </a:solidFill>
              </a:rPr>
              <a:t>　超音波センサで取得した</a:t>
            </a:r>
            <a:endParaRPr lang="en-US" altLang="ja-JP" sz="1050" dirty="0">
              <a:solidFill>
                <a:schemeClr val="tx1"/>
              </a:solidFill>
            </a:endParaRPr>
          </a:p>
          <a:p>
            <a:r>
              <a:rPr lang="ja-JP" altLang="en-US" sz="1050" dirty="0">
                <a:solidFill>
                  <a:schemeClr val="tx1"/>
                </a:solidFill>
              </a:rPr>
              <a:t>距離が検知</a:t>
            </a:r>
            <a:r>
              <a:rPr lang="ja-JP" altLang="en-US" sz="1000" dirty="0">
                <a:solidFill>
                  <a:schemeClr val="tx1"/>
                </a:solidFill>
              </a:rPr>
              <a:t>閾値に到達し、</a:t>
            </a:r>
            <a:endParaRPr lang="en-US" altLang="ja-JP" sz="1000" dirty="0">
              <a:solidFill>
                <a:schemeClr val="tx1"/>
              </a:solidFill>
            </a:endParaRPr>
          </a:p>
          <a:p>
            <a:r>
              <a:rPr lang="ja-JP" altLang="en-US" sz="1000" dirty="0">
                <a:solidFill>
                  <a:schemeClr val="tx1"/>
                </a:solidFill>
              </a:rPr>
              <a:t>走行体がルックアップゲート</a:t>
            </a:r>
            <a:endParaRPr lang="en-US" altLang="ja-JP" sz="1000" dirty="0">
              <a:solidFill>
                <a:schemeClr val="tx1"/>
              </a:solidFill>
            </a:endParaRPr>
          </a:p>
          <a:p>
            <a:r>
              <a:rPr lang="ja-JP" altLang="en-US" sz="1000" dirty="0">
                <a:solidFill>
                  <a:schemeClr val="tx1"/>
                </a:solidFill>
              </a:rPr>
              <a:t>に接近したことを検知する。</a:t>
            </a:r>
            <a:endParaRPr lang="en-US" altLang="ja-JP" sz="1000" dirty="0">
              <a:solidFill>
                <a:schemeClr val="tx1"/>
              </a:solidFill>
            </a:endParaRPr>
          </a:p>
        </p:txBody>
      </p:sp>
      <p:sp>
        <p:nvSpPr>
          <p:cNvPr id="88" name="片側の 2 つの角を丸めた四角形 87"/>
          <p:cNvSpPr/>
          <p:nvPr/>
        </p:nvSpPr>
        <p:spPr>
          <a:xfrm>
            <a:off x="7600194" y="219805"/>
            <a:ext cx="1635624" cy="709897"/>
          </a:xfrm>
          <a:prstGeom prst="round2SameRect">
            <a:avLst/>
          </a:prstGeom>
          <a:effectLst>
            <a:outerShdw blurRad="50800" dist="38100" dir="8100000" algn="tr"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ja-JP" altLang="en-US" sz="1960" dirty="0"/>
              <a:t>工夫点</a:t>
            </a:r>
          </a:p>
        </p:txBody>
      </p:sp>
      <p:sp>
        <p:nvSpPr>
          <p:cNvPr id="84" name="正方形/長方形 83">
            <a:extLst>
              <a:ext uri="{FF2B5EF4-FFF2-40B4-BE49-F238E27FC236}">
                <a16:creationId xmlns:a16="http://schemas.microsoft.com/office/drawing/2014/main" id="{53522E0A-DDBE-4B8A-BDF9-1003DC9962DD}"/>
              </a:ext>
            </a:extLst>
          </p:cNvPr>
          <p:cNvSpPr/>
          <p:nvPr/>
        </p:nvSpPr>
        <p:spPr>
          <a:xfrm>
            <a:off x="8100808" y="6672808"/>
            <a:ext cx="4570514" cy="885051"/>
          </a:xfrm>
          <a:prstGeom prst="rect">
            <a:avLst/>
          </a:prstGeom>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ja-JP" altLang="en-US" sz="1100" b="1" dirty="0">
                <a:solidFill>
                  <a:srgbClr val="FF0000"/>
                </a:solidFill>
                <a:latin typeface="HGPｺﾞｼｯｸE" panose="020B0900000000000000" pitchFamily="50" charset="-128"/>
                <a:ea typeface="HGPｺﾞｼｯｸE" panose="020B0900000000000000" pitchFamily="50" charset="-128"/>
              </a:rPr>
              <a:t>＜尻尾角度検知＞</a:t>
            </a:r>
            <a:endParaRPr lang="en-US" altLang="ja-JP" sz="1100" b="1" dirty="0">
              <a:solidFill>
                <a:srgbClr val="FF0000"/>
              </a:solidFill>
              <a:latin typeface="HGPｺﾞｼｯｸE" panose="020B0900000000000000" pitchFamily="50" charset="-128"/>
              <a:ea typeface="HGPｺﾞｼｯｸE" panose="020B0900000000000000" pitchFamily="50" charset="-128"/>
            </a:endParaRPr>
          </a:p>
          <a:p>
            <a:r>
              <a:rPr lang="ja-JP" altLang="en-US" sz="1050" dirty="0">
                <a:solidFill>
                  <a:schemeClr val="tx1"/>
                </a:solidFill>
              </a:rPr>
              <a:t>　</a:t>
            </a:r>
            <a:r>
              <a:rPr lang="ja-JP" altLang="en-US" sz="1000" dirty="0">
                <a:solidFill>
                  <a:schemeClr val="tx1"/>
                </a:solidFill>
              </a:rPr>
              <a:t>尻尾モータの回転角度から</a:t>
            </a:r>
            <a:endParaRPr lang="en-US" altLang="ja-JP" sz="1000" dirty="0">
              <a:solidFill>
                <a:schemeClr val="tx1"/>
              </a:solidFill>
            </a:endParaRPr>
          </a:p>
          <a:p>
            <a:r>
              <a:rPr lang="ja-JP" altLang="en-US" sz="1000" dirty="0">
                <a:solidFill>
                  <a:schemeClr val="tx1"/>
                </a:solidFill>
              </a:rPr>
              <a:t>尻尾をコースに下ろした際の</a:t>
            </a:r>
            <a:endParaRPr lang="en-US" altLang="ja-JP" sz="1000" dirty="0">
              <a:solidFill>
                <a:schemeClr val="tx1"/>
              </a:solidFill>
            </a:endParaRPr>
          </a:p>
          <a:p>
            <a:r>
              <a:rPr lang="ja-JP" altLang="en-US" sz="1000" dirty="0">
                <a:solidFill>
                  <a:schemeClr val="tx1"/>
                </a:solidFill>
              </a:rPr>
              <a:t>尻尾角度を算出し、設定尻尾</a:t>
            </a:r>
            <a:endParaRPr lang="en-US" altLang="ja-JP" sz="1000" dirty="0">
              <a:solidFill>
                <a:schemeClr val="tx1"/>
              </a:solidFill>
            </a:endParaRPr>
          </a:p>
          <a:p>
            <a:r>
              <a:rPr lang="ja-JP" altLang="en-US" sz="1000" dirty="0">
                <a:solidFill>
                  <a:schemeClr val="tx1"/>
                </a:solidFill>
              </a:rPr>
              <a:t>角度に到達したことを検知する。</a:t>
            </a:r>
            <a:endParaRPr lang="en-US" altLang="ja-JP" sz="1000" dirty="0">
              <a:solidFill>
                <a:schemeClr val="tx1"/>
              </a:solidFill>
            </a:endParaRPr>
          </a:p>
          <a:p>
            <a:endParaRPr lang="en-US" altLang="ja-JP" sz="1260" b="1" dirty="0">
              <a:solidFill>
                <a:schemeClr val="tx1"/>
              </a:solidFill>
            </a:endParaRPr>
          </a:p>
          <a:p>
            <a:endParaRPr lang="en-US" altLang="ja-JP" sz="1260" b="1" dirty="0">
              <a:solidFill>
                <a:schemeClr val="tx1"/>
              </a:solidFill>
            </a:endParaRPr>
          </a:p>
          <a:p>
            <a:endParaRPr lang="en-US" altLang="ja-JP" sz="1260" b="1" dirty="0">
              <a:solidFill>
                <a:schemeClr val="tx1"/>
              </a:solidFill>
            </a:endParaRPr>
          </a:p>
        </p:txBody>
      </p:sp>
      <p:sp>
        <p:nvSpPr>
          <p:cNvPr id="85" name="正方形/長方形 84">
            <a:extLst>
              <a:ext uri="{FF2B5EF4-FFF2-40B4-BE49-F238E27FC236}">
                <a16:creationId xmlns:a16="http://schemas.microsoft.com/office/drawing/2014/main" id="{F9C2E274-2941-42EB-8118-E445B31F5A82}"/>
              </a:ext>
            </a:extLst>
          </p:cNvPr>
          <p:cNvSpPr/>
          <p:nvPr/>
        </p:nvSpPr>
        <p:spPr>
          <a:xfrm>
            <a:off x="8100808" y="7608911"/>
            <a:ext cx="4570514" cy="942657"/>
          </a:xfrm>
          <a:prstGeom prst="rect">
            <a:avLst/>
          </a:prstGeom>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ja-JP" altLang="en-US" sz="1050" b="1" dirty="0">
                <a:solidFill>
                  <a:srgbClr val="FF0000"/>
                </a:solidFill>
                <a:latin typeface="HGPｺﾞｼｯｸE" panose="020B0900000000000000" pitchFamily="50" charset="-128"/>
                <a:ea typeface="HGPｺﾞｼｯｸE" panose="020B0900000000000000" pitchFamily="50" charset="-128"/>
              </a:rPr>
              <a:t>＜距離検知＞</a:t>
            </a:r>
            <a:endParaRPr lang="en-US" altLang="ja-JP" sz="1050" b="1" dirty="0">
              <a:solidFill>
                <a:srgbClr val="FF0000"/>
              </a:solidFill>
              <a:latin typeface="HGPｺﾞｼｯｸE" panose="020B0900000000000000" pitchFamily="50" charset="-128"/>
              <a:ea typeface="HGPｺﾞｼｯｸE" panose="020B0900000000000000" pitchFamily="50" charset="-128"/>
            </a:endParaRPr>
          </a:p>
          <a:p>
            <a:r>
              <a:rPr lang="ja-JP" altLang="en-US" sz="1000" dirty="0">
                <a:solidFill>
                  <a:schemeClr val="tx1"/>
                </a:solidFill>
              </a:rPr>
              <a:t>　左右モータの回転角度から</a:t>
            </a:r>
            <a:endParaRPr lang="en-US" altLang="ja-JP" sz="1000" dirty="0">
              <a:solidFill>
                <a:schemeClr val="tx1"/>
              </a:solidFill>
            </a:endParaRPr>
          </a:p>
          <a:p>
            <a:r>
              <a:rPr lang="ja-JP" altLang="en-US" sz="1000" dirty="0">
                <a:solidFill>
                  <a:schemeClr val="tx1"/>
                </a:solidFill>
              </a:rPr>
              <a:t>走行体の移動距離を算出し、</a:t>
            </a:r>
            <a:endParaRPr lang="en-US" altLang="ja-JP" sz="1000" dirty="0">
              <a:solidFill>
                <a:schemeClr val="tx1"/>
              </a:solidFill>
            </a:endParaRPr>
          </a:p>
          <a:p>
            <a:r>
              <a:rPr lang="ja-JP" altLang="en-US" sz="1000" dirty="0">
                <a:solidFill>
                  <a:schemeClr val="tx1"/>
                </a:solidFill>
              </a:rPr>
              <a:t>設定距離に到達したことを</a:t>
            </a:r>
            <a:endParaRPr lang="en-US" altLang="ja-JP" sz="1000" dirty="0">
              <a:solidFill>
                <a:schemeClr val="tx1"/>
              </a:solidFill>
            </a:endParaRPr>
          </a:p>
          <a:p>
            <a:r>
              <a:rPr lang="ja-JP" altLang="en-US" sz="1000" dirty="0">
                <a:solidFill>
                  <a:schemeClr val="tx1"/>
                </a:solidFill>
              </a:rPr>
              <a:t>検知する。</a:t>
            </a:r>
            <a:endParaRPr lang="en-US" altLang="ja-JP" sz="1000" dirty="0">
              <a:solidFill>
                <a:schemeClr val="tx1"/>
              </a:solidFill>
            </a:endParaRPr>
          </a:p>
          <a:p>
            <a:endParaRPr lang="en-US" altLang="ja-JP" sz="1260" b="1" dirty="0">
              <a:solidFill>
                <a:schemeClr val="tx1"/>
              </a:solidFill>
            </a:endParaRPr>
          </a:p>
          <a:p>
            <a:endParaRPr lang="en-US" altLang="ja-JP" sz="1260" b="1" dirty="0">
              <a:solidFill>
                <a:schemeClr val="tx1"/>
              </a:solidFill>
            </a:endParaRPr>
          </a:p>
          <a:p>
            <a:endParaRPr lang="en-US" altLang="ja-JP" sz="1260" b="1" dirty="0">
              <a:solidFill>
                <a:schemeClr val="tx1"/>
              </a:solidFill>
            </a:endParaRPr>
          </a:p>
        </p:txBody>
      </p:sp>
      <p:sp>
        <p:nvSpPr>
          <p:cNvPr id="89" name="正方形/長方形 88">
            <a:extLst>
              <a:ext uri="{FF2B5EF4-FFF2-40B4-BE49-F238E27FC236}">
                <a16:creationId xmlns:a16="http://schemas.microsoft.com/office/drawing/2014/main" id="{731728EF-9781-4F11-8C7B-86564292060C}"/>
              </a:ext>
            </a:extLst>
          </p:cNvPr>
          <p:cNvSpPr/>
          <p:nvPr/>
        </p:nvSpPr>
        <p:spPr>
          <a:xfrm>
            <a:off x="8100808" y="8619977"/>
            <a:ext cx="4570514" cy="845136"/>
          </a:xfrm>
          <a:prstGeom prst="rect">
            <a:avLst/>
          </a:prstGeom>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ja-JP" altLang="en-US" sz="1050" b="1" dirty="0">
                <a:solidFill>
                  <a:srgbClr val="FF0000"/>
                </a:solidFill>
                <a:latin typeface="HGPｺﾞｼｯｸE" panose="020B0900000000000000" pitchFamily="50" charset="-128"/>
                <a:ea typeface="HGPｺﾞｼｯｸE" panose="020B0900000000000000" pitchFamily="50" charset="-128"/>
              </a:rPr>
              <a:t>＜旋回角度検知＞</a:t>
            </a:r>
            <a:endParaRPr lang="en-US" altLang="ja-JP" sz="1050" b="1" dirty="0">
              <a:solidFill>
                <a:srgbClr val="FF0000"/>
              </a:solidFill>
              <a:latin typeface="HGPｺﾞｼｯｸE" panose="020B0900000000000000" pitchFamily="50" charset="-128"/>
              <a:ea typeface="HGPｺﾞｼｯｸE" panose="020B0900000000000000" pitchFamily="50" charset="-128"/>
            </a:endParaRPr>
          </a:p>
          <a:p>
            <a:r>
              <a:rPr lang="ja-JP" altLang="en-US" sz="1000" dirty="0">
                <a:solidFill>
                  <a:schemeClr val="tx1"/>
                </a:solidFill>
              </a:rPr>
              <a:t>　左右モータの回転角度から</a:t>
            </a:r>
            <a:endParaRPr lang="en-US" altLang="ja-JP" sz="1000" dirty="0">
              <a:solidFill>
                <a:schemeClr val="tx1"/>
              </a:solidFill>
            </a:endParaRPr>
          </a:p>
          <a:p>
            <a:r>
              <a:rPr lang="ja-JP" altLang="en-US" sz="1000" dirty="0">
                <a:solidFill>
                  <a:schemeClr val="tx1"/>
                </a:solidFill>
              </a:rPr>
              <a:t>走行体の旋回角度を算出し、</a:t>
            </a:r>
            <a:endParaRPr lang="en-US" altLang="ja-JP" sz="1000" dirty="0">
              <a:solidFill>
                <a:schemeClr val="tx1"/>
              </a:solidFill>
            </a:endParaRPr>
          </a:p>
          <a:p>
            <a:r>
              <a:rPr lang="ja-JP" altLang="en-US" sz="1000" dirty="0">
                <a:solidFill>
                  <a:schemeClr val="tx1"/>
                </a:solidFill>
              </a:rPr>
              <a:t>設定旋回角度に到達したことを</a:t>
            </a:r>
            <a:endParaRPr lang="en-US" altLang="ja-JP" sz="1000" dirty="0">
              <a:solidFill>
                <a:schemeClr val="tx1"/>
              </a:solidFill>
            </a:endParaRPr>
          </a:p>
          <a:p>
            <a:r>
              <a:rPr lang="ja-JP" altLang="en-US" sz="1000" dirty="0">
                <a:solidFill>
                  <a:schemeClr val="tx1"/>
                </a:solidFill>
              </a:rPr>
              <a:t>検知する。　</a:t>
            </a:r>
            <a:endParaRPr lang="en-US" altLang="ja-JP" sz="1000" dirty="0">
              <a:solidFill>
                <a:schemeClr val="tx1"/>
              </a:solidFill>
            </a:endParaRPr>
          </a:p>
          <a:p>
            <a:endParaRPr lang="en-US" altLang="ja-JP" sz="1400" b="1" dirty="0">
              <a:solidFill>
                <a:schemeClr val="tx1"/>
              </a:solidFill>
            </a:endParaRPr>
          </a:p>
          <a:p>
            <a:endParaRPr lang="en-US" altLang="ja-JP" sz="1260" b="1" dirty="0">
              <a:solidFill>
                <a:schemeClr val="tx1"/>
              </a:solidFill>
            </a:endParaRPr>
          </a:p>
          <a:p>
            <a:endParaRPr lang="en-US" altLang="ja-JP" sz="1260" b="1" dirty="0">
              <a:solidFill>
                <a:schemeClr val="tx1"/>
              </a:solidFill>
            </a:endParaRPr>
          </a:p>
        </p:txBody>
      </p:sp>
      <p:pic>
        <p:nvPicPr>
          <p:cNvPr id="2" name="図 1"/>
          <p:cNvPicPr>
            <a:picLocks noChangeAspect="1"/>
          </p:cNvPicPr>
          <p:nvPr/>
        </p:nvPicPr>
        <p:blipFill>
          <a:blip r:embed="rId6"/>
          <a:stretch>
            <a:fillRect/>
          </a:stretch>
        </p:blipFill>
        <p:spPr>
          <a:xfrm>
            <a:off x="534084" y="2424336"/>
            <a:ext cx="676977" cy="570330"/>
          </a:xfrm>
          <a:prstGeom prst="rect">
            <a:avLst/>
          </a:prstGeom>
        </p:spPr>
      </p:pic>
      <p:pic>
        <p:nvPicPr>
          <p:cNvPr id="9" name="図 8"/>
          <p:cNvPicPr>
            <a:picLocks noChangeAspect="1"/>
          </p:cNvPicPr>
          <p:nvPr/>
        </p:nvPicPr>
        <p:blipFill>
          <a:blip r:embed="rId7"/>
          <a:stretch>
            <a:fillRect/>
          </a:stretch>
        </p:blipFill>
        <p:spPr>
          <a:xfrm>
            <a:off x="518395" y="3072408"/>
            <a:ext cx="709866" cy="749031"/>
          </a:xfrm>
          <a:prstGeom prst="rect">
            <a:avLst/>
          </a:prstGeom>
        </p:spPr>
      </p:pic>
      <p:sp>
        <p:nvSpPr>
          <p:cNvPr id="56" name="左カーブ矢印 55"/>
          <p:cNvSpPr/>
          <p:nvPr/>
        </p:nvSpPr>
        <p:spPr>
          <a:xfrm>
            <a:off x="1216224" y="4224536"/>
            <a:ext cx="183243" cy="372642"/>
          </a:xfrm>
          <a:prstGeom prst="curved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solidFill>
                <a:schemeClr val="tx1"/>
              </a:solidFill>
            </a:endParaRPr>
          </a:p>
        </p:txBody>
      </p:sp>
      <p:sp>
        <p:nvSpPr>
          <p:cNvPr id="87" name="左カーブ矢印 86"/>
          <p:cNvSpPr/>
          <p:nvPr/>
        </p:nvSpPr>
        <p:spPr>
          <a:xfrm flipH="1" flipV="1">
            <a:off x="384909" y="4224536"/>
            <a:ext cx="183243" cy="372642"/>
          </a:xfrm>
          <a:prstGeom prst="curved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solidFill>
                <a:schemeClr val="tx1"/>
              </a:solidFill>
            </a:endParaRPr>
          </a:p>
        </p:txBody>
      </p:sp>
      <p:pic>
        <p:nvPicPr>
          <p:cNvPr id="66" name="図 65"/>
          <p:cNvPicPr>
            <a:picLocks noChangeAspect="1"/>
          </p:cNvPicPr>
          <p:nvPr/>
        </p:nvPicPr>
        <p:blipFill>
          <a:blip r:embed="rId8"/>
          <a:stretch>
            <a:fillRect/>
          </a:stretch>
        </p:blipFill>
        <p:spPr>
          <a:xfrm>
            <a:off x="651764" y="3936504"/>
            <a:ext cx="588752" cy="874208"/>
          </a:xfrm>
          <a:prstGeom prst="rect">
            <a:avLst/>
          </a:prstGeom>
        </p:spPr>
      </p:pic>
      <p:sp>
        <p:nvSpPr>
          <p:cNvPr id="91" name="テキスト ボックス 90">
            <a:extLst>
              <a:ext uri="{FF2B5EF4-FFF2-40B4-BE49-F238E27FC236}">
                <a16:creationId xmlns:a16="http://schemas.microsoft.com/office/drawing/2014/main" id="{663E2D4B-B1EE-45E7-978E-1D4242E1191A}"/>
              </a:ext>
            </a:extLst>
          </p:cNvPr>
          <p:cNvSpPr txBox="1"/>
          <p:nvPr/>
        </p:nvSpPr>
        <p:spPr>
          <a:xfrm>
            <a:off x="1589279" y="4440560"/>
            <a:ext cx="2613715" cy="338554"/>
          </a:xfrm>
          <a:prstGeom prst="rect">
            <a:avLst/>
          </a:prstGeom>
          <a:noFill/>
          <a:ln w="28575">
            <a:noFill/>
          </a:ln>
        </p:spPr>
        <p:txBody>
          <a:bodyPr wrap="square" rtlCol="0">
            <a:spAutoFit/>
          </a:bodyPr>
          <a:lstStyle/>
          <a:p>
            <a:r>
              <a:rPr lang="en-US" altLang="ja-JP" sz="800" b="1" dirty="0"/>
              <a:t>(</a:t>
            </a:r>
            <a:r>
              <a:rPr lang="ja-JP" altLang="en-US" sz="800" b="1" dirty="0"/>
              <a:t>＊</a:t>
            </a:r>
            <a:r>
              <a:rPr lang="en-US" altLang="ja-JP" sz="800" b="1" dirty="0" smtClean="0"/>
              <a:t>)</a:t>
            </a:r>
            <a:r>
              <a:rPr lang="ja-JP" altLang="en-US" sz="800" b="1" dirty="0" smtClean="0"/>
              <a:t>半回転</a:t>
            </a:r>
            <a:r>
              <a:rPr lang="ja-JP" altLang="en-US" sz="800" b="1" dirty="0"/>
              <a:t>とは、走行体がその場で</a:t>
            </a:r>
            <a:r>
              <a:rPr lang="en-US" altLang="ja-JP" sz="800" b="1" dirty="0"/>
              <a:t>180</a:t>
            </a:r>
            <a:r>
              <a:rPr lang="ja-JP" altLang="en-US" sz="800" b="1" dirty="0"/>
              <a:t>度</a:t>
            </a:r>
            <a:endParaRPr lang="en-US" altLang="ja-JP" sz="800" b="1" dirty="0"/>
          </a:p>
          <a:p>
            <a:r>
              <a:rPr lang="ja-JP" altLang="en-US" sz="800" b="1" dirty="0"/>
              <a:t>　回転することを指す。</a:t>
            </a:r>
          </a:p>
        </p:txBody>
      </p:sp>
      <p:graphicFrame>
        <p:nvGraphicFramePr>
          <p:cNvPr id="22" name="表 21"/>
          <p:cNvGraphicFramePr>
            <a:graphicFrameLocks noGrp="1"/>
          </p:cNvGraphicFramePr>
          <p:nvPr>
            <p:extLst>
              <p:ext uri="{D42A27DB-BD31-4B8C-83A1-F6EECF244321}">
                <p14:modId xmlns:p14="http://schemas.microsoft.com/office/powerpoint/2010/main" val="3694885360"/>
              </p:ext>
            </p:extLst>
          </p:nvPr>
        </p:nvGraphicFramePr>
        <p:xfrm>
          <a:off x="105528" y="8328992"/>
          <a:ext cx="7631061" cy="1097280"/>
        </p:xfrm>
        <a:graphic>
          <a:graphicData uri="http://schemas.openxmlformats.org/drawingml/2006/table">
            <a:tbl>
              <a:tblPr bandRow="1">
                <a:tableStyleId>{5C22544A-7EE6-4342-B048-85BDC9FD1C3A}</a:tableStyleId>
              </a:tblPr>
              <a:tblGrid>
                <a:gridCol w="900000">
                  <a:extLst>
                    <a:ext uri="{9D8B030D-6E8A-4147-A177-3AD203B41FA5}">
                      <a16:colId xmlns:a16="http://schemas.microsoft.com/office/drawing/2014/main" val="4227867452"/>
                    </a:ext>
                  </a:extLst>
                </a:gridCol>
                <a:gridCol w="631227">
                  <a:extLst>
                    <a:ext uri="{9D8B030D-6E8A-4147-A177-3AD203B41FA5}">
                      <a16:colId xmlns:a16="http://schemas.microsoft.com/office/drawing/2014/main" val="862320006"/>
                    </a:ext>
                  </a:extLst>
                </a:gridCol>
                <a:gridCol w="893326">
                  <a:extLst>
                    <a:ext uri="{9D8B030D-6E8A-4147-A177-3AD203B41FA5}">
                      <a16:colId xmlns:a16="http://schemas.microsoft.com/office/drawing/2014/main" val="962563187"/>
                    </a:ext>
                  </a:extLst>
                </a:gridCol>
                <a:gridCol w="653380">
                  <a:extLst>
                    <a:ext uri="{9D8B030D-6E8A-4147-A177-3AD203B41FA5}">
                      <a16:colId xmlns:a16="http://schemas.microsoft.com/office/drawing/2014/main" val="834973453"/>
                    </a:ext>
                  </a:extLst>
                </a:gridCol>
                <a:gridCol w="798576">
                  <a:extLst>
                    <a:ext uri="{9D8B030D-6E8A-4147-A177-3AD203B41FA5}">
                      <a16:colId xmlns:a16="http://schemas.microsoft.com/office/drawing/2014/main" val="292659202"/>
                    </a:ext>
                  </a:extLst>
                </a:gridCol>
                <a:gridCol w="653380">
                  <a:extLst>
                    <a:ext uri="{9D8B030D-6E8A-4147-A177-3AD203B41FA5}">
                      <a16:colId xmlns:a16="http://schemas.microsoft.com/office/drawing/2014/main" val="851811871"/>
                    </a:ext>
                  </a:extLst>
                </a:gridCol>
                <a:gridCol w="871173">
                  <a:extLst>
                    <a:ext uri="{9D8B030D-6E8A-4147-A177-3AD203B41FA5}">
                      <a16:colId xmlns:a16="http://schemas.microsoft.com/office/drawing/2014/main" val="3064843791"/>
                    </a:ext>
                  </a:extLst>
                </a:gridCol>
                <a:gridCol w="725978">
                  <a:extLst>
                    <a:ext uri="{9D8B030D-6E8A-4147-A177-3AD203B41FA5}">
                      <a16:colId xmlns:a16="http://schemas.microsoft.com/office/drawing/2014/main" val="105512503"/>
                    </a:ext>
                  </a:extLst>
                </a:gridCol>
                <a:gridCol w="815992">
                  <a:extLst>
                    <a:ext uri="{9D8B030D-6E8A-4147-A177-3AD203B41FA5}">
                      <a16:colId xmlns:a16="http://schemas.microsoft.com/office/drawing/2014/main" val="1796023904"/>
                    </a:ext>
                  </a:extLst>
                </a:gridCol>
                <a:gridCol w="688029">
                  <a:extLst>
                    <a:ext uri="{9D8B030D-6E8A-4147-A177-3AD203B41FA5}">
                      <a16:colId xmlns:a16="http://schemas.microsoft.com/office/drawing/2014/main" val="1989089315"/>
                    </a:ext>
                  </a:extLst>
                </a:gridCol>
              </a:tblGrid>
              <a:tr h="301601">
                <a:tc>
                  <a:txBody>
                    <a:bodyPr/>
                    <a:lstStyle/>
                    <a:p>
                      <a:pPr algn="ctr">
                        <a:lnSpc>
                          <a:spcPct val="100000"/>
                        </a:lnSpc>
                      </a:pPr>
                      <a:r>
                        <a:rPr kumimoji="1" lang="ja-JP" altLang="en-US" sz="800" b="1" dirty="0"/>
                        <a:t>速度</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lnSpc>
                          <a:spcPct val="100000"/>
                        </a:lnSpc>
                      </a:pPr>
                      <a:r>
                        <a:rPr kumimoji="1" lang="ja-JP" altLang="en-US" sz="800" dirty="0" err="1"/>
                        <a:t>ー</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lnSpc>
                          <a:spcPct val="100000"/>
                        </a:lnSpc>
                      </a:pPr>
                      <a:r>
                        <a:rPr kumimoji="1" lang="ja-JP" altLang="en-US" sz="800" dirty="0"/>
                        <a:t>低速→静止</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C80"/>
                    </a:solidFill>
                  </a:tcPr>
                </a:tc>
                <a:tc>
                  <a:txBody>
                    <a:bodyPr/>
                    <a:lstStyle/>
                    <a:p>
                      <a:pPr algn="ctr">
                        <a:lnSpc>
                          <a:spcPct val="100000"/>
                        </a:lnSpc>
                      </a:pPr>
                      <a:r>
                        <a:rPr kumimoji="1" lang="ja-JP" altLang="en-US" sz="800" dirty="0"/>
                        <a:t>静止</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lnSpc>
                          <a:spcPct val="100000"/>
                        </a:lnSpc>
                      </a:pPr>
                      <a:r>
                        <a:rPr kumimoji="1" lang="ja-JP" altLang="en-US" sz="800" dirty="0"/>
                        <a:t>静止</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lnSpc>
                          <a:spcPct val="100000"/>
                        </a:lnSpc>
                      </a:pPr>
                      <a:r>
                        <a:rPr kumimoji="1" lang="ja-JP" altLang="en-US" sz="800" dirty="0"/>
                        <a:t>静止</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lnSpc>
                          <a:spcPct val="100000"/>
                        </a:lnSpc>
                      </a:pPr>
                      <a:r>
                        <a:rPr kumimoji="1" lang="ja-JP" altLang="en-US" sz="800" dirty="0"/>
                        <a:t>静止→低速</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2FA62"/>
                    </a:solidFill>
                  </a:tcPr>
                </a:tc>
                <a:tc>
                  <a:txBody>
                    <a:bodyPr/>
                    <a:lstStyle/>
                    <a:p>
                      <a:pPr algn="ctr">
                        <a:lnSpc>
                          <a:spcPct val="100000"/>
                        </a:lnSpc>
                      </a:pPr>
                      <a:r>
                        <a:rPr kumimoji="1" lang="ja-JP" altLang="en-US" sz="800" dirty="0"/>
                        <a:t>低速→静止</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l">
                        <a:lnSpc>
                          <a:spcPct val="100000"/>
                        </a:lnSpc>
                      </a:pPr>
                      <a:r>
                        <a:rPr kumimoji="1" lang="ja-JP" altLang="en-US" sz="800" dirty="0"/>
                        <a:t>　静止</a:t>
                      </a:r>
                      <a:endParaRPr kumimoji="1" lang="en-US" altLang="ja-JP" sz="800" dirty="0"/>
                    </a:p>
                    <a:p>
                      <a:pPr algn="ctr">
                        <a:lnSpc>
                          <a:spcPct val="100000"/>
                        </a:lnSpc>
                      </a:pPr>
                      <a:r>
                        <a:rPr kumimoji="1" lang="ja-JP" altLang="en-US" sz="800" dirty="0"/>
                        <a:t>　→低速旋回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l">
                        <a:lnSpc>
                          <a:spcPct val="100000"/>
                        </a:lnSpc>
                      </a:pPr>
                      <a:r>
                        <a:rPr kumimoji="1" lang="ja-JP" altLang="en-US" sz="800" dirty="0"/>
                        <a:t>　低速</a:t>
                      </a:r>
                      <a:endParaRPr kumimoji="1" lang="en-US" altLang="ja-JP" sz="800" dirty="0"/>
                    </a:p>
                    <a:p>
                      <a:pPr algn="l">
                        <a:lnSpc>
                          <a:spcPct val="100000"/>
                        </a:lnSpc>
                      </a:pPr>
                      <a:r>
                        <a:rPr kumimoji="1" lang="ja-JP" altLang="en-US" sz="800" dirty="0"/>
                        <a:t>　→静止</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518408845"/>
                  </a:ext>
                </a:extLst>
              </a:tr>
              <a:tr h="191928">
                <a:tc>
                  <a:txBody>
                    <a:bodyPr/>
                    <a:lstStyle/>
                    <a:p>
                      <a:pPr algn="ctr">
                        <a:lnSpc>
                          <a:spcPct val="100000"/>
                        </a:lnSpc>
                      </a:pPr>
                      <a:r>
                        <a:rPr kumimoji="1" lang="ja-JP" altLang="en-US" sz="800" b="1" dirty="0"/>
                        <a:t>走行状態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lnSpc>
                          <a:spcPct val="100000"/>
                        </a:lnSpc>
                      </a:pPr>
                      <a:r>
                        <a:rPr kumimoji="1" lang="ja-JP" altLang="en-US" sz="800" dirty="0" err="1"/>
                        <a:t>ー</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lnSpc>
                          <a:spcPct val="100000"/>
                        </a:lnSpc>
                      </a:pPr>
                      <a:r>
                        <a:rPr kumimoji="1" lang="ja-JP" altLang="en-US" sz="800" dirty="0"/>
                        <a:t>倒立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99"/>
                    </a:solidFill>
                  </a:tcPr>
                </a:tc>
                <a:tc>
                  <a:txBody>
                    <a:bodyPr/>
                    <a:lstStyle/>
                    <a:p>
                      <a:pPr algn="ctr">
                        <a:lnSpc>
                          <a:spcPct val="100000"/>
                        </a:lnSpc>
                      </a:pPr>
                      <a:r>
                        <a:rPr kumimoji="1" lang="ja-JP" altLang="en-US" sz="800" dirty="0"/>
                        <a:t>倒立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lnSpc>
                          <a:spcPct val="100000"/>
                        </a:lnSpc>
                      </a:pPr>
                      <a:r>
                        <a:rPr kumimoji="1" lang="ja-JP" altLang="en-US" sz="800" dirty="0"/>
                        <a:t>倒立→尻尾</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lnSpc>
                          <a:spcPct val="100000"/>
                        </a:lnSpc>
                      </a:pPr>
                      <a:r>
                        <a:rPr kumimoji="1" lang="ja-JP" altLang="en-US" sz="800" dirty="0"/>
                        <a:t>尻尾</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lnSpc>
                          <a:spcPct val="100000"/>
                        </a:lnSpc>
                      </a:pPr>
                      <a:r>
                        <a:rPr kumimoji="1" lang="ja-JP" altLang="en-US" sz="800" dirty="0"/>
                        <a:t>尻尾</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FFDCF"/>
                    </a:solidFill>
                  </a:tcPr>
                </a:tc>
                <a:tc>
                  <a:txBody>
                    <a:bodyPr/>
                    <a:lstStyle/>
                    <a:p>
                      <a:pPr algn="ctr">
                        <a:lnSpc>
                          <a:spcPct val="100000"/>
                        </a:lnSpc>
                      </a:pPr>
                      <a:r>
                        <a:rPr kumimoji="1" lang="ja-JP" altLang="en-US" sz="800" dirty="0"/>
                        <a:t>尻尾</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lnSpc>
                          <a:spcPct val="100000"/>
                        </a:lnSpc>
                      </a:pPr>
                      <a:r>
                        <a:rPr kumimoji="1" lang="ja-JP" altLang="en-US" sz="800" dirty="0"/>
                        <a:t>尻尾</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lnSpc>
                          <a:spcPct val="100000"/>
                        </a:lnSpc>
                      </a:pPr>
                      <a:r>
                        <a:rPr kumimoji="1" lang="ja-JP" altLang="en-US" sz="800" dirty="0"/>
                        <a:t>尻尾</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573736393"/>
                  </a:ext>
                </a:extLst>
              </a:tr>
              <a:tr h="210890">
                <a:tc>
                  <a:txBody>
                    <a:bodyPr/>
                    <a:lstStyle/>
                    <a:p>
                      <a:pPr algn="ctr">
                        <a:lnSpc>
                          <a:spcPct val="100000"/>
                        </a:lnSpc>
                      </a:pPr>
                      <a:r>
                        <a:rPr kumimoji="1" lang="ja-JP" altLang="en-US" sz="800" b="1" dirty="0"/>
                        <a:t>走行体の傾き</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lnSpc>
                          <a:spcPct val="100000"/>
                        </a:lnSpc>
                      </a:pPr>
                      <a:r>
                        <a:rPr kumimoji="1" lang="ja-JP" altLang="en-US" sz="800" dirty="0" err="1"/>
                        <a:t>ー</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lnSpc>
                          <a:spcPct val="100000"/>
                        </a:lnSpc>
                      </a:pPr>
                      <a:r>
                        <a:rPr kumimoji="1" lang="ja-JP" altLang="en-US" sz="800" dirty="0"/>
                        <a:t>直立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C80"/>
                    </a:solidFill>
                  </a:tcPr>
                </a:tc>
                <a:tc>
                  <a:txBody>
                    <a:bodyPr/>
                    <a:lstStyle/>
                    <a:p>
                      <a:pPr algn="ctr">
                        <a:lnSpc>
                          <a:spcPct val="100000"/>
                        </a:lnSpc>
                      </a:pPr>
                      <a:r>
                        <a:rPr kumimoji="1" lang="ja-JP" altLang="en-US" sz="800" dirty="0"/>
                        <a:t>直立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lnSpc>
                          <a:spcPct val="100000"/>
                        </a:lnSpc>
                      </a:pPr>
                      <a:r>
                        <a:rPr kumimoji="1" lang="ja-JP" altLang="en-US" sz="800" dirty="0"/>
                        <a:t>直立→傾斜</a:t>
                      </a:r>
                      <a:endParaRPr kumimoji="1" lang="en-US" altLang="ja-JP"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lnSpc>
                          <a:spcPct val="100000"/>
                        </a:lnSpc>
                      </a:pPr>
                      <a:r>
                        <a:rPr kumimoji="1" lang="ja-JP" altLang="en-US" sz="800" dirty="0"/>
                        <a:t>傾斜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lnSpc>
                          <a:spcPct val="100000"/>
                        </a:lnSpc>
                      </a:pPr>
                      <a:r>
                        <a:rPr kumimoji="1" lang="ja-JP" altLang="en-US" sz="800" dirty="0"/>
                        <a:t>傾斜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2FA62"/>
                    </a:solidFill>
                  </a:tcPr>
                </a:tc>
                <a:tc>
                  <a:txBody>
                    <a:bodyPr/>
                    <a:lstStyle/>
                    <a:p>
                      <a:pPr algn="ctr">
                        <a:lnSpc>
                          <a:spcPct val="100000"/>
                        </a:lnSpc>
                      </a:pPr>
                      <a:r>
                        <a:rPr kumimoji="1" lang="ja-JP" altLang="en-US" sz="800" dirty="0"/>
                        <a:t>傾斜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lnSpc>
                          <a:spcPct val="100000"/>
                        </a:lnSpc>
                      </a:pPr>
                      <a:r>
                        <a:rPr kumimoji="1" lang="ja-JP" altLang="en-US" sz="800" dirty="0"/>
                        <a:t>傾斜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lnSpc>
                          <a:spcPct val="100000"/>
                        </a:lnSpc>
                      </a:pPr>
                      <a:r>
                        <a:rPr kumimoji="1" lang="ja-JP" altLang="en-US" sz="800" dirty="0"/>
                        <a:t>傾斜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307210796"/>
                  </a:ext>
                </a:extLst>
              </a:tr>
              <a:tr h="301601">
                <a:tc>
                  <a:txBody>
                    <a:bodyPr/>
                    <a:lstStyle/>
                    <a:p>
                      <a:pPr algn="ctr">
                        <a:lnSpc>
                          <a:spcPct val="100000"/>
                        </a:lnSpc>
                      </a:pPr>
                      <a:r>
                        <a:rPr kumimoji="1" lang="ja-JP" altLang="en-US" sz="800" b="1" dirty="0"/>
                        <a:t>要素技術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lnSpc>
                          <a:spcPct val="100000"/>
                        </a:lnSpc>
                      </a:pPr>
                      <a:r>
                        <a:rPr kumimoji="1" lang="ja-JP" altLang="en-US" sz="800" dirty="0" err="1"/>
                        <a:t>ー</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lnSpc>
                          <a:spcPct val="100000"/>
                        </a:lnSpc>
                      </a:pPr>
                      <a:r>
                        <a:rPr kumimoji="1" lang="ja-JP" altLang="en-US" sz="800" b="1" dirty="0">
                          <a:solidFill>
                            <a:srgbClr val="FF0000"/>
                          </a:solidFill>
                        </a:rPr>
                        <a:t>ルックアップゲート検知</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99"/>
                    </a:solidFill>
                  </a:tcPr>
                </a:tc>
                <a:tc>
                  <a:txBody>
                    <a:bodyPr/>
                    <a:lstStyle/>
                    <a:p>
                      <a:pPr algn="ctr">
                        <a:lnSpc>
                          <a:spcPct val="100000"/>
                        </a:lnSpc>
                      </a:pPr>
                      <a:r>
                        <a:rPr kumimoji="1" lang="ja-JP" altLang="en-US" sz="800" dirty="0" err="1"/>
                        <a:t>ー</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lnSpc>
                          <a:spcPct val="100000"/>
                        </a:lnSpc>
                      </a:pPr>
                      <a:r>
                        <a:rPr kumimoji="1" lang="ja-JP" altLang="en-US" sz="800" b="1" dirty="0">
                          <a:solidFill>
                            <a:srgbClr val="FF0000"/>
                          </a:solidFill>
                        </a:rPr>
                        <a:t>尻尾角度</a:t>
                      </a:r>
                      <a:endParaRPr kumimoji="1" lang="en-US" altLang="ja-JP" sz="800" b="1" dirty="0">
                        <a:solidFill>
                          <a:srgbClr val="FF0000"/>
                        </a:solidFill>
                      </a:endParaRPr>
                    </a:p>
                    <a:p>
                      <a:pPr algn="ctr">
                        <a:lnSpc>
                          <a:spcPct val="100000"/>
                        </a:lnSpc>
                      </a:pPr>
                      <a:r>
                        <a:rPr kumimoji="1" lang="ja-JP" altLang="en-US" sz="800" b="1" dirty="0">
                          <a:solidFill>
                            <a:srgbClr val="FF0000"/>
                          </a:solidFill>
                        </a:rPr>
                        <a:t>検知</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lnSpc>
                          <a:spcPct val="100000"/>
                        </a:lnSpc>
                      </a:pPr>
                      <a:r>
                        <a:rPr kumimoji="1" lang="ja-JP" altLang="en-US" sz="800" dirty="0" err="1"/>
                        <a:t>ー</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lnSpc>
                          <a:spcPct val="100000"/>
                        </a:lnSpc>
                      </a:pPr>
                      <a:r>
                        <a:rPr kumimoji="1" lang="ja-JP" altLang="en-US" sz="800" b="1" dirty="0">
                          <a:solidFill>
                            <a:srgbClr val="FF0000"/>
                          </a:solidFill>
                        </a:rPr>
                        <a:t>距離検知</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FFDCF"/>
                    </a:solidFill>
                  </a:tcPr>
                </a:tc>
                <a:tc>
                  <a:txBody>
                    <a:bodyPr/>
                    <a:lstStyle/>
                    <a:p>
                      <a:pPr algn="ctr">
                        <a:lnSpc>
                          <a:spcPct val="100000"/>
                        </a:lnSpc>
                      </a:pPr>
                      <a:r>
                        <a:rPr kumimoji="1" lang="ja-JP" altLang="en-US" sz="800" dirty="0" err="1"/>
                        <a:t>ー</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lnSpc>
                          <a:spcPct val="100000"/>
                        </a:lnSpc>
                      </a:pPr>
                      <a:r>
                        <a:rPr kumimoji="1" lang="ja-JP" altLang="en-US" sz="800" b="1" dirty="0">
                          <a:solidFill>
                            <a:srgbClr val="FF0000"/>
                          </a:solidFill>
                        </a:rPr>
                        <a:t>旋回角度</a:t>
                      </a:r>
                      <a:endParaRPr kumimoji="1" lang="en-US" altLang="ja-JP" sz="800" b="1" dirty="0">
                        <a:solidFill>
                          <a:srgbClr val="FF0000"/>
                        </a:solidFill>
                      </a:endParaRPr>
                    </a:p>
                    <a:p>
                      <a:pPr algn="ctr">
                        <a:lnSpc>
                          <a:spcPct val="100000"/>
                        </a:lnSpc>
                      </a:pPr>
                      <a:r>
                        <a:rPr kumimoji="1" lang="ja-JP" altLang="en-US" sz="800" b="1" dirty="0">
                          <a:solidFill>
                            <a:srgbClr val="FF0000"/>
                          </a:solidFill>
                        </a:rPr>
                        <a:t>検知</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lnSpc>
                          <a:spcPct val="100000"/>
                        </a:lnSpc>
                      </a:pPr>
                      <a:r>
                        <a:rPr kumimoji="1" lang="ja-JP" altLang="en-US" sz="800" dirty="0" err="1"/>
                        <a:t>ー</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981435827"/>
                  </a:ext>
                </a:extLst>
              </a:tr>
            </a:tbl>
          </a:graphicData>
        </a:graphic>
      </p:graphicFrame>
      <p:sp>
        <p:nvSpPr>
          <p:cNvPr id="25" name="右矢印 24"/>
          <p:cNvSpPr/>
          <p:nvPr/>
        </p:nvSpPr>
        <p:spPr>
          <a:xfrm>
            <a:off x="11427305" y="5892575"/>
            <a:ext cx="231956" cy="162939"/>
          </a:xfrm>
          <a:prstGeom prst="rightArrow">
            <a:avLst/>
          </a:prstGeom>
          <a:solidFill>
            <a:srgbClr val="FF33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右矢印 96"/>
          <p:cNvSpPr/>
          <p:nvPr/>
        </p:nvSpPr>
        <p:spPr>
          <a:xfrm>
            <a:off x="11052550" y="7931546"/>
            <a:ext cx="231956" cy="162939"/>
          </a:xfrm>
          <a:prstGeom prst="rightArrow">
            <a:avLst/>
          </a:prstGeom>
          <a:solidFill>
            <a:srgbClr val="FF33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1" name="グループ化 50">
            <a:extLst>
              <a:ext uri="{FF2B5EF4-FFF2-40B4-BE49-F238E27FC236}">
                <a16:creationId xmlns:a16="http://schemas.microsoft.com/office/drawing/2014/main" id="{A7EB8A11-E538-4FD8-871D-2AB8BC0B7AE4}"/>
              </a:ext>
            </a:extLst>
          </p:cNvPr>
          <p:cNvGrpSpPr/>
          <p:nvPr/>
        </p:nvGrpSpPr>
        <p:grpSpPr>
          <a:xfrm>
            <a:off x="10303803" y="8693204"/>
            <a:ext cx="1303739" cy="580749"/>
            <a:chOff x="11016750" y="8677784"/>
            <a:chExt cx="1303739" cy="580749"/>
          </a:xfrm>
        </p:grpSpPr>
        <p:grpSp>
          <p:nvGrpSpPr>
            <p:cNvPr id="50" name="グループ化 49">
              <a:extLst>
                <a:ext uri="{FF2B5EF4-FFF2-40B4-BE49-F238E27FC236}">
                  <a16:creationId xmlns:a16="http://schemas.microsoft.com/office/drawing/2014/main" id="{39F98AB0-7E18-488A-8E67-8C565D795428}"/>
                </a:ext>
              </a:extLst>
            </p:cNvPr>
            <p:cNvGrpSpPr/>
            <p:nvPr/>
          </p:nvGrpSpPr>
          <p:grpSpPr>
            <a:xfrm>
              <a:off x="11016750" y="8677784"/>
              <a:ext cx="1291477" cy="580749"/>
              <a:chOff x="11016750" y="8677784"/>
              <a:chExt cx="1291477" cy="580749"/>
            </a:xfrm>
          </p:grpSpPr>
          <p:sp>
            <p:nvSpPr>
              <p:cNvPr id="137" name="雲形吹き出し 136"/>
              <p:cNvSpPr/>
              <p:nvPr/>
            </p:nvSpPr>
            <p:spPr>
              <a:xfrm rot="357649">
                <a:off x="11844785" y="8677784"/>
                <a:ext cx="463442" cy="287980"/>
              </a:xfrm>
              <a:prstGeom prst="cloudCallout">
                <a:avLst>
                  <a:gd name="adj1" fmla="val -38587"/>
                  <a:gd name="adj2" fmla="val 65633"/>
                </a:avLst>
              </a:prstGeom>
              <a:solidFill>
                <a:schemeClr val="accent3">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a:p>
            </p:txBody>
          </p:sp>
          <p:sp>
            <p:nvSpPr>
              <p:cNvPr id="99" name="左カーブ矢印 98"/>
              <p:cNvSpPr/>
              <p:nvPr/>
            </p:nvSpPr>
            <p:spPr>
              <a:xfrm>
                <a:off x="11939088" y="8975784"/>
                <a:ext cx="139039" cy="282749"/>
              </a:xfrm>
              <a:prstGeom prst="curved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solidFill>
                    <a:schemeClr val="tx1"/>
                  </a:solidFill>
                </a:endParaRPr>
              </a:p>
            </p:txBody>
          </p:sp>
          <p:sp>
            <p:nvSpPr>
              <p:cNvPr id="135" name="左カーブ矢印 134"/>
              <p:cNvSpPr/>
              <p:nvPr/>
            </p:nvSpPr>
            <p:spPr>
              <a:xfrm flipH="1" flipV="1">
                <a:off x="11016750" y="8975783"/>
                <a:ext cx="139039" cy="282749"/>
              </a:xfrm>
              <a:prstGeom prst="curved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solidFill>
                    <a:schemeClr val="tx1"/>
                  </a:solidFill>
                </a:endParaRPr>
              </a:p>
            </p:txBody>
          </p:sp>
        </p:grpSp>
        <p:sp>
          <p:nvSpPr>
            <p:cNvPr id="138" name="テキスト ボックス 137"/>
            <p:cNvSpPr txBox="1"/>
            <p:nvPr/>
          </p:nvSpPr>
          <p:spPr>
            <a:xfrm>
              <a:off x="11864915" y="8727310"/>
              <a:ext cx="455574" cy="221599"/>
            </a:xfrm>
            <a:prstGeom prst="rect">
              <a:avLst/>
            </a:prstGeom>
            <a:noFill/>
          </p:spPr>
          <p:txBody>
            <a:bodyPr wrap="none" rtlCol="0">
              <a:spAutoFit/>
            </a:bodyPr>
            <a:lstStyle/>
            <a:p>
              <a:r>
                <a:rPr kumimoji="1" lang="en-US" altLang="ja-JP" sz="840" dirty="0"/>
                <a:t>180°</a:t>
              </a:r>
              <a:endParaRPr kumimoji="1" lang="ja-JP" altLang="en-US" sz="840" dirty="0"/>
            </a:p>
          </p:txBody>
        </p:sp>
      </p:grpSp>
      <p:sp>
        <p:nvSpPr>
          <p:cNvPr id="142" name="テキスト ボックス 141"/>
          <p:cNvSpPr txBox="1"/>
          <p:nvPr/>
        </p:nvSpPr>
        <p:spPr>
          <a:xfrm>
            <a:off x="8776199" y="1172728"/>
            <a:ext cx="3873347" cy="692497"/>
          </a:xfrm>
          <a:prstGeom prst="rect">
            <a:avLst/>
          </a:prstGeom>
          <a:noFill/>
        </p:spPr>
        <p:txBody>
          <a:bodyPr wrap="square" rtlCol="0">
            <a:spAutoFit/>
          </a:bodyPr>
          <a:lstStyle/>
          <a:p>
            <a:r>
              <a:rPr lang="en-US" altLang="ja-JP" sz="1200" b="1" dirty="0">
                <a:latin typeface="HGS教科書体" panose="02020600000000000000" pitchFamily="18" charset="-128"/>
                <a:ea typeface="HGS教科書体" panose="02020600000000000000" pitchFamily="18" charset="-128"/>
              </a:rPr>
              <a:t>2-2.</a:t>
            </a:r>
            <a:r>
              <a:rPr lang="ja-JP" altLang="en-US" sz="1200" b="1" dirty="0">
                <a:latin typeface="HGS教科書体" panose="02020600000000000000" pitchFamily="18" charset="-128"/>
                <a:ea typeface="HGS教科書体" panose="02020600000000000000" pitchFamily="18" charset="-128"/>
              </a:rPr>
              <a:t>ユースケース記述</a:t>
            </a:r>
          </a:p>
          <a:p>
            <a:r>
              <a:rPr lang="en-US" altLang="ja-JP" sz="900" b="1" dirty="0">
                <a:solidFill>
                  <a:srgbClr val="00B050"/>
                </a:solidFill>
                <a:latin typeface="HGS教科書体" panose="02020600000000000000" pitchFamily="18" charset="-128"/>
                <a:ea typeface="HGS教科書体" panose="02020600000000000000" pitchFamily="18" charset="-128"/>
              </a:rPr>
              <a:t>2-1. </a:t>
            </a:r>
            <a:r>
              <a:rPr lang="ja-JP" altLang="en-US" sz="900" b="1" dirty="0">
                <a:solidFill>
                  <a:srgbClr val="00B050"/>
                </a:solidFill>
                <a:latin typeface="HGS教科書体" panose="02020600000000000000" pitchFamily="18" charset="-128"/>
                <a:ea typeface="HGS教科書体" panose="02020600000000000000" pitchFamily="18" charset="-128"/>
              </a:rPr>
              <a:t>ユースケース設計</a:t>
            </a:r>
            <a:r>
              <a:rPr lang="ja-JP" altLang="en-US" sz="900" dirty="0">
                <a:latin typeface="HGS教科書体" panose="02020600000000000000" pitchFamily="18" charset="-128"/>
                <a:ea typeface="HGS教科書体" panose="02020600000000000000" pitchFamily="18" charset="-128"/>
              </a:rPr>
              <a:t>で抽出した各ユースケースから、ユースケース記述を作成した。作成したユースケース記述を表</a:t>
            </a:r>
            <a:r>
              <a:rPr lang="en-US" altLang="ja-JP" sz="900" dirty="0">
                <a:latin typeface="HGS教科書体" panose="02020600000000000000" pitchFamily="18" charset="-128"/>
                <a:ea typeface="HGS教科書体" panose="02020600000000000000" pitchFamily="18" charset="-128"/>
              </a:rPr>
              <a:t>1</a:t>
            </a:r>
            <a:r>
              <a:rPr lang="ja-JP" altLang="en-US" sz="900" dirty="0">
                <a:latin typeface="HGS教科書体" panose="02020600000000000000" pitchFamily="18" charset="-128"/>
                <a:ea typeface="HGS教科書体" panose="02020600000000000000" pitchFamily="18" charset="-128"/>
              </a:rPr>
              <a:t>に示す。</a:t>
            </a:r>
            <a:endParaRPr lang="en-US" altLang="ja-JP" sz="900" dirty="0">
              <a:latin typeface="HGS教科書体" panose="02020600000000000000" pitchFamily="18" charset="-128"/>
              <a:ea typeface="HGS教科書体" panose="02020600000000000000" pitchFamily="18" charset="-128"/>
            </a:endParaRPr>
          </a:p>
          <a:p>
            <a:r>
              <a:rPr lang="ja-JP" altLang="en-US" sz="900" dirty="0">
                <a:latin typeface="HGS教科書体" panose="02020600000000000000" pitchFamily="18" charset="-128"/>
                <a:ea typeface="HGS教科書体" panose="02020600000000000000" pitchFamily="18" charset="-128"/>
              </a:rPr>
              <a:t>また、各</a:t>
            </a:r>
            <a:r>
              <a:rPr lang="en-US" altLang="ja-JP" sz="900" dirty="0">
                <a:latin typeface="HGS教科書体" panose="02020600000000000000" pitchFamily="18" charset="-128"/>
                <a:ea typeface="HGS教科書体" panose="02020600000000000000" pitchFamily="18" charset="-128"/>
              </a:rPr>
              <a:t>UC</a:t>
            </a:r>
            <a:r>
              <a:rPr lang="ja-JP" altLang="en-US" sz="900" dirty="0">
                <a:latin typeface="HGS教科書体" panose="02020600000000000000" pitchFamily="18" charset="-128"/>
                <a:ea typeface="HGS教科書体" panose="02020600000000000000" pitchFamily="18" charset="-128"/>
              </a:rPr>
              <a:t>のフローを、</a:t>
            </a:r>
            <a:r>
              <a:rPr lang="en-US" altLang="ja-JP" sz="900" b="1" dirty="0">
                <a:solidFill>
                  <a:srgbClr val="00B050"/>
                </a:solidFill>
                <a:latin typeface="HGS教科書体" panose="02020600000000000000" pitchFamily="18" charset="-128"/>
                <a:ea typeface="HGS教科書体" panose="02020600000000000000" pitchFamily="18" charset="-128"/>
              </a:rPr>
              <a:t>3.</a:t>
            </a:r>
            <a:r>
              <a:rPr lang="ja-JP" altLang="en-US" sz="900" b="1" dirty="0">
                <a:solidFill>
                  <a:srgbClr val="00B050"/>
                </a:solidFill>
                <a:latin typeface="HGS教科書体" panose="02020600000000000000" pitchFamily="18" charset="-128"/>
                <a:ea typeface="HGS教科書体" panose="02020600000000000000" pitchFamily="18" charset="-128"/>
              </a:rPr>
              <a:t>アクティビティ設計</a:t>
            </a:r>
            <a:r>
              <a:rPr lang="ja-JP" altLang="en-US" sz="900" dirty="0">
                <a:latin typeface="HGS教科書体" panose="02020600000000000000" pitchFamily="18" charset="-128"/>
                <a:ea typeface="HGS教科書体" panose="02020600000000000000" pitchFamily="18" charset="-128"/>
              </a:rPr>
              <a:t>で詳細に分析する。</a:t>
            </a:r>
            <a:endParaRPr lang="en-US" altLang="ja-JP" sz="900" dirty="0">
              <a:latin typeface="HGS教科書体" panose="02020600000000000000" pitchFamily="18" charset="-128"/>
              <a:ea typeface="HGS教科書体" panose="02020600000000000000" pitchFamily="18" charset="-128"/>
            </a:endParaRPr>
          </a:p>
        </p:txBody>
      </p:sp>
      <p:cxnSp>
        <p:nvCxnSpPr>
          <p:cNvPr id="140" name="直線コネクタ 139"/>
          <p:cNvCxnSpPr/>
          <p:nvPr/>
        </p:nvCxnSpPr>
        <p:spPr>
          <a:xfrm>
            <a:off x="8705056" y="1056184"/>
            <a:ext cx="0" cy="3924638"/>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38" name="グループ化 37">
            <a:extLst>
              <a:ext uri="{FF2B5EF4-FFF2-40B4-BE49-F238E27FC236}">
                <a16:creationId xmlns:a16="http://schemas.microsoft.com/office/drawing/2014/main" id="{321B772A-4B08-4270-BAB4-6E55DACFE27C}"/>
              </a:ext>
            </a:extLst>
          </p:cNvPr>
          <p:cNvGrpSpPr/>
          <p:nvPr/>
        </p:nvGrpSpPr>
        <p:grpSpPr>
          <a:xfrm>
            <a:off x="1115314" y="5743236"/>
            <a:ext cx="6546034" cy="261267"/>
            <a:chOff x="1032328" y="5959492"/>
            <a:chExt cx="6546034" cy="261267"/>
          </a:xfrm>
        </p:grpSpPr>
        <p:sp>
          <p:nvSpPr>
            <p:cNvPr id="34" name="テキスト ボックス 33"/>
            <p:cNvSpPr txBox="1"/>
            <p:nvPr/>
          </p:nvSpPr>
          <p:spPr>
            <a:xfrm>
              <a:off x="3281944" y="6036093"/>
              <a:ext cx="481805" cy="184666"/>
            </a:xfrm>
            <a:prstGeom prst="rect">
              <a:avLst/>
            </a:prstGeom>
            <a:noFill/>
          </p:spPr>
          <p:txBody>
            <a:bodyPr wrap="square" rtlCol="0">
              <a:spAutoFit/>
            </a:bodyPr>
            <a:lstStyle/>
            <a:p>
              <a:r>
                <a:rPr kumimoji="1" lang="en-US" altLang="ja-JP" sz="600" b="1" dirty="0">
                  <a:latin typeface="游ゴシック" panose="020B0400000000000000" pitchFamily="50" charset="-128"/>
                  <a:ea typeface="游ゴシック" panose="020B0400000000000000" pitchFamily="50" charset="-128"/>
                </a:rPr>
                <a:t>UC02</a:t>
              </a:r>
              <a:endParaRPr kumimoji="1" lang="ja-JP" altLang="en-US" sz="600" b="1" dirty="0">
                <a:latin typeface="游ゴシック" panose="020B0400000000000000" pitchFamily="50" charset="-128"/>
                <a:ea typeface="游ゴシック" panose="020B0400000000000000" pitchFamily="50" charset="-128"/>
              </a:endParaRPr>
            </a:p>
          </p:txBody>
        </p:sp>
        <p:sp>
          <p:nvSpPr>
            <p:cNvPr id="143" name="テキスト ボックス 142"/>
            <p:cNvSpPr txBox="1"/>
            <p:nvPr/>
          </p:nvSpPr>
          <p:spPr>
            <a:xfrm>
              <a:off x="1032328" y="6036093"/>
              <a:ext cx="481805" cy="184666"/>
            </a:xfrm>
            <a:prstGeom prst="rect">
              <a:avLst/>
            </a:prstGeom>
            <a:noFill/>
          </p:spPr>
          <p:txBody>
            <a:bodyPr wrap="square" rtlCol="0">
              <a:spAutoFit/>
            </a:bodyPr>
            <a:lstStyle/>
            <a:p>
              <a:r>
                <a:rPr kumimoji="1" lang="en-US" altLang="ja-JP" sz="600" b="1" dirty="0">
                  <a:latin typeface="游ゴシック" panose="020B0400000000000000" pitchFamily="50" charset="-128"/>
                  <a:ea typeface="游ゴシック" panose="020B0400000000000000" pitchFamily="50" charset="-128"/>
                </a:rPr>
                <a:t>UC00</a:t>
              </a:r>
              <a:endParaRPr kumimoji="1" lang="ja-JP" altLang="en-US" sz="600" b="1" dirty="0">
                <a:latin typeface="游ゴシック" panose="020B0400000000000000" pitchFamily="50" charset="-128"/>
                <a:ea typeface="游ゴシック" panose="020B0400000000000000" pitchFamily="50" charset="-128"/>
              </a:endParaRPr>
            </a:p>
          </p:txBody>
        </p:sp>
        <p:sp>
          <p:nvSpPr>
            <p:cNvPr id="144" name="テキスト ボックス 143"/>
            <p:cNvSpPr txBox="1"/>
            <p:nvPr/>
          </p:nvSpPr>
          <p:spPr>
            <a:xfrm>
              <a:off x="2573133" y="6036093"/>
              <a:ext cx="481805" cy="184666"/>
            </a:xfrm>
            <a:prstGeom prst="rect">
              <a:avLst/>
            </a:prstGeom>
            <a:noFill/>
          </p:spPr>
          <p:txBody>
            <a:bodyPr wrap="square" rtlCol="0">
              <a:spAutoFit/>
            </a:bodyPr>
            <a:lstStyle/>
            <a:p>
              <a:r>
                <a:rPr kumimoji="1" lang="en-US" altLang="ja-JP" sz="600" b="1" dirty="0">
                  <a:latin typeface="游ゴシック" panose="020B0400000000000000" pitchFamily="50" charset="-128"/>
                  <a:ea typeface="游ゴシック" panose="020B0400000000000000" pitchFamily="50" charset="-128"/>
                </a:rPr>
                <a:t>UC00</a:t>
              </a:r>
              <a:endParaRPr kumimoji="1" lang="ja-JP" altLang="en-US" sz="600" b="1" dirty="0">
                <a:latin typeface="游ゴシック" panose="020B0400000000000000" pitchFamily="50" charset="-128"/>
                <a:ea typeface="游ゴシック" panose="020B0400000000000000" pitchFamily="50" charset="-128"/>
              </a:endParaRPr>
            </a:p>
          </p:txBody>
        </p:sp>
        <p:sp>
          <p:nvSpPr>
            <p:cNvPr id="145" name="テキスト ボックス 144"/>
            <p:cNvSpPr txBox="1"/>
            <p:nvPr/>
          </p:nvSpPr>
          <p:spPr>
            <a:xfrm>
              <a:off x="4029143" y="5959492"/>
              <a:ext cx="481805" cy="184666"/>
            </a:xfrm>
            <a:prstGeom prst="rect">
              <a:avLst/>
            </a:prstGeom>
            <a:noFill/>
          </p:spPr>
          <p:txBody>
            <a:bodyPr wrap="square" rtlCol="0">
              <a:spAutoFit/>
            </a:bodyPr>
            <a:lstStyle/>
            <a:p>
              <a:r>
                <a:rPr kumimoji="1" lang="en-US" altLang="ja-JP" sz="600" b="1" dirty="0">
                  <a:latin typeface="游ゴシック" panose="020B0400000000000000" pitchFamily="50" charset="-128"/>
                  <a:ea typeface="游ゴシック" panose="020B0400000000000000" pitchFamily="50" charset="-128"/>
                </a:rPr>
                <a:t>UC00</a:t>
              </a:r>
              <a:endParaRPr kumimoji="1" lang="ja-JP" altLang="en-US" sz="600" b="1" dirty="0">
                <a:latin typeface="游ゴシック" panose="020B0400000000000000" pitchFamily="50" charset="-128"/>
                <a:ea typeface="游ゴシック" panose="020B0400000000000000" pitchFamily="50" charset="-128"/>
              </a:endParaRPr>
            </a:p>
          </p:txBody>
        </p:sp>
        <p:sp>
          <p:nvSpPr>
            <p:cNvPr id="146" name="テキスト ボックス 145"/>
            <p:cNvSpPr txBox="1"/>
            <p:nvPr/>
          </p:nvSpPr>
          <p:spPr>
            <a:xfrm>
              <a:off x="5558955" y="6036093"/>
              <a:ext cx="481805" cy="184666"/>
            </a:xfrm>
            <a:prstGeom prst="rect">
              <a:avLst/>
            </a:prstGeom>
            <a:noFill/>
          </p:spPr>
          <p:txBody>
            <a:bodyPr wrap="square" rtlCol="0">
              <a:spAutoFit/>
            </a:bodyPr>
            <a:lstStyle/>
            <a:p>
              <a:r>
                <a:rPr kumimoji="1" lang="en-US" altLang="ja-JP" sz="600" b="1" dirty="0">
                  <a:latin typeface="游ゴシック" panose="020B0400000000000000" pitchFamily="50" charset="-128"/>
                  <a:ea typeface="游ゴシック" panose="020B0400000000000000" pitchFamily="50" charset="-128"/>
                </a:rPr>
                <a:t>UC00</a:t>
              </a:r>
              <a:endParaRPr kumimoji="1" lang="ja-JP" altLang="en-US" sz="600" b="1" dirty="0">
                <a:latin typeface="游ゴシック" panose="020B0400000000000000" pitchFamily="50" charset="-128"/>
                <a:ea typeface="游ゴシック" panose="020B0400000000000000" pitchFamily="50" charset="-128"/>
              </a:endParaRPr>
            </a:p>
          </p:txBody>
        </p:sp>
        <p:sp>
          <p:nvSpPr>
            <p:cNvPr id="147" name="テキスト ボックス 146"/>
            <p:cNvSpPr txBox="1"/>
            <p:nvPr/>
          </p:nvSpPr>
          <p:spPr>
            <a:xfrm>
              <a:off x="7096557" y="6036093"/>
              <a:ext cx="481805" cy="184666"/>
            </a:xfrm>
            <a:prstGeom prst="rect">
              <a:avLst/>
            </a:prstGeom>
            <a:noFill/>
          </p:spPr>
          <p:txBody>
            <a:bodyPr wrap="square" rtlCol="0">
              <a:spAutoFit/>
            </a:bodyPr>
            <a:lstStyle/>
            <a:p>
              <a:r>
                <a:rPr kumimoji="1" lang="en-US" altLang="ja-JP" sz="600" b="1" dirty="0">
                  <a:latin typeface="游ゴシック" panose="020B0400000000000000" pitchFamily="50" charset="-128"/>
                  <a:ea typeface="游ゴシック" panose="020B0400000000000000" pitchFamily="50" charset="-128"/>
                </a:rPr>
                <a:t>UC00</a:t>
              </a:r>
              <a:endParaRPr kumimoji="1" lang="ja-JP" altLang="en-US" sz="600" b="1" dirty="0">
                <a:latin typeface="游ゴシック" panose="020B0400000000000000" pitchFamily="50" charset="-128"/>
                <a:ea typeface="游ゴシック" panose="020B0400000000000000" pitchFamily="50" charset="-128"/>
              </a:endParaRPr>
            </a:p>
          </p:txBody>
        </p:sp>
        <p:sp>
          <p:nvSpPr>
            <p:cNvPr id="148" name="テキスト ボックス 147"/>
            <p:cNvSpPr txBox="1"/>
            <p:nvPr/>
          </p:nvSpPr>
          <p:spPr>
            <a:xfrm>
              <a:off x="1792288" y="6036093"/>
              <a:ext cx="481805" cy="184666"/>
            </a:xfrm>
            <a:prstGeom prst="rect">
              <a:avLst/>
            </a:prstGeom>
            <a:noFill/>
          </p:spPr>
          <p:txBody>
            <a:bodyPr wrap="square" rtlCol="0">
              <a:spAutoFit/>
            </a:bodyPr>
            <a:lstStyle/>
            <a:p>
              <a:r>
                <a:rPr kumimoji="1" lang="en-US" altLang="ja-JP" sz="600" b="1" dirty="0">
                  <a:latin typeface="游ゴシック" panose="020B0400000000000000" pitchFamily="50" charset="-128"/>
                  <a:ea typeface="游ゴシック" panose="020B0400000000000000" pitchFamily="50" charset="-128"/>
                </a:rPr>
                <a:t>UC01</a:t>
              </a:r>
              <a:endParaRPr kumimoji="1" lang="ja-JP" altLang="en-US" sz="600" b="1" dirty="0">
                <a:latin typeface="游ゴシック" panose="020B0400000000000000" pitchFamily="50" charset="-128"/>
                <a:ea typeface="游ゴシック" panose="020B0400000000000000" pitchFamily="50" charset="-128"/>
              </a:endParaRPr>
            </a:p>
          </p:txBody>
        </p:sp>
        <p:sp>
          <p:nvSpPr>
            <p:cNvPr id="149" name="テキスト ボックス 148"/>
            <p:cNvSpPr txBox="1"/>
            <p:nvPr/>
          </p:nvSpPr>
          <p:spPr>
            <a:xfrm>
              <a:off x="4025641" y="6036093"/>
              <a:ext cx="481805" cy="184666"/>
            </a:xfrm>
            <a:prstGeom prst="rect">
              <a:avLst/>
            </a:prstGeom>
            <a:noFill/>
          </p:spPr>
          <p:txBody>
            <a:bodyPr wrap="square" rtlCol="0">
              <a:spAutoFit/>
            </a:bodyPr>
            <a:lstStyle/>
            <a:p>
              <a:r>
                <a:rPr kumimoji="1" lang="en-US" altLang="ja-JP" sz="600" b="1" dirty="0">
                  <a:latin typeface="游ゴシック" panose="020B0400000000000000" pitchFamily="50" charset="-128"/>
                  <a:ea typeface="游ゴシック" panose="020B0400000000000000" pitchFamily="50" charset="-128"/>
                </a:rPr>
                <a:t>UC00</a:t>
              </a:r>
              <a:endParaRPr kumimoji="1" lang="ja-JP" altLang="en-US" sz="600" b="1" dirty="0">
                <a:latin typeface="游ゴシック" panose="020B0400000000000000" pitchFamily="50" charset="-128"/>
                <a:ea typeface="游ゴシック" panose="020B0400000000000000" pitchFamily="50" charset="-128"/>
              </a:endParaRPr>
            </a:p>
          </p:txBody>
        </p:sp>
        <p:sp>
          <p:nvSpPr>
            <p:cNvPr id="150" name="テキスト ボックス 149"/>
            <p:cNvSpPr txBox="1"/>
            <p:nvPr/>
          </p:nvSpPr>
          <p:spPr>
            <a:xfrm>
              <a:off x="4785285" y="6036093"/>
              <a:ext cx="481805" cy="184666"/>
            </a:xfrm>
            <a:prstGeom prst="rect">
              <a:avLst/>
            </a:prstGeom>
            <a:noFill/>
          </p:spPr>
          <p:txBody>
            <a:bodyPr wrap="square" rtlCol="0">
              <a:spAutoFit/>
            </a:bodyPr>
            <a:lstStyle/>
            <a:p>
              <a:r>
                <a:rPr kumimoji="1" lang="en-US" altLang="ja-JP" sz="600" b="1" dirty="0">
                  <a:latin typeface="游ゴシック" panose="020B0400000000000000" pitchFamily="50" charset="-128"/>
                  <a:ea typeface="游ゴシック" panose="020B0400000000000000" pitchFamily="50" charset="-128"/>
                </a:rPr>
                <a:t>UC03</a:t>
              </a:r>
              <a:endParaRPr kumimoji="1" lang="ja-JP" altLang="en-US" sz="600" b="1" dirty="0">
                <a:latin typeface="游ゴシック" panose="020B0400000000000000" pitchFamily="50" charset="-128"/>
                <a:ea typeface="游ゴシック" panose="020B0400000000000000" pitchFamily="50" charset="-128"/>
              </a:endParaRPr>
            </a:p>
          </p:txBody>
        </p:sp>
        <p:sp>
          <p:nvSpPr>
            <p:cNvPr id="151" name="テキスト ボックス 150"/>
            <p:cNvSpPr txBox="1"/>
            <p:nvPr/>
          </p:nvSpPr>
          <p:spPr>
            <a:xfrm>
              <a:off x="6328792" y="6036093"/>
              <a:ext cx="481805" cy="184666"/>
            </a:xfrm>
            <a:prstGeom prst="rect">
              <a:avLst/>
            </a:prstGeom>
            <a:noFill/>
          </p:spPr>
          <p:txBody>
            <a:bodyPr wrap="square" rtlCol="0">
              <a:spAutoFit/>
            </a:bodyPr>
            <a:lstStyle/>
            <a:p>
              <a:r>
                <a:rPr kumimoji="1" lang="en-US" altLang="ja-JP" sz="600" b="1" dirty="0">
                  <a:latin typeface="游ゴシック" panose="020B0400000000000000" pitchFamily="50" charset="-128"/>
                  <a:ea typeface="游ゴシック" panose="020B0400000000000000" pitchFamily="50" charset="-128"/>
                </a:rPr>
                <a:t>UC04</a:t>
              </a:r>
              <a:endParaRPr kumimoji="1" lang="ja-JP" altLang="en-US" sz="600" b="1" dirty="0">
                <a:latin typeface="游ゴシック" panose="020B0400000000000000" pitchFamily="50" charset="-128"/>
                <a:ea typeface="游ゴシック" panose="020B0400000000000000" pitchFamily="50" charset="-128"/>
              </a:endParaRPr>
            </a:p>
          </p:txBody>
        </p:sp>
      </p:grpSp>
      <p:sp>
        <p:nvSpPr>
          <p:cNvPr id="153" name="円/楕円 62">
            <a:extLst>
              <a:ext uri="{FF2B5EF4-FFF2-40B4-BE49-F238E27FC236}">
                <a16:creationId xmlns:a16="http://schemas.microsoft.com/office/drawing/2014/main" id="{234D7490-8B7C-474C-8065-3AD6CEF78B1F}"/>
              </a:ext>
            </a:extLst>
          </p:cNvPr>
          <p:cNvSpPr/>
          <p:nvPr/>
        </p:nvSpPr>
        <p:spPr>
          <a:xfrm rot="5400000">
            <a:off x="180184" y="1704256"/>
            <a:ext cx="216000" cy="216000"/>
          </a:xfrm>
          <a:prstGeom prst="ellipse">
            <a:avLst/>
          </a:prstGeom>
          <a:solidFill>
            <a:srgbClr val="00B050"/>
          </a:solidFill>
          <a:ln w="57150">
            <a:noFill/>
          </a:ln>
        </p:spPr>
        <p:style>
          <a:lnRef idx="2">
            <a:schemeClr val="accent2"/>
          </a:lnRef>
          <a:fillRef idx="1">
            <a:schemeClr val="lt1"/>
          </a:fillRef>
          <a:effectRef idx="0">
            <a:schemeClr val="accent2"/>
          </a:effectRef>
          <a:fontRef idx="minor">
            <a:schemeClr val="dk1"/>
          </a:fontRef>
        </p:style>
        <p:txBody>
          <a:bodyPr vert="vert270" rtlCol="0" anchor="ctr"/>
          <a:lstStyle/>
          <a:p>
            <a:pPr algn="ctr"/>
            <a:r>
              <a:rPr kumimoji="1" lang="en-US" altLang="ja-JP" sz="1600" dirty="0">
                <a:ln w="10160">
                  <a:solidFill>
                    <a:schemeClr val="bg1"/>
                  </a:solidFill>
                  <a:prstDash val="solid"/>
                </a:ln>
                <a:solidFill>
                  <a:schemeClr val="bg1"/>
                </a:solidFill>
              </a:rPr>
              <a:t>1</a:t>
            </a:r>
            <a:endParaRPr kumimoji="1" lang="ja-JP" altLang="en-US" sz="1600" dirty="0">
              <a:ln w="10160">
                <a:solidFill>
                  <a:schemeClr val="bg1"/>
                </a:solidFill>
                <a:prstDash val="solid"/>
              </a:ln>
              <a:solidFill>
                <a:schemeClr val="bg1"/>
              </a:solidFill>
            </a:endParaRPr>
          </a:p>
        </p:txBody>
      </p:sp>
      <p:sp>
        <p:nvSpPr>
          <p:cNvPr id="154" name="円/楕円 62">
            <a:extLst>
              <a:ext uri="{FF2B5EF4-FFF2-40B4-BE49-F238E27FC236}">
                <a16:creationId xmlns:a16="http://schemas.microsoft.com/office/drawing/2014/main" id="{C5002FFE-B58A-41F6-BF09-928B06A01F23}"/>
              </a:ext>
            </a:extLst>
          </p:cNvPr>
          <p:cNvSpPr/>
          <p:nvPr/>
        </p:nvSpPr>
        <p:spPr>
          <a:xfrm rot="5400000">
            <a:off x="180184" y="2352328"/>
            <a:ext cx="216000" cy="216000"/>
          </a:xfrm>
          <a:prstGeom prst="ellipse">
            <a:avLst/>
          </a:prstGeom>
          <a:solidFill>
            <a:srgbClr val="00B050"/>
          </a:solidFill>
          <a:ln w="57150">
            <a:noFill/>
          </a:ln>
        </p:spPr>
        <p:style>
          <a:lnRef idx="2">
            <a:schemeClr val="accent2"/>
          </a:lnRef>
          <a:fillRef idx="1">
            <a:schemeClr val="lt1"/>
          </a:fillRef>
          <a:effectRef idx="0">
            <a:schemeClr val="accent2"/>
          </a:effectRef>
          <a:fontRef idx="minor">
            <a:schemeClr val="dk1"/>
          </a:fontRef>
        </p:style>
        <p:txBody>
          <a:bodyPr vert="vert270" rtlCol="0" anchor="ctr"/>
          <a:lstStyle/>
          <a:p>
            <a:pPr algn="ctr"/>
            <a:r>
              <a:rPr kumimoji="1" lang="en-US" altLang="ja-JP" sz="1600" dirty="0">
                <a:ln w="10160">
                  <a:solidFill>
                    <a:schemeClr val="bg1"/>
                  </a:solidFill>
                  <a:prstDash val="solid"/>
                </a:ln>
                <a:solidFill>
                  <a:schemeClr val="bg1"/>
                </a:solidFill>
              </a:rPr>
              <a:t>2</a:t>
            </a:r>
            <a:endParaRPr kumimoji="1" lang="ja-JP" altLang="en-US" sz="1600" dirty="0">
              <a:ln w="10160">
                <a:solidFill>
                  <a:schemeClr val="bg1"/>
                </a:solidFill>
                <a:prstDash val="solid"/>
              </a:ln>
              <a:solidFill>
                <a:schemeClr val="bg1"/>
              </a:solidFill>
            </a:endParaRPr>
          </a:p>
        </p:txBody>
      </p:sp>
      <p:sp>
        <p:nvSpPr>
          <p:cNvPr id="155" name="円/楕円 62">
            <a:extLst>
              <a:ext uri="{FF2B5EF4-FFF2-40B4-BE49-F238E27FC236}">
                <a16:creationId xmlns:a16="http://schemas.microsoft.com/office/drawing/2014/main" id="{4DEEF92F-D3DD-41C1-A1C6-20CECA5CCAAA}"/>
              </a:ext>
            </a:extLst>
          </p:cNvPr>
          <p:cNvSpPr/>
          <p:nvPr/>
        </p:nvSpPr>
        <p:spPr>
          <a:xfrm rot="5400000">
            <a:off x="180184" y="3000400"/>
            <a:ext cx="216000" cy="216000"/>
          </a:xfrm>
          <a:prstGeom prst="ellipse">
            <a:avLst/>
          </a:prstGeom>
          <a:solidFill>
            <a:srgbClr val="00B050"/>
          </a:solidFill>
          <a:ln w="57150">
            <a:noFill/>
          </a:ln>
        </p:spPr>
        <p:style>
          <a:lnRef idx="2">
            <a:schemeClr val="accent2"/>
          </a:lnRef>
          <a:fillRef idx="1">
            <a:schemeClr val="lt1"/>
          </a:fillRef>
          <a:effectRef idx="0">
            <a:schemeClr val="accent2"/>
          </a:effectRef>
          <a:fontRef idx="minor">
            <a:schemeClr val="dk1"/>
          </a:fontRef>
        </p:style>
        <p:txBody>
          <a:bodyPr vert="vert270" rtlCol="0" anchor="ctr"/>
          <a:lstStyle/>
          <a:p>
            <a:pPr algn="ctr"/>
            <a:r>
              <a:rPr lang="en-US" altLang="ja-JP" dirty="0">
                <a:ln w="10160">
                  <a:solidFill>
                    <a:schemeClr val="bg1"/>
                  </a:solidFill>
                  <a:prstDash val="solid"/>
                </a:ln>
                <a:solidFill>
                  <a:schemeClr val="bg1"/>
                </a:solidFill>
              </a:rPr>
              <a:t>3</a:t>
            </a:r>
            <a:endParaRPr kumimoji="1" lang="ja-JP" altLang="en-US" sz="1600" dirty="0">
              <a:ln w="10160">
                <a:solidFill>
                  <a:schemeClr val="bg1"/>
                </a:solidFill>
                <a:prstDash val="solid"/>
              </a:ln>
              <a:solidFill>
                <a:schemeClr val="bg1"/>
              </a:solidFill>
            </a:endParaRPr>
          </a:p>
        </p:txBody>
      </p:sp>
      <p:sp>
        <p:nvSpPr>
          <p:cNvPr id="156" name="円/楕円 62">
            <a:extLst>
              <a:ext uri="{FF2B5EF4-FFF2-40B4-BE49-F238E27FC236}">
                <a16:creationId xmlns:a16="http://schemas.microsoft.com/office/drawing/2014/main" id="{A3B69490-FF41-49A2-9F4C-C6B2103C48BE}"/>
              </a:ext>
            </a:extLst>
          </p:cNvPr>
          <p:cNvSpPr/>
          <p:nvPr/>
        </p:nvSpPr>
        <p:spPr>
          <a:xfrm rot="5400000">
            <a:off x="180184" y="3864520"/>
            <a:ext cx="216000" cy="216000"/>
          </a:xfrm>
          <a:prstGeom prst="ellipse">
            <a:avLst/>
          </a:prstGeom>
          <a:solidFill>
            <a:srgbClr val="00B050"/>
          </a:solidFill>
          <a:ln w="57150">
            <a:noFill/>
          </a:ln>
        </p:spPr>
        <p:style>
          <a:lnRef idx="2">
            <a:schemeClr val="accent2"/>
          </a:lnRef>
          <a:fillRef idx="1">
            <a:schemeClr val="lt1"/>
          </a:fillRef>
          <a:effectRef idx="0">
            <a:schemeClr val="accent2"/>
          </a:effectRef>
          <a:fontRef idx="minor">
            <a:schemeClr val="dk1"/>
          </a:fontRef>
        </p:style>
        <p:txBody>
          <a:bodyPr vert="vert270" rtlCol="0" anchor="ctr"/>
          <a:lstStyle/>
          <a:p>
            <a:pPr algn="ctr"/>
            <a:r>
              <a:rPr kumimoji="1" lang="en-US" altLang="ja-JP" sz="1600" dirty="0">
                <a:ln w="10160">
                  <a:solidFill>
                    <a:schemeClr val="bg1"/>
                  </a:solidFill>
                  <a:prstDash val="solid"/>
                </a:ln>
                <a:solidFill>
                  <a:schemeClr val="bg1"/>
                </a:solidFill>
              </a:rPr>
              <a:t>4</a:t>
            </a:r>
            <a:endParaRPr kumimoji="1" lang="ja-JP" altLang="en-US" sz="1600" dirty="0">
              <a:ln w="10160">
                <a:solidFill>
                  <a:schemeClr val="bg1"/>
                </a:solidFill>
                <a:prstDash val="solid"/>
              </a:ln>
              <a:solidFill>
                <a:schemeClr val="bg1"/>
              </a:solidFill>
            </a:endParaRPr>
          </a:p>
        </p:txBody>
      </p:sp>
      <p:grpSp>
        <p:nvGrpSpPr>
          <p:cNvPr id="14" name="グループ化 13">
            <a:extLst>
              <a:ext uri="{FF2B5EF4-FFF2-40B4-BE49-F238E27FC236}">
                <a16:creationId xmlns:a16="http://schemas.microsoft.com/office/drawing/2014/main" id="{73525473-C717-4F60-946E-A1A4B404830B}"/>
              </a:ext>
            </a:extLst>
          </p:cNvPr>
          <p:cNvGrpSpPr/>
          <p:nvPr/>
        </p:nvGrpSpPr>
        <p:grpSpPr>
          <a:xfrm>
            <a:off x="1668822" y="1883313"/>
            <a:ext cx="2672861" cy="285235"/>
            <a:chOff x="1668822" y="1997154"/>
            <a:chExt cx="2699335" cy="253916"/>
          </a:xfrm>
        </p:grpSpPr>
        <p:sp>
          <p:nvSpPr>
            <p:cNvPr id="46" name="テキスト ボックス 45">
              <a:extLst>
                <a:ext uri="{FF2B5EF4-FFF2-40B4-BE49-F238E27FC236}">
                  <a16:creationId xmlns:a16="http://schemas.microsoft.com/office/drawing/2014/main" id="{AB609D93-0E93-421E-A314-E03CCE1DC86F}"/>
                </a:ext>
              </a:extLst>
            </p:cNvPr>
            <p:cNvSpPr txBox="1"/>
            <p:nvPr/>
          </p:nvSpPr>
          <p:spPr>
            <a:xfrm>
              <a:off x="1668822" y="1997154"/>
              <a:ext cx="2699335" cy="253916"/>
            </a:xfrm>
            <a:prstGeom prst="rect">
              <a:avLst/>
            </a:prstGeom>
            <a:noFill/>
            <a:ln w="28575">
              <a:solidFill>
                <a:srgbClr val="00B050"/>
              </a:solidFill>
            </a:ln>
          </p:spPr>
          <p:txBody>
            <a:bodyPr wrap="square" rtlCol="0" anchor="ctr">
              <a:spAutoFit/>
            </a:bodyPr>
            <a:lstStyle/>
            <a:p>
              <a:r>
                <a:rPr lang="ja-JP" altLang="en-US" sz="1050" b="1" dirty="0"/>
                <a:t>　　： 走行体がルックアップゲートを検知する。</a:t>
              </a:r>
              <a:endParaRPr lang="en-US" altLang="ja-JP" sz="1050" b="1" dirty="0"/>
            </a:p>
          </p:txBody>
        </p:sp>
        <p:sp>
          <p:nvSpPr>
            <p:cNvPr id="157" name="円/楕円 62">
              <a:extLst>
                <a:ext uri="{FF2B5EF4-FFF2-40B4-BE49-F238E27FC236}">
                  <a16:creationId xmlns:a16="http://schemas.microsoft.com/office/drawing/2014/main" id="{06FFA53C-7E47-4BAB-8784-D513DA21799C}"/>
                </a:ext>
              </a:extLst>
            </p:cNvPr>
            <p:cNvSpPr/>
            <p:nvPr/>
          </p:nvSpPr>
          <p:spPr>
            <a:xfrm rot="5400000">
              <a:off x="1713790" y="2029059"/>
              <a:ext cx="216000" cy="216000"/>
            </a:xfrm>
            <a:prstGeom prst="ellipse">
              <a:avLst/>
            </a:prstGeom>
            <a:solidFill>
              <a:srgbClr val="00B050"/>
            </a:solidFill>
            <a:ln w="57150">
              <a:noFill/>
            </a:ln>
          </p:spPr>
          <p:style>
            <a:lnRef idx="2">
              <a:schemeClr val="accent2"/>
            </a:lnRef>
            <a:fillRef idx="1">
              <a:schemeClr val="lt1"/>
            </a:fillRef>
            <a:effectRef idx="0">
              <a:schemeClr val="accent2"/>
            </a:effectRef>
            <a:fontRef idx="minor">
              <a:schemeClr val="dk1"/>
            </a:fontRef>
          </p:style>
          <p:txBody>
            <a:bodyPr vert="vert270" rtlCol="0" anchor="ctr"/>
            <a:lstStyle/>
            <a:p>
              <a:pPr algn="ctr"/>
              <a:r>
                <a:rPr kumimoji="1" lang="en-US" altLang="ja-JP" sz="1600" dirty="0">
                  <a:ln w="10160">
                    <a:solidFill>
                      <a:schemeClr val="bg1"/>
                    </a:solidFill>
                    <a:prstDash val="solid"/>
                  </a:ln>
                  <a:solidFill>
                    <a:schemeClr val="bg1"/>
                  </a:solidFill>
                </a:rPr>
                <a:t>1</a:t>
              </a:r>
              <a:endParaRPr kumimoji="1" lang="ja-JP" altLang="en-US" sz="1600" dirty="0">
                <a:ln w="10160">
                  <a:solidFill>
                    <a:schemeClr val="bg1"/>
                  </a:solidFill>
                  <a:prstDash val="solid"/>
                </a:ln>
                <a:solidFill>
                  <a:schemeClr val="bg1"/>
                </a:solidFill>
              </a:endParaRPr>
            </a:p>
          </p:txBody>
        </p:sp>
      </p:grpSp>
      <p:grpSp>
        <p:nvGrpSpPr>
          <p:cNvPr id="19" name="グループ化 18">
            <a:extLst>
              <a:ext uri="{FF2B5EF4-FFF2-40B4-BE49-F238E27FC236}">
                <a16:creationId xmlns:a16="http://schemas.microsoft.com/office/drawing/2014/main" id="{2AB36699-6A41-4A2F-ADB2-DA34F7772D93}"/>
              </a:ext>
            </a:extLst>
          </p:cNvPr>
          <p:cNvGrpSpPr/>
          <p:nvPr/>
        </p:nvGrpSpPr>
        <p:grpSpPr>
          <a:xfrm>
            <a:off x="1665334" y="2440886"/>
            <a:ext cx="2672861" cy="415498"/>
            <a:chOff x="1665334" y="2632152"/>
            <a:chExt cx="2699335" cy="415498"/>
          </a:xfrm>
        </p:grpSpPr>
        <p:sp>
          <p:nvSpPr>
            <p:cNvPr id="47" name="テキスト ボックス 46">
              <a:extLst>
                <a:ext uri="{FF2B5EF4-FFF2-40B4-BE49-F238E27FC236}">
                  <a16:creationId xmlns:a16="http://schemas.microsoft.com/office/drawing/2014/main" id="{48AFC7A0-BAD4-4AF5-BD6A-4D9987D15C44}"/>
                </a:ext>
              </a:extLst>
            </p:cNvPr>
            <p:cNvSpPr txBox="1"/>
            <p:nvPr/>
          </p:nvSpPr>
          <p:spPr>
            <a:xfrm>
              <a:off x="1665334" y="2632152"/>
              <a:ext cx="2699335" cy="415498"/>
            </a:xfrm>
            <a:prstGeom prst="rect">
              <a:avLst/>
            </a:prstGeom>
            <a:noFill/>
            <a:ln w="28575">
              <a:solidFill>
                <a:srgbClr val="00B050"/>
              </a:solidFill>
            </a:ln>
          </p:spPr>
          <p:txBody>
            <a:bodyPr wrap="square" rtlCol="0" anchor="ctr">
              <a:spAutoFit/>
            </a:bodyPr>
            <a:lstStyle/>
            <a:p>
              <a:r>
                <a:rPr lang="ja-JP" altLang="en-US" sz="1050" b="1" dirty="0"/>
                <a:t>　   ： 走行体がルックアップゲートを</a:t>
              </a:r>
              <a:r>
                <a:rPr lang="ja-JP" altLang="en-US" sz="1050" b="1" dirty="0" smtClean="0"/>
                <a:t>くぐれる</a:t>
              </a:r>
              <a:endParaRPr lang="en-US" altLang="ja-JP" sz="1050" b="1" dirty="0" smtClean="0"/>
            </a:p>
            <a:p>
              <a:r>
                <a:rPr lang="ja-JP" altLang="en-US" sz="1050" b="1" dirty="0"/>
                <a:t>　</a:t>
              </a:r>
              <a:r>
                <a:rPr lang="ja-JP" altLang="en-US" sz="1050" b="1" dirty="0" smtClean="0"/>
                <a:t>　　よ うに、姿勢を傾ける。</a:t>
              </a:r>
              <a:endParaRPr lang="ja-JP" altLang="en-US" sz="200" b="1" dirty="0"/>
            </a:p>
          </p:txBody>
        </p:sp>
        <p:sp>
          <p:nvSpPr>
            <p:cNvPr id="158" name="円/楕円 62">
              <a:extLst>
                <a:ext uri="{FF2B5EF4-FFF2-40B4-BE49-F238E27FC236}">
                  <a16:creationId xmlns:a16="http://schemas.microsoft.com/office/drawing/2014/main" id="{F1D27C03-A564-4BAA-9CE6-DADAF962387C}"/>
                </a:ext>
              </a:extLst>
            </p:cNvPr>
            <p:cNvSpPr/>
            <p:nvPr/>
          </p:nvSpPr>
          <p:spPr>
            <a:xfrm rot="5400000">
              <a:off x="1713791" y="2647847"/>
              <a:ext cx="216000" cy="216000"/>
            </a:xfrm>
            <a:prstGeom prst="ellipse">
              <a:avLst/>
            </a:prstGeom>
            <a:solidFill>
              <a:srgbClr val="00B050"/>
            </a:solidFill>
            <a:ln w="57150">
              <a:noFill/>
            </a:ln>
          </p:spPr>
          <p:style>
            <a:lnRef idx="2">
              <a:schemeClr val="accent2"/>
            </a:lnRef>
            <a:fillRef idx="1">
              <a:schemeClr val="lt1"/>
            </a:fillRef>
            <a:effectRef idx="0">
              <a:schemeClr val="accent2"/>
            </a:effectRef>
            <a:fontRef idx="minor">
              <a:schemeClr val="dk1"/>
            </a:fontRef>
          </p:style>
          <p:txBody>
            <a:bodyPr vert="vert270" rtlCol="0" anchor="ctr"/>
            <a:lstStyle/>
            <a:p>
              <a:pPr algn="ctr"/>
              <a:r>
                <a:rPr kumimoji="1" lang="en-US" altLang="ja-JP" sz="1600" dirty="0">
                  <a:ln w="10160">
                    <a:solidFill>
                      <a:schemeClr val="bg1"/>
                    </a:solidFill>
                    <a:prstDash val="solid"/>
                  </a:ln>
                  <a:solidFill>
                    <a:schemeClr val="bg1"/>
                  </a:solidFill>
                </a:rPr>
                <a:t>2</a:t>
              </a:r>
              <a:endParaRPr kumimoji="1" lang="ja-JP" altLang="en-US" sz="1600" dirty="0">
                <a:ln w="10160">
                  <a:solidFill>
                    <a:schemeClr val="bg1"/>
                  </a:solidFill>
                  <a:prstDash val="solid"/>
                </a:ln>
                <a:solidFill>
                  <a:schemeClr val="bg1"/>
                </a:solidFill>
              </a:endParaRPr>
            </a:p>
          </p:txBody>
        </p:sp>
      </p:grpSp>
      <p:grpSp>
        <p:nvGrpSpPr>
          <p:cNvPr id="20" name="グループ化 19">
            <a:extLst>
              <a:ext uri="{FF2B5EF4-FFF2-40B4-BE49-F238E27FC236}">
                <a16:creationId xmlns:a16="http://schemas.microsoft.com/office/drawing/2014/main" id="{2D5C19FA-9D24-4CD2-AA4A-781EB2155EF8}"/>
              </a:ext>
            </a:extLst>
          </p:cNvPr>
          <p:cNvGrpSpPr/>
          <p:nvPr/>
        </p:nvGrpSpPr>
        <p:grpSpPr>
          <a:xfrm>
            <a:off x="1665334" y="3216424"/>
            <a:ext cx="2672861" cy="415498"/>
            <a:chOff x="1665334" y="3435264"/>
            <a:chExt cx="2699335" cy="415498"/>
          </a:xfrm>
        </p:grpSpPr>
        <p:sp>
          <p:nvSpPr>
            <p:cNvPr id="48" name="テキスト ボックス 47">
              <a:extLst>
                <a:ext uri="{FF2B5EF4-FFF2-40B4-BE49-F238E27FC236}">
                  <a16:creationId xmlns:a16="http://schemas.microsoft.com/office/drawing/2014/main" id="{65DBA91E-493B-4D3C-B5D7-A3C649A236FC}"/>
                </a:ext>
              </a:extLst>
            </p:cNvPr>
            <p:cNvSpPr txBox="1"/>
            <p:nvPr/>
          </p:nvSpPr>
          <p:spPr>
            <a:xfrm>
              <a:off x="1665334" y="3435264"/>
              <a:ext cx="2699335" cy="415498"/>
            </a:xfrm>
            <a:prstGeom prst="rect">
              <a:avLst/>
            </a:prstGeom>
            <a:noFill/>
            <a:ln w="28575">
              <a:solidFill>
                <a:srgbClr val="00B050"/>
              </a:solidFill>
            </a:ln>
          </p:spPr>
          <p:txBody>
            <a:bodyPr wrap="square" rtlCol="0">
              <a:spAutoFit/>
            </a:bodyPr>
            <a:lstStyle/>
            <a:p>
              <a:r>
                <a:rPr lang="ja-JP" altLang="en-US" sz="1050" b="1" dirty="0"/>
                <a:t>　   ： 走行体を傾けた状態で</a:t>
              </a:r>
              <a:r>
                <a:rPr lang="ja-JP" altLang="en-US" sz="1050" b="1" dirty="0" smtClean="0"/>
                <a:t>ライントレース</a:t>
              </a:r>
              <a:endParaRPr lang="en-US" altLang="ja-JP" sz="1050" b="1" dirty="0" smtClean="0"/>
            </a:p>
            <a:p>
              <a:r>
                <a:rPr lang="ja-JP" altLang="en-US" sz="1050" b="1" dirty="0"/>
                <a:t>　</a:t>
              </a:r>
              <a:r>
                <a:rPr lang="ja-JP" altLang="en-US" sz="1050" b="1" dirty="0" smtClean="0"/>
                <a:t>　　走行</a:t>
              </a:r>
              <a:r>
                <a:rPr lang="ja-JP" altLang="en-US" sz="1050" b="1" dirty="0"/>
                <a:t>し、ルックアップゲートをくぐる。</a:t>
              </a:r>
            </a:p>
          </p:txBody>
        </p:sp>
        <p:sp>
          <p:nvSpPr>
            <p:cNvPr id="159" name="円/楕円 62">
              <a:extLst>
                <a:ext uri="{FF2B5EF4-FFF2-40B4-BE49-F238E27FC236}">
                  <a16:creationId xmlns:a16="http://schemas.microsoft.com/office/drawing/2014/main" id="{5515A14F-49C4-4414-BA68-7BB9B57157FD}"/>
                </a:ext>
              </a:extLst>
            </p:cNvPr>
            <p:cNvSpPr/>
            <p:nvPr/>
          </p:nvSpPr>
          <p:spPr>
            <a:xfrm rot="5400000">
              <a:off x="1713791" y="3452554"/>
              <a:ext cx="216000" cy="216000"/>
            </a:xfrm>
            <a:prstGeom prst="ellipse">
              <a:avLst/>
            </a:prstGeom>
            <a:solidFill>
              <a:srgbClr val="00B050"/>
            </a:solidFill>
            <a:ln w="57150">
              <a:noFill/>
            </a:ln>
          </p:spPr>
          <p:style>
            <a:lnRef idx="2">
              <a:schemeClr val="accent2"/>
            </a:lnRef>
            <a:fillRef idx="1">
              <a:schemeClr val="lt1"/>
            </a:fillRef>
            <a:effectRef idx="0">
              <a:schemeClr val="accent2"/>
            </a:effectRef>
            <a:fontRef idx="minor">
              <a:schemeClr val="dk1"/>
            </a:fontRef>
          </p:style>
          <p:txBody>
            <a:bodyPr vert="vert270" rtlCol="0" anchor="ctr"/>
            <a:lstStyle/>
            <a:p>
              <a:pPr algn="ctr"/>
              <a:r>
                <a:rPr lang="en-US" altLang="ja-JP" dirty="0">
                  <a:ln w="10160">
                    <a:solidFill>
                      <a:schemeClr val="bg1"/>
                    </a:solidFill>
                    <a:prstDash val="solid"/>
                  </a:ln>
                  <a:solidFill>
                    <a:schemeClr val="bg1"/>
                  </a:solidFill>
                </a:rPr>
                <a:t>3</a:t>
              </a:r>
              <a:endParaRPr kumimoji="1" lang="ja-JP" altLang="en-US" sz="1600" dirty="0">
                <a:ln w="10160">
                  <a:solidFill>
                    <a:schemeClr val="bg1"/>
                  </a:solidFill>
                  <a:prstDash val="solid"/>
                </a:ln>
                <a:solidFill>
                  <a:schemeClr val="bg1"/>
                </a:solidFill>
              </a:endParaRPr>
            </a:p>
          </p:txBody>
        </p:sp>
      </p:grpSp>
      <p:grpSp>
        <p:nvGrpSpPr>
          <p:cNvPr id="27" name="グループ化 26">
            <a:extLst>
              <a:ext uri="{FF2B5EF4-FFF2-40B4-BE49-F238E27FC236}">
                <a16:creationId xmlns:a16="http://schemas.microsoft.com/office/drawing/2014/main" id="{46A0AE87-36B0-42A6-BB6B-F0E2660B06A2}"/>
              </a:ext>
            </a:extLst>
          </p:cNvPr>
          <p:cNvGrpSpPr/>
          <p:nvPr/>
        </p:nvGrpSpPr>
        <p:grpSpPr>
          <a:xfrm>
            <a:off x="1665334" y="3936504"/>
            <a:ext cx="2672860" cy="415498"/>
            <a:chOff x="1665334" y="4258213"/>
            <a:chExt cx="2699334" cy="415498"/>
          </a:xfrm>
        </p:grpSpPr>
        <p:sp>
          <p:nvSpPr>
            <p:cNvPr id="49" name="テキスト ボックス 48">
              <a:extLst>
                <a:ext uri="{FF2B5EF4-FFF2-40B4-BE49-F238E27FC236}">
                  <a16:creationId xmlns:a16="http://schemas.microsoft.com/office/drawing/2014/main" id="{663E2D4B-B1EE-45E7-978E-1D4242E1191A}"/>
                </a:ext>
              </a:extLst>
            </p:cNvPr>
            <p:cNvSpPr txBox="1"/>
            <p:nvPr/>
          </p:nvSpPr>
          <p:spPr>
            <a:xfrm>
              <a:off x="1665334" y="4258213"/>
              <a:ext cx="2699334" cy="415498"/>
            </a:xfrm>
            <a:prstGeom prst="rect">
              <a:avLst/>
            </a:prstGeom>
            <a:noFill/>
            <a:ln w="28575">
              <a:solidFill>
                <a:srgbClr val="00B050"/>
              </a:solidFill>
            </a:ln>
          </p:spPr>
          <p:txBody>
            <a:bodyPr wrap="square" rtlCol="0">
              <a:spAutoFit/>
            </a:bodyPr>
            <a:lstStyle/>
            <a:p>
              <a:r>
                <a:rPr lang="ja-JP" altLang="en-US" sz="1050" b="1" dirty="0"/>
                <a:t>　   ： 走行体が一定距離まで前進後</a:t>
              </a:r>
              <a:r>
                <a:rPr lang="ja-JP" altLang="en-US" sz="1050" b="1" dirty="0" smtClean="0"/>
                <a:t>、</a:t>
              </a:r>
              <a:endParaRPr lang="en-US" altLang="ja-JP" sz="1050" b="1" dirty="0" smtClean="0"/>
            </a:p>
            <a:p>
              <a:r>
                <a:rPr lang="ja-JP" altLang="en-US" sz="1050" b="1" dirty="0" smtClean="0"/>
                <a:t>　　</a:t>
              </a:r>
              <a:r>
                <a:rPr lang="ja-JP" altLang="en-US" sz="1050" b="1" dirty="0"/>
                <a:t>　</a:t>
              </a:r>
              <a:r>
                <a:rPr lang="ja-JP" altLang="en-US" sz="1050" b="1" dirty="0" smtClean="0"/>
                <a:t>半回転</a:t>
              </a:r>
              <a:r>
                <a:rPr lang="en-US" altLang="ja-JP" sz="1050" b="1" dirty="0" smtClean="0"/>
                <a:t>(</a:t>
              </a:r>
              <a:r>
                <a:rPr lang="ja-JP" altLang="en-US" sz="1050" b="1" dirty="0" smtClean="0"/>
                <a:t>＊</a:t>
              </a:r>
              <a:r>
                <a:rPr lang="en-US" altLang="ja-JP" sz="1050" b="1" dirty="0" smtClean="0"/>
                <a:t>)</a:t>
              </a:r>
              <a:r>
                <a:rPr lang="ja-JP" altLang="en-US" sz="1050" b="1" dirty="0" smtClean="0"/>
                <a:t>する</a:t>
              </a:r>
              <a:r>
                <a:rPr lang="ja-JP" altLang="en-US" sz="1050" b="1" dirty="0"/>
                <a:t>。</a:t>
              </a:r>
            </a:p>
          </p:txBody>
        </p:sp>
        <p:sp>
          <p:nvSpPr>
            <p:cNvPr id="160" name="円/楕円 62">
              <a:extLst>
                <a:ext uri="{FF2B5EF4-FFF2-40B4-BE49-F238E27FC236}">
                  <a16:creationId xmlns:a16="http://schemas.microsoft.com/office/drawing/2014/main" id="{565A5C5B-EE80-4108-A4FE-6239C1431305}"/>
                </a:ext>
              </a:extLst>
            </p:cNvPr>
            <p:cNvSpPr/>
            <p:nvPr/>
          </p:nvSpPr>
          <p:spPr>
            <a:xfrm rot="5400000">
              <a:off x="1713791" y="4280422"/>
              <a:ext cx="216000" cy="216000"/>
            </a:xfrm>
            <a:prstGeom prst="ellipse">
              <a:avLst/>
            </a:prstGeom>
            <a:solidFill>
              <a:srgbClr val="00B050"/>
            </a:solidFill>
            <a:ln w="57150">
              <a:noFill/>
            </a:ln>
          </p:spPr>
          <p:style>
            <a:lnRef idx="2">
              <a:schemeClr val="accent2"/>
            </a:lnRef>
            <a:fillRef idx="1">
              <a:schemeClr val="lt1"/>
            </a:fillRef>
            <a:effectRef idx="0">
              <a:schemeClr val="accent2"/>
            </a:effectRef>
            <a:fontRef idx="minor">
              <a:schemeClr val="dk1"/>
            </a:fontRef>
          </p:style>
          <p:txBody>
            <a:bodyPr vert="vert270" rtlCol="0" anchor="ctr"/>
            <a:lstStyle/>
            <a:p>
              <a:pPr algn="ctr"/>
              <a:r>
                <a:rPr kumimoji="1" lang="en-US" altLang="ja-JP" sz="1600" dirty="0">
                  <a:ln w="10160">
                    <a:solidFill>
                      <a:schemeClr val="bg1"/>
                    </a:solidFill>
                    <a:prstDash val="solid"/>
                  </a:ln>
                  <a:solidFill>
                    <a:schemeClr val="bg1"/>
                  </a:solidFill>
                </a:rPr>
                <a:t>4</a:t>
              </a:r>
              <a:endParaRPr kumimoji="1" lang="ja-JP" altLang="en-US" sz="1600" dirty="0">
                <a:ln w="10160">
                  <a:solidFill>
                    <a:schemeClr val="bg1"/>
                  </a:solidFill>
                  <a:prstDash val="solid"/>
                </a:ln>
                <a:solidFill>
                  <a:schemeClr val="bg1"/>
                </a:solidFill>
              </a:endParaRPr>
            </a:p>
          </p:txBody>
        </p:sp>
      </p:grpSp>
      <p:sp>
        <p:nvSpPr>
          <p:cNvPr id="163" name="テキスト ボックス 162">
            <a:extLst>
              <a:ext uri="{FF2B5EF4-FFF2-40B4-BE49-F238E27FC236}">
                <a16:creationId xmlns:a16="http://schemas.microsoft.com/office/drawing/2014/main" id="{5017471A-9B99-4432-B2CA-D0BB3255B16A}"/>
              </a:ext>
            </a:extLst>
          </p:cNvPr>
          <p:cNvSpPr txBox="1"/>
          <p:nvPr/>
        </p:nvSpPr>
        <p:spPr>
          <a:xfrm>
            <a:off x="1255717" y="4728592"/>
            <a:ext cx="1854157" cy="276999"/>
          </a:xfrm>
          <a:prstGeom prst="rect">
            <a:avLst/>
          </a:prstGeom>
          <a:noFill/>
        </p:spPr>
        <p:txBody>
          <a:bodyPr wrap="square" rtlCol="0">
            <a:spAutoFit/>
          </a:bodyPr>
          <a:lstStyle/>
          <a:p>
            <a:r>
              <a:rPr kumimoji="1" lang="ja-JP" altLang="en-US" sz="1200" b="1" dirty="0">
                <a:latin typeface="HGS教科書体" panose="02020600000000000000" pitchFamily="18" charset="-128"/>
                <a:ea typeface="HGS教科書体" panose="02020600000000000000" pitchFamily="18" charset="-128"/>
              </a:rPr>
              <a:t>図</a:t>
            </a:r>
            <a:r>
              <a:rPr kumimoji="1" lang="en-US" altLang="ja-JP" sz="1200" b="1" dirty="0">
                <a:latin typeface="HGS教科書体" panose="02020600000000000000" pitchFamily="18" charset="-128"/>
                <a:ea typeface="HGS教科書体" panose="02020600000000000000" pitchFamily="18" charset="-128"/>
              </a:rPr>
              <a:t>1</a:t>
            </a:r>
            <a:r>
              <a:rPr kumimoji="1" lang="ja-JP" altLang="en-US" sz="1200" b="1" dirty="0">
                <a:latin typeface="HGS教科書体" panose="02020600000000000000" pitchFamily="18" charset="-128"/>
                <a:ea typeface="HGS教科書体" panose="02020600000000000000" pitchFamily="18" charset="-128"/>
              </a:rPr>
              <a:t>　基本走行シナリオ</a:t>
            </a:r>
          </a:p>
        </p:txBody>
      </p:sp>
      <p:sp>
        <p:nvSpPr>
          <p:cNvPr id="164" name="テキスト ボックス 163">
            <a:extLst>
              <a:ext uri="{FF2B5EF4-FFF2-40B4-BE49-F238E27FC236}">
                <a16:creationId xmlns:a16="http://schemas.microsoft.com/office/drawing/2014/main" id="{DBF3810D-F05D-4981-B432-DA4C6C7EBE29}"/>
              </a:ext>
            </a:extLst>
          </p:cNvPr>
          <p:cNvSpPr txBox="1"/>
          <p:nvPr/>
        </p:nvSpPr>
        <p:spPr>
          <a:xfrm>
            <a:off x="5537061" y="4602694"/>
            <a:ext cx="1854157" cy="276999"/>
          </a:xfrm>
          <a:prstGeom prst="rect">
            <a:avLst/>
          </a:prstGeom>
          <a:noFill/>
        </p:spPr>
        <p:txBody>
          <a:bodyPr wrap="square" rtlCol="0">
            <a:spAutoFit/>
          </a:bodyPr>
          <a:lstStyle/>
          <a:p>
            <a:r>
              <a:rPr kumimoji="1" lang="ja-JP" altLang="en-US" sz="1200" b="1" dirty="0">
                <a:latin typeface="HGS教科書体" panose="02020600000000000000" pitchFamily="18" charset="-128"/>
                <a:ea typeface="HGS教科書体" panose="02020600000000000000" pitchFamily="18" charset="-128"/>
              </a:rPr>
              <a:t>図</a:t>
            </a:r>
            <a:r>
              <a:rPr lang="en-US" altLang="ja-JP" sz="1200" b="1" dirty="0">
                <a:latin typeface="HGS教科書体" panose="02020600000000000000" pitchFamily="18" charset="-128"/>
                <a:ea typeface="HGS教科書体" panose="02020600000000000000" pitchFamily="18" charset="-128"/>
              </a:rPr>
              <a:t>2</a:t>
            </a:r>
            <a:r>
              <a:rPr kumimoji="1" lang="ja-JP" altLang="en-US" sz="1200" b="1" dirty="0">
                <a:latin typeface="HGS教科書体" panose="02020600000000000000" pitchFamily="18" charset="-128"/>
                <a:ea typeface="HGS教科書体" panose="02020600000000000000" pitchFamily="18" charset="-128"/>
              </a:rPr>
              <a:t>　ユースケース図</a:t>
            </a:r>
          </a:p>
        </p:txBody>
      </p:sp>
      <p:sp>
        <p:nvSpPr>
          <p:cNvPr id="165" name="テキスト ボックス 164">
            <a:extLst>
              <a:ext uri="{FF2B5EF4-FFF2-40B4-BE49-F238E27FC236}">
                <a16:creationId xmlns:a16="http://schemas.microsoft.com/office/drawing/2014/main" id="{9CE52FB1-5A50-48C1-8FA7-B3BC6CE0CB98}"/>
              </a:ext>
            </a:extLst>
          </p:cNvPr>
          <p:cNvSpPr txBox="1"/>
          <p:nvPr/>
        </p:nvSpPr>
        <p:spPr>
          <a:xfrm>
            <a:off x="9778565" y="2003321"/>
            <a:ext cx="1854157" cy="276999"/>
          </a:xfrm>
          <a:prstGeom prst="rect">
            <a:avLst/>
          </a:prstGeom>
          <a:noFill/>
        </p:spPr>
        <p:txBody>
          <a:bodyPr wrap="square" rtlCol="0">
            <a:spAutoFit/>
          </a:bodyPr>
          <a:lstStyle/>
          <a:p>
            <a:r>
              <a:rPr lang="ja-JP" altLang="en-US" sz="1200" b="1" dirty="0">
                <a:latin typeface="HGS教科書体" panose="02020600000000000000" pitchFamily="18" charset="-128"/>
                <a:ea typeface="HGS教科書体" panose="02020600000000000000" pitchFamily="18" charset="-128"/>
              </a:rPr>
              <a:t>表</a:t>
            </a:r>
            <a:r>
              <a:rPr lang="en-US" altLang="ja-JP" sz="1200" b="1" dirty="0">
                <a:latin typeface="HGS教科書体" panose="02020600000000000000" pitchFamily="18" charset="-128"/>
                <a:ea typeface="HGS教科書体" panose="02020600000000000000" pitchFamily="18" charset="-128"/>
              </a:rPr>
              <a:t>1</a:t>
            </a:r>
            <a:r>
              <a:rPr kumimoji="1" lang="ja-JP" altLang="en-US" sz="1200" b="1" dirty="0">
                <a:latin typeface="HGS教科書体" panose="02020600000000000000" pitchFamily="18" charset="-128"/>
                <a:ea typeface="HGS教科書体" panose="02020600000000000000" pitchFamily="18" charset="-128"/>
              </a:rPr>
              <a:t>　ユースケース記述</a:t>
            </a:r>
          </a:p>
        </p:txBody>
      </p:sp>
      <p:sp>
        <p:nvSpPr>
          <p:cNvPr id="166" name="テキスト ボックス 165">
            <a:extLst>
              <a:ext uri="{FF2B5EF4-FFF2-40B4-BE49-F238E27FC236}">
                <a16:creationId xmlns:a16="http://schemas.microsoft.com/office/drawing/2014/main" id="{DFD41D8E-E76C-4E72-B27F-D26ABB011428}"/>
              </a:ext>
            </a:extLst>
          </p:cNvPr>
          <p:cNvSpPr txBox="1"/>
          <p:nvPr/>
        </p:nvSpPr>
        <p:spPr>
          <a:xfrm>
            <a:off x="3405351" y="7896012"/>
            <a:ext cx="1854157" cy="276999"/>
          </a:xfrm>
          <a:prstGeom prst="rect">
            <a:avLst/>
          </a:prstGeom>
          <a:noFill/>
        </p:spPr>
        <p:txBody>
          <a:bodyPr wrap="square" rtlCol="0">
            <a:spAutoFit/>
          </a:bodyPr>
          <a:lstStyle/>
          <a:p>
            <a:r>
              <a:rPr kumimoji="1" lang="ja-JP" altLang="en-US" sz="1200" b="1" dirty="0">
                <a:latin typeface="HGS教科書体" panose="02020600000000000000" pitchFamily="18" charset="-128"/>
                <a:ea typeface="HGS教科書体" panose="02020600000000000000" pitchFamily="18" charset="-128"/>
              </a:rPr>
              <a:t>図</a:t>
            </a:r>
            <a:r>
              <a:rPr kumimoji="1" lang="en-US" altLang="ja-JP" sz="1200" b="1" dirty="0">
                <a:latin typeface="HGS教科書体" panose="02020600000000000000" pitchFamily="18" charset="-128"/>
                <a:ea typeface="HGS教科書体" panose="02020600000000000000" pitchFamily="18" charset="-128"/>
              </a:rPr>
              <a:t>3</a:t>
            </a:r>
            <a:r>
              <a:rPr kumimoji="1" lang="ja-JP" altLang="en-US" sz="1200" b="1" dirty="0">
                <a:latin typeface="HGS教科書体" panose="02020600000000000000" pitchFamily="18" charset="-128"/>
                <a:ea typeface="HGS教科書体" panose="02020600000000000000" pitchFamily="18" charset="-128"/>
              </a:rPr>
              <a:t>　アクティビティ図</a:t>
            </a:r>
          </a:p>
        </p:txBody>
      </p:sp>
      <p:sp>
        <p:nvSpPr>
          <p:cNvPr id="167" name="テキスト ボックス 166">
            <a:extLst>
              <a:ext uri="{FF2B5EF4-FFF2-40B4-BE49-F238E27FC236}">
                <a16:creationId xmlns:a16="http://schemas.microsoft.com/office/drawing/2014/main" id="{3D2FE6E7-A300-4537-B84D-BAA6DD2334C2}"/>
              </a:ext>
            </a:extLst>
          </p:cNvPr>
          <p:cNvSpPr txBox="1"/>
          <p:nvPr/>
        </p:nvSpPr>
        <p:spPr>
          <a:xfrm>
            <a:off x="2564301" y="8086886"/>
            <a:ext cx="3588518" cy="276999"/>
          </a:xfrm>
          <a:prstGeom prst="rect">
            <a:avLst/>
          </a:prstGeom>
          <a:noFill/>
        </p:spPr>
        <p:txBody>
          <a:bodyPr wrap="square" rtlCol="0">
            <a:spAutoFit/>
          </a:bodyPr>
          <a:lstStyle/>
          <a:p>
            <a:r>
              <a:rPr lang="ja-JP" altLang="en-US" sz="1200" b="1" dirty="0">
                <a:latin typeface="HGS教科書体" panose="02020600000000000000" pitchFamily="18" charset="-128"/>
                <a:ea typeface="HGS教科書体" panose="02020600000000000000" pitchFamily="18" charset="-128"/>
              </a:rPr>
              <a:t>表</a:t>
            </a:r>
            <a:r>
              <a:rPr lang="en-US" altLang="ja-JP" sz="1200" b="1" dirty="0">
                <a:latin typeface="HGS教科書体" panose="02020600000000000000" pitchFamily="18" charset="-128"/>
                <a:ea typeface="HGS教科書体" panose="02020600000000000000" pitchFamily="18" charset="-128"/>
              </a:rPr>
              <a:t>2</a:t>
            </a:r>
            <a:r>
              <a:rPr kumimoji="1" lang="ja-JP" altLang="en-US" sz="1200" b="1" dirty="0">
                <a:latin typeface="HGS教科書体" panose="02020600000000000000" pitchFamily="18" charset="-128"/>
                <a:ea typeface="HGS教科書体" panose="02020600000000000000" pitchFamily="18" charset="-128"/>
              </a:rPr>
              <a:t>　アクティビティ図における走行体の動作表</a:t>
            </a:r>
          </a:p>
        </p:txBody>
      </p:sp>
      <p:sp>
        <p:nvSpPr>
          <p:cNvPr id="170" name="正方形/長方形 169">
            <a:extLst>
              <a:ext uri="{FF2B5EF4-FFF2-40B4-BE49-F238E27FC236}">
                <a16:creationId xmlns:a16="http://schemas.microsoft.com/office/drawing/2014/main" id="{944A8D38-1E27-4C40-8954-0B653C50B36F}"/>
              </a:ext>
            </a:extLst>
          </p:cNvPr>
          <p:cNvSpPr/>
          <p:nvPr/>
        </p:nvSpPr>
        <p:spPr>
          <a:xfrm>
            <a:off x="4557402" y="911122"/>
            <a:ext cx="1349020" cy="3811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b="1" dirty="0">
                <a:solidFill>
                  <a:schemeClr val="tx1"/>
                </a:solidFill>
                <a:latin typeface="HGS教科書体" panose="02020600000000000000" pitchFamily="18" charset="-128"/>
                <a:ea typeface="HGS教科書体" panose="02020600000000000000" pitchFamily="18" charset="-128"/>
              </a:rPr>
              <a:t>2. </a:t>
            </a:r>
            <a:r>
              <a:rPr lang="ja-JP" altLang="en-US" b="1" dirty="0">
                <a:solidFill>
                  <a:schemeClr val="tx1"/>
                </a:solidFill>
                <a:latin typeface="HGS教科書体" panose="02020600000000000000" pitchFamily="18" charset="-128"/>
                <a:ea typeface="HGS教科書体" panose="02020600000000000000" pitchFamily="18" charset="-128"/>
              </a:rPr>
              <a:t>機能定義</a:t>
            </a:r>
            <a:endParaRPr lang="en-US" altLang="ja-JP" b="1" dirty="0">
              <a:solidFill>
                <a:schemeClr val="tx1"/>
              </a:solidFill>
              <a:latin typeface="HGS教科書体" panose="02020600000000000000" pitchFamily="18" charset="-128"/>
              <a:ea typeface="HGS教科書体" panose="02020600000000000000" pitchFamily="18" charset="-128"/>
            </a:endParaRPr>
          </a:p>
        </p:txBody>
      </p:sp>
      <p:sp>
        <p:nvSpPr>
          <p:cNvPr id="171" name="正方形/長方形 170">
            <a:extLst>
              <a:ext uri="{FF2B5EF4-FFF2-40B4-BE49-F238E27FC236}">
                <a16:creationId xmlns:a16="http://schemas.microsoft.com/office/drawing/2014/main" id="{9485541F-2FA0-4173-8674-07F8D1B5333F}"/>
              </a:ext>
            </a:extLst>
          </p:cNvPr>
          <p:cNvSpPr/>
          <p:nvPr/>
        </p:nvSpPr>
        <p:spPr>
          <a:xfrm>
            <a:off x="4523897" y="1172728"/>
            <a:ext cx="4271543" cy="8138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ja-JP" sz="1200" b="1" dirty="0">
                <a:solidFill>
                  <a:prstClr val="black"/>
                </a:solidFill>
                <a:latin typeface="HGS教科書体" panose="02020600000000000000" pitchFamily="18" charset="-128"/>
                <a:ea typeface="HGS教科書体" panose="02020600000000000000" pitchFamily="18" charset="-128"/>
              </a:rPr>
              <a:t>2-1. </a:t>
            </a:r>
            <a:r>
              <a:rPr lang="ja-JP" altLang="en-US" sz="1200" b="1" dirty="0">
                <a:solidFill>
                  <a:prstClr val="black"/>
                </a:solidFill>
                <a:latin typeface="HGS教科書体" panose="02020600000000000000" pitchFamily="18" charset="-128"/>
                <a:ea typeface="HGS教科書体" panose="02020600000000000000" pitchFamily="18" charset="-128"/>
              </a:rPr>
              <a:t>ユースケース設計</a:t>
            </a:r>
            <a:endParaRPr lang="en-US" altLang="ja-JP" sz="1200" b="1" dirty="0">
              <a:solidFill>
                <a:prstClr val="black"/>
              </a:solidFill>
              <a:latin typeface="HGS教科書体" panose="02020600000000000000" pitchFamily="18" charset="-128"/>
              <a:ea typeface="HGS教科書体" panose="02020600000000000000" pitchFamily="18" charset="-128"/>
            </a:endParaRPr>
          </a:p>
          <a:p>
            <a:pPr lvl="0"/>
            <a:r>
              <a:rPr lang="ja-JP" altLang="en-US" sz="900" b="1" dirty="0">
                <a:solidFill>
                  <a:srgbClr val="00B050"/>
                </a:solidFill>
                <a:latin typeface="HGS教科書体" panose="02020600000000000000" pitchFamily="18" charset="-128"/>
                <a:ea typeface="HGS教科書体" panose="02020600000000000000" pitchFamily="18" charset="-128"/>
              </a:rPr>
              <a:t>１</a:t>
            </a:r>
            <a:r>
              <a:rPr lang="en-US" altLang="ja-JP" sz="900" b="1" dirty="0">
                <a:solidFill>
                  <a:srgbClr val="00B050"/>
                </a:solidFill>
                <a:latin typeface="HGS教科書体" panose="02020600000000000000" pitchFamily="18" charset="-128"/>
                <a:ea typeface="HGS教科書体" panose="02020600000000000000" pitchFamily="18" charset="-128"/>
              </a:rPr>
              <a:t>.</a:t>
            </a:r>
            <a:r>
              <a:rPr lang="ja-JP" altLang="en-US" sz="900" b="1" dirty="0">
                <a:solidFill>
                  <a:srgbClr val="00B050"/>
                </a:solidFill>
                <a:latin typeface="HGS教科書体" panose="02020600000000000000" pitchFamily="18" charset="-128"/>
                <a:ea typeface="HGS教科書体" panose="02020600000000000000" pitchFamily="18" charset="-128"/>
              </a:rPr>
              <a:t>基本走行シナリオ</a:t>
            </a:r>
            <a:r>
              <a:rPr lang="ja-JP" altLang="en-US" sz="900" dirty="0">
                <a:solidFill>
                  <a:prstClr val="black"/>
                </a:solidFill>
                <a:latin typeface="HGS教科書体" panose="02020600000000000000" pitchFamily="18" charset="-128"/>
                <a:ea typeface="HGS教科書体" panose="02020600000000000000" pitchFamily="18" charset="-128"/>
              </a:rPr>
              <a:t>で検討した基本走行シナリオから、競技者がシステムに</a:t>
            </a:r>
            <a:endParaRPr lang="en-US" altLang="ja-JP" sz="900" dirty="0">
              <a:solidFill>
                <a:prstClr val="black"/>
              </a:solidFill>
              <a:latin typeface="HGS教科書体" panose="02020600000000000000" pitchFamily="18" charset="-128"/>
              <a:ea typeface="HGS教科書体" panose="02020600000000000000" pitchFamily="18" charset="-128"/>
            </a:endParaRPr>
          </a:p>
          <a:p>
            <a:pPr lvl="0"/>
            <a:r>
              <a:rPr lang="ja-JP" altLang="en-US" sz="900" dirty="0">
                <a:solidFill>
                  <a:prstClr val="black"/>
                </a:solidFill>
                <a:latin typeface="HGS教科書体" panose="02020600000000000000" pitchFamily="18" charset="-128"/>
                <a:ea typeface="HGS教科書体" panose="02020600000000000000" pitchFamily="18" charset="-128"/>
              </a:rPr>
              <a:t>対して要求する機能をユースケース図を用いて検討した。各ユースケースには、</a:t>
            </a:r>
            <a:endParaRPr lang="en-US" altLang="ja-JP" sz="900" dirty="0">
              <a:solidFill>
                <a:prstClr val="black"/>
              </a:solidFill>
              <a:latin typeface="HGS教科書体" panose="02020600000000000000" pitchFamily="18" charset="-128"/>
              <a:ea typeface="HGS教科書体" panose="02020600000000000000" pitchFamily="18" charset="-128"/>
            </a:endParaRPr>
          </a:p>
          <a:p>
            <a:pPr lvl="0"/>
            <a:r>
              <a:rPr lang="en-US" altLang="ja-JP" sz="900" dirty="0">
                <a:solidFill>
                  <a:prstClr val="black"/>
                </a:solidFill>
                <a:latin typeface="HGS教科書体" panose="02020600000000000000" pitchFamily="18" charset="-128"/>
                <a:ea typeface="HGS教科書体" panose="02020600000000000000" pitchFamily="18" charset="-128"/>
              </a:rPr>
              <a:t>(Use Case</a:t>
            </a:r>
            <a:r>
              <a:rPr lang="ja-JP" altLang="en-US" sz="900" dirty="0">
                <a:solidFill>
                  <a:prstClr val="black"/>
                </a:solidFill>
                <a:latin typeface="HGS教科書体" panose="02020600000000000000" pitchFamily="18" charset="-128"/>
                <a:ea typeface="HGS教科書体" panose="02020600000000000000" pitchFamily="18" charset="-128"/>
              </a:rPr>
              <a:t>：</a:t>
            </a:r>
            <a:r>
              <a:rPr lang="en-US" altLang="ja-JP" sz="900" dirty="0">
                <a:solidFill>
                  <a:prstClr val="black"/>
                </a:solidFill>
                <a:latin typeface="HGS教科書体" panose="02020600000000000000" pitchFamily="18" charset="-128"/>
                <a:ea typeface="HGS教科書体" panose="02020600000000000000" pitchFamily="18" charset="-128"/>
              </a:rPr>
              <a:t>UC)</a:t>
            </a:r>
            <a:r>
              <a:rPr lang="ja-JP" altLang="en-US" sz="900" dirty="0">
                <a:solidFill>
                  <a:prstClr val="black"/>
                </a:solidFill>
                <a:latin typeface="HGS教科書体" panose="02020600000000000000" pitchFamily="18" charset="-128"/>
                <a:ea typeface="HGS教科書体" panose="02020600000000000000" pitchFamily="18" charset="-128"/>
              </a:rPr>
              <a:t>に</a:t>
            </a:r>
            <a:r>
              <a:rPr lang="en-US" altLang="ja-JP" sz="900" dirty="0">
                <a:solidFill>
                  <a:prstClr val="black"/>
                </a:solidFill>
                <a:latin typeface="HGS教科書体" panose="02020600000000000000" pitchFamily="18" charset="-128"/>
                <a:ea typeface="HGS教科書体" panose="02020600000000000000" pitchFamily="18" charset="-128"/>
              </a:rPr>
              <a:t>ID</a:t>
            </a:r>
            <a:r>
              <a:rPr lang="ja-JP" altLang="en-US" sz="900" dirty="0">
                <a:solidFill>
                  <a:prstClr val="black"/>
                </a:solidFill>
                <a:latin typeface="HGS教科書体" panose="02020600000000000000" pitchFamily="18" charset="-128"/>
                <a:ea typeface="HGS教科書体" panose="02020600000000000000" pitchFamily="18" charset="-128"/>
              </a:rPr>
              <a:t>をつけ、</a:t>
            </a:r>
            <a:r>
              <a:rPr lang="en-US" altLang="ja-JP" sz="900" dirty="0">
                <a:solidFill>
                  <a:prstClr val="black"/>
                </a:solidFill>
                <a:latin typeface="HGS教科書体" panose="02020600000000000000" pitchFamily="18" charset="-128"/>
                <a:ea typeface="HGS教科書体" panose="02020600000000000000" pitchFamily="18" charset="-128"/>
              </a:rPr>
              <a:t>【UC01】</a:t>
            </a:r>
            <a:r>
              <a:rPr lang="ja-JP" altLang="en-US" sz="900" dirty="0">
                <a:solidFill>
                  <a:prstClr val="black"/>
                </a:solidFill>
                <a:latin typeface="HGS教科書体" panose="02020600000000000000" pitchFamily="18" charset="-128"/>
                <a:ea typeface="HGS教科書体" panose="02020600000000000000" pitchFamily="18" charset="-128"/>
              </a:rPr>
              <a:t>などと表記する。</a:t>
            </a:r>
            <a:endParaRPr lang="en-US" altLang="ja-JP" sz="900" dirty="0">
              <a:solidFill>
                <a:prstClr val="black"/>
              </a:solidFill>
              <a:latin typeface="HGS教科書体" panose="02020600000000000000" pitchFamily="18" charset="-128"/>
              <a:ea typeface="HGS教科書体" panose="02020600000000000000" pitchFamily="18" charset="-128"/>
            </a:endParaRPr>
          </a:p>
          <a:p>
            <a:pPr lvl="0"/>
            <a:r>
              <a:rPr lang="ja-JP" altLang="en-US" sz="900" dirty="0">
                <a:solidFill>
                  <a:prstClr val="black"/>
                </a:solidFill>
                <a:latin typeface="HGS教科書体" panose="02020600000000000000" pitchFamily="18" charset="-128"/>
                <a:ea typeface="HGS教科書体" panose="02020600000000000000" pitchFamily="18" charset="-128"/>
              </a:rPr>
              <a:t>作成したユースケース図を図</a:t>
            </a:r>
            <a:r>
              <a:rPr lang="en-US" altLang="ja-JP" sz="900" dirty="0">
                <a:solidFill>
                  <a:prstClr val="black"/>
                </a:solidFill>
                <a:latin typeface="HGS教科書体" panose="02020600000000000000" pitchFamily="18" charset="-128"/>
                <a:ea typeface="HGS教科書体" panose="02020600000000000000" pitchFamily="18" charset="-128"/>
              </a:rPr>
              <a:t>2</a:t>
            </a:r>
            <a:r>
              <a:rPr lang="ja-JP" altLang="en-US" sz="900" dirty="0">
                <a:solidFill>
                  <a:prstClr val="black"/>
                </a:solidFill>
                <a:latin typeface="HGS教科書体" panose="02020600000000000000" pitchFamily="18" charset="-128"/>
                <a:ea typeface="HGS教科書体" panose="02020600000000000000" pitchFamily="18" charset="-128"/>
              </a:rPr>
              <a:t>に示す</a:t>
            </a:r>
            <a:r>
              <a:rPr lang="ja-JP" altLang="en-US" sz="900" dirty="0">
                <a:solidFill>
                  <a:prstClr val="black"/>
                </a:solidFill>
                <a:latin typeface="Times New Roman" panose="02020603050405020304" pitchFamily="18" charset="0"/>
                <a:ea typeface="ＭＳ Ｐゴシック" panose="020B0600070205080204" pitchFamily="34" charset="-128"/>
              </a:rPr>
              <a:t>。</a:t>
            </a:r>
            <a:endParaRPr lang="en-US" altLang="ja-JP" sz="900" dirty="0">
              <a:solidFill>
                <a:prstClr val="black"/>
              </a:solidFill>
              <a:latin typeface="Times New Roman" panose="02020603050405020304" pitchFamily="18" charset="0"/>
              <a:ea typeface="ＭＳ Ｐゴシック" panose="020B0600070205080204" pitchFamily="34" charset="-128"/>
            </a:endParaRPr>
          </a:p>
        </p:txBody>
      </p:sp>
      <p:sp>
        <p:nvSpPr>
          <p:cNvPr id="172" name="正方形/長方形 171">
            <a:extLst>
              <a:ext uri="{FF2B5EF4-FFF2-40B4-BE49-F238E27FC236}">
                <a16:creationId xmlns:a16="http://schemas.microsoft.com/office/drawing/2014/main" id="{67A528DD-2A33-4519-8684-DC5CF32E2594}"/>
              </a:ext>
            </a:extLst>
          </p:cNvPr>
          <p:cNvSpPr/>
          <p:nvPr/>
        </p:nvSpPr>
        <p:spPr>
          <a:xfrm>
            <a:off x="77972" y="5015230"/>
            <a:ext cx="2459746" cy="3811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ja-JP" b="1" dirty="0">
                <a:solidFill>
                  <a:prstClr val="black"/>
                </a:solidFill>
                <a:latin typeface="HGS教科書体" panose="02020600000000000000" pitchFamily="18" charset="-128"/>
                <a:ea typeface="HGS教科書体" panose="02020600000000000000" pitchFamily="18" charset="-128"/>
              </a:rPr>
              <a:t>3. </a:t>
            </a:r>
            <a:r>
              <a:rPr lang="ja-JP" altLang="en-US" b="1" dirty="0">
                <a:solidFill>
                  <a:prstClr val="black"/>
                </a:solidFill>
                <a:latin typeface="HGS教科書体" panose="02020600000000000000" pitchFamily="18" charset="-128"/>
                <a:ea typeface="HGS教科書体" panose="02020600000000000000" pitchFamily="18" charset="-128"/>
              </a:rPr>
              <a:t>アクティビティ設計</a:t>
            </a:r>
          </a:p>
        </p:txBody>
      </p:sp>
      <p:sp>
        <p:nvSpPr>
          <p:cNvPr id="173" name="正方形/長方形 172">
            <a:extLst>
              <a:ext uri="{FF2B5EF4-FFF2-40B4-BE49-F238E27FC236}">
                <a16:creationId xmlns:a16="http://schemas.microsoft.com/office/drawing/2014/main" id="{9C28A45A-ACB0-4B23-AF63-D75C14E99497}"/>
              </a:ext>
            </a:extLst>
          </p:cNvPr>
          <p:cNvSpPr/>
          <p:nvPr/>
        </p:nvSpPr>
        <p:spPr>
          <a:xfrm>
            <a:off x="64096" y="5293111"/>
            <a:ext cx="7848493" cy="3853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ja-JP" sz="900" b="1" dirty="0">
                <a:solidFill>
                  <a:srgbClr val="00B050"/>
                </a:solidFill>
                <a:latin typeface="HGS教科書体" panose="02020600000000000000" pitchFamily="18" charset="-128"/>
                <a:ea typeface="HGS教科書体" panose="02020600000000000000" pitchFamily="18" charset="-128"/>
              </a:rPr>
              <a:t>2. </a:t>
            </a:r>
            <a:r>
              <a:rPr lang="ja-JP" altLang="en-US" sz="900" b="1" dirty="0">
                <a:solidFill>
                  <a:srgbClr val="00B050"/>
                </a:solidFill>
                <a:latin typeface="HGS教科書体" panose="02020600000000000000" pitchFamily="18" charset="-128"/>
                <a:ea typeface="HGS教科書体" panose="02020600000000000000" pitchFamily="18" charset="-128"/>
              </a:rPr>
              <a:t>機能定義</a:t>
            </a:r>
            <a:r>
              <a:rPr lang="ja-JP" altLang="en-US" sz="900" dirty="0">
                <a:solidFill>
                  <a:prstClr val="black"/>
                </a:solidFill>
                <a:latin typeface="HGS教科書体" panose="02020600000000000000" pitchFamily="18" charset="-128"/>
                <a:ea typeface="HGS教科書体" panose="02020600000000000000" pitchFamily="18" charset="-128"/>
              </a:rPr>
              <a:t>の各ユースケースからアクティビティ図を作成した。また、各ユースケースを確実に動作させるために、走行体の速度・走行状態・傾きを検討</a:t>
            </a:r>
            <a:r>
              <a:rPr lang="ja-JP" altLang="en-US" sz="900" dirty="0" smtClean="0">
                <a:solidFill>
                  <a:prstClr val="black"/>
                </a:solidFill>
                <a:latin typeface="HGS教科書体" panose="02020600000000000000" pitchFamily="18" charset="-128"/>
                <a:ea typeface="HGS教科書体" panose="02020600000000000000" pitchFamily="18" charset="-128"/>
              </a:rPr>
              <a:t>し表</a:t>
            </a:r>
            <a:r>
              <a:rPr lang="en-US" altLang="ja-JP" sz="900" dirty="0">
                <a:solidFill>
                  <a:prstClr val="black"/>
                </a:solidFill>
                <a:latin typeface="HGS教科書体" panose="02020600000000000000" pitchFamily="18" charset="-128"/>
                <a:ea typeface="HGS教科書体" panose="02020600000000000000" pitchFamily="18" charset="-128"/>
              </a:rPr>
              <a:t>2</a:t>
            </a:r>
            <a:r>
              <a:rPr lang="ja-JP" altLang="en-US" sz="900" dirty="0">
                <a:solidFill>
                  <a:prstClr val="black"/>
                </a:solidFill>
                <a:latin typeface="HGS教科書体" panose="02020600000000000000" pitchFamily="18" charset="-128"/>
                <a:ea typeface="HGS教科書体" panose="02020600000000000000" pitchFamily="18" charset="-128"/>
              </a:rPr>
              <a:t>にまとめ、検知機能の抽出を行った。</a:t>
            </a:r>
            <a:endParaRPr lang="en-US" altLang="ja-JP" sz="900" dirty="0">
              <a:solidFill>
                <a:prstClr val="black"/>
              </a:solidFill>
              <a:latin typeface="HGS教科書体" panose="02020600000000000000" pitchFamily="18" charset="-128"/>
              <a:ea typeface="HGS教科書体" panose="02020600000000000000" pitchFamily="18" charset="-128"/>
            </a:endParaRPr>
          </a:p>
        </p:txBody>
      </p:sp>
      <p:sp>
        <p:nvSpPr>
          <p:cNvPr id="174" name="正方形/長方形 173">
            <a:extLst>
              <a:ext uri="{FF2B5EF4-FFF2-40B4-BE49-F238E27FC236}">
                <a16:creationId xmlns:a16="http://schemas.microsoft.com/office/drawing/2014/main" id="{9EA8326A-3564-49D0-A26C-AAC7F0FD0642}"/>
              </a:ext>
            </a:extLst>
          </p:cNvPr>
          <p:cNvSpPr/>
          <p:nvPr/>
        </p:nvSpPr>
        <p:spPr>
          <a:xfrm>
            <a:off x="8000491" y="4995495"/>
            <a:ext cx="2459746" cy="3811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ja-JP" b="1" dirty="0">
                <a:solidFill>
                  <a:prstClr val="black"/>
                </a:solidFill>
                <a:latin typeface="HGS教科書体" panose="02020600000000000000" pitchFamily="18" charset="-128"/>
                <a:ea typeface="HGS教科書体" panose="02020600000000000000" pitchFamily="18" charset="-128"/>
              </a:rPr>
              <a:t>4. </a:t>
            </a:r>
            <a:r>
              <a:rPr lang="ja-JP" altLang="en-US" b="1" dirty="0">
                <a:solidFill>
                  <a:prstClr val="black"/>
                </a:solidFill>
                <a:latin typeface="HGS教科書体" panose="02020600000000000000" pitchFamily="18" charset="-128"/>
                <a:ea typeface="HGS教科書体" panose="02020600000000000000" pitchFamily="18" charset="-128"/>
              </a:rPr>
              <a:t>要素技術検討</a:t>
            </a:r>
            <a:endParaRPr lang="en-US" altLang="ja-JP" b="1" dirty="0">
              <a:solidFill>
                <a:prstClr val="black"/>
              </a:solidFill>
              <a:latin typeface="HGS教科書体" panose="02020600000000000000" pitchFamily="18" charset="-128"/>
              <a:ea typeface="HGS教科書体" panose="02020600000000000000" pitchFamily="18" charset="-128"/>
            </a:endParaRPr>
          </a:p>
        </p:txBody>
      </p:sp>
      <p:sp>
        <p:nvSpPr>
          <p:cNvPr id="175" name="正方形/長方形 174">
            <a:extLst>
              <a:ext uri="{FF2B5EF4-FFF2-40B4-BE49-F238E27FC236}">
                <a16:creationId xmlns:a16="http://schemas.microsoft.com/office/drawing/2014/main" id="{40397FA9-A8D6-4684-9DE4-7248D5F0349E}"/>
              </a:ext>
            </a:extLst>
          </p:cNvPr>
          <p:cNvSpPr/>
          <p:nvPr/>
        </p:nvSpPr>
        <p:spPr>
          <a:xfrm>
            <a:off x="8021031" y="5256244"/>
            <a:ext cx="4702597" cy="3853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ja-JP" sz="1000" b="1" dirty="0">
                <a:solidFill>
                  <a:srgbClr val="00B050"/>
                </a:solidFill>
                <a:latin typeface="HGS教科書体" panose="02020600000000000000" pitchFamily="18" charset="-128"/>
                <a:ea typeface="HGS教科書体" panose="02020600000000000000" pitchFamily="18" charset="-128"/>
              </a:rPr>
              <a:t>3. </a:t>
            </a:r>
            <a:r>
              <a:rPr lang="ja-JP" altLang="en-US" sz="1000" b="1" dirty="0">
                <a:solidFill>
                  <a:srgbClr val="00B050"/>
                </a:solidFill>
                <a:latin typeface="HGS教科書体" panose="02020600000000000000" pitchFamily="18" charset="-128"/>
                <a:ea typeface="HGS教科書体" panose="02020600000000000000" pitchFamily="18" charset="-128"/>
              </a:rPr>
              <a:t>アクティビティ設計</a:t>
            </a:r>
            <a:r>
              <a:rPr lang="ja-JP" altLang="en-US" sz="1000" dirty="0">
                <a:solidFill>
                  <a:prstClr val="black"/>
                </a:solidFill>
                <a:latin typeface="HGS教科書体" panose="02020600000000000000" pitchFamily="18" charset="-128"/>
                <a:ea typeface="HGS教科書体" panose="02020600000000000000" pitchFamily="18" charset="-128"/>
              </a:rPr>
              <a:t>で検討したアクティビティ図と走行体の動作から、以下の要素技術を考案した。</a:t>
            </a:r>
            <a:endParaRPr lang="en-US" altLang="ja-JP" sz="1000" dirty="0">
              <a:solidFill>
                <a:prstClr val="black"/>
              </a:solidFill>
              <a:latin typeface="HGS教科書体" panose="02020600000000000000" pitchFamily="18" charset="-128"/>
              <a:ea typeface="HGS教科書体" panose="02020600000000000000" pitchFamily="18" charset="-128"/>
            </a:endParaRPr>
          </a:p>
        </p:txBody>
      </p:sp>
      <p:sp>
        <p:nvSpPr>
          <p:cNvPr id="178" name="1 つの角を切り取った四角形 4">
            <a:extLst>
              <a:ext uri="{FF2B5EF4-FFF2-40B4-BE49-F238E27FC236}">
                <a16:creationId xmlns:a16="http://schemas.microsoft.com/office/drawing/2014/main" id="{1A5A2878-7E62-440F-9EEC-11E0DF36FBA3}"/>
              </a:ext>
            </a:extLst>
          </p:cNvPr>
          <p:cNvSpPr/>
          <p:nvPr/>
        </p:nvSpPr>
        <p:spPr>
          <a:xfrm>
            <a:off x="10395153" y="6301354"/>
            <a:ext cx="995665" cy="292724"/>
          </a:xfrm>
          <a:prstGeom prst="roundRect">
            <a:avLst/>
          </a:prstGeom>
          <a:solidFill>
            <a:schemeClr val="accent6">
              <a:lumMod val="60000"/>
              <a:lumOff val="40000"/>
            </a:schemeClr>
          </a:solidFill>
          <a:ln w="19050"/>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ja-JP" altLang="en-US" sz="600" b="1" dirty="0">
                <a:solidFill>
                  <a:schemeClr val="tx1"/>
                </a:solidFill>
              </a:rPr>
              <a:t>ルックアップゲートに向けて前進。</a:t>
            </a:r>
            <a:endParaRPr kumimoji="1" lang="ja-JP" altLang="en-US" sz="600" b="1" dirty="0">
              <a:solidFill>
                <a:schemeClr val="tx1"/>
              </a:solidFill>
            </a:endParaRPr>
          </a:p>
        </p:txBody>
      </p:sp>
      <p:sp>
        <p:nvSpPr>
          <p:cNvPr id="179" name="1 つの角を切り取った四角形 4">
            <a:extLst>
              <a:ext uri="{FF2B5EF4-FFF2-40B4-BE49-F238E27FC236}">
                <a16:creationId xmlns:a16="http://schemas.microsoft.com/office/drawing/2014/main" id="{37D69B41-FF5F-4117-A32F-A44BFFE66E7A}"/>
              </a:ext>
            </a:extLst>
          </p:cNvPr>
          <p:cNvSpPr/>
          <p:nvPr/>
        </p:nvSpPr>
        <p:spPr>
          <a:xfrm>
            <a:off x="11535492" y="6302450"/>
            <a:ext cx="1110623" cy="292725"/>
          </a:xfrm>
          <a:prstGeom prst="roundRect">
            <a:avLst/>
          </a:prstGeom>
          <a:solidFill>
            <a:schemeClr val="accent6">
              <a:lumMod val="60000"/>
              <a:lumOff val="40000"/>
            </a:schemeClr>
          </a:solidFill>
          <a:ln w="19050"/>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kumimoji="1" lang="ja-JP" altLang="en-US" sz="600" b="1" dirty="0">
                <a:solidFill>
                  <a:schemeClr val="tx1"/>
                </a:solidFill>
              </a:rPr>
              <a:t>超音波センサがルックアップゲートに接近したことを検知。</a:t>
            </a:r>
          </a:p>
        </p:txBody>
      </p:sp>
      <p:sp>
        <p:nvSpPr>
          <p:cNvPr id="180" name="1 つの角を切り取った四角形 4">
            <a:extLst>
              <a:ext uri="{FF2B5EF4-FFF2-40B4-BE49-F238E27FC236}">
                <a16:creationId xmlns:a16="http://schemas.microsoft.com/office/drawing/2014/main" id="{D01591F1-B327-4088-8FCE-2219BFE99FF1}"/>
              </a:ext>
            </a:extLst>
          </p:cNvPr>
          <p:cNvSpPr/>
          <p:nvPr/>
        </p:nvSpPr>
        <p:spPr>
          <a:xfrm>
            <a:off x="11637039" y="8672013"/>
            <a:ext cx="995665" cy="754259"/>
          </a:xfrm>
          <a:prstGeom prst="roundRect">
            <a:avLst/>
          </a:prstGeom>
          <a:solidFill>
            <a:schemeClr val="accent6">
              <a:lumMod val="60000"/>
              <a:lumOff val="40000"/>
            </a:schemeClr>
          </a:solidFill>
          <a:ln w="19050"/>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kumimoji="1" lang="ja-JP" altLang="en-US" sz="700" b="1" dirty="0">
                <a:solidFill>
                  <a:schemeClr val="tx1"/>
                </a:solidFill>
              </a:rPr>
              <a:t>走行体が回転動作中に、算出している旋回角度を監視し、指定角度に到達した時点を通知する。</a:t>
            </a:r>
          </a:p>
        </p:txBody>
      </p:sp>
      <p:sp>
        <p:nvSpPr>
          <p:cNvPr id="181" name="1 つの角を切り取った四角形 4">
            <a:extLst>
              <a:ext uri="{FF2B5EF4-FFF2-40B4-BE49-F238E27FC236}">
                <a16:creationId xmlns:a16="http://schemas.microsoft.com/office/drawing/2014/main" id="{2E6EA9B6-5BC7-48B9-8882-F1B9081BFD4A}"/>
              </a:ext>
            </a:extLst>
          </p:cNvPr>
          <p:cNvSpPr/>
          <p:nvPr/>
        </p:nvSpPr>
        <p:spPr>
          <a:xfrm>
            <a:off x="10180321" y="8232307"/>
            <a:ext cx="995665" cy="290975"/>
          </a:xfrm>
          <a:prstGeom prst="roundRect">
            <a:avLst/>
          </a:prstGeom>
          <a:solidFill>
            <a:schemeClr val="accent6">
              <a:lumMod val="60000"/>
              <a:lumOff val="40000"/>
            </a:schemeClr>
          </a:solidFill>
          <a:ln w="19050"/>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ja-JP" altLang="en-US" sz="600" b="1" dirty="0">
                <a:solidFill>
                  <a:schemeClr val="tx1"/>
                </a:solidFill>
              </a:rPr>
              <a:t>ルックアップゲートを通過しながら前進。</a:t>
            </a:r>
            <a:endParaRPr kumimoji="1" lang="ja-JP" altLang="en-US" sz="600" b="1" dirty="0">
              <a:solidFill>
                <a:schemeClr val="tx1"/>
              </a:solidFill>
            </a:endParaRPr>
          </a:p>
        </p:txBody>
      </p:sp>
      <p:sp>
        <p:nvSpPr>
          <p:cNvPr id="182" name="1 つの角を切り取った四角形 4">
            <a:extLst>
              <a:ext uri="{FF2B5EF4-FFF2-40B4-BE49-F238E27FC236}">
                <a16:creationId xmlns:a16="http://schemas.microsoft.com/office/drawing/2014/main" id="{D55BF119-8EF8-4E28-8657-21EA0D52ED92}"/>
              </a:ext>
            </a:extLst>
          </p:cNvPr>
          <p:cNvSpPr/>
          <p:nvPr/>
        </p:nvSpPr>
        <p:spPr>
          <a:xfrm>
            <a:off x="11400720" y="8225974"/>
            <a:ext cx="1110623" cy="290975"/>
          </a:xfrm>
          <a:prstGeom prst="roundRect">
            <a:avLst/>
          </a:prstGeom>
          <a:solidFill>
            <a:schemeClr val="accent6">
              <a:lumMod val="60000"/>
              <a:lumOff val="40000"/>
            </a:schemeClr>
          </a:solidFill>
          <a:ln w="19050"/>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kumimoji="1" lang="ja-JP" altLang="en-US" sz="600" b="1" dirty="0">
                <a:solidFill>
                  <a:schemeClr val="tx1"/>
                </a:solidFill>
              </a:rPr>
              <a:t>走行中の移動距離を算出し、設定した距離の到達を検知。</a:t>
            </a:r>
          </a:p>
        </p:txBody>
      </p:sp>
      <p:sp>
        <p:nvSpPr>
          <p:cNvPr id="183" name="1 つの角を切り取った四角形 4">
            <a:extLst>
              <a:ext uri="{FF2B5EF4-FFF2-40B4-BE49-F238E27FC236}">
                <a16:creationId xmlns:a16="http://schemas.microsoft.com/office/drawing/2014/main" id="{5FDCFEAF-C8A7-4F37-BD60-5C352993005D}"/>
              </a:ext>
            </a:extLst>
          </p:cNvPr>
          <p:cNvSpPr/>
          <p:nvPr/>
        </p:nvSpPr>
        <p:spPr>
          <a:xfrm>
            <a:off x="11773088" y="6764461"/>
            <a:ext cx="865921" cy="734836"/>
          </a:xfrm>
          <a:prstGeom prst="roundRect">
            <a:avLst/>
          </a:prstGeom>
          <a:solidFill>
            <a:schemeClr val="accent6">
              <a:lumMod val="60000"/>
              <a:lumOff val="40000"/>
            </a:schemeClr>
          </a:solidFill>
          <a:ln w="19050"/>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lvl="0"/>
            <a:r>
              <a:rPr lang="ja-JP" altLang="en-US" sz="600" b="1" dirty="0">
                <a:solidFill>
                  <a:prstClr val="black"/>
                </a:solidFill>
                <a:latin typeface="+mn-ea"/>
              </a:rPr>
              <a:t>尻尾角度を変えると、走行体が傾き、高さが下がる。ゲートをくぐれる高さまで傾けることで正確なゲート通過を実現。</a:t>
            </a:r>
            <a:endParaRPr lang="en-US" altLang="ja-JP" sz="600" b="1" dirty="0">
              <a:solidFill>
                <a:prstClr val="black"/>
              </a:solidFill>
              <a:latin typeface="+mn-ea"/>
            </a:endParaRPr>
          </a:p>
        </p:txBody>
      </p:sp>
      <p:pic>
        <p:nvPicPr>
          <p:cNvPr id="184" name="図 183"/>
          <p:cNvPicPr>
            <a:picLocks noChangeAspect="1"/>
          </p:cNvPicPr>
          <p:nvPr/>
        </p:nvPicPr>
        <p:blipFill>
          <a:blip r:embed="rId9"/>
          <a:stretch>
            <a:fillRect/>
          </a:stretch>
        </p:blipFill>
        <p:spPr>
          <a:xfrm>
            <a:off x="8804461" y="2255734"/>
            <a:ext cx="3869835" cy="2618385"/>
          </a:xfrm>
          <a:prstGeom prst="rect">
            <a:avLst/>
          </a:prstGeom>
        </p:spPr>
      </p:pic>
      <p:pic>
        <p:nvPicPr>
          <p:cNvPr id="3" name="図 2"/>
          <p:cNvPicPr>
            <a:picLocks noChangeAspect="1"/>
          </p:cNvPicPr>
          <p:nvPr/>
        </p:nvPicPr>
        <p:blipFill>
          <a:blip r:embed="rId10"/>
          <a:stretch>
            <a:fillRect/>
          </a:stretch>
        </p:blipFill>
        <p:spPr>
          <a:xfrm>
            <a:off x="11810780" y="282417"/>
            <a:ext cx="876300" cy="676275"/>
          </a:xfrm>
          <a:prstGeom prst="rect">
            <a:avLst/>
          </a:prstGeom>
        </p:spPr>
      </p:pic>
      <p:pic>
        <p:nvPicPr>
          <p:cNvPr id="6" name="図 5"/>
          <p:cNvPicPr>
            <a:picLocks noChangeAspect="1"/>
          </p:cNvPicPr>
          <p:nvPr/>
        </p:nvPicPr>
        <p:blipFill rotWithShape="1">
          <a:blip r:embed="rId11"/>
          <a:srcRect b="21581"/>
          <a:stretch/>
        </p:blipFill>
        <p:spPr>
          <a:xfrm>
            <a:off x="10494971" y="5749250"/>
            <a:ext cx="876300" cy="530328"/>
          </a:xfrm>
          <a:prstGeom prst="rect">
            <a:avLst/>
          </a:prstGeom>
        </p:spPr>
      </p:pic>
      <p:pic>
        <p:nvPicPr>
          <p:cNvPr id="28" name="図 27"/>
          <p:cNvPicPr>
            <a:picLocks noChangeAspect="1"/>
          </p:cNvPicPr>
          <p:nvPr/>
        </p:nvPicPr>
        <p:blipFill rotWithShape="1">
          <a:blip r:embed="rId12"/>
          <a:srcRect t="15728"/>
          <a:stretch/>
        </p:blipFill>
        <p:spPr>
          <a:xfrm>
            <a:off x="11715295" y="5664695"/>
            <a:ext cx="876300" cy="593987"/>
          </a:xfrm>
          <a:prstGeom prst="rect">
            <a:avLst/>
          </a:prstGeom>
        </p:spPr>
      </p:pic>
      <p:pic>
        <p:nvPicPr>
          <p:cNvPr id="30" name="図 29"/>
          <p:cNvPicPr>
            <a:picLocks noChangeAspect="1"/>
          </p:cNvPicPr>
          <p:nvPr/>
        </p:nvPicPr>
        <p:blipFill>
          <a:blip r:embed="rId13"/>
          <a:stretch>
            <a:fillRect/>
          </a:stretch>
        </p:blipFill>
        <p:spPr>
          <a:xfrm>
            <a:off x="10372108" y="7630180"/>
            <a:ext cx="647700" cy="571500"/>
          </a:xfrm>
          <a:prstGeom prst="rect">
            <a:avLst/>
          </a:prstGeom>
        </p:spPr>
      </p:pic>
      <p:pic>
        <p:nvPicPr>
          <p:cNvPr id="31" name="図 30"/>
          <p:cNvPicPr>
            <a:picLocks noChangeAspect="1"/>
          </p:cNvPicPr>
          <p:nvPr/>
        </p:nvPicPr>
        <p:blipFill>
          <a:blip r:embed="rId14"/>
          <a:stretch>
            <a:fillRect/>
          </a:stretch>
        </p:blipFill>
        <p:spPr>
          <a:xfrm>
            <a:off x="11512871" y="7721700"/>
            <a:ext cx="666750" cy="447675"/>
          </a:xfrm>
          <a:prstGeom prst="rect">
            <a:avLst/>
          </a:prstGeom>
        </p:spPr>
      </p:pic>
      <p:sp>
        <p:nvSpPr>
          <p:cNvPr id="141" name="雲形吹き出し 140"/>
          <p:cNvSpPr/>
          <p:nvPr/>
        </p:nvSpPr>
        <p:spPr>
          <a:xfrm rot="357649">
            <a:off x="12191304" y="7665863"/>
            <a:ext cx="420530" cy="244882"/>
          </a:xfrm>
          <a:prstGeom prst="cloudCallout">
            <a:avLst>
              <a:gd name="adj1" fmla="val -38587"/>
              <a:gd name="adj2" fmla="val 65633"/>
            </a:avLst>
          </a:prstGeom>
          <a:solidFill>
            <a:schemeClr val="accent3">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528"/>
          </a:p>
        </p:txBody>
      </p:sp>
      <p:sp>
        <p:nvSpPr>
          <p:cNvPr id="139" name="テキスト ボックス 138"/>
          <p:cNvSpPr txBox="1"/>
          <p:nvPr/>
        </p:nvSpPr>
        <p:spPr>
          <a:xfrm>
            <a:off x="12205712" y="7662175"/>
            <a:ext cx="425116" cy="221599"/>
          </a:xfrm>
          <a:prstGeom prst="rect">
            <a:avLst/>
          </a:prstGeom>
          <a:noFill/>
        </p:spPr>
        <p:txBody>
          <a:bodyPr wrap="none" rtlCol="0">
            <a:spAutoFit/>
          </a:bodyPr>
          <a:lstStyle/>
          <a:p>
            <a:r>
              <a:rPr kumimoji="1" lang="en-US" altLang="ja-JP" sz="840" dirty="0"/>
              <a:t>30cm</a:t>
            </a:r>
            <a:endParaRPr kumimoji="1" lang="ja-JP" altLang="en-US" sz="840" dirty="0"/>
          </a:p>
        </p:txBody>
      </p:sp>
      <p:pic>
        <p:nvPicPr>
          <p:cNvPr id="26" name="図 25"/>
          <p:cNvPicPr>
            <a:picLocks noChangeAspect="1"/>
          </p:cNvPicPr>
          <p:nvPr/>
        </p:nvPicPr>
        <p:blipFill rotWithShape="1">
          <a:blip r:embed="rId15"/>
          <a:srcRect b="17812"/>
          <a:stretch/>
        </p:blipFill>
        <p:spPr>
          <a:xfrm>
            <a:off x="10145216" y="6901248"/>
            <a:ext cx="1590675" cy="563648"/>
          </a:xfrm>
          <a:prstGeom prst="rect">
            <a:avLst/>
          </a:prstGeom>
        </p:spPr>
      </p:pic>
      <p:pic>
        <p:nvPicPr>
          <p:cNvPr id="32" name="図 31"/>
          <p:cNvPicPr>
            <a:picLocks noChangeAspect="1"/>
          </p:cNvPicPr>
          <p:nvPr/>
        </p:nvPicPr>
        <p:blipFill>
          <a:blip r:embed="rId16"/>
          <a:stretch>
            <a:fillRect/>
          </a:stretch>
        </p:blipFill>
        <p:spPr>
          <a:xfrm>
            <a:off x="10637372" y="8706242"/>
            <a:ext cx="438150" cy="685800"/>
          </a:xfrm>
          <a:prstGeom prst="rect">
            <a:avLst/>
          </a:prstGeom>
        </p:spPr>
      </p:pic>
      <p:sp>
        <p:nvSpPr>
          <p:cNvPr id="168" name="テキスト ボックス 167">
            <a:extLst>
              <a:ext uri="{FF2B5EF4-FFF2-40B4-BE49-F238E27FC236}">
                <a16:creationId xmlns:a16="http://schemas.microsoft.com/office/drawing/2014/main" id="{4D173936-7209-458D-AB6B-1BC5858096CC}"/>
              </a:ext>
            </a:extLst>
          </p:cNvPr>
          <p:cNvSpPr txBox="1"/>
          <p:nvPr/>
        </p:nvSpPr>
        <p:spPr>
          <a:xfrm>
            <a:off x="10125912" y="7105211"/>
            <a:ext cx="401072" cy="221599"/>
          </a:xfrm>
          <a:prstGeom prst="rect">
            <a:avLst/>
          </a:prstGeom>
          <a:noFill/>
        </p:spPr>
        <p:txBody>
          <a:bodyPr wrap="none" rtlCol="0">
            <a:spAutoFit/>
          </a:bodyPr>
          <a:lstStyle/>
          <a:p>
            <a:r>
              <a:rPr kumimoji="1" lang="en-US" altLang="ja-JP" sz="840" b="1" dirty="0" smtClean="0">
                <a:solidFill>
                  <a:srgbClr val="FF0000"/>
                </a:solidFill>
              </a:rPr>
              <a:t>80°</a:t>
            </a:r>
            <a:endParaRPr kumimoji="1" lang="ja-JP" altLang="en-US" sz="840" b="1" dirty="0">
              <a:solidFill>
                <a:srgbClr val="FF0000"/>
              </a:solidFill>
            </a:endParaRPr>
          </a:p>
        </p:txBody>
      </p:sp>
      <p:sp>
        <p:nvSpPr>
          <p:cNvPr id="169" name="テキスト ボックス 168">
            <a:extLst>
              <a:ext uri="{FF2B5EF4-FFF2-40B4-BE49-F238E27FC236}">
                <a16:creationId xmlns:a16="http://schemas.microsoft.com/office/drawing/2014/main" id="{8FBB9251-56A0-4B98-952F-B4223B5E0474}"/>
              </a:ext>
            </a:extLst>
          </p:cNvPr>
          <p:cNvSpPr txBox="1"/>
          <p:nvPr/>
        </p:nvSpPr>
        <p:spPr>
          <a:xfrm>
            <a:off x="10827969" y="7089208"/>
            <a:ext cx="401072" cy="221599"/>
          </a:xfrm>
          <a:prstGeom prst="rect">
            <a:avLst/>
          </a:prstGeom>
          <a:noFill/>
        </p:spPr>
        <p:txBody>
          <a:bodyPr wrap="none" rtlCol="0">
            <a:spAutoFit/>
          </a:bodyPr>
          <a:lstStyle/>
          <a:p>
            <a:r>
              <a:rPr lang="en-US" altLang="ja-JP" sz="840" b="1" dirty="0" smtClean="0">
                <a:solidFill>
                  <a:srgbClr val="FF0000"/>
                </a:solidFill>
              </a:rPr>
              <a:t>63°</a:t>
            </a:r>
            <a:endParaRPr kumimoji="1" lang="ja-JP" altLang="en-US" sz="840" b="1" dirty="0">
              <a:solidFill>
                <a:srgbClr val="FF0000"/>
              </a:solidFill>
            </a:endParaRPr>
          </a:p>
        </p:txBody>
      </p:sp>
      <p:pic>
        <p:nvPicPr>
          <p:cNvPr id="33" name="図 32"/>
          <p:cNvPicPr>
            <a:picLocks noChangeAspect="1"/>
          </p:cNvPicPr>
          <p:nvPr/>
        </p:nvPicPr>
        <p:blipFill>
          <a:blip r:embed="rId17"/>
          <a:stretch>
            <a:fillRect/>
          </a:stretch>
        </p:blipFill>
        <p:spPr>
          <a:xfrm>
            <a:off x="11625730" y="6934335"/>
            <a:ext cx="67062" cy="475529"/>
          </a:xfrm>
          <a:prstGeom prst="rect">
            <a:avLst/>
          </a:prstGeom>
        </p:spPr>
      </p:pic>
    </p:spTree>
    <p:extLst>
      <p:ext uri="{BB962C8B-B14F-4D97-AF65-F5344CB8AC3E}">
        <p14:creationId xmlns:p14="http://schemas.microsoft.com/office/powerpoint/2010/main" val="2960940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テキスト ボックス 59">
            <a:extLst>
              <a:ext uri="{FF2B5EF4-FFF2-40B4-BE49-F238E27FC236}">
                <a16:creationId xmlns:a16="http://schemas.microsoft.com/office/drawing/2014/main" id="{589416DC-138C-468C-BBB8-3C1B6F1324CF}"/>
              </a:ext>
            </a:extLst>
          </p:cNvPr>
          <p:cNvSpPr txBox="1"/>
          <p:nvPr/>
        </p:nvSpPr>
        <p:spPr>
          <a:xfrm>
            <a:off x="48494" y="3551428"/>
            <a:ext cx="12714428" cy="6022800"/>
          </a:xfrm>
          <a:prstGeom prst="rect">
            <a:avLst/>
          </a:prstGeom>
          <a:noFill/>
          <a:ln w="28575">
            <a:solidFill>
              <a:srgbClr val="00B050"/>
            </a:solidFill>
          </a:ln>
        </p:spPr>
        <p:txBody>
          <a:bodyPr wrap="square" rtlCol="0">
            <a:spAutoFit/>
          </a:bodyPr>
          <a:lstStyle/>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p:txBody>
      </p:sp>
      <p:pic>
        <p:nvPicPr>
          <p:cNvPr id="55" name="図 54"/>
          <p:cNvPicPr>
            <a:picLocks noChangeAspect="1"/>
          </p:cNvPicPr>
          <p:nvPr/>
        </p:nvPicPr>
        <p:blipFill>
          <a:blip r:embed="rId2"/>
          <a:stretch>
            <a:fillRect/>
          </a:stretch>
        </p:blipFill>
        <p:spPr>
          <a:xfrm>
            <a:off x="199975" y="4229208"/>
            <a:ext cx="12520592" cy="5193725"/>
          </a:xfrm>
          <a:prstGeom prst="rect">
            <a:avLst/>
          </a:prstGeom>
        </p:spPr>
      </p:pic>
      <p:sp>
        <p:nvSpPr>
          <p:cNvPr id="66" name="テキスト ボックス 65">
            <a:extLst>
              <a:ext uri="{FF2B5EF4-FFF2-40B4-BE49-F238E27FC236}">
                <a16:creationId xmlns:a16="http://schemas.microsoft.com/office/drawing/2014/main" id="{589416DC-138C-468C-BBB8-3C1B6F1324CF}"/>
              </a:ext>
            </a:extLst>
          </p:cNvPr>
          <p:cNvSpPr txBox="1"/>
          <p:nvPr/>
        </p:nvSpPr>
        <p:spPr>
          <a:xfrm>
            <a:off x="4561311" y="995372"/>
            <a:ext cx="8201611" cy="2505600"/>
          </a:xfrm>
          <a:prstGeom prst="rect">
            <a:avLst/>
          </a:prstGeom>
          <a:noFill/>
          <a:ln w="28575">
            <a:solidFill>
              <a:srgbClr val="00B050"/>
            </a:solidFill>
          </a:ln>
        </p:spPr>
        <p:txBody>
          <a:bodyPr wrap="square" rtlCol="0">
            <a:spAutoFit/>
          </a:bodyPr>
          <a:lstStyle/>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p:txBody>
      </p:sp>
      <p:sp>
        <p:nvSpPr>
          <p:cNvPr id="4" name="正方形/長方形 3"/>
          <p:cNvSpPr/>
          <p:nvPr/>
        </p:nvSpPr>
        <p:spPr>
          <a:xfrm>
            <a:off x="0" y="1"/>
            <a:ext cx="12801600" cy="966413"/>
          </a:xfrm>
          <a:prstGeom prst="rect">
            <a:avLst/>
          </a:prstGeom>
          <a:solidFill>
            <a:schemeClr val="accent6">
              <a:lumMod val="40000"/>
              <a:lumOff val="60000"/>
            </a:schemeClr>
          </a:solid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128016" tIns="64008" rIns="128016" bIns="64008" numCol="1" spcCol="0" rtlCol="0" fromWordArt="0" anchor="ctr" anchorCtr="0" forceAA="0" compatLnSpc="1">
            <a:prstTxWarp prst="textNoShape">
              <a:avLst/>
            </a:prstTxWarp>
            <a:noAutofit/>
          </a:bodyPr>
          <a:lstStyle/>
          <a:p>
            <a:pPr algn="ctr"/>
            <a:endParaRPr lang="ja-JP" altLang="en-US" sz="3528"/>
          </a:p>
        </p:txBody>
      </p:sp>
      <p:sp>
        <p:nvSpPr>
          <p:cNvPr id="15" name="片側の 2 つの角を丸めた四角形 14"/>
          <p:cNvSpPr/>
          <p:nvPr/>
        </p:nvSpPr>
        <p:spPr>
          <a:xfrm>
            <a:off x="5835537" y="229869"/>
            <a:ext cx="1635624" cy="709897"/>
          </a:xfrm>
          <a:prstGeom prst="round2SameRect">
            <a:avLst/>
          </a:prstGeom>
          <a:effectLst>
            <a:outerShdw blurRad="50800" dist="38100" dir="8100000" algn="tr"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ja-JP" altLang="en-US" sz="1960" dirty="0"/>
              <a:t>振る舞い</a:t>
            </a:r>
            <a:endParaRPr kumimoji="1" lang="en-US" altLang="ja-JP" sz="1960" dirty="0"/>
          </a:p>
          <a:p>
            <a:pPr algn="ctr"/>
            <a:r>
              <a:rPr kumimoji="1" lang="ja-JP" altLang="en-US" sz="1960" dirty="0"/>
              <a:t>モデル</a:t>
            </a:r>
          </a:p>
        </p:txBody>
      </p:sp>
      <p:sp>
        <p:nvSpPr>
          <p:cNvPr id="16" name="片側の 2 つの角を丸めた四角形 15"/>
          <p:cNvSpPr/>
          <p:nvPr/>
        </p:nvSpPr>
        <p:spPr>
          <a:xfrm>
            <a:off x="91283" y="229869"/>
            <a:ext cx="1773240" cy="709897"/>
          </a:xfrm>
          <a:prstGeom prst="round2SameRect">
            <a:avLst/>
          </a:prstGeom>
          <a:effectLst>
            <a:outerShdw blurRad="50800" dist="38100" dir="8100000" algn="tr"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ja-JP" altLang="en-US" sz="1960" dirty="0"/>
              <a:t>機能モデル</a:t>
            </a:r>
          </a:p>
        </p:txBody>
      </p:sp>
      <p:sp>
        <p:nvSpPr>
          <p:cNvPr id="17" name="片側の 2 つの角を丸めた四角形 16"/>
          <p:cNvSpPr/>
          <p:nvPr/>
        </p:nvSpPr>
        <p:spPr>
          <a:xfrm>
            <a:off x="2051906" y="229869"/>
            <a:ext cx="1773240" cy="709897"/>
          </a:xfrm>
          <a:prstGeom prst="round2Same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1960" b="1" dirty="0">
                <a:effectLst>
                  <a:outerShdw blurRad="38100" dist="38100" dir="2700000" algn="tl">
                    <a:srgbClr val="000000">
                      <a:alpha val="43137"/>
                    </a:srgbClr>
                  </a:outerShdw>
                </a:effectLst>
              </a:rPr>
              <a:t>構造モデル</a:t>
            </a:r>
          </a:p>
        </p:txBody>
      </p:sp>
      <p:sp>
        <p:nvSpPr>
          <p:cNvPr id="18" name="片側の 2 つの角を丸めた四角形 17"/>
          <p:cNvSpPr/>
          <p:nvPr/>
        </p:nvSpPr>
        <p:spPr>
          <a:xfrm>
            <a:off x="4012530" y="229869"/>
            <a:ext cx="1635624" cy="709897"/>
          </a:xfrm>
          <a:prstGeom prst="round2SameRect">
            <a:avLst/>
          </a:prstGeom>
          <a:effectLst>
            <a:outerShdw blurRad="50800" dist="38100" dir="8100000" algn="tr"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ja-JP" altLang="en-US" sz="1960" dirty="0"/>
              <a:t>振る舞い</a:t>
            </a:r>
            <a:endParaRPr kumimoji="1" lang="en-US" altLang="ja-JP" sz="1960" dirty="0"/>
          </a:p>
          <a:p>
            <a:pPr algn="ctr"/>
            <a:r>
              <a:rPr kumimoji="1" lang="ja-JP" altLang="en-US" sz="1960" dirty="0"/>
              <a:t>モデル</a:t>
            </a:r>
          </a:p>
        </p:txBody>
      </p:sp>
      <p:sp>
        <p:nvSpPr>
          <p:cNvPr id="11" name="テキスト ボックス 10"/>
          <p:cNvSpPr txBox="1"/>
          <p:nvPr/>
        </p:nvSpPr>
        <p:spPr>
          <a:xfrm>
            <a:off x="10373246" y="225194"/>
            <a:ext cx="1532402" cy="781752"/>
          </a:xfrm>
          <a:prstGeom prst="rect">
            <a:avLst/>
          </a:prstGeom>
          <a:noFill/>
        </p:spPr>
        <p:txBody>
          <a:bodyPr wrap="square" rtlCol="0">
            <a:spAutoFit/>
          </a:bodyPr>
          <a:lstStyle/>
          <a:p>
            <a:r>
              <a:rPr kumimoji="1" lang="ja-JP" altLang="en-US" sz="4480" b="1" dirty="0">
                <a:latin typeface="HG教科書体" panose="02020609000000000000" pitchFamily="17" charset="-128"/>
                <a:ea typeface="HG教科書体" panose="02020609000000000000" pitchFamily="17" charset="-128"/>
              </a:rPr>
              <a:t>熊猫</a:t>
            </a:r>
          </a:p>
        </p:txBody>
      </p:sp>
      <p:sp>
        <p:nvSpPr>
          <p:cNvPr id="12" name="テキスト ボックス 11"/>
          <p:cNvSpPr txBox="1"/>
          <p:nvPr/>
        </p:nvSpPr>
        <p:spPr>
          <a:xfrm>
            <a:off x="9376323" y="-77466"/>
            <a:ext cx="3739443" cy="437043"/>
          </a:xfrm>
          <a:prstGeom prst="rect">
            <a:avLst/>
          </a:prstGeom>
          <a:noFill/>
        </p:spPr>
        <p:txBody>
          <a:bodyPr wrap="square" rtlCol="0">
            <a:spAutoFit/>
          </a:bodyPr>
          <a:lstStyle/>
          <a:p>
            <a:r>
              <a:rPr kumimoji="1" lang="ja-JP" altLang="en-US" sz="2240" b="1" dirty="0">
                <a:latin typeface="HG教科書体" panose="02020609000000000000" pitchFamily="17" charset="-128"/>
                <a:ea typeface="HG教科書体" panose="02020609000000000000" pitchFamily="17" charset="-128"/>
              </a:rPr>
              <a:t>㈱日立超</a:t>
            </a:r>
            <a:r>
              <a:rPr kumimoji="1" lang="en-US" altLang="ja-JP" sz="2240" b="1" dirty="0">
                <a:latin typeface="HG教科書体" panose="02020609000000000000" pitchFamily="17" charset="-128"/>
                <a:ea typeface="HG教科書体" panose="02020609000000000000" pitchFamily="17" charset="-128"/>
              </a:rPr>
              <a:t>LSI</a:t>
            </a:r>
            <a:r>
              <a:rPr kumimoji="1" lang="ja-JP" altLang="en-US" sz="2240" b="1" dirty="0">
                <a:latin typeface="HG教科書体" panose="02020609000000000000" pitchFamily="17" charset="-128"/>
                <a:ea typeface="HG教科書体" panose="02020609000000000000" pitchFamily="17" charset="-128"/>
              </a:rPr>
              <a:t>システムズ</a:t>
            </a:r>
          </a:p>
        </p:txBody>
      </p:sp>
      <p:grpSp>
        <p:nvGrpSpPr>
          <p:cNvPr id="3" name="グループ化 2"/>
          <p:cNvGrpSpPr/>
          <p:nvPr/>
        </p:nvGrpSpPr>
        <p:grpSpPr>
          <a:xfrm>
            <a:off x="-12464" y="995260"/>
            <a:ext cx="4579806" cy="2505823"/>
            <a:chOff x="8959087" y="6418215"/>
            <a:chExt cx="3767987" cy="3065455"/>
          </a:xfrm>
        </p:grpSpPr>
        <p:sp>
          <p:nvSpPr>
            <p:cNvPr id="62" name="テキスト ボックス 61">
              <a:extLst>
                <a:ext uri="{FF2B5EF4-FFF2-40B4-BE49-F238E27FC236}">
                  <a16:creationId xmlns:a16="http://schemas.microsoft.com/office/drawing/2014/main" id="{589416DC-138C-468C-BBB8-3C1B6F1324CF}"/>
                </a:ext>
              </a:extLst>
            </p:cNvPr>
            <p:cNvSpPr txBox="1"/>
            <p:nvPr/>
          </p:nvSpPr>
          <p:spPr>
            <a:xfrm>
              <a:off x="9008421" y="6418215"/>
              <a:ext cx="3669319" cy="3065455"/>
            </a:xfrm>
            <a:prstGeom prst="rect">
              <a:avLst/>
            </a:prstGeom>
            <a:noFill/>
            <a:ln w="28575">
              <a:solidFill>
                <a:srgbClr val="00B050"/>
              </a:solidFill>
            </a:ln>
          </p:spPr>
          <p:txBody>
            <a:bodyPr wrap="square" rtlCol="0">
              <a:spAutoFit/>
            </a:bodyPr>
            <a:lstStyle/>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p:txBody>
        </p:sp>
        <p:sp>
          <p:nvSpPr>
            <p:cNvPr id="22" name="テキスト ボックス 21">
              <a:extLst>
                <a:ext uri="{FF2B5EF4-FFF2-40B4-BE49-F238E27FC236}">
                  <a16:creationId xmlns:a16="http://schemas.microsoft.com/office/drawing/2014/main" id="{807222EB-1F3B-4C6A-99BF-6C32ACF0C376}"/>
                </a:ext>
              </a:extLst>
            </p:cNvPr>
            <p:cNvSpPr txBox="1"/>
            <p:nvPr/>
          </p:nvSpPr>
          <p:spPr>
            <a:xfrm>
              <a:off x="8959087" y="6713091"/>
              <a:ext cx="3767987" cy="903632"/>
            </a:xfrm>
            <a:prstGeom prst="rect">
              <a:avLst/>
            </a:prstGeom>
            <a:noFill/>
            <a:ln w="28575">
              <a:noFill/>
            </a:ln>
          </p:spPr>
          <p:txBody>
            <a:bodyPr wrap="square" rtlCol="0">
              <a:spAutoFit/>
            </a:bodyPr>
            <a:lstStyle/>
            <a:p>
              <a:r>
                <a:rPr lang="en-US" altLang="ja-JP" sz="1050" b="1" dirty="0">
                  <a:solidFill>
                    <a:srgbClr val="00B050"/>
                  </a:solidFill>
                  <a:latin typeface="HGS教科書体" panose="02020600000000000000" pitchFamily="18" charset="-128"/>
                  <a:ea typeface="HGS教科書体" panose="02020600000000000000" pitchFamily="18" charset="-128"/>
                </a:rPr>
                <a:t>3.</a:t>
              </a:r>
              <a:r>
                <a:rPr lang="ja-JP" altLang="en-US" sz="1050" b="1" dirty="0">
                  <a:solidFill>
                    <a:srgbClr val="00B050"/>
                  </a:solidFill>
                  <a:latin typeface="HGS教科書体" panose="02020600000000000000" pitchFamily="18" charset="-128"/>
                  <a:ea typeface="HGS教科書体" panose="02020600000000000000" pitchFamily="18" charset="-128"/>
                </a:rPr>
                <a:t>アクティビティ設計</a:t>
              </a:r>
              <a:r>
                <a:rPr lang="ja-JP" altLang="en-US" sz="1050" dirty="0">
                  <a:latin typeface="HGS教科書体" panose="02020600000000000000" pitchFamily="18" charset="-128"/>
                  <a:ea typeface="HGS教科書体" panose="02020600000000000000" pitchFamily="18" charset="-128"/>
                </a:rPr>
                <a:t>で定義した</a:t>
              </a:r>
              <a:r>
                <a:rPr lang="en-US" altLang="ja-JP" sz="1050" dirty="0">
                  <a:latin typeface="HGS教科書体" panose="02020600000000000000" pitchFamily="18" charset="-128"/>
                  <a:ea typeface="HGS教科書体" panose="02020600000000000000" pitchFamily="18" charset="-128"/>
                </a:rPr>
                <a:t>UC01</a:t>
              </a:r>
              <a:r>
                <a:rPr lang="ja-JP" altLang="en-US" sz="1050" dirty="0">
                  <a:latin typeface="HGS教科書体" panose="02020600000000000000" pitchFamily="18" charset="-128"/>
                  <a:ea typeface="HGS教科書体" panose="02020600000000000000" pitchFamily="18" charset="-128"/>
                </a:rPr>
                <a:t>～</a:t>
              </a:r>
              <a:r>
                <a:rPr lang="en-US" altLang="ja-JP" sz="1050" dirty="0">
                  <a:latin typeface="HGS教科書体" panose="02020600000000000000" pitchFamily="18" charset="-128"/>
                  <a:ea typeface="HGS教科書体" panose="02020600000000000000" pitchFamily="18" charset="-128"/>
                </a:rPr>
                <a:t>04</a:t>
              </a:r>
              <a:r>
                <a:rPr lang="ja-JP" altLang="en-US" sz="1050" dirty="0">
                  <a:latin typeface="HGS教科書体" panose="02020600000000000000" pitchFamily="18" charset="-128"/>
                  <a:ea typeface="HGS教科書体" panose="02020600000000000000" pitchFamily="18" charset="-128"/>
                </a:rPr>
                <a:t>の処理をモードとして定義した。</a:t>
              </a:r>
            </a:p>
            <a:p>
              <a:r>
                <a:rPr lang="ja-JP" altLang="en-US" sz="1050" dirty="0">
                  <a:latin typeface="HGS教科書体" panose="02020600000000000000" pitchFamily="18" charset="-128"/>
                  <a:ea typeface="HGS教科書体" panose="02020600000000000000" pitchFamily="18" charset="-128"/>
                </a:rPr>
                <a:t>モード切替のトリガーを、</a:t>
              </a:r>
              <a:r>
                <a:rPr lang="en-US" altLang="ja-JP" sz="1050" b="1" dirty="0">
                  <a:solidFill>
                    <a:srgbClr val="00B050"/>
                  </a:solidFill>
                  <a:latin typeface="HGS教科書体" panose="02020600000000000000" pitchFamily="18" charset="-128"/>
                  <a:ea typeface="HGS教科書体" panose="02020600000000000000" pitchFamily="18" charset="-128"/>
                </a:rPr>
                <a:t>4.</a:t>
              </a:r>
              <a:r>
                <a:rPr lang="ja-JP" altLang="en-US" sz="1050" b="1" dirty="0">
                  <a:solidFill>
                    <a:srgbClr val="00B050"/>
                  </a:solidFill>
                  <a:latin typeface="HGS教科書体" panose="02020600000000000000" pitchFamily="18" charset="-128"/>
                  <a:ea typeface="HGS教科書体" panose="02020600000000000000" pitchFamily="18" charset="-128"/>
                </a:rPr>
                <a:t>要素技術</a:t>
              </a:r>
              <a:r>
                <a:rPr lang="ja-JP" altLang="en-US" sz="1050" dirty="0">
                  <a:latin typeface="HGS教科書体" panose="02020600000000000000" pitchFamily="18" charset="-128"/>
                  <a:ea typeface="HGS教科書体" panose="02020600000000000000" pitchFamily="18" charset="-128"/>
                </a:rPr>
                <a:t>で定義した</a:t>
              </a:r>
              <a:r>
                <a:rPr lang="ja-JP" altLang="en-US" sz="1050" u="sng" dirty="0">
                  <a:solidFill>
                    <a:srgbClr val="FF0000"/>
                  </a:solidFill>
                  <a:latin typeface="HGS教科書体" panose="02020600000000000000" pitchFamily="18" charset="-128"/>
                  <a:ea typeface="HGS教科書体" panose="02020600000000000000" pitchFamily="18" charset="-128"/>
                </a:rPr>
                <a:t>検知の完了</a:t>
              </a:r>
              <a:r>
                <a:rPr lang="ja-JP" altLang="en-US" sz="1050" dirty="0">
                  <a:latin typeface="HGS教科書体" panose="02020600000000000000" pitchFamily="18" charset="-128"/>
                  <a:ea typeface="HGS教科書体" panose="02020600000000000000" pitchFamily="18" charset="-128"/>
                </a:rPr>
                <a:t>とし、</a:t>
              </a:r>
            </a:p>
            <a:p>
              <a:r>
                <a:rPr lang="ja-JP" altLang="en-US" sz="1050" dirty="0">
                  <a:latin typeface="HGS教科書体" panose="02020600000000000000" pitchFamily="18" charset="-128"/>
                  <a:ea typeface="HGS教科書体" panose="02020600000000000000" pitchFamily="18" charset="-128"/>
                </a:rPr>
                <a:t>使用する機能をモードの切替えによって実行するように設計した。</a:t>
              </a:r>
            </a:p>
            <a:p>
              <a:r>
                <a:rPr lang="ja-JP" altLang="en-US" sz="1050" dirty="0">
                  <a:latin typeface="HGS教科書体" panose="02020600000000000000" pitchFamily="18" charset="-128"/>
                  <a:ea typeface="HGS教科書体" panose="02020600000000000000" pitchFamily="18" charset="-128"/>
                </a:rPr>
                <a:t>表</a:t>
              </a:r>
              <a:r>
                <a:rPr lang="en-US" altLang="ja-JP" sz="1050" dirty="0">
                  <a:latin typeface="HGS教科書体" panose="02020600000000000000" pitchFamily="18" charset="-128"/>
                  <a:ea typeface="HGS教科書体" panose="02020600000000000000" pitchFamily="18" charset="-128"/>
                </a:rPr>
                <a:t>4</a:t>
              </a:r>
              <a:r>
                <a:rPr lang="ja-JP" altLang="en-US" sz="1050" dirty="0">
                  <a:latin typeface="HGS教科書体" panose="02020600000000000000" pitchFamily="18" charset="-128"/>
                  <a:ea typeface="HGS教科書体" panose="02020600000000000000" pitchFamily="18" charset="-128"/>
                </a:rPr>
                <a:t>に各モードについての説明を示す。</a:t>
              </a:r>
              <a:endParaRPr lang="en-US" altLang="ja-JP" sz="1050" dirty="0">
                <a:latin typeface="HGS教科書体" panose="02020600000000000000" pitchFamily="18" charset="-128"/>
                <a:ea typeface="HGS教科書体" panose="02020600000000000000" pitchFamily="18" charset="-128"/>
              </a:endParaRPr>
            </a:p>
          </p:txBody>
        </p:sp>
      </p:grpSp>
      <p:graphicFrame>
        <p:nvGraphicFramePr>
          <p:cNvPr id="2" name="表 1"/>
          <p:cNvGraphicFramePr>
            <a:graphicFrameLocks noGrp="1"/>
          </p:cNvGraphicFramePr>
          <p:nvPr>
            <p:extLst>
              <p:ext uri="{D42A27DB-BD31-4B8C-83A1-F6EECF244321}">
                <p14:modId xmlns:p14="http://schemas.microsoft.com/office/powerpoint/2010/main" val="985875637"/>
              </p:ext>
            </p:extLst>
          </p:nvPr>
        </p:nvGraphicFramePr>
        <p:xfrm>
          <a:off x="118027" y="2221132"/>
          <a:ext cx="4346421" cy="1254744"/>
        </p:xfrm>
        <a:graphic>
          <a:graphicData uri="http://schemas.openxmlformats.org/drawingml/2006/table">
            <a:tbl>
              <a:tblPr firstRow="1" bandRow="1">
                <a:tableStyleId>{5C22544A-7EE6-4342-B048-85BDC9FD1C3A}</a:tableStyleId>
              </a:tblPr>
              <a:tblGrid>
                <a:gridCol w="950230">
                  <a:extLst>
                    <a:ext uri="{9D8B030D-6E8A-4147-A177-3AD203B41FA5}">
                      <a16:colId xmlns:a16="http://schemas.microsoft.com/office/drawing/2014/main" val="1051929170"/>
                    </a:ext>
                  </a:extLst>
                </a:gridCol>
                <a:gridCol w="804041">
                  <a:extLst>
                    <a:ext uri="{9D8B030D-6E8A-4147-A177-3AD203B41FA5}">
                      <a16:colId xmlns:a16="http://schemas.microsoft.com/office/drawing/2014/main" val="1757980624"/>
                    </a:ext>
                  </a:extLst>
                </a:gridCol>
                <a:gridCol w="2592150">
                  <a:extLst>
                    <a:ext uri="{9D8B030D-6E8A-4147-A177-3AD203B41FA5}">
                      <a16:colId xmlns:a16="http://schemas.microsoft.com/office/drawing/2014/main" val="1255510916"/>
                    </a:ext>
                  </a:extLst>
                </a:gridCol>
              </a:tblGrid>
              <a:tr h="223834">
                <a:tc>
                  <a:txBody>
                    <a:bodyPr/>
                    <a:lstStyle/>
                    <a:p>
                      <a:pPr algn="ctr"/>
                      <a:r>
                        <a:rPr kumimoji="1" lang="ja-JP" altLang="en-US" sz="900" b="0" dirty="0">
                          <a:latin typeface="+mn-ea"/>
                          <a:ea typeface="+mn-ea"/>
                        </a:rPr>
                        <a:t>モード名</a:t>
                      </a:r>
                    </a:p>
                  </a:txBody>
                  <a:tcPr marL="104385" marR="104385" marT="52192" marB="52192">
                    <a:solidFill>
                      <a:schemeClr val="accent6"/>
                    </a:solidFill>
                  </a:tcPr>
                </a:tc>
                <a:tc>
                  <a:txBody>
                    <a:bodyPr/>
                    <a:lstStyle/>
                    <a:p>
                      <a:pPr algn="ctr"/>
                      <a:r>
                        <a:rPr kumimoji="1" lang="ja-JP" altLang="en-US" sz="900" b="0" dirty="0">
                          <a:latin typeface="+mn-ea"/>
                          <a:ea typeface="+mn-ea"/>
                        </a:rPr>
                        <a:t>モード番号</a:t>
                      </a:r>
                    </a:p>
                  </a:txBody>
                  <a:tcPr marL="104385" marR="104385" marT="52192" marB="52192">
                    <a:solidFill>
                      <a:schemeClr val="accent6"/>
                    </a:solidFill>
                  </a:tcPr>
                </a:tc>
                <a:tc>
                  <a:txBody>
                    <a:bodyPr/>
                    <a:lstStyle/>
                    <a:p>
                      <a:pPr algn="ctr"/>
                      <a:r>
                        <a:rPr kumimoji="1" lang="ja-JP" altLang="en-US" sz="900" b="0" dirty="0">
                          <a:latin typeface="+mn-ea"/>
                          <a:ea typeface="+mn-ea"/>
                        </a:rPr>
                        <a:t>機能</a:t>
                      </a:r>
                    </a:p>
                  </a:txBody>
                  <a:tcPr marL="104385" marR="104385" marT="52192" marB="52192">
                    <a:solidFill>
                      <a:schemeClr val="accent6"/>
                    </a:solidFill>
                  </a:tcPr>
                </a:tc>
                <a:extLst>
                  <a:ext uri="{0D108BD9-81ED-4DB2-BD59-A6C34878D82A}">
                    <a16:rowId xmlns:a16="http://schemas.microsoft.com/office/drawing/2014/main" val="4245193006"/>
                  </a:ext>
                </a:extLst>
              </a:tr>
              <a:tr h="243591">
                <a:tc>
                  <a:txBody>
                    <a:bodyPr/>
                    <a:lstStyle/>
                    <a:p>
                      <a:pPr algn="ctr"/>
                      <a:r>
                        <a:rPr kumimoji="1" lang="ja-JP" altLang="en-US" sz="700" dirty="0">
                          <a:latin typeface="+mn-ea"/>
                          <a:ea typeface="+mn-ea"/>
                        </a:rPr>
                        <a:t>倒立走行モード</a:t>
                      </a:r>
                    </a:p>
                  </a:txBody>
                  <a:tcPr marL="104385" marR="104385" marT="52192" marB="52192" anchor="ctr">
                    <a:solidFill>
                      <a:schemeClr val="accent6">
                        <a:lumMod val="40000"/>
                        <a:lumOff val="60000"/>
                      </a:schemeClr>
                    </a:solidFill>
                  </a:tcPr>
                </a:tc>
                <a:tc>
                  <a:txBody>
                    <a:bodyPr/>
                    <a:lstStyle/>
                    <a:p>
                      <a:pPr algn="ctr"/>
                      <a:r>
                        <a:rPr kumimoji="1" lang="ja-JP" altLang="en-US" sz="700" dirty="0">
                          <a:latin typeface="+mn-ea"/>
                          <a:ea typeface="+mn-ea"/>
                        </a:rPr>
                        <a:t>倒立走行</a:t>
                      </a:r>
                    </a:p>
                  </a:txBody>
                  <a:tcPr marL="104385" marR="104385" marT="52192" marB="52192" anchor="ctr">
                    <a:solidFill>
                      <a:schemeClr val="accent6">
                        <a:lumMod val="40000"/>
                        <a:lumOff val="60000"/>
                      </a:schemeClr>
                    </a:solidFill>
                  </a:tcPr>
                </a:tc>
                <a:tc>
                  <a:txBody>
                    <a:bodyPr/>
                    <a:lstStyle/>
                    <a:p>
                      <a:pPr algn="l"/>
                      <a:r>
                        <a:rPr kumimoji="1" lang="ja-JP" altLang="en-US" sz="700" dirty="0">
                          <a:latin typeface="+mn-ea"/>
                          <a:ea typeface="+mn-ea"/>
                        </a:rPr>
                        <a:t>倒立振子を有効にし、尻尾を上げた状態で走行する。</a:t>
                      </a:r>
                    </a:p>
                  </a:txBody>
                  <a:tcPr marL="104385" marR="104385" marT="52192" marB="52192">
                    <a:solidFill>
                      <a:schemeClr val="accent6">
                        <a:lumMod val="40000"/>
                        <a:lumOff val="60000"/>
                      </a:schemeClr>
                    </a:solidFill>
                  </a:tcPr>
                </a:tc>
                <a:extLst>
                  <a:ext uri="{0D108BD9-81ED-4DB2-BD59-A6C34878D82A}">
                    <a16:rowId xmlns:a16="http://schemas.microsoft.com/office/drawing/2014/main" val="708565788"/>
                  </a:ext>
                </a:extLst>
              </a:tr>
              <a:tr h="322693">
                <a:tc>
                  <a:txBody>
                    <a:bodyPr/>
                    <a:lstStyle/>
                    <a:p>
                      <a:pPr algn="ctr"/>
                      <a:r>
                        <a:rPr kumimoji="1" lang="ja-JP" altLang="en-US" sz="700" dirty="0">
                          <a:latin typeface="+mn-ea"/>
                          <a:ea typeface="+mn-ea"/>
                        </a:rPr>
                        <a:t>尻尾走行モード</a:t>
                      </a:r>
                    </a:p>
                  </a:txBody>
                  <a:tcPr marL="104385" marR="104385" marT="52192" marB="52192" anchor="ctr">
                    <a:solidFill>
                      <a:schemeClr val="accent6">
                        <a:lumMod val="20000"/>
                        <a:lumOff val="80000"/>
                      </a:schemeClr>
                    </a:solidFill>
                  </a:tcPr>
                </a:tc>
                <a:tc>
                  <a:txBody>
                    <a:bodyPr/>
                    <a:lstStyle/>
                    <a:p>
                      <a:pPr algn="ctr"/>
                      <a:r>
                        <a:rPr kumimoji="1" lang="ja-JP" altLang="en-US" sz="700" dirty="0">
                          <a:latin typeface="+mn-ea"/>
                          <a:ea typeface="+mn-ea"/>
                        </a:rPr>
                        <a:t>尻尾走行</a:t>
                      </a:r>
                    </a:p>
                  </a:txBody>
                  <a:tcPr marL="104385" marR="104385" marT="52192" marB="52192" anchor="ctr">
                    <a:solidFill>
                      <a:schemeClr val="accent6">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700" dirty="0">
                          <a:latin typeface="+mn-ea"/>
                          <a:ea typeface="+mn-ea"/>
                        </a:rPr>
                        <a:t>倒立振子を無効にし、尻尾をコースにつけた状態で走行体を支えながら走行する。</a:t>
                      </a:r>
                    </a:p>
                  </a:txBody>
                  <a:tcPr marL="104385" marR="104385" marT="52192" marB="52192">
                    <a:solidFill>
                      <a:schemeClr val="accent6">
                        <a:lumMod val="20000"/>
                        <a:lumOff val="80000"/>
                      </a:schemeClr>
                    </a:solidFill>
                  </a:tcPr>
                </a:tc>
                <a:extLst>
                  <a:ext uri="{0D108BD9-81ED-4DB2-BD59-A6C34878D82A}">
                    <a16:rowId xmlns:a16="http://schemas.microsoft.com/office/drawing/2014/main" val="1606928666"/>
                  </a:ext>
                </a:extLst>
              </a:tr>
              <a:tr h="209712">
                <a:tc>
                  <a:txBody>
                    <a:bodyPr/>
                    <a:lstStyle/>
                    <a:p>
                      <a:pPr algn="ctr"/>
                      <a:r>
                        <a:rPr kumimoji="1" lang="ja-JP" altLang="en-US" sz="700" dirty="0">
                          <a:latin typeface="+mn-ea"/>
                          <a:ea typeface="+mn-ea"/>
                        </a:rPr>
                        <a:t>半回転モード</a:t>
                      </a:r>
                    </a:p>
                  </a:txBody>
                  <a:tcPr marL="104385" marR="104385" marT="52192" marB="52192" anchor="ctr">
                    <a:solidFill>
                      <a:schemeClr val="accent6">
                        <a:lumMod val="40000"/>
                        <a:lumOff val="60000"/>
                      </a:schemeClr>
                    </a:solidFill>
                  </a:tcPr>
                </a:tc>
                <a:tc>
                  <a:txBody>
                    <a:bodyPr/>
                    <a:lstStyle/>
                    <a:p>
                      <a:pPr algn="ctr"/>
                      <a:r>
                        <a:rPr kumimoji="1" lang="ja-JP" altLang="en-US" sz="700" dirty="0">
                          <a:latin typeface="+mn-ea"/>
                          <a:ea typeface="+mn-ea"/>
                        </a:rPr>
                        <a:t>半回転</a:t>
                      </a:r>
                    </a:p>
                  </a:txBody>
                  <a:tcPr marL="104385" marR="104385" marT="52192" marB="52192" anchor="ctr">
                    <a:solidFill>
                      <a:schemeClr val="accent6">
                        <a:lumMod val="40000"/>
                        <a:lumOff val="60000"/>
                      </a:schemeClr>
                    </a:solidFill>
                  </a:tcPr>
                </a:tc>
                <a:tc>
                  <a:txBody>
                    <a:bodyPr/>
                    <a:lstStyle/>
                    <a:p>
                      <a:pPr algn="l"/>
                      <a:r>
                        <a:rPr kumimoji="1" lang="ja-JP" altLang="en-US" sz="700" dirty="0">
                          <a:latin typeface="+mn-ea"/>
                          <a:ea typeface="+mn-ea"/>
                        </a:rPr>
                        <a:t>走行体を</a:t>
                      </a:r>
                      <a:r>
                        <a:rPr kumimoji="1" lang="en-US" altLang="ja-JP" sz="700" dirty="0">
                          <a:latin typeface="+mn-ea"/>
                          <a:ea typeface="+mn-ea"/>
                        </a:rPr>
                        <a:t>180</a:t>
                      </a:r>
                      <a:r>
                        <a:rPr kumimoji="1" lang="ja-JP" altLang="en-US" sz="700" dirty="0">
                          <a:latin typeface="+mn-ea"/>
                          <a:ea typeface="+mn-ea"/>
                        </a:rPr>
                        <a:t>度回転させる。</a:t>
                      </a:r>
                    </a:p>
                  </a:txBody>
                  <a:tcPr marL="104385" marR="104385" marT="52192" marB="52192">
                    <a:solidFill>
                      <a:schemeClr val="accent6">
                        <a:lumMod val="40000"/>
                        <a:lumOff val="60000"/>
                      </a:schemeClr>
                    </a:solidFill>
                  </a:tcPr>
                </a:tc>
                <a:extLst>
                  <a:ext uri="{0D108BD9-81ED-4DB2-BD59-A6C34878D82A}">
                    <a16:rowId xmlns:a16="http://schemas.microsoft.com/office/drawing/2014/main" val="295748781"/>
                  </a:ext>
                </a:extLst>
              </a:tr>
              <a:tr h="235852">
                <a:tc>
                  <a:txBody>
                    <a:bodyPr/>
                    <a:lstStyle/>
                    <a:p>
                      <a:pPr algn="ctr"/>
                      <a:r>
                        <a:rPr kumimoji="1" lang="ja-JP" altLang="en-US" sz="700" dirty="0">
                          <a:latin typeface="+mn-ea"/>
                          <a:ea typeface="+mn-ea"/>
                        </a:rPr>
                        <a:t>車体傾斜モード</a:t>
                      </a:r>
                    </a:p>
                  </a:txBody>
                  <a:tcPr marL="104385" marR="104385" marT="52192" marB="52192" anchor="ctr">
                    <a:solidFill>
                      <a:schemeClr val="accent6">
                        <a:lumMod val="20000"/>
                        <a:lumOff val="80000"/>
                      </a:schemeClr>
                    </a:solidFill>
                  </a:tcPr>
                </a:tc>
                <a:tc>
                  <a:txBody>
                    <a:bodyPr/>
                    <a:lstStyle/>
                    <a:p>
                      <a:pPr algn="ctr"/>
                      <a:r>
                        <a:rPr kumimoji="1" lang="ja-JP" altLang="en-US" sz="700" dirty="0">
                          <a:latin typeface="+mn-ea"/>
                          <a:ea typeface="+mn-ea"/>
                        </a:rPr>
                        <a:t>車体傾斜</a:t>
                      </a:r>
                    </a:p>
                  </a:txBody>
                  <a:tcPr marL="104385" marR="104385" marT="52192" marB="52192" anchor="ctr">
                    <a:solidFill>
                      <a:schemeClr val="accent6">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700" dirty="0">
                          <a:latin typeface="+mn-ea"/>
                          <a:ea typeface="+mn-ea"/>
                        </a:rPr>
                        <a:t>尻尾をコースにつけた状態で走行体を目標角度まで倒す。</a:t>
                      </a:r>
                      <a:endParaRPr kumimoji="1" lang="en-US" altLang="ja-JP" sz="700" dirty="0">
                        <a:latin typeface="+mn-ea"/>
                        <a:ea typeface="+mn-ea"/>
                      </a:endParaRPr>
                    </a:p>
                  </a:txBody>
                  <a:tcPr marL="104385" marR="104385" marT="52192" marB="52192">
                    <a:solidFill>
                      <a:schemeClr val="accent6">
                        <a:lumMod val="20000"/>
                        <a:lumOff val="80000"/>
                      </a:schemeClr>
                    </a:solidFill>
                  </a:tcPr>
                </a:tc>
                <a:extLst>
                  <a:ext uri="{0D108BD9-81ED-4DB2-BD59-A6C34878D82A}">
                    <a16:rowId xmlns:a16="http://schemas.microsoft.com/office/drawing/2014/main" val="4274502459"/>
                  </a:ext>
                </a:extLst>
              </a:tr>
            </a:tbl>
          </a:graphicData>
        </a:graphic>
      </p:graphicFrame>
      <p:sp>
        <p:nvSpPr>
          <p:cNvPr id="78" name="矢印: ストライプ 73">
            <a:extLst>
              <a:ext uri="{FF2B5EF4-FFF2-40B4-BE49-F238E27FC236}">
                <a16:creationId xmlns:a16="http://schemas.microsoft.com/office/drawing/2014/main" id="{F9A295A7-6098-4518-9793-A4B8E343993B}"/>
              </a:ext>
            </a:extLst>
          </p:cNvPr>
          <p:cNvSpPr/>
          <p:nvPr/>
        </p:nvSpPr>
        <p:spPr>
          <a:xfrm>
            <a:off x="6579244" y="2136946"/>
            <a:ext cx="487757" cy="515802"/>
          </a:xfrm>
          <a:prstGeom prst="stripedRightArrow">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a:p>
        </p:txBody>
      </p:sp>
      <p:pic>
        <p:nvPicPr>
          <p:cNvPr id="79" name="図 78"/>
          <p:cNvPicPr>
            <a:picLocks noChangeAspect="1"/>
          </p:cNvPicPr>
          <p:nvPr/>
        </p:nvPicPr>
        <p:blipFill>
          <a:blip r:embed="rId3"/>
          <a:stretch>
            <a:fillRect/>
          </a:stretch>
        </p:blipFill>
        <p:spPr>
          <a:xfrm>
            <a:off x="4590207" y="1643137"/>
            <a:ext cx="1985192" cy="1537663"/>
          </a:xfrm>
          <a:prstGeom prst="rect">
            <a:avLst/>
          </a:prstGeom>
        </p:spPr>
      </p:pic>
      <p:graphicFrame>
        <p:nvGraphicFramePr>
          <p:cNvPr id="80" name="表 79"/>
          <p:cNvGraphicFramePr>
            <a:graphicFrameLocks noGrp="1"/>
          </p:cNvGraphicFramePr>
          <p:nvPr>
            <p:extLst>
              <p:ext uri="{D42A27DB-BD31-4B8C-83A1-F6EECF244321}">
                <p14:modId xmlns:p14="http://schemas.microsoft.com/office/powerpoint/2010/main" val="1062687123"/>
              </p:ext>
            </p:extLst>
          </p:nvPr>
        </p:nvGraphicFramePr>
        <p:xfrm>
          <a:off x="7108756" y="1882238"/>
          <a:ext cx="5611811" cy="1524000"/>
        </p:xfrm>
        <a:graphic>
          <a:graphicData uri="http://schemas.openxmlformats.org/drawingml/2006/table">
            <a:tbl>
              <a:tblPr firstRow="1" bandRow="1">
                <a:tableStyleId>{5C22544A-7EE6-4342-B048-85BDC9FD1C3A}</a:tableStyleId>
              </a:tblPr>
              <a:tblGrid>
                <a:gridCol w="1435347">
                  <a:extLst>
                    <a:ext uri="{9D8B030D-6E8A-4147-A177-3AD203B41FA5}">
                      <a16:colId xmlns:a16="http://schemas.microsoft.com/office/drawing/2014/main" val="976079737"/>
                    </a:ext>
                  </a:extLst>
                </a:gridCol>
                <a:gridCol w="4176464">
                  <a:extLst>
                    <a:ext uri="{9D8B030D-6E8A-4147-A177-3AD203B41FA5}">
                      <a16:colId xmlns:a16="http://schemas.microsoft.com/office/drawing/2014/main" val="913450277"/>
                    </a:ext>
                  </a:extLst>
                </a:gridCol>
              </a:tblGrid>
              <a:tr h="271773">
                <a:tc>
                  <a:txBody>
                    <a:bodyPr/>
                    <a:lstStyle/>
                    <a:p>
                      <a:pPr algn="ctr"/>
                      <a:r>
                        <a:rPr kumimoji="1" lang="ja-JP" altLang="en-US" sz="1000" b="0" dirty="0">
                          <a:latin typeface="+mn-ea"/>
                          <a:ea typeface="+mn-ea"/>
                        </a:rPr>
                        <a:t>パッケージ名</a:t>
                      </a:r>
                    </a:p>
                  </a:txBody>
                  <a:tcPr marL="128016" marR="128016" marT="64008" marB="64008">
                    <a:solidFill>
                      <a:schemeClr val="accent6"/>
                    </a:solidFill>
                  </a:tcPr>
                </a:tc>
                <a:tc>
                  <a:txBody>
                    <a:bodyPr/>
                    <a:lstStyle/>
                    <a:p>
                      <a:pPr algn="ctr"/>
                      <a:r>
                        <a:rPr kumimoji="1" lang="ja-JP" altLang="en-US" sz="1000" b="0" dirty="0">
                          <a:latin typeface="+mn-ea"/>
                          <a:ea typeface="+mn-ea"/>
                        </a:rPr>
                        <a:t>役割</a:t>
                      </a:r>
                    </a:p>
                  </a:txBody>
                  <a:tcPr marL="128016" marR="128016" marT="64008" marB="64008">
                    <a:solidFill>
                      <a:schemeClr val="accent6"/>
                    </a:solidFill>
                  </a:tcPr>
                </a:tc>
                <a:extLst>
                  <a:ext uri="{0D108BD9-81ED-4DB2-BD59-A6C34878D82A}">
                    <a16:rowId xmlns:a16="http://schemas.microsoft.com/office/drawing/2014/main" val="59628425"/>
                  </a:ext>
                </a:extLst>
              </a:tr>
              <a:tr h="349901">
                <a:tc>
                  <a:txBody>
                    <a:bodyPr/>
                    <a:lstStyle/>
                    <a:p>
                      <a:r>
                        <a:rPr kumimoji="1" lang="ja-JP" altLang="en-US" sz="800" dirty="0">
                          <a:latin typeface="+mn-ea"/>
                          <a:ea typeface="+mn-ea"/>
                        </a:rPr>
                        <a:t>難所攻略</a:t>
                      </a:r>
                      <a:endParaRPr kumimoji="1" lang="en-US" altLang="ja-JP" sz="800" dirty="0">
                        <a:latin typeface="+mn-ea"/>
                        <a:ea typeface="+mn-ea"/>
                      </a:endParaRPr>
                    </a:p>
                  </a:txBody>
                  <a:tcPr marL="128016" marR="128016" marT="64008" marB="64008">
                    <a:solidFill>
                      <a:schemeClr val="accent6">
                        <a:lumMod val="40000"/>
                        <a:lumOff val="60000"/>
                      </a:schemeClr>
                    </a:solidFill>
                  </a:tcPr>
                </a:tc>
                <a:tc>
                  <a:txBody>
                    <a:bodyPr/>
                    <a:lstStyle/>
                    <a:p>
                      <a:r>
                        <a:rPr kumimoji="1" lang="ja-JP" altLang="en-US" sz="800" dirty="0">
                          <a:latin typeface="+mn-ea"/>
                          <a:ea typeface="+mn-ea"/>
                        </a:rPr>
                        <a:t>難所</a:t>
                      </a:r>
                      <a:r>
                        <a:rPr kumimoji="1" lang="en-US" altLang="ja-JP" sz="800" dirty="0">
                          <a:latin typeface="+mn-ea"/>
                          <a:ea typeface="+mn-ea"/>
                        </a:rPr>
                        <a:t>(</a:t>
                      </a:r>
                      <a:r>
                        <a:rPr kumimoji="1" lang="ja-JP" altLang="en-US" sz="800" dirty="0">
                          <a:latin typeface="+mn-ea"/>
                          <a:ea typeface="+mn-ea"/>
                        </a:rPr>
                        <a:t>ルックアップゲート</a:t>
                      </a:r>
                      <a:r>
                        <a:rPr kumimoji="1" lang="en-US" altLang="ja-JP" sz="800" dirty="0">
                          <a:latin typeface="+mn-ea"/>
                          <a:ea typeface="+mn-ea"/>
                        </a:rPr>
                        <a:t>)</a:t>
                      </a:r>
                      <a:r>
                        <a:rPr kumimoji="1" lang="ja-JP" altLang="en-US" sz="800" dirty="0">
                          <a:latin typeface="+mn-ea"/>
                          <a:ea typeface="+mn-ea"/>
                        </a:rPr>
                        <a:t>攻略の開始、終了を制御する。</a:t>
                      </a:r>
                      <a:endParaRPr kumimoji="1" lang="en-US" altLang="ja-JP" sz="800" dirty="0">
                        <a:latin typeface="+mn-ea"/>
                        <a:ea typeface="+mn-ea"/>
                      </a:endParaRPr>
                    </a:p>
                    <a:p>
                      <a:r>
                        <a:rPr kumimoji="1" lang="ja-JP" altLang="en-US" sz="800" dirty="0">
                          <a:latin typeface="+mn-ea"/>
                          <a:ea typeface="+mn-ea"/>
                        </a:rPr>
                        <a:t>モード設定を実行し、走行</a:t>
                      </a:r>
                      <a:r>
                        <a:rPr kumimoji="1" lang="en-US" altLang="ja-JP" sz="800" dirty="0">
                          <a:latin typeface="+mn-ea"/>
                          <a:ea typeface="+mn-ea"/>
                        </a:rPr>
                        <a:t>/</a:t>
                      </a:r>
                      <a:r>
                        <a:rPr kumimoji="1" lang="ja-JP" altLang="en-US" sz="800" dirty="0">
                          <a:latin typeface="+mn-ea"/>
                          <a:ea typeface="+mn-ea"/>
                        </a:rPr>
                        <a:t>検知パッケージに実行するモードを通知する。</a:t>
                      </a:r>
                    </a:p>
                  </a:txBody>
                  <a:tcPr marL="128016" marR="128016" marT="64008" marB="64008">
                    <a:solidFill>
                      <a:schemeClr val="accent6">
                        <a:lumMod val="40000"/>
                        <a:lumOff val="60000"/>
                      </a:schemeClr>
                    </a:solidFill>
                  </a:tcPr>
                </a:tc>
                <a:extLst>
                  <a:ext uri="{0D108BD9-81ED-4DB2-BD59-A6C34878D82A}">
                    <a16:rowId xmlns:a16="http://schemas.microsoft.com/office/drawing/2014/main" val="4289901339"/>
                  </a:ext>
                </a:extLst>
              </a:tr>
              <a:tr h="233268">
                <a:tc>
                  <a:txBody>
                    <a:bodyPr/>
                    <a:lstStyle/>
                    <a:p>
                      <a:r>
                        <a:rPr kumimoji="1" lang="ja-JP" altLang="en-US" sz="800" dirty="0">
                          <a:latin typeface="+mn-ea"/>
                          <a:ea typeface="+mn-ea"/>
                        </a:rPr>
                        <a:t>走行</a:t>
                      </a:r>
                    </a:p>
                  </a:txBody>
                  <a:tcPr marL="128016" marR="128016" marT="64008" marB="64008">
                    <a:solidFill>
                      <a:schemeClr val="accent6">
                        <a:lumMod val="20000"/>
                        <a:lumOff val="80000"/>
                      </a:schemeClr>
                    </a:solidFill>
                  </a:tcPr>
                </a:tc>
                <a:tc>
                  <a:txBody>
                    <a:bodyPr/>
                    <a:lstStyle/>
                    <a:p>
                      <a:r>
                        <a:rPr kumimoji="1" lang="ja-JP" altLang="en-US" sz="800" dirty="0">
                          <a:latin typeface="+mn-ea"/>
                          <a:ea typeface="+mn-ea"/>
                        </a:rPr>
                        <a:t>走行方法を選択し、走行全体の制御を行う。</a:t>
                      </a:r>
                    </a:p>
                  </a:txBody>
                  <a:tcPr marL="128016" marR="128016" marT="64008" marB="64008">
                    <a:solidFill>
                      <a:schemeClr val="accent6">
                        <a:lumMod val="20000"/>
                        <a:lumOff val="80000"/>
                      </a:schemeClr>
                    </a:solidFill>
                  </a:tcPr>
                </a:tc>
                <a:extLst>
                  <a:ext uri="{0D108BD9-81ED-4DB2-BD59-A6C34878D82A}">
                    <a16:rowId xmlns:a16="http://schemas.microsoft.com/office/drawing/2014/main" val="2334217109"/>
                  </a:ext>
                </a:extLst>
              </a:tr>
              <a:tr h="186555">
                <a:tc>
                  <a:txBody>
                    <a:bodyPr/>
                    <a:lstStyle/>
                    <a:p>
                      <a:r>
                        <a:rPr kumimoji="1" lang="ja-JP" altLang="en-US" sz="800" dirty="0">
                          <a:latin typeface="+mn-ea"/>
                          <a:ea typeface="+mn-ea"/>
                        </a:rPr>
                        <a:t>検知</a:t>
                      </a:r>
                    </a:p>
                  </a:txBody>
                  <a:tcPr marL="128016" marR="128016" marT="64008" marB="64008">
                    <a:solidFill>
                      <a:schemeClr val="accent6">
                        <a:lumMod val="40000"/>
                        <a:lumOff val="60000"/>
                      </a:schemeClr>
                    </a:solidFill>
                  </a:tcPr>
                </a:tc>
                <a:tc>
                  <a:txBody>
                    <a:bodyPr/>
                    <a:lstStyle/>
                    <a:p>
                      <a:r>
                        <a:rPr kumimoji="1" lang="ja-JP" altLang="en-US" sz="800" dirty="0">
                          <a:latin typeface="+mn-ea"/>
                          <a:ea typeface="+mn-ea"/>
                        </a:rPr>
                        <a:t>各検知を監視し、検知結果を提供する。</a:t>
                      </a:r>
                    </a:p>
                  </a:txBody>
                  <a:tcPr marL="128016" marR="128016" marT="64008" marB="64008">
                    <a:solidFill>
                      <a:schemeClr val="accent6">
                        <a:lumMod val="40000"/>
                        <a:lumOff val="60000"/>
                      </a:schemeClr>
                    </a:solidFill>
                  </a:tcPr>
                </a:tc>
                <a:extLst>
                  <a:ext uri="{0D108BD9-81ED-4DB2-BD59-A6C34878D82A}">
                    <a16:rowId xmlns:a16="http://schemas.microsoft.com/office/drawing/2014/main" val="825994534"/>
                  </a:ext>
                </a:extLst>
              </a:tr>
              <a:tr h="248400">
                <a:tc>
                  <a:txBody>
                    <a:bodyPr/>
                    <a:lstStyle/>
                    <a:p>
                      <a:r>
                        <a:rPr kumimoji="1" lang="ja-JP" altLang="en-US" sz="800" dirty="0">
                          <a:latin typeface="+mn-ea"/>
                          <a:ea typeface="+mn-ea"/>
                        </a:rPr>
                        <a:t>デバイス</a:t>
                      </a:r>
                    </a:p>
                  </a:txBody>
                  <a:tcPr marL="128016" marR="128016" marT="64008" marB="64008">
                    <a:solidFill>
                      <a:schemeClr val="accent6">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800" dirty="0">
                          <a:latin typeface="+mn-ea"/>
                          <a:ea typeface="+mn-ea"/>
                        </a:rPr>
                        <a:t>走行パッケージより得られた情報をデバイスに提供する。</a:t>
                      </a:r>
                      <a:endParaRPr kumimoji="1" lang="en-US" altLang="ja-JP" sz="800" dirty="0">
                        <a:latin typeface="+mn-ea"/>
                        <a:ea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800" dirty="0">
                          <a:latin typeface="+mn-ea"/>
                          <a:ea typeface="+mn-ea"/>
                        </a:rPr>
                        <a:t>検知パッケージに、デバイスが得た情報を提供する。</a:t>
                      </a:r>
                    </a:p>
                  </a:txBody>
                  <a:tcPr marL="128016" marR="128016" marT="64008" marB="64008">
                    <a:solidFill>
                      <a:schemeClr val="accent6">
                        <a:lumMod val="20000"/>
                        <a:lumOff val="80000"/>
                      </a:schemeClr>
                    </a:solidFill>
                  </a:tcPr>
                </a:tc>
                <a:extLst>
                  <a:ext uri="{0D108BD9-81ED-4DB2-BD59-A6C34878D82A}">
                    <a16:rowId xmlns:a16="http://schemas.microsoft.com/office/drawing/2014/main" val="3328834059"/>
                  </a:ext>
                </a:extLst>
              </a:tr>
            </a:tbl>
          </a:graphicData>
        </a:graphic>
      </p:graphicFrame>
      <p:sp>
        <p:nvSpPr>
          <p:cNvPr id="24" name="テキスト ボックス 23"/>
          <p:cNvSpPr txBox="1"/>
          <p:nvPr/>
        </p:nvSpPr>
        <p:spPr>
          <a:xfrm>
            <a:off x="4560748" y="984176"/>
            <a:ext cx="5245723" cy="535531"/>
          </a:xfrm>
          <a:prstGeom prst="rect">
            <a:avLst/>
          </a:prstGeom>
          <a:noFill/>
        </p:spPr>
        <p:txBody>
          <a:bodyPr wrap="square" rtlCol="0">
            <a:spAutoFit/>
          </a:bodyPr>
          <a:lstStyle/>
          <a:p>
            <a:r>
              <a:rPr lang="en-US" altLang="ja-JP" sz="1680" b="1" dirty="0">
                <a:latin typeface="HGS教科書体" panose="02020600000000000000" pitchFamily="18" charset="-128"/>
                <a:ea typeface="HGS教科書体" panose="02020600000000000000" pitchFamily="18" charset="-128"/>
              </a:rPr>
              <a:t>6.</a:t>
            </a:r>
            <a:r>
              <a:rPr lang="ja-JP" altLang="en-US" sz="1680" b="1" dirty="0">
                <a:latin typeface="HGS教科書体" panose="02020600000000000000" pitchFamily="18" charset="-128"/>
                <a:ea typeface="HGS教科書体" panose="02020600000000000000" pitchFamily="18" charset="-128"/>
              </a:rPr>
              <a:t> パッケージ構成</a:t>
            </a:r>
            <a:endParaRPr kumimoji="1" lang="en-US" altLang="ja-JP" sz="1680" dirty="0">
              <a:latin typeface="HGS教科書体" panose="02020600000000000000" pitchFamily="18" charset="-128"/>
              <a:ea typeface="HGS教科書体" panose="02020600000000000000" pitchFamily="18" charset="-128"/>
            </a:endParaRPr>
          </a:p>
          <a:p>
            <a:r>
              <a:rPr kumimoji="1" lang="ja-JP" altLang="en-US" sz="1200" dirty="0">
                <a:latin typeface="HGS教科書体" panose="02020600000000000000" pitchFamily="18" charset="-128"/>
                <a:ea typeface="HGS教科書体" panose="02020600000000000000" pitchFamily="18" charset="-128"/>
              </a:rPr>
              <a:t>ルックアップゲート攻略のパッケージ構成を図</a:t>
            </a:r>
            <a:r>
              <a:rPr kumimoji="1" lang="en-US" altLang="ja-JP" sz="1200" dirty="0">
                <a:latin typeface="HGS教科書体" panose="02020600000000000000" pitchFamily="18" charset="-128"/>
                <a:ea typeface="HGS教科書体" panose="02020600000000000000" pitchFamily="18" charset="-128"/>
              </a:rPr>
              <a:t>4</a:t>
            </a:r>
            <a:r>
              <a:rPr kumimoji="1" lang="ja-JP" altLang="en-US" sz="1200" dirty="0">
                <a:latin typeface="HGS教科書体" panose="02020600000000000000" pitchFamily="18" charset="-128"/>
                <a:ea typeface="HGS教科書体" panose="02020600000000000000" pitchFamily="18" charset="-128"/>
              </a:rPr>
              <a:t>と表</a:t>
            </a:r>
            <a:r>
              <a:rPr kumimoji="1" lang="en-US" altLang="ja-JP" sz="1200" dirty="0">
                <a:latin typeface="HGS教科書体" panose="02020600000000000000" pitchFamily="18" charset="-128"/>
                <a:ea typeface="HGS教科書体" panose="02020600000000000000" pitchFamily="18" charset="-128"/>
              </a:rPr>
              <a:t>3</a:t>
            </a:r>
            <a:r>
              <a:rPr kumimoji="1" lang="ja-JP" altLang="en-US" sz="1200" dirty="0">
                <a:latin typeface="HGS教科書体" panose="02020600000000000000" pitchFamily="18" charset="-128"/>
                <a:ea typeface="HGS教科書体" panose="02020600000000000000" pitchFamily="18" charset="-128"/>
              </a:rPr>
              <a:t>に示す。</a:t>
            </a:r>
            <a:endParaRPr kumimoji="1" lang="en-US" altLang="ja-JP" sz="1200" dirty="0">
              <a:latin typeface="HGS教科書体" panose="02020600000000000000" pitchFamily="18" charset="-128"/>
              <a:ea typeface="HGS教科書体" panose="02020600000000000000" pitchFamily="18" charset="-128"/>
            </a:endParaRPr>
          </a:p>
        </p:txBody>
      </p:sp>
      <p:sp>
        <p:nvSpPr>
          <p:cNvPr id="81" name="テキスト ボックス 80"/>
          <p:cNvSpPr txBox="1"/>
          <p:nvPr/>
        </p:nvSpPr>
        <p:spPr>
          <a:xfrm>
            <a:off x="61824" y="3603277"/>
            <a:ext cx="12374492" cy="689420"/>
          </a:xfrm>
          <a:prstGeom prst="rect">
            <a:avLst/>
          </a:prstGeom>
          <a:noFill/>
        </p:spPr>
        <p:txBody>
          <a:bodyPr wrap="square" rtlCol="0">
            <a:spAutoFit/>
          </a:bodyPr>
          <a:lstStyle/>
          <a:p>
            <a:r>
              <a:rPr lang="en-US" altLang="ja-JP" sz="1680" b="1" dirty="0">
                <a:latin typeface="HGS教科書体" panose="02020600000000000000" pitchFamily="18" charset="-128"/>
                <a:ea typeface="HGS教科書体" panose="02020600000000000000" pitchFamily="18" charset="-128"/>
              </a:rPr>
              <a:t>7.</a:t>
            </a:r>
            <a:r>
              <a:rPr lang="ja-JP" altLang="en-US" sz="1680" b="1" dirty="0">
                <a:latin typeface="HGS教科書体" panose="02020600000000000000" pitchFamily="18" charset="-128"/>
                <a:ea typeface="HGS教科書体" panose="02020600000000000000" pitchFamily="18" charset="-128"/>
              </a:rPr>
              <a:t> クラス設計</a:t>
            </a:r>
            <a:endParaRPr lang="en-US" altLang="ja-JP" sz="1680" dirty="0">
              <a:latin typeface="HGS教科書体" panose="02020600000000000000" pitchFamily="18" charset="-128"/>
              <a:ea typeface="HGS教科書体" panose="02020600000000000000" pitchFamily="18" charset="-128"/>
            </a:endParaRPr>
          </a:p>
          <a:p>
            <a:r>
              <a:rPr lang="en-US" altLang="ja-JP" sz="1100" b="1" dirty="0">
                <a:solidFill>
                  <a:srgbClr val="00B050"/>
                </a:solidFill>
                <a:latin typeface="HGS教科書体" panose="02020600000000000000" pitchFamily="18" charset="-128"/>
                <a:ea typeface="HGS教科書体" panose="02020600000000000000" pitchFamily="18" charset="-128"/>
              </a:rPr>
              <a:t>2.</a:t>
            </a:r>
            <a:r>
              <a:rPr lang="ja-JP" altLang="en-US" sz="1100" b="1" dirty="0">
                <a:solidFill>
                  <a:srgbClr val="00B050"/>
                </a:solidFill>
                <a:latin typeface="HGS教科書体" panose="02020600000000000000" pitchFamily="18" charset="-128"/>
                <a:ea typeface="HGS教科書体" panose="02020600000000000000" pitchFamily="18" charset="-128"/>
              </a:rPr>
              <a:t> 機能定義、</a:t>
            </a:r>
            <a:r>
              <a:rPr lang="en-US" altLang="ja-JP" sz="1100" b="1" dirty="0">
                <a:solidFill>
                  <a:srgbClr val="00B050"/>
                </a:solidFill>
                <a:latin typeface="HGS教科書体" panose="02020600000000000000" pitchFamily="18" charset="-128"/>
                <a:ea typeface="HGS教科書体" panose="02020600000000000000" pitchFamily="18" charset="-128"/>
              </a:rPr>
              <a:t>3. </a:t>
            </a:r>
            <a:r>
              <a:rPr lang="ja-JP" altLang="en-US" sz="1100" b="1" dirty="0">
                <a:solidFill>
                  <a:srgbClr val="00B050"/>
                </a:solidFill>
                <a:latin typeface="HGS教科書体" panose="02020600000000000000" pitchFamily="18" charset="-128"/>
                <a:ea typeface="HGS教科書体" panose="02020600000000000000" pitchFamily="18" charset="-128"/>
              </a:rPr>
              <a:t>アクティビティ設計、</a:t>
            </a:r>
            <a:r>
              <a:rPr lang="en-US" altLang="ja-JP" sz="1100" b="1" dirty="0">
                <a:solidFill>
                  <a:srgbClr val="00B050"/>
                </a:solidFill>
                <a:latin typeface="HGS教科書体" panose="02020600000000000000" pitchFamily="18" charset="-128"/>
                <a:ea typeface="HGS教科書体" panose="02020600000000000000" pitchFamily="18" charset="-128"/>
              </a:rPr>
              <a:t>4. </a:t>
            </a:r>
            <a:r>
              <a:rPr lang="ja-JP" altLang="en-US" sz="1100" b="1" dirty="0">
                <a:solidFill>
                  <a:srgbClr val="00B050"/>
                </a:solidFill>
                <a:latin typeface="HGS教科書体" panose="02020600000000000000" pitchFamily="18" charset="-128"/>
                <a:ea typeface="HGS教科書体" panose="02020600000000000000" pitchFamily="18" charset="-128"/>
              </a:rPr>
              <a:t>要素技術、</a:t>
            </a:r>
            <a:r>
              <a:rPr lang="en-US" altLang="ja-JP" sz="1100" b="1" dirty="0">
                <a:solidFill>
                  <a:srgbClr val="00B050"/>
                </a:solidFill>
                <a:latin typeface="HGS教科書体" panose="02020600000000000000" pitchFamily="18" charset="-128"/>
                <a:ea typeface="HGS教科書体" panose="02020600000000000000" pitchFamily="18" charset="-128"/>
              </a:rPr>
              <a:t>5. </a:t>
            </a:r>
            <a:r>
              <a:rPr lang="ja-JP" altLang="en-US" sz="1100" b="1" dirty="0">
                <a:solidFill>
                  <a:srgbClr val="00B050"/>
                </a:solidFill>
                <a:latin typeface="HGS教科書体" panose="02020600000000000000" pitchFamily="18" charset="-128"/>
                <a:ea typeface="HGS教科書体" panose="02020600000000000000" pitchFamily="18" charset="-128"/>
              </a:rPr>
              <a:t>モード定義</a:t>
            </a:r>
            <a:r>
              <a:rPr lang="ja-JP" altLang="en-US" sz="1100" dirty="0">
                <a:latin typeface="HGS教科書体" panose="02020600000000000000" pitchFamily="18" charset="-128"/>
                <a:ea typeface="HGS教科書体" panose="02020600000000000000" pitchFamily="18" charset="-128"/>
              </a:rPr>
              <a:t>から走行体の動作を実現するために必要な機能を実装した。</a:t>
            </a:r>
            <a:endParaRPr lang="en-US" altLang="ja-JP" sz="1100" dirty="0">
              <a:latin typeface="HGS教科書体" panose="02020600000000000000" pitchFamily="18" charset="-128"/>
              <a:ea typeface="HGS教科書体" panose="02020600000000000000" pitchFamily="18" charset="-128"/>
            </a:endParaRPr>
          </a:p>
          <a:p>
            <a:r>
              <a:rPr lang="ja-JP" altLang="en-US" sz="1100" dirty="0">
                <a:latin typeface="HGS教科書体" panose="02020600000000000000" pitchFamily="18" charset="-128"/>
                <a:ea typeface="HGS教科書体" panose="02020600000000000000" pitchFamily="18" charset="-128"/>
              </a:rPr>
              <a:t>ルックアップゲート攻略を実現するために実装した機能をクラス図にまとめたものを図</a:t>
            </a:r>
            <a:r>
              <a:rPr lang="en-US" altLang="ja-JP" sz="1100" dirty="0">
                <a:latin typeface="HGS教科書体" panose="02020600000000000000" pitchFamily="18" charset="-128"/>
                <a:ea typeface="HGS教科書体" panose="02020600000000000000" pitchFamily="18" charset="-128"/>
              </a:rPr>
              <a:t>5</a:t>
            </a:r>
            <a:r>
              <a:rPr lang="ja-JP" altLang="en-US" sz="1100" dirty="0">
                <a:latin typeface="HGS教科書体" panose="02020600000000000000" pitchFamily="18" charset="-128"/>
                <a:ea typeface="HGS教科書体" panose="02020600000000000000" pitchFamily="18" charset="-128"/>
              </a:rPr>
              <a:t>に示す。</a:t>
            </a:r>
            <a:endParaRPr kumimoji="1" lang="ja-JP" altLang="en-US" sz="1400" dirty="0">
              <a:latin typeface="HGS教科書体" panose="02020600000000000000" pitchFamily="18" charset="-128"/>
              <a:ea typeface="HGS教科書体" panose="02020600000000000000" pitchFamily="18" charset="-128"/>
            </a:endParaRPr>
          </a:p>
        </p:txBody>
      </p:sp>
      <p:grpSp>
        <p:nvGrpSpPr>
          <p:cNvPr id="56" name="グループ化 55"/>
          <p:cNvGrpSpPr/>
          <p:nvPr/>
        </p:nvGrpSpPr>
        <p:grpSpPr>
          <a:xfrm>
            <a:off x="1492246" y="4347117"/>
            <a:ext cx="11020431" cy="4955953"/>
            <a:chOff x="1671363" y="1679378"/>
            <a:chExt cx="10710854" cy="4816735"/>
          </a:xfrm>
        </p:grpSpPr>
        <p:sp>
          <p:nvSpPr>
            <p:cNvPr id="64" name="角丸四角形 63"/>
            <p:cNvSpPr/>
            <p:nvPr/>
          </p:nvSpPr>
          <p:spPr>
            <a:xfrm>
              <a:off x="6687485" y="5321187"/>
              <a:ext cx="1003880" cy="341820"/>
            </a:xfrm>
            <a:prstGeom prst="roundRect">
              <a:avLst/>
            </a:prstGeom>
            <a:solidFill>
              <a:schemeClr val="accent6">
                <a:lumMod val="40000"/>
                <a:lumOff val="60000"/>
              </a:schemeClr>
            </a:solidFill>
            <a:ln>
              <a:solidFill>
                <a:srgbClr val="00B05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800" dirty="0">
                  <a:solidFill>
                    <a:schemeClr val="tx1"/>
                  </a:solidFill>
                  <a:latin typeface="HG丸ｺﾞｼｯｸM-PRO" panose="020F0600000000000000" pitchFamily="50" charset="-128"/>
                  <a:ea typeface="HG丸ｺﾞｼｯｸM-PRO" panose="020F0600000000000000" pitchFamily="50" charset="-128"/>
                </a:rPr>
                <a:t>尻尾角度を設定</a:t>
              </a:r>
              <a:endParaRPr kumimoji="1" lang="en-US" altLang="ja-JP" sz="800" dirty="0">
                <a:solidFill>
                  <a:schemeClr val="tx1"/>
                </a:solidFill>
                <a:latin typeface="HG丸ｺﾞｼｯｸM-PRO" panose="020F0600000000000000" pitchFamily="50" charset="-128"/>
                <a:ea typeface="HG丸ｺﾞｼｯｸM-PRO" panose="020F0600000000000000" pitchFamily="50" charset="-128"/>
              </a:endParaRPr>
            </a:p>
            <a:p>
              <a:pPr algn="ctr"/>
              <a:r>
                <a:rPr kumimoji="1" lang="ja-JP" altLang="en-US" sz="800" dirty="0">
                  <a:solidFill>
                    <a:schemeClr val="tx1"/>
                  </a:solidFill>
                  <a:latin typeface="HG丸ｺﾞｼｯｸM-PRO" panose="020F0600000000000000" pitchFamily="50" charset="-128"/>
                  <a:ea typeface="HG丸ｺﾞｼｯｸM-PRO" panose="020F0600000000000000" pitchFamily="50" charset="-128"/>
                </a:rPr>
                <a:t>するためのクラス</a:t>
              </a:r>
            </a:p>
          </p:txBody>
        </p:sp>
        <p:cxnSp>
          <p:nvCxnSpPr>
            <p:cNvPr id="65" name="直線コネクタ 64"/>
            <p:cNvCxnSpPr/>
            <p:nvPr/>
          </p:nvCxnSpPr>
          <p:spPr>
            <a:xfrm flipH="1">
              <a:off x="7442728" y="4861952"/>
              <a:ext cx="38192" cy="490652"/>
            </a:xfrm>
            <a:prstGeom prst="line">
              <a:avLst/>
            </a:prstGeom>
            <a:ln>
              <a:solidFill>
                <a:srgbClr val="FF2121"/>
              </a:solidFill>
            </a:ln>
          </p:spPr>
          <p:style>
            <a:lnRef idx="1">
              <a:schemeClr val="accent1"/>
            </a:lnRef>
            <a:fillRef idx="0">
              <a:schemeClr val="accent1"/>
            </a:fillRef>
            <a:effectRef idx="0">
              <a:schemeClr val="accent1"/>
            </a:effectRef>
            <a:fontRef idx="minor">
              <a:schemeClr val="tx1"/>
            </a:fontRef>
          </p:style>
        </p:cxnSp>
        <p:sp>
          <p:nvSpPr>
            <p:cNvPr id="67" name="角丸四角形 66"/>
            <p:cNvSpPr/>
            <p:nvPr/>
          </p:nvSpPr>
          <p:spPr>
            <a:xfrm>
              <a:off x="8239746" y="6170808"/>
              <a:ext cx="1226300" cy="325305"/>
            </a:xfrm>
            <a:prstGeom prst="roundRect">
              <a:avLst/>
            </a:prstGeom>
            <a:solidFill>
              <a:schemeClr val="accent6">
                <a:lumMod val="40000"/>
                <a:lumOff val="6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HG丸ｺﾞｼｯｸM-PRO" panose="020F0600000000000000" pitchFamily="50" charset="-128"/>
                  <a:ea typeface="HG丸ｺﾞｼｯｸM-PRO" panose="020F0600000000000000" pitchFamily="50" charset="-128"/>
                </a:rPr>
                <a:t>障害物を検知するための超音波センサ</a:t>
              </a:r>
            </a:p>
          </p:txBody>
        </p:sp>
        <p:cxnSp>
          <p:nvCxnSpPr>
            <p:cNvPr id="68" name="直線コネクタ 67"/>
            <p:cNvCxnSpPr>
              <a:cxnSpLocks/>
              <a:stCxn id="67" idx="1"/>
            </p:cNvCxnSpPr>
            <p:nvPr/>
          </p:nvCxnSpPr>
          <p:spPr>
            <a:xfrm flipH="1" flipV="1">
              <a:off x="8068057" y="6082462"/>
              <a:ext cx="171690" cy="250999"/>
            </a:xfrm>
            <a:prstGeom prst="line">
              <a:avLst/>
            </a:prstGeom>
            <a:ln>
              <a:solidFill>
                <a:srgbClr val="FF2121"/>
              </a:solidFill>
            </a:ln>
          </p:spPr>
          <p:style>
            <a:lnRef idx="1">
              <a:schemeClr val="accent1"/>
            </a:lnRef>
            <a:fillRef idx="0">
              <a:schemeClr val="accent1"/>
            </a:fillRef>
            <a:effectRef idx="0">
              <a:schemeClr val="accent1"/>
            </a:effectRef>
            <a:fontRef idx="minor">
              <a:schemeClr val="tx1"/>
            </a:fontRef>
          </p:style>
        </p:cxnSp>
        <p:sp>
          <p:nvSpPr>
            <p:cNvPr id="69" name="角丸四角形 68"/>
            <p:cNvSpPr/>
            <p:nvPr/>
          </p:nvSpPr>
          <p:spPr>
            <a:xfrm>
              <a:off x="11319393" y="5426080"/>
              <a:ext cx="1062824" cy="337582"/>
            </a:xfrm>
            <a:prstGeom prst="roundRect">
              <a:avLst/>
            </a:prstGeom>
            <a:solidFill>
              <a:schemeClr val="accent6">
                <a:lumMod val="40000"/>
                <a:lumOff val="6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HG丸ｺﾞｼｯｸM-PRO" panose="020F0600000000000000" pitchFamily="50" charset="-128"/>
                  <a:ea typeface="HG丸ｺﾞｼｯｸM-PRO" panose="020F0600000000000000" pitchFamily="50" charset="-128"/>
                </a:rPr>
                <a:t>基本走行するため</a:t>
              </a:r>
              <a:endParaRPr kumimoji="1" lang="en-US" altLang="ja-JP" sz="800" dirty="0">
                <a:solidFill>
                  <a:schemeClr val="tx1"/>
                </a:solidFill>
                <a:latin typeface="HG丸ｺﾞｼｯｸM-PRO" panose="020F0600000000000000" pitchFamily="50" charset="-128"/>
                <a:ea typeface="HG丸ｺﾞｼｯｸM-PRO" panose="020F0600000000000000" pitchFamily="50" charset="-128"/>
              </a:endParaRPr>
            </a:p>
            <a:p>
              <a:pPr algn="ctr"/>
              <a:r>
                <a:rPr kumimoji="1" lang="ja-JP" altLang="en-US" sz="800" dirty="0">
                  <a:solidFill>
                    <a:schemeClr val="tx1"/>
                  </a:solidFill>
                  <a:latin typeface="HG丸ｺﾞｼｯｸM-PRO" panose="020F0600000000000000" pitchFamily="50" charset="-128"/>
                  <a:ea typeface="HG丸ｺﾞｼｯｸM-PRO" panose="020F0600000000000000" pitchFamily="50" charset="-128"/>
                </a:rPr>
                <a:t>に必要なクラス群</a:t>
              </a:r>
            </a:p>
          </p:txBody>
        </p:sp>
        <p:cxnSp>
          <p:nvCxnSpPr>
            <p:cNvPr id="70" name="直線コネクタ 69"/>
            <p:cNvCxnSpPr>
              <a:cxnSpLocks/>
              <a:stCxn id="69" idx="0"/>
            </p:cNvCxnSpPr>
            <p:nvPr/>
          </p:nvCxnSpPr>
          <p:spPr>
            <a:xfrm flipV="1">
              <a:off x="11850805" y="4756176"/>
              <a:ext cx="63998" cy="669904"/>
            </a:xfrm>
            <a:prstGeom prst="line">
              <a:avLst/>
            </a:prstGeom>
            <a:ln>
              <a:solidFill>
                <a:srgbClr val="FF2121"/>
              </a:solidFill>
            </a:ln>
          </p:spPr>
          <p:style>
            <a:lnRef idx="1">
              <a:schemeClr val="accent1"/>
            </a:lnRef>
            <a:fillRef idx="0">
              <a:schemeClr val="accent1"/>
            </a:fillRef>
            <a:effectRef idx="0">
              <a:schemeClr val="accent1"/>
            </a:effectRef>
            <a:fontRef idx="minor">
              <a:schemeClr val="tx1"/>
            </a:fontRef>
          </p:style>
        </p:cxnSp>
        <p:cxnSp>
          <p:nvCxnSpPr>
            <p:cNvPr id="71" name="直線コネクタ 70"/>
            <p:cNvCxnSpPr>
              <a:cxnSpLocks/>
            </p:cNvCxnSpPr>
            <p:nvPr/>
          </p:nvCxnSpPr>
          <p:spPr>
            <a:xfrm flipH="1" flipV="1">
              <a:off x="11270401" y="5376665"/>
              <a:ext cx="57549" cy="94150"/>
            </a:xfrm>
            <a:prstGeom prst="line">
              <a:avLst/>
            </a:prstGeom>
            <a:ln>
              <a:solidFill>
                <a:srgbClr val="FF2121"/>
              </a:solidFill>
            </a:ln>
          </p:spPr>
          <p:style>
            <a:lnRef idx="1">
              <a:schemeClr val="accent1"/>
            </a:lnRef>
            <a:fillRef idx="0">
              <a:schemeClr val="accent1"/>
            </a:fillRef>
            <a:effectRef idx="0">
              <a:schemeClr val="accent1"/>
            </a:effectRef>
            <a:fontRef idx="minor">
              <a:schemeClr val="tx1"/>
            </a:fontRef>
          </p:style>
        </p:cxnSp>
        <p:cxnSp>
          <p:nvCxnSpPr>
            <p:cNvPr id="72" name="直線コネクタ 17"/>
            <p:cNvCxnSpPr/>
            <p:nvPr/>
          </p:nvCxnSpPr>
          <p:spPr>
            <a:xfrm rot="10800000">
              <a:off x="9569153" y="4861952"/>
              <a:ext cx="1758797" cy="832471"/>
            </a:xfrm>
            <a:prstGeom prst="curvedConnector3">
              <a:avLst>
                <a:gd name="adj1" fmla="val 91700"/>
              </a:avLst>
            </a:prstGeom>
            <a:ln>
              <a:solidFill>
                <a:srgbClr val="FF2121"/>
              </a:solidFill>
            </a:ln>
          </p:spPr>
          <p:style>
            <a:lnRef idx="1">
              <a:schemeClr val="accent1"/>
            </a:lnRef>
            <a:fillRef idx="0">
              <a:schemeClr val="accent1"/>
            </a:fillRef>
            <a:effectRef idx="0">
              <a:schemeClr val="accent1"/>
            </a:effectRef>
            <a:fontRef idx="minor">
              <a:schemeClr val="tx1"/>
            </a:fontRef>
          </p:style>
        </p:cxnSp>
        <p:sp>
          <p:nvSpPr>
            <p:cNvPr id="73" name="角丸四角形 72"/>
            <p:cNvSpPr/>
            <p:nvPr/>
          </p:nvSpPr>
          <p:spPr>
            <a:xfrm>
              <a:off x="1671363" y="3862101"/>
              <a:ext cx="1481362" cy="494101"/>
            </a:xfrm>
            <a:prstGeom prst="roundRect">
              <a:avLst/>
            </a:prstGeom>
            <a:solidFill>
              <a:schemeClr val="accent6">
                <a:lumMod val="40000"/>
                <a:lumOff val="6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HG丸ｺﾞｼｯｸM-PRO" panose="020F0600000000000000" pitchFamily="50" charset="-128"/>
                  <a:ea typeface="HG丸ｺﾞｼｯｸM-PRO" panose="020F0600000000000000" pitchFamily="50" charset="-128"/>
                </a:rPr>
                <a:t>尻尾モータを目標角度まで制御するクラス</a:t>
              </a:r>
            </a:p>
          </p:txBody>
        </p:sp>
        <p:cxnSp>
          <p:nvCxnSpPr>
            <p:cNvPr id="74" name="直線コネクタ 73"/>
            <p:cNvCxnSpPr>
              <a:cxnSpLocks/>
              <a:stCxn id="73" idx="0"/>
            </p:cNvCxnSpPr>
            <p:nvPr/>
          </p:nvCxnSpPr>
          <p:spPr>
            <a:xfrm flipV="1">
              <a:off x="2412044" y="3576465"/>
              <a:ext cx="316348" cy="285636"/>
            </a:xfrm>
            <a:prstGeom prst="line">
              <a:avLst/>
            </a:prstGeom>
            <a:ln>
              <a:solidFill>
                <a:srgbClr val="FF2121"/>
              </a:solidFill>
            </a:ln>
          </p:spPr>
          <p:style>
            <a:lnRef idx="1">
              <a:schemeClr val="accent1"/>
            </a:lnRef>
            <a:fillRef idx="0">
              <a:schemeClr val="accent1"/>
            </a:fillRef>
            <a:effectRef idx="0">
              <a:schemeClr val="accent1"/>
            </a:effectRef>
            <a:fontRef idx="minor">
              <a:schemeClr val="tx1"/>
            </a:fontRef>
          </p:style>
        </p:cxnSp>
        <p:cxnSp>
          <p:nvCxnSpPr>
            <p:cNvPr id="75" name="直線コネクタ 74"/>
            <p:cNvCxnSpPr>
              <a:stCxn id="76" idx="2"/>
            </p:cNvCxnSpPr>
            <p:nvPr/>
          </p:nvCxnSpPr>
          <p:spPr>
            <a:xfrm flipH="1">
              <a:off x="10011916" y="2838306"/>
              <a:ext cx="825093" cy="140345"/>
            </a:xfrm>
            <a:prstGeom prst="line">
              <a:avLst/>
            </a:prstGeom>
            <a:ln>
              <a:solidFill>
                <a:srgbClr val="FF2121"/>
              </a:solidFill>
            </a:ln>
          </p:spPr>
          <p:style>
            <a:lnRef idx="1">
              <a:schemeClr val="accent1"/>
            </a:lnRef>
            <a:fillRef idx="0">
              <a:schemeClr val="accent1"/>
            </a:fillRef>
            <a:effectRef idx="0">
              <a:schemeClr val="accent1"/>
            </a:effectRef>
            <a:fontRef idx="minor">
              <a:schemeClr val="tx1"/>
            </a:fontRef>
          </p:style>
        </p:cxnSp>
        <p:sp>
          <p:nvSpPr>
            <p:cNvPr id="76" name="角丸四角形 75"/>
            <p:cNvSpPr/>
            <p:nvPr/>
          </p:nvSpPr>
          <p:spPr>
            <a:xfrm>
              <a:off x="10053081" y="2542712"/>
              <a:ext cx="1567855" cy="295593"/>
            </a:xfrm>
            <a:prstGeom prst="roundRect">
              <a:avLst/>
            </a:prstGeom>
            <a:solidFill>
              <a:schemeClr val="accent6">
                <a:lumMod val="40000"/>
                <a:lumOff val="6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ysClr val="windowText" lastClr="000000"/>
                  </a:solidFill>
                  <a:latin typeface="HG丸ｺﾞｼｯｸM-PRO" panose="020F0600000000000000" pitchFamily="50" charset="-128"/>
                  <a:ea typeface="HG丸ｺﾞｼｯｸM-PRO" panose="020F0600000000000000" pitchFamily="50" charset="-128"/>
                </a:rPr>
                <a:t>基本走行する上で、車輪のみで倒立するためのクラス</a:t>
              </a:r>
            </a:p>
          </p:txBody>
        </p:sp>
        <p:sp>
          <p:nvSpPr>
            <p:cNvPr id="77" name="角丸四角形 76"/>
            <p:cNvSpPr/>
            <p:nvPr/>
          </p:nvSpPr>
          <p:spPr>
            <a:xfrm>
              <a:off x="10053081" y="5763662"/>
              <a:ext cx="1291222" cy="561708"/>
            </a:xfrm>
            <a:prstGeom prst="roundRect">
              <a:avLst/>
            </a:prstGeom>
            <a:solidFill>
              <a:schemeClr val="accent6">
                <a:lumMod val="40000"/>
                <a:lumOff val="6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HG丸ｺﾞｼｯｸM-PRO" panose="020F0600000000000000" pitchFamily="50" charset="-128"/>
                  <a:ea typeface="HG丸ｺﾞｼｯｸM-PRO" panose="020F0600000000000000" pitchFamily="50" charset="-128"/>
                </a:rPr>
                <a:t>基本走行・尻尾走行・回転・倒立をする際に車輪を制御するための</a:t>
              </a:r>
              <a:endParaRPr kumimoji="1" lang="en-US" altLang="ja-JP" sz="800" dirty="0">
                <a:solidFill>
                  <a:schemeClr val="tx1"/>
                </a:solidFill>
                <a:latin typeface="HG丸ｺﾞｼｯｸM-PRO" panose="020F0600000000000000" pitchFamily="50" charset="-128"/>
                <a:ea typeface="HG丸ｺﾞｼｯｸM-PRO" panose="020F0600000000000000" pitchFamily="50" charset="-128"/>
              </a:endParaRPr>
            </a:p>
            <a:p>
              <a:pPr algn="ctr"/>
              <a:r>
                <a:rPr kumimoji="1" lang="ja-JP" altLang="en-US" sz="800" dirty="0">
                  <a:solidFill>
                    <a:schemeClr val="tx1"/>
                  </a:solidFill>
                  <a:latin typeface="HG丸ｺﾞｼｯｸM-PRO" panose="020F0600000000000000" pitchFamily="50" charset="-128"/>
                  <a:ea typeface="HG丸ｺﾞｼｯｸM-PRO" panose="020F0600000000000000" pitchFamily="50" charset="-128"/>
                </a:rPr>
                <a:t>クラス</a:t>
              </a:r>
              <a:endParaRPr kumimoji="1" lang="en-US" altLang="ja-JP" sz="800" dirty="0">
                <a:solidFill>
                  <a:schemeClr val="tx1"/>
                </a:solidFill>
                <a:latin typeface="HG丸ｺﾞｼｯｸM-PRO" panose="020F0600000000000000" pitchFamily="50" charset="-128"/>
                <a:ea typeface="HG丸ｺﾞｼｯｸM-PRO" panose="020F0600000000000000" pitchFamily="50" charset="-128"/>
              </a:endParaRPr>
            </a:p>
          </p:txBody>
        </p:sp>
        <p:cxnSp>
          <p:nvCxnSpPr>
            <p:cNvPr id="82" name="直線コネクタ 81"/>
            <p:cNvCxnSpPr>
              <a:stCxn id="77" idx="1"/>
            </p:cNvCxnSpPr>
            <p:nvPr/>
          </p:nvCxnSpPr>
          <p:spPr>
            <a:xfrm flipH="1" flipV="1">
              <a:off x="9208700" y="5321187"/>
              <a:ext cx="844381" cy="723330"/>
            </a:xfrm>
            <a:prstGeom prst="line">
              <a:avLst/>
            </a:prstGeom>
            <a:ln>
              <a:solidFill>
                <a:srgbClr val="FF2121"/>
              </a:solidFill>
            </a:ln>
          </p:spPr>
          <p:style>
            <a:lnRef idx="1">
              <a:schemeClr val="accent1"/>
            </a:lnRef>
            <a:fillRef idx="0">
              <a:schemeClr val="accent1"/>
            </a:fillRef>
            <a:effectRef idx="0">
              <a:schemeClr val="accent1"/>
            </a:effectRef>
            <a:fontRef idx="minor">
              <a:schemeClr val="tx1"/>
            </a:fontRef>
          </p:style>
        </p:cxnSp>
        <p:cxnSp>
          <p:nvCxnSpPr>
            <p:cNvPr id="83" name="直線コネクタ 24"/>
            <p:cNvCxnSpPr>
              <a:cxnSpLocks/>
            </p:cNvCxnSpPr>
            <p:nvPr/>
          </p:nvCxnSpPr>
          <p:spPr>
            <a:xfrm rot="10800000">
              <a:off x="8921080" y="6082462"/>
              <a:ext cx="1172104" cy="189014"/>
            </a:xfrm>
            <a:prstGeom prst="curvedConnector3">
              <a:avLst>
                <a:gd name="adj1" fmla="val 50000"/>
              </a:avLst>
            </a:prstGeom>
            <a:ln>
              <a:solidFill>
                <a:srgbClr val="FF2121"/>
              </a:solidFill>
            </a:ln>
          </p:spPr>
          <p:style>
            <a:lnRef idx="1">
              <a:schemeClr val="accent1"/>
            </a:lnRef>
            <a:fillRef idx="0">
              <a:schemeClr val="accent1"/>
            </a:fillRef>
            <a:effectRef idx="0">
              <a:schemeClr val="accent1"/>
            </a:effectRef>
            <a:fontRef idx="minor">
              <a:schemeClr val="tx1"/>
            </a:fontRef>
          </p:style>
        </p:cxnSp>
        <p:cxnSp>
          <p:nvCxnSpPr>
            <p:cNvPr id="84" name="直線コネクタ 83"/>
            <p:cNvCxnSpPr/>
            <p:nvPr/>
          </p:nvCxnSpPr>
          <p:spPr>
            <a:xfrm flipH="1" flipV="1">
              <a:off x="9747803" y="6064756"/>
              <a:ext cx="337211" cy="86963"/>
            </a:xfrm>
            <a:prstGeom prst="line">
              <a:avLst/>
            </a:prstGeom>
            <a:ln>
              <a:solidFill>
                <a:srgbClr val="FF2121"/>
              </a:solidFill>
            </a:ln>
          </p:spPr>
          <p:style>
            <a:lnRef idx="1">
              <a:schemeClr val="accent1"/>
            </a:lnRef>
            <a:fillRef idx="0">
              <a:schemeClr val="accent1"/>
            </a:fillRef>
            <a:effectRef idx="0">
              <a:schemeClr val="accent1"/>
            </a:effectRef>
            <a:fontRef idx="minor">
              <a:schemeClr val="tx1"/>
            </a:fontRef>
          </p:style>
        </p:cxnSp>
        <p:sp>
          <p:nvSpPr>
            <p:cNvPr id="85" name="角丸四角形 84"/>
            <p:cNvSpPr/>
            <p:nvPr/>
          </p:nvSpPr>
          <p:spPr>
            <a:xfrm>
              <a:off x="10035448" y="1679378"/>
              <a:ext cx="1567854" cy="386343"/>
            </a:xfrm>
            <a:prstGeom prst="roundRect">
              <a:avLst/>
            </a:prstGeom>
            <a:solidFill>
              <a:schemeClr val="accent6">
                <a:lumMod val="40000"/>
                <a:lumOff val="6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solidFill>
                    <a:schemeClr val="tx1"/>
                  </a:solidFill>
                  <a:latin typeface="HG丸ｺﾞｼｯｸM-PRO" panose="020F0600000000000000" pitchFamily="50" charset="-128"/>
                  <a:ea typeface="HG丸ｺﾞｼｯｸM-PRO" panose="020F0600000000000000" pitchFamily="50" charset="-128"/>
                </a:rPr>
                <a:t>PID</a:t>
              </a:r>
              <a:r>
                <a:rPr kumimoji="1" lang="ja-JP" altLang="en-US" sz="800" dirty="0">
                  <a:solidFill>
                    <a:schemeClr val="tx1"/>
                  </a:solidFill>
                  <a:latin typeface="HG丸ｺﾞｼｯｸM-PRO" panose="020F0600000000000000" pitchFamily="50" charset="-128"/>
                  <a:ea typeface="HG丸ｺﾞｼｯｸM-PRO" panose="020F0600000000000000" pitchFamily="50" charset="-128"/>
                </a:rPr>
                <a:t>制御を利用したライントレースの為の</a:t>
              </a:r>
              <a:r>
                <a:rPr kumimoji="1" lang="en-US" altLang="ja-JP" sz="800" dirty="0">
                  <a:solidFill>
                    <a:schemeClr val="tx1"/>
                  </a:solidFill>
                  <a:latin typeface="HG丸ｺﾞｼｯｸM-PRO" panose="020F0600000000000000" pitchFamily="50" charset="-128"/>
                  <a:ea typeface="HG丸ｺﾞｼｯｸM-PRO" panose="020F0600000000000000" pitchFamily="50" charset="-128"/>
                </a:rPr>
                <a:t>PID</a:t>
              </a:r>
              <a:r>
                <a:rPr kumimoji="1" lang="ja-JP" altLang="en-US" sz="800" dirty="0">
                  <a:solidFill>
                    <a:schemeClr val="tx1"/>
                  </a:solidFill>
                  <a:latin typeface="HG丸ｺﾞｼｯｸM-PRO" panose="020F0600000000000000" pitchFamily="50" charset="-128"/>
                  <a:ea typeface="HG丸ｺﾞｼｯｸM-PRO" panose="020F0600000000000000" pitchFamily="50" charset="-128"/>
                </a:rPr>
                <a:t>値の算出をするクラス</a:t>
              </a:r>
              <a:endParaRPr kumimoji="1" lang="ja-JP" altLang="en-US" sz="700" dirty="0">
                <a:solidFill>
                  <a:schemeClr val="tx1"/>
                </a:solidFill>
                <a:latin typeface="HG丸ｺﾞｼｯｸM-PRO" panose="020F0600000000000000" pitchFamily="50" charset="-128"/>
                <a:ea typeface="HG丸ｺﾞｼｯｸM-PRO" panose="020F0600000000000000" pitchFamily="50" charset="-128"/>
              </a:endParaRPr>
            </a:p>
          </p:txBody>
        </p:sp>
        <p:cxnSp>
          <p:nvCxnSpPr>
            <p:cNvPr id="86" name="直線コネクタ 85"/>
            <p:cNvCxnSpPr>
              <a:cxnSpLocks/>
              <a:stCxn id="85" idx="2"/>
            </p:cNvCxnSpPr>
            <p:nvPr/>
          </p:nvCxnSpPr>
          <p:spPr>
            <a:xfrm flipH="1">
              <a:off x="9661350" y="2065721"/>
              <a:ext cx="1158025" cy="169114"/>
            </a:xfrm>
            <a:prstGeom prst="line">
              <a:avLst/>
            </a:prstGeom>
            <a:ln>
              <a:solidFill>
                <a:srgbClr val="FF2121"/>
              </a:solidFill>
            </a:ln>
          </p:spPr>
          <p:style>
            <a:lnRef idx="1">
              <a:schemeClr val="accent1"/>
            </a:lnRef>
            <a:fillRef idx="0">
              <a:schemeClr val="accent1"/>
            </a:fillRef>
            <a:effectRef idx="0">
              <a:schemeClr val="accent1"/>
            </a:effectRef>
            <a:fontRef idx="minor">
              <a:schemeClr val="tx1"/>
            </a:fontRef>
          </p:style>
        </p:cxnSp>
        <p:cxnSp>
          <p:nvCxnSpPr>
            <p:cNvPr id="87" name="直線コネクタ 86"/>
            <p:cNvCxnSpPr>
              <a:stCxn id="89" idx="1"/>
            </p:cNvCxnSpPr>
            <p:nvPr/>
          </p:nvCxnSpPr>
          <p:spPr>
            <a:xfrm flipH="1">
              <a:off x="2027730" y="4505691"/>
              <a:ext cx="1932567" cy="235531"/>
            </a:xfrm>
            <a:prstGeom prst="line">
              <a:avLst/>
            </a:prstGeom>
            <a:ln>
              <a:solidFill>
                <a:srgbClr val="FF212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p:cNvCxnSpPr/>
            <p:nvPr/>
          </p:nvCxnSpPr>
          <p:spPr>
            <a:xfrm flipH="1">
              <a:off x="1878061" y="4657469"/>
              <a:ext cx="2114764" cy="438955"/>
            </a:xfrm>
            <a:prstGeom prst="line">
              <a:avLst/>
            </a:prstGeom>
            <a:ln>
              <a:solidFill>
                <a:srgbClr val="FF2121"/>
              </a:solidFill>
            </a:ln>
          </p:spPr>
          <p:style>
            <a:lnRef idx="1">
              <a:schemeClr val="accent1"/>
            </a:lnRef>
            <a:fillRef idx="0">
              <a:schemeClr val="accent1"/>
            </a:fillRef>
            <a:effectRef idx="0">
              <a:schemeClr val="accent1"/>
            </a:effectRef>
            <a:fontRef idx="minor">
              <a:schemeClr val="tx1"/>
            </a:fontRef>
          </p:style>
        </p:cxnSp>
        <p:sp>
          <p:nvSpPr>
            <p:cNvPr id="89" name="角丸四角形 88"/>
            <p:cNvSpPr/>
            <p:nvPr/>
          </p:nvSpPr>
          <p:spPr>
            <a:xfrm>
              <a:off x="3960297" y="4270160"/>
              <a:ext cx="2169264" cy="471063"/>
            </a:xfrm>
            <a:prstGeom prst="roundRect">
              <a:avLst/>
            </a:prstGeom>
            <a:solidFill>
              <a:schemeClr val="accent6">
                <a:lumMod val="40000"/>
                <a:lumOff val="6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HG丸ｺﾞｼｯｸM-PRO" panose="020F0600000000000000" pitchFamily="50" charset="-128"/>
                  <a:ea typeface="HG丸ｺﾞｼｯｸM-PRO" panose="020F0600000000000000" pitchFamily="50" charset="-128"/>
                </a:rPr>
                <a:t>難所攻略する上で障害物・尻尾角度・距離・旋回角度を検知するためのクラス群</a:t>
              </a:r>
            </a:p>
          </p:txBody>
        </p:sp>
        <p:cxnSp>
          <p:nvCxnSpPr>
            <p:cNvPr id="90" name="直線コネクタ 89"/>
            <p:cNvCxnSpPr/>
            <p:nvPr/>
          </p:nvCxnSpPr>
          <p:spPr>
            <a:xfrm flipH="1">
              <a:off x="3211471" y="4723158"/>
              <a:ext cx="1217847" cy="377453"/>
            </a:xfrm>
            <a:prstGeom prst="line">
              <a:avLst/>
            </a:prstGeom>
            <a:ln>
              <a:solidFill>
                <a:srgbClr val="FF2121"/>
              </a:solidFill>
            </a:ln>
          </p:spPr>
          <p:style>
            <a:lnRef idx="1">
              <a:schemeClr val="accent1"/>
            </a:lnRef>
            <a:fillRef idx="0">
              <a:schemeClr val="accent1"/>
            </a:fillRef>
            <a:effectRef idx="0">
              <a:schemeClr val="accent1"/>
            </a:effectRef>
            <a:fontRef idx="minor">
              <a:schemeClr val="tx1"/>
            </a:fontRef>
          </p:style>
        </p:cxnSp>
        <p:cxnSp>
          <p:nvCxnSpPr>
            <p:cNvPr id="91" name="直線コネクタ 90"/>
            <p:cNvCxnSpPr/>
            <p:nvPr/>
          </p:nvCxnSpPr>
          <p:spPr>
            <a:xfrm flipH="1">
              <a:off x="4403678" y="4744980"/>
              <a:ext cx="483792" cy="355631"/>
            </a:xfrm>
            <a:prstGeom prst="line">
              <a:avLst/>
            </a:prstGeom>
            <a:ln>
              <a:solidFill>
                <a:srgbClr val="FF2121"/>
              </a:solidFill>
            </a:ln>
          </p:spPr>
          <p:style>
            <a:lnRef idx="1">
              <a:schemeClr val="accent1"/>
            </a:lnRef>
            <a:fillRef idx="0">
              <a:schemeClr val="accent1"/>
            </a:fillRef>
            <a:effectRef idx="0">
              <a:schemeClr val="accent1"/>
            </a:effectRef>
            <a:fontRef idx="minor">
              <a:schemeClr val="tx1"/>
            </a:fontRef>
          </p:style>
        </p:cxnSp>
        <p:cxnSp>
          <p:nvCxnSpPr>
            <p:cNvPr id="92" name="直線コネクタ 91"/>
            <p:cNvCxnSpPr/>
            <p:nvPr/>
          </p:nvCxnSpPr>
          <p:spPr>
            <a:xfrm>
              <a:off x="5770241" y="4756176"/>
              <a:ext cx="155152" cy="307048"/>
            </a:xfrm>
            <a:prstGeom prst="line">
              <a:avLst/>
            </a:prstGeom>
            <a:ln>
              <a:solidFill>
                <a:srgbClr val="FF2121"/>
              </a:solidFill>
            </a:ln>
          </p:spPr>
          <p:style>
            <a:lnRef idx="1">
              <a:schemeClr val="accent1"/>
            </a:lnRef>
            <a:fillRef idx="0">
              <a:schemeClr val="accent1"/>
            </a:fillRef>
            <a:effectRef idx="0">
              <a:schemeClr val="accent1"/>
            </a:effectRef>
            <a:fontRef idx="minor">
              <a:schemeClr val="tx1"/>
            </a:fontRef>
          </p:style>
        </p:cxnSp>
      </p:grpSp>
      <p:sp>
        <p:nvSpPr>
          <p:cNvPr id="49" name="片側の 2 つの角を丸めた四角形 48"/>
          <p:cNvSpPr/>
          <p:nvPr/>
        </p:nvSpPr>
        <p:spPr>
          <a:xfrm>
            <a:off x="7600194" y="219805"/>
            <a:ext cx="1635624" cy="709897"/>
          </a:xfrm>
          <a:prstGeom prst="round2SameRect">
            <a:avLst/>
          </a:prstGeom>
          <a:effectLst>
            <a:outerShdw blurRad="50800" dist="38100" dir="8100000" algn="tr"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ja-JP" altLang="en-US" sz="1960" dirty="0"/>
              <a:t>工夫点</a:t>
            </a:r>
          </a:p>
        </p:txBody>
      </p:sp>
      <p:sp>
        <p:nvSpPr>
          <p:cNvPr id="50" name="テキスト ボックス 49">
            <a:extLst>
              <a:ext uri="{FF2B5EF4-FFF2-40B4-BE49-F238E27FC236}">
                <a16:creationId xmlns:a16="http://schemas.microsoft.com/office/drawing/2014/main" id="{805A387D-8DF5-4061-952A-FCC073B02831}"/>
              </a:ext>
            </a:extLst>
          </p:cNvPr>
          <p:cNvSpPr txBox="1"/>
          <p:nvPr/>
        </p:nvSpPr>
        <p:spPr>
          <a:xfrm>
            <a:off x="8802457" y="1605455"/>
            <a:ext cx="3588518" cy="276999"/>
          </a:xfrm>
          <a:prstGeom prst="rect">
            <a:avLst/>
          </a:prstGeom>
          <a:noFill/>
        </p:spPr>
        <p:txBody>
          <a:bodyPr wrap="square" rtlCol="0">
            <a:spAutoFit/>
          </a:bodyPr>
          <a:lstStyle/>
          <a:p>
            <a:r>
              <a:rPr lang="ja-JP" altLang="en-US" sz="1200" b="1" dirty="0">
                <a:latin typeface="HGS教科書体" panose="02020600000000000000" pitchFamily="18" charset="-128"/>
                <a:ea typeface="HGS教科書体" panose="02020600000000000000" pitchFamily="18" charset="-128"/>
              </a:rPr>
              <a:t>表</a:t>
            </a:r>
            <a:r>
              <a:rPr lang="en-US" altLang="ja-JP" sz="1200" b="1" dirty="0">
                <a:latin typeface="HGS教科書体" panose="02020600000000000000" pitchFamily="18" charset="-128"/>
                <a:ea typeface="HGS教科書体" panose="02020600000000000000" pitchFamily="18" charset="-128"/>
              </a:rPr>
              <a:t>3</a:t>
            </a:r>
            <a:r>
              <a:rPr kumimoji="1" lang="ja-JP" altLang="en-US" sz="1200" b="1" dirty="0">
                <a:latin typeface="HGS教科書体" panose="02020600000000000000" pitchFamily="18" charset="-128"/>
                <a:ea typeface="HGS教科書体" panose="02020600000000000000" pitchFamily="18" charset="-128"/>
              </a:rPr>
              <a:t>　各パッケージ名と役割表</a:t>
            </a:r>
          </a:p>
        </p:txBody>
      </p:sp>
      <p:sp>
        <p:nvSpPr>
          <p:cNvPr id="51" name="テキスト ボックス 50">
            <a:extLst>
              <a:ext uri="{FF2B5EF4-FFF2-40B4-BE49-F238E27FC236}">
                <a16:creationId xmlns:a16="http://schemas.microsoft.com/office/drawing/2014/main" id="{C02BF861-C0C2-4A43-8280-D3615C6CA980}"/>
              </a:ext>
            </a:extLst>
          </p:cNvPr>
          <p:cNvSpPr txBox="1"/>
          <p:nvPr/>
        </p:nvSpPr>
        <p:spPr>
          <a:xfrm>
            <a:off x="4740987" y="3120586"/>
            <a:ext cx="1854157" cy="276999"/>
          </a:xfrm>
          <a:prstGeom prst="rect">
            <a:avLst/>
          </a:prstGeom>
          <a:noFill/>
        </p:spPr>
        <p:txBody>
          <a:bodyPr wrap="square" rtlCol="0">
            <a:spAutoFit/>
          </a:bodyPr>
          <a:lstStyle/>
          <a:p>
            <a:r>
              <a:rPr kumimoji="1" lang="ja-JP" altLang="en-US" sz="1200" b="1" dirty="0">
                <a:latin typeface="HGS教科書体" panose="02020600000000000000" pitchFamily="18" charset="-128"/>
                <a:ea typeface="HGS教科書体" panose="02020600000000000000" pitchFamily="18" charset="-128"/>
              </a:rPr>
              <a:t>図</a:t>
            </a:r>
            <a:r>
              <a:rPr kumimoji="1" lang="en-US" altLang="ja-JP" sz="1200" b="1" dirty="0">
                <a:latin typeface="HGS教科書体" panose="02020600000000000000" pitchFamily="18" charset="-128"/>
                <a:ea typeface="HGS教科書体" panose="02020600000000000000" pitchFamily="18" charset="-128"/>
              </a:rPr>
              <a:t>4</a:t>
            </a:r>
            <a:r>
              <a:rPr kumimoji="1" lang="ja-JP" altLang="en-US" sz="1200" b="1" dirty="0">
                <a:latin typeface="HGS教科書体" panose="02020600000000000000" pitchFamily="18" charset="-128"/>
                <a:ea typeface="HGS教科書体" panose="02020600000000000000" pitchFamily="18" charset="-128"/>
              </a:rPr>
              <a:t>　パッケージ図</a:t>
            </a:r>
          </a:p>
        </p:txBody>
      </p:sp>
      <p:sp>
        <p:nvSpPr>
          <p:cNvPr id="52" name="正方形/長方形 51">
            <a:extLst>
              <a:ext uri="{FF2B5EF4-FFF2-40B4-BE49-F238E27FC236}">
                <a16:creationId xmlns:a16="http://schemas.microsoft.com/office/drawing/2014/main" id="{EE63717F-BE3C-45B5-99E0-6DB52916542E}"/>
              </a:ext>
            </a:extLst>
          </p:cNvPr>
          <p:cNvSpPr/>
          <p:nvPr/>
        </p:nvSpPr>
        <p:spPr>
          <a:xfrm>
            <a:off x="62335" y="975867"/>
            <a:ext cx="2768992" cy="3811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b="1" dirty="0">
                <a:solidFill>
                  <a:schemeClr val="tx1"/>
                </a:solidFill>
                <a:latin typeface="HGS教科書体" panose="02020600000000000000" pitchFamily="18" charset="-128"/>
                <a:ea typeface="HGS教科書体" panose="02020600000000000000" pitchFamily="18" charset="-128"/>
              </a:rPr>
              <a:t>5</a:t>
            </a:r>
            <a:r>
              <a:rPr kumimoji="1" lang="en-US" altLang="ja-JP" b="1" dirty="0">
                <a:solidFill>
                  <a:schemeClr val="tx1"/>
                </a:solidFill>
                <a:latin typeface="HGS教科書体" panose="02020600000000000000" pitchFamily="18" charset="-128"/>
                <a:ea typeface="HGS教科書体" panose="02020600000000000000" pitchFamily="18" charset="-128"/>
              </a:rPr>
              <a:t>. </a:t>
            </a:r>
            <a:r>
              <a:rPr kumimoji="1" lang="ja-JP" altLang="en-US" b="1" dirty="0">
                <a:solidFill>
                  <a:schemeClr val="tx1"/>
                </a:solidFill>
                <a:latin typeface="HGS教科書体" panose="02020600000000000000" pitchFamily="18" charset="-128"/>
                <a:ea typeface="HGS教科書体" panose="02020600000000000000" pitchFamily="18" charset="-128"/>
              </a:rPr>
              <a:t>モード定義</a:t>
            </a:r>
          </a:p>
        </p:txBody>
      </p:sp>
      <p:sp>
        <p:nvSpPr>
          <p:cNvPr id="53" name="テキスト ボックス 52">
            <a:extLst>
              <a:ext uri="{FF2B5EF4-FFF2-40B4-BE49-F238E27FC236}">
                <a16:creationId xmlns:a16="http://schemas.microsoft.com/office/drawing/2014/main" id="{D208FA5B-F10D-49CD-8EF4-92696506AF22}"/>
              </a:ext>
            </a:extLst>
          </p:cNvPr>
          <p:cNvSpPr txBox="1"/>
          <p:nvPr/>
        </p:nvSpPr>
        <p:spPr>
          <a:xfrm>
            <a:off x="1602002" y="1933100"/>
            <a:ext cx="1485358" cy="276999"/>
          </a:xfrm>
          <a:prstGeom prst="rect">
            <a:avLst/>
          </a:prstGeom>
          <a:noFill/>
        </p:spPr>
        <p:txBody>
          <a:bodyPr wrap="square" rtlCol="0">
            <a:spAutoFit/>
          </a:bodyPr>
          <a:lstStyle/>
          <a:p>
            <a:r>
              <a:rPr lang="ja-JP" altLang="en-US" sz="1200" b="1" dirty="0">
                <a:latin typeface="HGS教科書体" panose="02020600000000000000" pitchFamily="18" charset="-128"/>
                <a:ea typeface="HGS教科書体" panose="02020600000000000000" pitchFamily="18" charset="-128"/>
              </a:rPr>
              <a:t>表</a:t>
            </a:r>
            <a:r>
              <a:rPr lang="en-US" altLang="ja-JP" sz="1200" b="1" dirty="0">
                <a:latin typeface="HGS教科書体" panose="02020600000000000000" pitchFamily="18" charset="-128"/>
                <a:ea typeface="HGS教科書体" panose="02020600000000000000" pitchFamily="18" charset="-128"/>
              </a:rPr>
              <a:t>4</a:t>
            </a:r>
            <a:r>
              <a:rPr kumimoji="1" lang="ja-JP" altLang="en-US" sz="1200" b="1" dirty="0">
                <a:latin typeface="HGS教科書体" panose="02020600000000000000" pitchFamily="18" charset="-128"/>
                <a:ea typeface="HGS教科書体" panose="02020600000000000000" pitchFamily="18" charset="-128"/>
              </a:rPr>
              <a:t>　モード定義表</a:t>
            </a:r>
          </a:p>
        </p:txBody>
      </p:sp>
      <p:sp>
        <p:nvSpPr>
          <p:cNvPr id="54" name="テキスト ボックス 53">
            <a:extLst>
              <a:ext uri="{FF2B5EF4-FFF2-40B4-BE49-F238E27FC236}">
                <a16:creationId xmlns:a16="http://schemas.microsoft.com/office/drawing/2014/main" id="{906C20BE-8BE7-41DB-87C0-CD71572F7081}"/>
              </a:ext>
            </a:extLst>
          </p:cNvPr>
          <p:cNvSpPr txBox="1"/>
          <p:nvPr/>
        </p:nvSpPr>
        <p:spPr>
          <a:xfrm>
            <a:off x="5869230" y="9315446"/>
            <a:ext cx="1854157" cy="276999"/>
          </a:xfrm>
          <a:prstGeom prst="rect">
            <a:avLst/>
          </a:prstGeom>
          <a:noFill/>
        </p:spPr>
        <p:txBody>
          <a:bodyPr wrap="square" rtlCol="0">
            <a:spAutoFit/>
          </a:bodyPr>
          <a:lstStyle/>
          <a:p>
            <a:r>
              <a:rPr kumimoji="1" lang="ja-JP" altLang="en-US" sz="1200" b="1" dirty="0">
                <a:latin typeface="HGS教科書体" panose="02020600000000000000" pitchFamily="18" charset="-128"/>
                <a:ea typeface="HGS教科書体" panose="02020600000000000000" pitchFamily="18" charset="-128"/>
              </a:rPr>
              <a:t>図</a:t>
            </a:r>
            <a:r>
              <a:rPr kumimoji="1" lang="en-US" altLang="ja-JP" sz="1200" b="1" dirty="0">
                <a:latin typeface="HGS教科書体" panose="02020600000000000000" pitchFamily="18" charset="-128"/>
                <a:ea typeface="HGS教科書体" panose="02020600000000000000" pitchFamily="18" charset="-128"/>
              </a:rPr>
              <a:t>5</a:t>
            </a:r>
            <a:r>
              <a:rPr kumimoji="1" lang="ja-JP" altLang="en-US" sz="1200" b="1" dirty="0">
                <a:latin typeface="HGS教科書体" panose="02020600000000000000" pitchFamily="18" charset="-128"/>
                <a:ea typeface="HGS教科書体" panose="02020600000000000000" pitchFamily="18" charset="-128"/>
              </a:rPr>
              <a:t>　クラス図</a:t>
            </a:r>
          </a:p>
        </p:txBody>
      </p:sp>
      <p:pic>
        <p:nvPicPr>
          <p:cNvPr id="57" name="図 56"/>
          <p:cNvPicPr>
            <a:picLocks noChangeAspect="1"/>
          </p:cNvPicPr>
          <p:nvPr/>
        </p:nvPicPr>
        <p:blipFill>
          <a:blip r:embed="rId4"/>
          <a:stretch>
            <a:fillRect/>
          </a:stretch>
        </p:blipFill>
        <p:spPr>
          <a:xfrm>
            <a:off x="11810780" y="282417"/>
            <a:ext cx="876300" cy="676275"/>
          </a:xfrm>
          <a:prstGeom prst="rect">
            <a:avLst/>
          </a:prstGeom>
        </p:spPr>
      </p:pic>
    </p:spTree>
    <p:extLst>
      <p:ext uri="{BB962C8B-B14F-4D97-AF65-F5344CB8AC3E}">
        <p14:creationId xmlns:p14="http://schemas.microsoft.com/office/powerpoint/2010/main" val="2055733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テキスト ボックス 30">
            <a:extLst>
              <a:ext uri="{FF2B5EF4-FFF2-40B4-BE49-F238E27FC236}">
                <a16:creationId xmlns:a16="http://schemas.microsoft.com/office/drawing/2014/main" id="{9E00C8A8-C3F7-477D-A5BE-305CA1B35156}"/>
              </a:ext>
            </a:extLst>
          </p:cNvPr>
          <p:cNvSpPr txBox="1"/>
          <p:nvPr/>
        </p:nvSpPr>
        <p:spPr>
          <a:xfrm>
            <a:off x="9300836" y="1006946"/>
            <a:ext cx="3429963" cy="8568000"/>
          </a:xfrm>
          <a:prstGeom prst="rect">
            <a:avLst/>
          </a:prstGeom>
          <a:noFill/>
          <a:ln w="28575">
            <a:solidFill>
              <a:srgbClr val="00B050"/>
            </a:solidFill>
          </a:ln>
        </p:spPr>
        <p:txBody>
          <a:bodyPr wrap="square" rtlCol="0">
            <a:spAutoFit/>
          </a:bodyPr>
          <a:lstStyle/>
          <a:p>
            <a:r>
              <a:rPr lang="en-US" altLang="ja-JP" sz="1680" b="1" dirty="0">
                <a:latin typeface="HGS教科書体" panose="02020600000000000000" pitchFamily="18" charset="-128"/>
                <a:ea typeface="HGS教科書体" panose="02020600000000000000" pitchFamily="18" charset="-128"/>
              </a:rPr>
              <a:t>9. </a:t>
            </a:r>
            <a:r>
              <a:rPr lang="ja-JP" altLang="en-US" sz="1680" b="1" dirty="0">
                <a:latin typeface="HGS教科書体" panose="02020600000000000000" pitchFamily="18" charset="-128"/>
                <a:ea typeface="HGS教科書体" panose="02020600000000000000" pitchFamily="18" charset="-128"/>
              </a:rPr>
              <a:t>全体シーケンス設計</a:t>
            </a:r>
            <a:endParaRPr lang="en-US" altLang="ja-JP" sz="1680" b="1" dirty="0">
              <a:latin typeface="HGS教科書体" panose="02020600000000000000" pitchFamily="18" charset="-128"/>
              <a:ea typeface="HGS教科書体" panose="02020600000000000000" pitchFamily="18" charset="-128"/>
            </a:endParaRPr>
          </a:p>
          <a:p>
            <a:r>
              <a:rPr lang="ja-JP" altLang="en-US" sz="1200" dirty="0">
                <a:latin typeface="HGS教科書体" panose="02020600000000000000" pitchFamily="18" charset="-128"/>
                <a:ea typeface="HGS教科書体" panose="02020600000000000000" pitchFamily="18" charset="-128"/>
              </a:rPr>
              <a:t>機能実現のためのシーケンス図を図</a:t>
            </a:r>
            <a:r>
              <a:rPr lang="en-US" altLang="ja-JP" sz="1200" dirty="0">
                <a:latin typeface="HGS教科書体" panose="02020600000000000000" pitchFamily="18" charset="-128"/>
                <a:ea typeface="HGS教科書体" panose="02020600000000000000" pitchFamily="18" charset="-128"/>
              </a:rPr>
              <a:t>7</a:t>
            </a:r>
            <a:r>
              <a:rPr lang="ja-JP" altLang="en-US" sz="1200" dirty="0">
                <a:latin typeface="HGS教科書体" panose="02020600000000000000" pitchFamily="18" charset="-128"/>
                <a:ea typeface="HGS教科書体" panose="02020600000000000000" pitchFamily="18" charset="-128"/>
              </a:rPr>
              <a:t>に示す。</a:t>
            </a:r>
            <a:endParaRPr lang="en-US" altLang="ja-JP" sz="1200" dirty="0">
              <a:latin typeface="HGS教科書体" panose="02020600000000000000" pitchFamily="18" charset="-128"/>
              <a:ea typeface="HGS教科書体" panose="02020600000000000000" pitchFamily="18" charset="-128"/>
            </a:endParaRPr>
          </a:p>
          <a:p>
            <a:r>
              <a:rPr lang="ja-JP" altLang="en-US" sz="1200" dirty="0">
                <a:latin typeface="HGS教科書体" panose="02020600000000000000" pitchFamily="18" charset="-128"/>
                <a:ea typeface="HGS教科書体" panose="02020600000000000000" pitchFamily="18" charset="-128"/>
              </a:rPr>
              <a:t>本図では全体シーケンス図を示し、各モードのシーケンスについては、次ページにて記載する。</a:t>
            </a:r>
            <a:endParaRPr lang="en-US" altLang="ja-JP" sz="1200" dirty="0">
              <a:latin typeface="HGS教科書体" panose="02020600000000000000" pitchFamily="18" charset="-128"/>
              <a:ea typeface="HGS教科書体" panose="02020600000000000000" pitchFamily="18" charset="-128"/>
            </a:endParaRPr>
          </a:p>
          <a:p>
            <a:endParaRPr lang="en-US" altLang="ja-JP" sz="1200" dirty="0"/>
          </a:p>
          <a:p>
            <a:endParaRPr lang="en-US" altLang="ja-JP" sz="1200" b="1" dirty="0"/>
          </a:p>
          <a:p>
            <a:endParaRPr lang="en-US" altLang="ja-JP" sz="1200" b="1" dirty="0"/>
          </a:p>
          <a:p>
            <a:endParaRPr lang="en-US" altLang="ja-JP" sz="1200" b="1" dirty="0"/>
          </a:p>
          <a:p>
            <a:endParaRPr lang="en-US" altLang="ja-JP" sz="4480" b="1" dirty="0"/>
          </a:p>
          <a:p>
            <a:pPr algn="ctr"/>
            <a:endParaRPr lang="en-US" altLang="ja-JP" sz="4480" b="1" dirty="0"/>
          </a:p>
          <a:p>
            <a:pPr algn="ctr"/>
            <a:endParaRPr lang="en-US" altLang="ja-JP" sz="4480" b="1" dirty="0"/>
          </a:p>
          <a:p>
            <a:pPr algn="ctr"/>
            <a:endParaRPr lang="en-US" altLang="ja-JP" sz="4480" b="1" dirty="0"/>
          </a:p>
          <a:p>
            <a:pPr algn="ctr"/>
            <a:endParaRPr lang="en-US" altLang="ja-JP" sz="4480" b="1" dirty="0"/>
          </a:p>
          <a:p>
            <a:pPr algn="ctr"/>
            <a:endParaRPr lang="en-US" altLang="ja-JP" sz="4480" b="1" dirty="0"/>
          </a:p>
          <a:p>
            <a:pPr algn="ctr"/>
            <a:endParaRPr lang="en-US" altLang="ja-JP" sz="4480" b="1" dirty="0"/>
          </a:p>
          <a:p>
            <a:pPr algn="ctr"/>
            <a:endParaRPr lang="en-US" altLang="ja-JP" sz="4480" b="1" dirty="0"/>
          </a:p>
          <a:p>
            <a:pPr algn="ctr"/>
            <a:endParaRPr lang="en-US" altLang="ja-JP" sz="4480" b="1" dirty="0"/>
          </a:p>
          <a:p>
            <a:pPr algn="ctr"/>
            <a:endParaRPr lang="en-US" altLang="ja-JP" sz="4480" dirty="0"/>
          </a:p>
        </p:txBody>
      </p:sp>
      <p:pic>
        <p:nvPicPr>
          <p:cNvPr id="33" name="図 32"/>
          <p:cNvPicPr>
            <a:picLocks noChangeAspect="1"/>
          </p:cNvPicPr>
          <p:nvPr/>
        </p:nvPicPr>
        <p:blipFill>
          <a:blip r:embed="rId2"/>
          <a:stretch>
            <a:fillRect/>
          </a:stretch>
        </p:blipFill>
        <p:spPr>
          <a:xfrm>
            <a:off x="9371662" y="1879580"/>
            <a:ext cx="2573557" cy="7590912"/>
          </a:xfrm>
          <a:prstGeom prst="rect">
            <a:avLst/>
          </a:prstGeom>
        </p:spPr>
      </p:pic>
      <p:sp>
        <p:nvSpPr>
          <p:cNvPr id="34" name="テキスト ボックス 33">
            <a:extLst>
              <a:ext uri="{FF2B5EF4-FFF2-40B4-BE49-F238E27FC236}">
                <a16:creationId xmlns:a16="http://schemas.microsoft.com/office/drawing/2014/main" id="{9E00C8A8-C3F7-477D-A5BE-305CA1B35156}"/>
              </a:ext>
            </a:extLst>
          </p:cNvPr>
          <p:cNvSpPr txBox="1"/>
          <p:nvPr/>
        </p:nvSpPr>
        <p:spPr>
          <a:xfrm>
            <a:off x="39278" y="1011314"/>
            <a:ext cx="9196539" cy="8568000"/>
          </a:xfrm>
          <a:prstGeom prst="rect">
            <a:avLst/>
          </a:prstGeom>
          <a:noFill/>
          <a:ln w="28575">
            <a:solidFill>
              <a:srgbClr val="00B050"/>
            </a:solidFill>
          </a:ln>
        </p:spPr>
        <p:txBody>
          <a:bodyPr wrap="square" rtlCol="0">
            <a:spAutoFit/>
          </a:bodyPr>
          <a:lstStyle/>
          <a:p>
            <a:r>
              <a:rPr lang="en-US" altLang="ja-JP" sz="1680" b="1" dirty="0">
                <a:latin typeface="HGS教科書体" panose="02020600000000000000" pitchFamily="18" charset="-128"/>
                <a:ea typeface="HGS教科書体" panose="02020600000000000000" pitchFamily="18" charset="-128"/>
              </a:rPr>
              <a:t>8. </a:t>
            </a:r>
            <a:r>
              <a:rPr lang="ja-JP" altLang="en-US" sz="1680" b="1" dirty="0">
                <a:latin typeface="HGS教科書体" panose="02020600000000000000" pitchFamily="18" charset="-128"/>
                <a:ea typeface="HGS教科書体" panose="02020600000000000000" pitchFamily="18" charset="-128"/>
              </a:rPr>
              <a:t>ルックアップゲート攻略の状態遷移設計</a:t>
            </a:r>
            <a:endParaRPr lang="en-US" altLang="ja-JP" sz="1680" b="1" dirty="0">
              <a:latin typeface="HGS教科書体" panose="02020600000000000000" pitchFamily="18" charset="-128"/>
              <a:ea typeface="HGS教科書体" panose="02020600000000000000" pitchFamily="18" charset="-128"/>
            </a:endParaRPr>
          </a:p>
          <a:p>
            <a:r>
              <a:rPr lang="ja-JP" altLang="en-US" sz="1200" dirty="0">
                <a:latin typeface="HGS教科書体" panose="02020600000000000000" pitchFamily="18" charset="-128"/>
                <a:ea typeface="HGS教科書体" panose="02020600000000000000" pitchFamily="18" charset="-128"/>
              </a:rPr>
              <a:t>下図では、</a:t>
            </a:r>
            <a:r>
              <a:rPr lang="en-US" altLang="ja-JP" sz="1200" b="1" dirty="0">
                <a:solidFill>
                  <a:srgbClr val="00B050"/>
                </a:solidFill>
                <a:latin typeface="HGS教科書体" panose="02020600000000000000" pitchFamily="18" charset="-128"/>
                <a:ea typeface="HGS教科書体" panose="02020600000000000000" pitchFamily="18" charset="-128"/>
              </a:rPr>
              <a:t>5.</a:t>
            </a:r>
            <a:r>
              <a:rPr lang="ja-JP" altLang="en-US" sz="1200" b="1" dirty="0">
                <a:solidFill>
                  <a:srgbClr val="00B050"/>
                </a:solidFill>
                <a:latin typeface="HGS教科書体" panose="02020600000000000000" pitchFamily="18" charset="-128"/>
                <a:ea typeface="HGS教科書体" panose="02020600000000000000" pitchFamily="18" charset="-128"/>
              </a:rPr>
              <a:t>モード定義</a:t>
            </a:r>
            <a:r>
              <a:rPr lang="ja-JP" altLang="en-US" sz="1200" dirty="0">
                <a:latin typeface="HGS教科書体" panose="02020600000000000000" pitchFamily="18" charset="-128"/>
                <a:ea typeface="HGS教科書体" panose="02020600000000000000" pitchFamily="18" charset="-128"/>
              </a:rPr>
              <a:t>で、定義した各モードに対する状態の遷移を表す。</a:t>
            </a:r>
            <a:endParaRPr lang="en-US" altLang="ja-JP" sz="1200" dirty="0">
              <a:latin typeface="HGS教科書体" panose="02020600000000000000" pitchFamily="18" charset="-128"/>
              <a:ea typeface="HGS教科書体" panose="02020600000000000000" pitchFamily="18" charset="-128"/>
            </a:endParaRPr>
          </a:p>
          <a:p>
            <a:r>
              <a:rPr lang="ja-JP" altLang="en-US" sz="1200" dirty="0">
                <a:latin typeface="HGS教科書体" panose="02020600000000000000" pitchFamily="18" charset="-128"/>
                <a:ea typeface="HGS教科書体" panose="02020600000000000000" pitchFamily="18" charset="-128"/>
              </a:rPr>
              <a:t>また、各事象に対する状態の振舞いを表</a:t>
            </a:r>
            <a:r>
              <a:rPr lang="en-US" altLang="ja-JP" sz="1200" dirty="0">
                <a:latin typeface="HGS教科書体" panose="02020600000000000000" pitchFamily="18" charset="-128"/>
                <a:ea typeface="HGS教科書体" panose="02020600000000000000" pitchFamily="18" charset="-128"/>
              </a:rPr>
              <a:t>5</a:t>
            </a:r>
            <a:r>
              <a:rPr lang="ja-JP" altLang="en-US" sz="1200" dirty="0">
                <a:latin typeface="HGS教科書体" panose="02020600000000000000" pitchFamily="18" charset="-128"/>
                <a:ea typeface="HGS教科書体" panose="02020600000000000000" pitchFamily="18" charset="-128"/>
              </a:rPr>
              <a:t>の状態遷移表に表す。</a:t>
            </a:r>
            <a:endParaRPr lang="en-US" altLang="ja-JP" sz="1200" dirty="0">
              <a:latin typeface="HGS教科書体" panose="02020600000000000000" pitchFamily="18" charset="-128"/>
              <a:ea typeface="HGS教科書体" panose="02020600000000000000" pitchFamily="18" charset="-128"/>
            </a:endParaRPr>
          </a:p>
          <a:p>
            <a:endParaRPr lang="en-US" altLang="ja-JP" sz="1200" b="1" dirty="0"/>
          </a:p>
          <a:p>
            <a:endParaRPr lang="en-US" altLang="ja-JP" sz="1200" b="1" dirty="0"/>
          </a:p>
          <a:p>
            <a:endParaRPr lang="en-US" altLang="ja-JP" sz="1200" b="1" dirty="0"/>
          </a:p>
          <a:p>
            <a:endParaRPr lang="en-US" altLang="ja-JP" sz="1200" b="1" dirty="0"/>
          </a:p>
          <a:p>
            <a:endParaRPr lang="en-US" altLang="ja-JP" sz="1200" b="1" dirty="0"/>
          </a:p>
          <a:p>
            <a:endParaRPr lang="en-US" altLang="ja-JP" sz="1200" b="1" dirty="0"/>
          </a:p>
          <a:p>
            <a:endParaRPr lang="en-US" altLang="ja-JP" sz="1200" b="1" dirty="0"/>
          </a:p>
          <a:p>
            <a:endParaRPr lang="en-US" altLang="ja-JP" sz="1200" b="1" dirty="0"/>
          </a:p>
          <a:p>
            <a:endParaRPr lang="en-US" altLang="ja-JP" sz="1200" b="1" dirty="0"/>
          </a:p>
          <a:p>
            <a:endParaRPr lang="en-US" altLang="ja-JP" sz="1200" b="1" dirty="0"/>
          </a:p>
          <a:p>
            <a:endParaRPr lang="en-US" altLang="ja-JP" sz="1200" b="1" dirty="0"/>
          </a:p>
          <a:p>
            <a:endParaRPr lang="en-US" altLang="ja-JP" sz="1200" b="1" dirty="0"/>
          </a:p>
          <a:p>
            <a:endParaRPr lang="en-US" altLang="ja-JP" sz="1200" b="1" dirty="0"/>
          </a:p>
          <a:p>
            <a:endParaRPr lang="en-US" altLang="ja-JP" sz="1200" b="1" dirty="0"/>
          </a:p>
          <a:p>
            <a:endParaRPr lang="en-US" altLang="ja-JP" sz="1200" b="1" dirty="0"/>
          </a:p>
          <a:p>
            <a:endParaRPr lang="en-US" altLang="ja-JP" sz="1200" b="1" dirty="0"/>
          </a:p>
          <a:p>
            <a:endParaRPr lang="en-US" altLang="ja-JP" sz="1200" b="1" dirty="0"/>
          </a:p>
          <a:p>
            <a:endParaRPr lang="en-US" altLang="ja-JP" sz="1200" b="1" dirty="0"/>
          </a:p>
          <a:p>
            <a:endParaRPr lang="en-US" altLang="ja-JP" sz="1200" b="1" dirty="0"/>
          </a:p>
          <a:p>
            <a:endParaRPr lang="en-US" altLang="ja-JP" sz="1200" b="1" dirty="0"/>
          </a:p>
          <a:p>
            <a:endParaRPr lang="en-US" altLang="ja-JP" sz="1200" b="1" dirty="0"/>
          </a:p>
          <a:p>
            <a:endParaRPr lang="en-US" altLang="ja-JP" sz="1200" b="1" dirty="0"/>
          </a:p>
          <a:p>
            <a:endParaRPr lang="en-US" altLang="ja-JP" sz="1200" b="1" dirty="0"/>
          </a:p>
          <a:p>
            <a:endParaRPr lang="en-US" altLang="ja-JP" sz="1200" b="1" dirty="0"/>
          </a:p>
          <a:p>
            <a:endParaRPr lang="en-US" altLang="ja-JP" sz="1200" b="1" dirty="0"/>
          </a:p>
          <a:p>
            <a:endParaRPr lang="en-US" altLang="ja-JP" sz="1200" b="1" dirty="0"/>
          </a:p>
          <a:p>
            <a:endParaRPr lang="en-US" altLang="ja-JP" sz="1200" b="1" dirty="0"/>
          </a:p>
          <a:p>
            <a:endParaRPr lang="en-US" altLang="ja-JP" sz="1200" b="1" dirty="0"/>
          </a:p>
          <a:p>
            <a:endParaRPr lang="en-US" altLang="ja-JP" sz="1200" b="1" dirty="0"/>
          </a:p>
          <a:p>
            <a:endParaRPr lang="en-US" altLang="ja-JP" sz="1200" b="1" dirty="0"/>
          </a:p>
          <a:p>
            <a:endParaRPr lang="en-US" altLang="ja-JP" sz="1200" b="1" dirty="0"/>
          </a:p>
          <a:p>
            <a:endParaRPr lang="en-US" altLang="ja-JP" sz="1200" b="1" dirty="0"/>
          </a:p>
          <a:p>
            <a:endParaRPr lang="en-US" altLang="ja-JP" sz="1200" b="1" dirty="0"/>
          </a:p>
          <a:p>
            <a:endParaRPr lang="en-US" altLang="ja-JP" sz="1200" b="1" dirty="0"/>
          </a:p>
          <a:p>
            <a:endParaRPr lang="en-US" altLang="ja-JP" sz="1200" b="1" dirty="0"/>
          </a:p>
          <a:p>
            <a:endParaRPr lang="en-US" altLang="ja-JP" sz="1200" b="1" dirty="0"/>
          </a:p>
          <a:p>
            <a:endParaRPr lang="en-US" altLang="ja-JP" sz="1200" b="1" dirty="0"/>
          </a:p>
          <a:p>
            <a:endParaRPr lang="en-US" altLang="ja-JP" sz="1200" b="1" dirty="0"/>
          </a:p>
          <a:p>
            <a:endParaRPr lang="en-US" altLang="ja-JP" sz="1200" b="1" dirty="0"/>
          </a:p>
          <a:p>
            <a:endParaRPr lang="en-US" altLang="ja-JP" sz="1200" b="1" dirty="0"/>
          </a:p>
          <a:p>
            <a:endParaRPr lang="en-US" altLang="ja-JP" sz="1200" b="1" dirty="0"/>
          </a:p>
          <a:p>
            <a:endParaRPr lang="en-US" altLang="ja-JP" sz="1200" b="1" dirty="0"/>
          </a:p>
        </p:txBody>
      </p:sp>
      <p:pic>
        <p:nvPicPr>
          <p:cNvPr id="5" name="図 4"/>
          <p:cNvPicPr>
            <a:picLocks noChangeAspect="1"/>
          </p:cNvPicPr>
          <p:nvPr/>
        </p:nvPicPr>
        <p:blipFill>
          <a:blip r:embed="rId3"/>
          <a:stretch>
            <a:fillRect/>
          </a:stretch>
        </p:blipFill>
        <p:spPr>
          <a:xfrm>
            <a:off x="286492" y="1704256"/>
            <a:ext cx="8736484" cy="5604892"/>
          </a:xfrm>
          <a:prstGeom prst="rect">
            <a:avLst/>
          </a:prstGeom>
        </p:spPr>
      </p:pic>
      <p:sp>
        <p:nvSpPr>
          <p:cNvPr id="4" name="正方形/長方形 3"/>
          <p:cNvSpPr/>
          <p:nvPr/>
        </p:nvSpPr>
        <p:spPr>
          <a:xfrm>
            <a:off x="0" y="1"/>
            <a:ext cx="12801600" cy="966413"/>
          </a:xfrm>
          <a:prstGeom prst="rect">
            <a:avLst/>
          </a:prstGeom>
          <a:solidFill>
            <a:schemeClr val="accent6">
              <a:lumMod val="40000"/>
              <a:lumOff val="60000"/>
            </a:schemeClr>
          </a:solid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128016" tIns="64008" rIns="128016" bIns="64008" numCol="1" spcCol="0" rtlCol="0" fromWordArt="0" anchor="ctr" anchorCtr="0" forceAA="0" compatLnSpc="1">
            <a:prstTxWarp prst="textNoShape">
              <a:avLst/>
            </a:prstTxWarp>
            <a:noAutofit/>
          </a:bodyPr>
          <a:lstStyle/>
          <a:p>
            <a:pPr algn="ctr"/>
            <a:endParaRPr lang="ja-JP" altLang="en-US" sz="3528"/>
          </a:p>
        </p:txBody>
      </p:sp>
      <p:sp>
        <p:nvSpPr>
          <p:cNvPr id="15" name="片側の 2 つの角を丸めた四角形 14"/>
          <p:cNvSpPr/>
          <p:nvPr/>
        </p:nvSpPr>
        <p:spPr>
          <a:xfrm>
            <a:off x="5855856" y="229869"/>
            <a:ext cx="1635624" cy="709897"/>
          </a:xfrm>
          <a:prstGeom prst="round2SameRect">
            <a:avLst/>
          </a:prstGeom>
          <a:effectLst>
            <a:outerShdw blurRad="50800" dist="38100" dir="8100000" algn="tr"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ja-JP" altLang="en-US" sz="1960" dirty="0"/>
              <a:t>振る舞い</a:t>
            </a:r>
            <a:endParaRPr kumimoji="1" lang="en-US" altLang="ja-JP" sz="1960" dirty="0"/>
          </a:p>
          <a:p>
            <a:pPr algn="ctr"/>
            <a:r>
              <a:rPr kumimoji="1" lang="ja-JP" altLang="en-US" sz="1960" dirty="0"/>
              <a:t>モデル</a:t>
            </a:r>
          </a:p>
        </p:txBody>
      </p:sp>
      <p:sp>
        <p:nvSpPr>
          <p:cNvPr id="16" name="片側の 2 つの角を丸めた四角形 15"/>
          <p:cNvSpPr/>
          <p:nvPr/>
        </p:nvSpPr>
        <p:spPr>
          <a:xfrm>
            <a:off x="111602" y="229869"/>
            <a:ext cx="1773240" cy="709897"/>
          </a:xfrm>
          <a:prstGeom prst="round2SameRect">
            <a:avLst/>
          </a:prstGeom>
          <a:effectLst>
            <a:outerShdw blurRad="50800" dist="38100" dir="8100000" algn="tr"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ja-JP" altLang="en-US" sz="1960" dirty="0"/>
              <a:t>機能モデル</a:t>
            </a:r>
          </a:p>
        </p:txBody>
      </p:sp>
      <p:sp>
        <p:nvSpPr>
          <p:cNvPr id="17" name="片側の 2 つの角を丸めた四角形 16"/>
          <p:cNvSpPr/>
          <p:nvPr/>
        </p:nvSpPr>
        <p:spPr>
          <a:xfrm>
            <a:off x="2072225" y="229869"/>
            <a:ext cx="1773240" cy="709897"/>
          </a:xfrm>
          <a:prstGeom prst="round2SameRect">
            <a:avLst/>
          </a:prstGeom>
          <a:effectLst>
            <a:outerShdw blurRad="50800" dist="38100" dir="8100000" algn="tr"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ja-JP" altLang="en-US" sz="1960" dirty="0"/>
              <a:t>構造モデル</a:t>
            </a:r>
          </a:p>
        </p:txBody>
      </p:sp>
      <p:sp>
        <p:nvSpPr>
          <p:cNvPr id="18" name="片側の 2 つの角を丸めた四角形 17"/>
          <p:cNvSpPr/>
          <p:nvPr/>
        </p:nvSpPr>
        <p:spPr>
          <a:xfrm>
            <a:off x="4032849" y="229869"/>
            <a:ext cx="1635624" cy="709897"/>
          </a:xfrm>
          <a:prstGeom prst="round2Same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1960" b="1" dirty="0">
                <a:effectLst>
                  <a:outerShdw blurRad="38100" dist="38100" dir="2700000" algn="tl">
                    <a:srgbClr val="000000">
                      <a:alpha val="43137"/>
                    </a:srgbClr>
                  </a:outerShdw>
                </a:effectLst>
              </a:rPr>
              <a:t>振る舞い</a:t>
            </a:r>
            <a:endParaRPr kumimoji="1" lang="en-US" altLang="ja-JP" sz="1960" b="1" dirty="0">
              <a:effectLst>
                <a:outerShdw blurRad="38100" dist="38100" dir="2700000" algn="tl">
                  <a:srgbClr val="000000">
                    <a:alpha val="43137"/>
                  </a:srgbClr>
                </a:outerShdw>
              </a:effectLst>
            </a:endParaRPr>
          </a:p>
          <a:p>
            <a:pPr algn="ctr"/>
            <a:r>
              <a:rPr kumimoji="1" lang="ja-JP" altLang="en-US" sz="1960" b="1" dirty="0">
                <a:effectLst>
                  <a:outerShdw blurRad="38100" dist="38100" dir="2700000" algn="tl">
                    <a:srgbClr val="000000">
                      <a:alpha val="43137"/>
                    </a:srgbClr>
                  </a:outerShdw>
                </a:effectLst>
              </a:rPr>
              <a:t>モデル</a:t>
            </a:r>
          </a:p>
        </p:txBody>
      </p:sp>
      <p:sp>
        <p:nvSpPr>
          <p:cNvPr id="11" name="テキスト ボックス 10"/>
          <p:cNvSpPr txBox="1"/>
          <p:nvPr/>
        </p:nvSpPr>
        <p:spPr>
          <a:xfrm>
            <a:off x="10373246" y="225194"/>
            <a:ext cx="1532402" cy="781752"/>
          </a:xfrm>
          <a:prstGeom prst="rect">
            <a:avLst/>
          </a:prstGeom>
          <a:noFill/>
        </p:spPr>
        <p:txBody>
          <a:bodyPr wrap="square" rtlCol="0">
            <a:spAutoFit/>
          </a:bodyPr>
          <a:lstStyle/>
          <a:p>
            <a:r>
              <a:rPr kumimoji="1" lang="ja-JP" altLang="en-US" sz="4480" b="1" dirty="0">
                <a:latin typeface="HG教科書体" panose="02020609000000000000" pitchFamily="17" charset="-128"/>
                <a:ea typeface="HG教科書体" panose="02020609000000000000" pitchFamily="17" charset="-128"/>
              </a:rPr>
              <a:t>熊猫</a:t>
            </a:r>
          </a:p>
        </p:txBody>
      </p:sp>
      <p:sp>
        <p:nvSpPr>
          <p:cNvPr id="12" name="テキスト ボックス 11"/>
          <p:cNvSpPr txBox="1"/>
          <p:nvPr/>
        </p:nvSpPr>
        <p:spPr>
          <a:xfrm>
            <a:off x="9376323" y="-77466"/>
            <a:ext cx="3739443" cy="437043"/>
          </a:xfrm>
          <a:prstGeom prst="rect">
            <a:avLst/>
          </a:prstGeom>
          <a:noFill/>
        </p:spPr>
        <p:txBody>
          <a:bodyPr wrap="square" rtlCol="0">
            <a:spAutoFit/>
          </a:bodyPr>
          <a:lstStyle/>
          <a:p>
            <a:r>
              <a:rPr kumimoji="1" lang="ja-JP" altLang="en-US" sz="2240" b="1" dirty="0">
                <a:latin typeface="HG教科書体" panose="02020609000000000000" pitchFamily="17" charset="-128"/>
                <a:ea typeface="HG教科書体" panose="02020609000000000000" pitchFamily="17" charset="-128"/>
              </a:rPr>
              <a:t>㈱日立超</a:t>
            </a:r>
            <a:r>
              <a:rPr kumimoji="1" lang="en-US" altLang="ja-JP" sz="2240" b="1" dirty="0">
                <a:latin typeface="HG教科書体" panose="02020609000000000000" pitchFamily="17" charset="-128"/>
                <a:ea typeface="HG教科書体" panose="02020609000000000000" pitchFamily="17" charset="-128"/>
              </a:rPr>
              <a:t>LSI</a:t>
            </a:r>
            <a:r>
              <a:rPr kumimoji="1" lang="ja-JP" altLang="en-US" sz="2240" b="1" dirty="0">
                <a:latin typeface="HG教科書体" panose="02020609000000000000" pitchFamily="17" charset="-128"/>
                <a:ea typeface="HG教科書体" panose="02020609000000000000" pitchFamily="17" charset="-128"/>
              </a:rPr>
              <a:t>システムズ</a:t>
            </a:r>
          </a:p>
        </p:txBody>
      </p:sp>
      <p:grpSp>
        <p:nvGrpSpPr>
          <p:cNvPr id="20" name="グループ化 19"/>
          <p:cNvGrpSpPr/>
          <p:nvPr/>
        </p:nvGrpSpPr>
        <p:grpSpPr>
          <a:xfrm>
            <a:off x="3160440" y="2496344"/>
            <a:ext cx="2808312" cy="458556"/>
            <a:chOff x="-1236608" y="7140310"/>
            <a:chExt cx="1717275" cy="458556"/>
          </a:xfrm>
          <a:solidFill>
            <a:schemeClr val="accent6">
              <a:lumMod val="60000"/>
              <a:lumOff val="40000"/>
            </a:schemeClr>
          </a:solidFill>
        </p:grpSpPr>
        <p:cxnSp>
          <p:nvCxnSpPr>
            <p:cNvPr id="21" name="直線コネクタ 20"/>
            <p:cNvCxnSpPr>
              <a:stCxn id="22" idx="3"/>
            </p:cNvCxnSpPr>
            <p:nvPr/>
          </p:nvCxnSpPr>
          <p:spPr>
            <a:xfrm flipH="1">
              <a:off x="-1236608" y="7369588"/>
              <a:ext cx="1717275" cy="229278"/>
            </a:xfrm>
            <a:prstGeom prst="line">
              <a:avLst/>
            </a:prstGeom>
            <a:grpFill/>
            <a:ln>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2" name="1 つの角を切り取った四角形 4"/>
            <p:cNvSpPr/>
            <p:nvPr/>
          </p:nvSpPr>
          <p:spPr>
            <a:xfrm>
              <a:off x="-948576" y="7140310"/>
              <a:ext cx="1429243" cy="458556"/>
            </a:xfrm>
            <a:prstGeom prst="roundRect">
              <a:avLst/>
            </a:prstGeom>
            <a:grp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kumimoji="1" lang="ja-JP" altLang="en-US" sz="840" b="1" dirty="0">
                  <a:solidFill>
                    <a:schemeClr val="tx1"/>
                  </a:solidFill>
                </a:rPr>
                <a:t>モード番号は、</a:t>
              </a:r>
              <a:endParaRPr kumimoji="1" lang="en-US" altLang="ja-JP" sz="840" b="1" dirty="0">
                <a:solidFill>
                  <a:schemeClr val="tx1"/>
                </a:solidFill>
              </a:endParaRPr>
            </a:p>
            <a:p>
              <a:r>
                <a:rPr lang="ja-JP" altLang="en-US" sz="840" b="1" dirty="0">
                  <a:solidFill>
                    <a:srgbClr val="FF0000"/>
                  </a:solidFill>
                </a:rPr>
                <a:t>倒立走行→車体傾斜→尻尾走行→半回転</a:t>
              </a:r>
              <a:endParaRPr lang="en-US" altLang="ja-JP" sz="840" b="1" dirty="0">
                <a:solidFill>
                  <a:srgbClr val="FF0000"/>
                </a:solidFill>
              </a:endParaRPr>
            </a:p>
            <a:p>
              <a:r>
                <a:rPr kumimoji="1" lang="ja-JP" altLang="en-US" sz="840" b="1" dirty="0">
                  <a:solidFill>
                    <a:schemeClr val="tx1"/>
                  </a:solidFill>
                </a:rPr>
                <a:t>の順番に設定する。</a:t>
              </a:r>
            </a:p>
          </p:txBody>
        </p:sp>
      </p:grpSp>
      <p:graphicFrame>
        <p:nvGraphicFramePr>
          <p:cNvPr id="2" name="表 1"/>
          <p:cNvGraphicFramePr>
            <a:graphicFrameLocks noGrp="1"/>
          </p:cNvGraphicFramePr>
          <p:nvPr>
            <p:extLst>
              <p:ext uri="{D42A27DB-BD31-4B8C-83A1-F6EECF244321}">
                <p14:modId xmlns:p14="http://schemas.microsoft.com/office/powerpoint/2010/main" val="3182700577"/>
              </p:ext>
            </p:extLst>
          </p:nvPr>
        </p:nvGraphicFramePr>
        <p:xfrm>
          <a:off x="163692" y="7560794"/>
          <a:ext cx="8973411" cy="1920326"/>
        </p:xfrm>
        <a:graphic>
          <a:graphicData uri="http://schemas.openxmlformats.org/drawingml/2006/table">
            <a:tbl>
              <a:tblPr firstRow="1" bandRow="1">
                <a:tableStyleId>{5C22544A-7EE6-4342-B048-85BDC9FD1C3A}</a:tableStyleId>
              </a:tblPr>
              <a:tblGrid>
                <a:gridCol w="1159012">
                  <a:extLst>
                    <a:ext uri="{9D8B030D-6E8A-4147-A177-3AD203B41FA5}">
                      <a16:colId xmlns:a16="http://schemas.microsoft.com/office/drawing/2014/main" val="3274520403"/>
                    </a:ext>
                  </a:extLst>
                </a:gridCol>
                <a:gridCol w="1100619">
                  <a:extLst>
                    <a:ext uri="{9D8B030D-6E8A-4147-A177-3AD203B41FA5}">
                      <a16:colId xmlns:a16="http://schemas.microsoft.com/office/drawing/2014/main" val="4004225581"/>
                    </a:ext>
                  </a:extLst>
                </a:gridCol>
                <a:gridCol w="1355003">
                  <a:extLst>
                    <a:ext uri="{9D8B030D-6E8A-4147-A177-3AD203B41FA5}">
                      <a16:colId xmlns:a16="http://schemas.microsoft.com/office/drawing/2014/main" val="2874758705"/>
                    </a:ext>
                  </a:extLst>
                </a:gridCol>
                <a:gridCol w="1231453">
                  <a:extLst>
                    <a:ext uri="{9D8B030D-6E8A-4147-A177-3AD203B41FA5}">
                      <a16:colId xmlns:a16="http://schemas.microsoft.com/office/drawing/2014/main" val="2110957776"/>
                    </a:ext>
                  </a:extLst>
                </a:gridCol>
                <a:gridCol w="1265713">
                  <a:extLst>
                    <a:ext uri="{9D8B030D-6E8A-4147-A177-3AD203B41FA5}">
                      <a16:colId xmlns:a16="http://schemas.microsoft.com/office/drawing/2014/main" val="3612324466"/>
                    </a:ext>
                  </a:extLst>
                </a:gridCol>
                <a:gridCol w="1265713">
                  <a:extLst>
                    <a:ext uri="{9D8B030D-6E8A-4147-A177-3AD203B41FA5}">
                      <a16:colId xmlns:a16="http://schemas.microsoft.com/office/drawing/2014/main" val="1458767068"/>
                    </a:ext>
                  </a:extLst>
                </a:gridCol>
                <a:gridCol w="1595898">
                  <a:extLst>
                    <a:ext uri="{9D8B030D-6E8A-4147-A177-3AD203B41FA5}">
                      <a16:colId xmlns:a16="http://schemas.microsoft.com/office/drawing/2014/main" val="2111435669"/>
                    </a:ext>
                  </a:extLst>
                </a:gridCol>
              </a:tblGrid>
              <a:tr h="201631">
                <a:tc>
                  <a:txBody>
                    <a:bodyPr/>
                    <a:lstStyle/>
                    <a:p>
                      <a:pPr algn="ctr"/>
                      <a:r>
                        <a:rPr kumimoji="1" lang="ja-JP" altLang="en-US" sz="800" dirty="0"/>
                        <a:t>状態</a:t>
                      </a:r>
                      <a:r>
                        <a:rPr kumimoji="1" lang="en-US" altLang="ja-JP" sz="800" dirty="0"/>
                        <a:t>/</a:t>
                      </a:r>
                      <a:r>
                        <a:rPr kumimoji="1" lang="ja-JP" altLang="en-US" sz="800" dirty="0"/>
                        <a:t>イベント</a:t>
                      </a:r>
                    </a:p>
                  </a:txBody>
                  <a:tcPr>
                    <a:solidFill>
                      <a:schemeClr val="accent6">
                        <a:lumMod val="60000"/>
                        <a:lumOff val="40000"/>
                      </a:schemeClr>
                    </a:solidFill>
                  </a:tcPr>
                </a:tc>
                <a:tc>
                  <a:txBody>
                    <a:bodyPr/>
                    <a:lstStyle/>
                    <a:p>
                      <a:pPr algn="ctr"/>
                      <a:r>
                        <a:rPr kumimoji="1" lang="ja-JP" altLang="en-US" sz="800" dirty="0"/>
                        <a:t>モード番号設定</a:t>
                      </a:r>
                    </a:p>
                  </a:txBody>
                  <a:tcPr>
                    <a:solidFill>
                      <a:schemeClr val="accent6"/>
                    </a:solidFill>
                  </a:tcPr>
                </a:tc>
                <a:tc>
                  <a:txBody>
                    <a:bodyPr/>
                    <a:lstStyle/>
                    <a:p>
                      <a:pPr algn="ctr"/>
                      <a:r>
                        <a:rPr kumimoji="1" lang="ja-JP" altLang="en-US" sz="800" dirty="0"/>
                        <a:t>ルックアップゲート検知</a:t>
                      </a:r>
                    </a:p>
                  </a:txBody>
                  <a:tcPr>
                    <a:solidFill>
                      <a:schemeClr val="accent6"/>
                    </a:solidFill>
                  </a:tcPr>
                </a:tc>
                <a:tc>
                  <a:txBody>
                    <a:bodyPr/>
                    <a:lstStyle/>
                    <a:p>
                      <a:pPr algn="ctr"/>
                      <a:r>
                        <a:rPr kumimoji="1" lang="ja-JP" altLang="en-US" sz="800" dirty="0"/>
                        <a:t>目標角度到達</a:t>
                      </a:r>
                    </a:p>
                  </a:txBody>
                  <a:tcPr>
                    <a:solidFill>
                      <a:schemeClr val="accent6"/>
                    </a:solidFill>
                  </a:tcPr>
                </a:tc>
                <a:tc>
                  <a:txBody>
                    <a:bodyPr/>
                    <a:lstStyle/>
                    <a:p>
                      <a:pPr algn="ctr"/>
                      <a:r>
                        <a:rPr kumimoji="1" lang="ja-JP" altLang="en-US" sz="800" dirty="0"/>
                        <a:t>目標距離到達</a:t>
                      </a:r>
                    </a:p>
                  </a:txBody>
                  <a:tcPr>
                    <a:solidFill>
                      <a:schemeClr val="accent6"/>
                    </a:solidFill>
                  </a:tcPr>
                </a:tc>
                <a:tc>
                  <a:txBody>
                    <a:bodyPr/>
                    <a:lstStyle/>
                    <a:p>
                      <a:pPr algn="ctr"/>
                      <a:r>
                        <a:rPr kumimoji="1" lang="ja-JP" altLang="en-US" sz="800" dirty="0"/>
                        <a:t>目標旋回角度到達</a:t>
                      </a:r>
                    </a:p>
                  </a:txBody>
                  <a:tcPr>
                    <a:solidFill>
                      <a:schemeClr val="accent6"/>
                    </a:solidFill>
                  </a:tcPr>
                </a:tc>
                <a:tc>
                  <a:txBody>
                    <a:bodyPr/>
                    <a:lstStyle/>
                    <a:p>
                      <a:pPr algn="ctr"/>
                      <a:r>
                        <a:rPr kumimoji="1" lang="ja-JP" altLang="en-US" sz="800" dirty="0"/>
                        <a:t>判定完了</a:t>
                      </a:r>
                    </a:p>
                  </a:txBody>
                  <a:tcPr>
                    <a:solidFill>
                      <a:schemeClr val="accent6"/>
                    </a:solidFill>
                  </a:tcPr>
                </a:tc>
                <a:extLst>
                  <a:ext uri="{0D108BD9-81ED-4DB2-BD59-A6C34878D82A}">
                    <a16:rowId xmlns:a16="http://schemas.microsoft.com/office/drawing/2014/main" val="2926387672"/>
                  </a:ext>
                </a:extLst>
              </a:tr>
              <a:tr h="201631">
                <a:tc>
                  <a:txBody>
                    <a:bodyPr/>
                    <a:lstStyle/>
                    <a:p>
                      <a:pPr algn="ctr"/>
                      <a:r>
                        <a:rPr kumimoji="1" lang="ja-JP" altLang="en-US" sz="800" b="1" dirty="0">
                          <a:solidFill>
                            <a:schemeClr val="bg1"/>
                          </a:solidFill>
                        </a:rPr>
                        <a:t>モード設定状態</a:t>
                      </a:r>
                    </a:p>
                  </a:txBody>
                  <a:tcPr>
                    <a:solidFill>
                      <a:schemeClr val="accent6"/>
                    </a:solidFill>
                  </a:tcPr>
                </a:tc>
                <a:tc>
                  <a:txBody>
                    <a:bodyPr/>
                    <a:lstStyle/>
                    <a:p>
                      <a:r>
                        <a:rPr kumimoji="1" lang="ja-JP" altLang="en-US" sz="800" b="1" dirty="0"/>
                        <a:t>各モードの状態へ</a:t>
                      </a:r>
                    </a:p>
                  </a:txBody>
                  <a:tcPr>
                    <a:solidFill>
                      <a:schemeClr val="accent6">
                        <a:lumMod val="40000"/>
                        <a:lumOff val="60000"/>
                      </a:schemeClr>
                    </a:solidFill>
                  </a:tcPr>
                </a:tc>
                <a:tc>
                  <a:txBody>
                    <a:bodyPr/>
                    <a:lstStyle/>
                    <a:p>
                      <a:pPr algn="ctr"/>
                      <a:r>
                        <a:rPr kumimoji="1" lang="en-US" altLang="ja-JP" sz="8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a:t>
                      </a:r>
                      <a:endParaRPr kumimoji="1" lang="ja-JP" altLang="en-US" sz="800" b="1" dirty="0"/>
                    </a:p>
                  </a:txBody>
                  <a:tcPr>
                    <a:solidFill>
                      <a:schemeClr val="accent6">
                        <a:lumMod val="40000"/>
                        <a:lumOff val="60000"/>
                      </a:schemeClr>
                    </a:solidFill>
                  </a:tcPr>
                </a:tc>
                <a:tc>
                  <a:txBody>
                    <a:bodyPr/>
                    <a:lstStyle/>
                    <a:p>
                      <a:pPr algn="ctr"/>
                      <a:r>
                        <a:rPr kumimoji="1" lang="en-US" altLang="ja-JP" sz="8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a:t>
                      </a:r>
                      <a:endParaRPr kumimoji="1" lang="ja-JP" altLang="en-US" sz="800" b="1" dirty="0"/>
                    </a:p>
                  </a:txBody>
                  <a:tcPr>
                    <a:solidFill>
                      <a:schemeClr val="accent6">
                        <a:lumMod val="40000"/>
                        <a:lumOff val="60000"/>
                      </a:schemeClr>
                    </a:solidFill>
                  </a:tcPr>
                </a:tc>
                <a:tc>
                  <a:txBody>
                    <a:bodyPr/>
                    <a:lstStyle/>
                    <a:p>
                      <a:pPr algn="ctr"/>
                      <a:r>
                        <a:rPr kumimoji="1" lang="en-US" altLang="ja-JP" sz="8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a:t>
                      </a:r>
                      <a:endParaRPr kumimoji="1" lang="ja-JP" altLang="en-US" sz="800" b="1" dirty="0"/>
                    </a:p>
                  </a:txBody>
                  <a:tcPr>
                    <a:solidFill>
                      <a:schemeClr val="accent6">
                        <a:lumMod val="40000"/>
                        <a:lumOff val="60000"/>
                      </a:schemeClr>
                    </a:solidFill>
                  </a:tcPr>
                </a:tc>
                <a:tc>
                  <a:txBody>
                    <a:bodyPr/>
                    <a:lstStyle/>
                    <a:p>
                      <a:pPr algn="ctr"/>
                      <a:r>
                        <a:rPr kumimoji="1" lang="en-US" altLang="ja-JP" sz="8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a:t>
                      </a:r>
                      <a:endParaRPr kumimoji="1" lang="ja-JP" altLang="en-US" sz="800" b="1" dirty="0"/>
                    </a:p>
                  </a:txBody>
                  <a:tcPr>
                    <a:solidFill>
                      <a:schemeClr val="accent6">
                        <a:lumMod val="40000"/>
                        <a:lumOff val="60000"/>
                      </a:schemeClr>
                    </a:solidFill>
                  </a:tcPr>
                </a:tc>
                <a:tc>
                  <a:txBody>
                    <a:bodyPr/>
                    <a:lstStyle/>
                    <a:p>
                      <a:pPr algn="ctr"/>
                      <a:r>
                        <a:rPr kumimoji="1" lang="en-US" altLang="ja-JP" sz="8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a:t>
                      </a:r>
                      <a:endParaRPr kumimoji="1" lang="ja-JP" altLang="en-US" sz="800" b="1" dirty="0"/>
                    </a:p>
                  </a:txBody>
                  <a:tcPr>
                    <a:solidFill>
                      <a:schemeClr val="accent6">
                        <a:lumMod val="40000"/>
                        <a:lumOff val="60000"/>
                      </a:schemeClr>
                    </a:solidFill>
                  </a:tcPr>
                </a:tc>
                <a:extLst>
                  <a:ext uri="{0D108BD9-81ED-4DB2-BD59-A6C34878D82A}">
                    <a16:rowId xmlns:a16="http://schemas.microsoft.com/office/drawing/2014/main" val="1920608393"/>
                  </a:ext>
                </a:extLst>
              </a:tr>
              <a:tr h="201631">
                <a:tc>
                  <a:txBody>
                    <a:bodyPr/>
                    <a:lstStyle/>
                    <a:p>
                      <a:pPr algn="ctr"/>
                      <a:r>
                        <a:rPr kumimoji="1" lang="ja-JP" altLang="en-US" sz="800" b="1" dirty="0">
                          <a:solidFill>
                            <a:schemeClr val="bg1"/>
                          </a:solidFill>
                        </a:rPr>
                        <a:t>倒立走行モード状態</a:t>
                      </a:r>
                    </a:p>
                  </a:txBody>
                  <a:tcPr>
                    <a:solidFill>
                      <a:schemeClr val="accent6"/>
                    </a:solidFill>
                  </a:tcPr>
                </a:tc>
                <a:tc>
                  <a:txBody>
                    <a:bodyPr/>
                    <a:lstStyle/>
                    <a:p>
                      <a:pPr algn="ctr"/>
                      <a:r>
                        <a:rPr kumimoji="1" lang="en-US" altLang="ja-JP" sz="800" b="1" dirty="0"/>
                        <a:t>―</a:t>
                      </a:r>
                      <a:endParaRPr kumimoji="1" lang="ja-JP" altLang="en-US" sz="800" b="1" dirty="0"/>
                    </a:p>
                  </a:txBody>
                  <a:tcPr>
                    <a:solidFill>
                      <a:schemeClr val="accent6">
                        <a:lumMod val="20000"/>
                        <a:lumOff val="80000"/>
                      </a:schemeClr>
                    </a:solidFill>
                  </a:tcPr>
                </a:tc>
                <a:tc>
                  <a:txBody>
                    <a:bodyPr/>
                    <a:lstStyle/>
                    <a:p>
                      <a:r>
                        <a:rPr kumimoji="1" lang="ja-JP" altLang="en-US" sz="800" b="1" dirty="0"/>
                        <a:t>モード終了判定状態へ</a:t>
                      </a:r>
                    </a:p>
                  </a:txBody>
                  <a:tcPr>
                    <a:solidFill>
                      <a:schemeClr val="accent6">
                        <a:lumMod val="20000"/>
                        <a:lumOff val="80000"/>
                      </a:schemeClr>
                    </a:solidFill>
                  </a:tcPr>
                </a:tc>
                <a:tc>
                  <a:txBody>
                    <a:bodyPr/>
                    <a:lstStyle/>
                    <a:p>
                      <a:pPr algn="ctr"/>
                      <a:r>
                        <a:rPr kumimoji="1" lang="en-US" altLang="ja-JP" sz="8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a:t>
                      </a:r>
                      <a:endParaRPr kumimoji="1" lang="ja-JP" altLang="en-US" sz="800" b="1" dirty="0"/>
                    </a:p>
                  </a:txBody>
                  <a:tcPr>
                    <a:solidFill>
                      <a:schemeClr val="accent6">
                        <a:lumMod val="20000"/>
                        <a:lumOff val="80000"/>
                      </a:schemeClr>
                    </a:solidFill>
                  </a:tcPr>
                </a:tc>
                <a:tc>
                  <a:txBody>
                    <a:bodyPr/>
                    <a:lstStyle/>
                    <a:p>
                      <a:pPr algn="ctr"/>
                      <a:r>
                        <a:rPr kumimoji="1" lang="en-US" altLang="ja-JP" sz="8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a:t>
                      </a:r>
                      <a:endParaRPr kumimoji="1" lang="ja-JP" altLang="en-US" sz="800" b="1" dirty="0"/>
                    </a:p>
                  </a:txBody>
                  <a:tcPr>
                    <a:solidFill>
                      <a:schemeClr val="accent6">
                        <a:lumMod val="20000"/>
                        <a:lumOff val="80000"/>
                      </a:schemeClr>
                    </a:solidFill>
                  </a:tcPr>
                </a:tc>
                <a:tc>
                  <a:txBody>
                    <a:bodyPr/>
                    <a:lstStyle/>
                    <a:p>
                      <a:pPr algn="ctr"/>
                      <a:r>
                        <a:rPr kumimoji="1" lang="en-US" altLang="ja-JP" sz="8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a:t>
                      </a:r>
                      <a:endParaRPr kumimoji="1" lang="ja-JP" altLang="en-US" sz="800" b="1" dirty="0"/>
                    </a:p>
                  </a:txBody>
                  <a:tcPr>
                    <a:solidFill>
                      <a:schemeClr val="accent6">
                        <a:lumMod val="20000"/>
                        <a:lumOff val="80000"/>
                      </a:schemeClr>
                    </a:solidFill>
                  </a:tcPr>
                </a:tc>
                <a:tc>
                  <a:txBody>
                    <a:bodyPr/>
                    <a:lstStyle/>
                    <a:p>
                      <a:pPr algn="ctr"/>
                      <a:r>
                        <a:rPr kumimoji="1" lang="en-US" altLang="ja-JP" sz="8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a:t>
                      </a:r>
                      <a:endParaRPr kumimoji="1" lang="ja-JP" altLang="en-US" sz="800" b="1" dirty="0"/>
                    </a:p>
                  </a:txBody>
                  <a:tcPr>
                    <a:solidFill>
                      <a:schemeClr val="accent6">
                        <a:lumMod val="20000"/>
                        <a:lumOff val="80000"/>
                      </a:schemeClr>
                    </a:solidFill>
                  </a:tcPr>
                </a:tc>
                <a:extLst>
                  <a:ext uri="{0D108BD9-81ED-4DB2-BD59-A6C34878D82A}">
                    <a16:rowId xmlns:a16="http://schemas.microsoft.com/office/drawing/2014/main" val="3628616371"/>
                  </a:ext>
                </a:extLst>
              </a:tr>
              <a:tr h="231771">
                <a:tc>
                  <a:txBody>
                    <a:bodyPr/>
                    <a:lstStyle/>
                    <a:p>
                      <a:pPr algn="ctr"/>
                      <a:r>
                        <a:rPr kumimoji="1" lang="ja-JP" altLang="en-US" sz="800" b="1" dirty="0">
                          <a:solidFill>
                            <a:schemeClr val="bg1"/>
                          </a:solidFill>
                        </a:rPr>
                        <a:t>車体傾斜モード状態</a:t>
                      </a:r>
                    </a:p>
                  </a:txBody>
                  <a:tcPr>
                    <a:solidFill>
                      <a:schemeClr val="accent6"/>
                    </a:solidFill>
                  </a:tcPr>
                </a:tc>
                <a:tc>
                  <a:txBody>
                    <a:bodyPr/>
                    <a:lstStyle/>
                    <a:p>
                      <a:pPr algn="ctr"/>
                      <a:r>
                        <a:rPr kumimoji="1" lang="en-US" altLang="ja-JP" sz="8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a:t>
                      </a:r>
                      <a:endParaRPr kumimoji="1" lang="ja-JP" altLang="en-US" sz="800" b="1" dirty="0"/>
                    </a:p>
                  </a:txBody>
                  <a:tcPr>
                    <a:solidFill>
                      <a:schemeClr val="accent6">
                        <a:lumMod val="40000"/>
                        <a:lumOff val="60000"/>
                      </a:schemeClr>
                    </a:solidFill>
                  </a:tcPr>
                </a:tc>
                <a:tc>
                  <a:txBody>
                    <a:bodyPr/>
                    <a:lstStyle/>
                    <a:p>
                      <a:pPr algn="ctr"/>
                      <a:r>
                        <a:rPr kumimoji="1" lang="en-US" altLang="ja-JP" sz="8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a:t>
                      </a:r>
                      <a:endParaRPr kumimoji="1" lang="ja-JP" altLang="en-US" sz="800" b="1"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800" b="1" dirty="0"/>
                        <a:t>モード終了判定状態へ</a:t>
                      </a:r>
                    </a:p>
                  </a:txBody>
                  <a:tcPr>
                    <a:solidFill>
                      <a:schemeClr val="accent6">
                        <a:lumMod val="40000"/>
                        <a:lumOff val="60000"/>
                      </a:schemeClr>
                    </a:solidFill>
                  </a:tcPr>
                </a:tc>
                <a:tc>
                  <a:txBody>
                    <a:bodyPr/>
                    <a:lstStyle/>
                    <a:p>
                      <a:pPr algn="ctr"/>
                      <a:r>
                        <a:rPr kumimoji="1" lang="en-US" altLang="ja-JP" sz="8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a:t>
                      </a:r>
                      <a:endParaRPr kumimoji="1" lang="ja-JP" altLang="en-US" sz="800" b="1" dirty="0"/>
                    </a:p>
                  </a:txBody>
                  <a:tcPr>
                    <a:solidFill>
                      <a:schemeClr val="accent6">
                        <a:lumMod val="40000"/>
                        <a:lumOff val="60000"/>
                      </a:schemeClr>
                    </a:solidFill>
                  </a:tcPr>
                </a:tc>
                <a:tc>
                  <a:txBody>
                    <a:bodyPr/>
                    <a:lstStyle/>
                    <a:p>
                      <a:pPr algn="ctr"/>
                      <a:r>
                        <a:rPr kumimoji="1" lang="en-US" altLang="ja-JP" sz="8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a:t>
                      </a:r>
                      <a:endParaRPr kumimoji="1" lang="ja-JP" altLang="en-US" sz="800" b="1" dirty="0"/>
                    </a:p>
                  </a:txBody>
                  <a:tcPr>
                    <a:solidFill>
                      <a:schemeClr val="accent6">
                        <a:lumMod val="40000"/>
                        <a:lumOff val="60000"/>
                      </a:schemeClr>
                    </a:solidFill>
                  </a:tcPr>
                </a:tc>
                <a:tc>
                  <a:txBody>
                    <a:bodyPr/>
                    <a:lstStyle/>
                    <a:p>
                      <a:pPr algn="ctr"/>
                      <a:r>
                        <a:rPr kumimoji="1" lang="en-US" altLang="ja-JP" sz="8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a:t>
                      </a:r>
                      <a:endParaRPr kumimoji="1" lang="ja-JP" altLang="en-US" sz="800" b="1" dirty="0"/>
                    </a:p>
                  </a:txBody>
                  <a:tcPr>
                    <a:solidFill>
                      <a:schemeClr val="accent6">
                        <a:lumMod val="40000"/>
                        <a:lumOff val="60000"/>
                      </a:schemeClr>
                    </a:solidFill>
                  </a:tcPr>
                </a:tc>
                <a:extLst>
                  <a:ext uri="{0D108BD9-81ED-4DB2-BD59-A6C34878D82A}">
                    <a16:rowId xmlns:a16="http://schemas.microsoft.com/office/drawing/2014/main" val="597993128"/>
                  </a:ext>
                </a:extLst>
              </a:tr>
              <a:tr h="230956">
                <a:tc>
                  <a:txBody>
                    <a:bodyPr/>
                    <a:lstStyle/>
                    <a:p>
                      <a:pPr algn="ctr"/>
                      <a:r>
                        <a:rPr kumimoji="1" lang="ja-JP" altLang="en-US" sz="800" b="1" dirty="0">
                          <a:solidFill>
                            <a:schemeClr val="bg1"/>
                          </a:solidFill>
                        </a:rPr>
                        <a:t>尻尾走行モード状態</a:t>
                      </a:r>
                    </a:p>
                  </a:txBody>
                  <a:tcPr>
                    <a:solidFill>
                      <a:schemeClr val="accent6"/>
                    </a:solidFill>
                  </a:tcPr>
                </a:tc>
                <a:tc>
                  <a:txBody>
                    <a:bodyPr/>
                    <a:lstStyle/>
                    <a:p>
                      <a:pPr algn="ctr"/>
                      <a:r>
                        <a:rPr kumimoji="1" lang="en-US" altLang="ja-JP" sz="8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a:t>
                      </a:r>
                      <a:endParaRPr kumimoji="1" lang="ja-JP" altLang="en-US" sz="800" b="1" dirty="0"/>
                    </a:p>
                  </a:txBody>
                  <a:tcPr>
                    <a:solidFill>
                      <a:schemeClr val="accent6">
                        <a:lumMod val="20000"/>
                        <a:lumOff val="80000"/>
                      </a:schemeClr>
                    </a:solidFill>
                  </a:tcPr>
                </a:tc>
                <a:tc>
                  <a:txBody>
                    <a:bodyPr/>
                    <a:lstStyle/>
                    <a:p>
                      <a:pPr algn="ctr"/>
                      <a:r>
                        <a:rPr kumimoji="1" lang="en-US" altLang="ja-JP" sz="8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a:t>
                      </a:r>
                      <a:endParaRPr kumimoji="1" lang="ja-JP" altLang="en-US" sz="800" b="1" dirty="0"/>
                    </a:p>
                  </a:txBody>
                  <a:tcPr>
                    <a:solidFill>
                      <a:schemeClr val="accent6">
                        <a:lumMod val="20000"/>
                        <a:lumOff val="80000"/>
                      </a:schemeClr>
                    </a:solidFill>
                  </a:tcPr>
                </a:tc>
                <a:tc>
                  <a:txBody>
                    <a:bodyPr/>
                    <a:lstStyle/>
                    <a:p>
                      <a:pPr algn="ctr"/>
                      <a:r>
                        <a:rPr kumimoji="1" lang="en-US" altLang="ja-JP" sz="8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a:t>
                      </a:r>
                      <a:endParaRPr kumimoji="1" lang="ja-JP" altLang="en-US" sz="800" b="1" dirty="0"/>
                    </a:p>
                  </a:txBody>
                  <a:tcPr>
                    <a:solidFill>
                      <a:schemeClr val="accent6">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800" b="1" dirty="0"/>
                        <a:t>モード終了判定状態へ</a:t>
                      </a:r>
                    </a:p>
                  </a:txBody>
                  <a:tcPr>
                    <a:solidFill>
                      <a:schemeClr val="accent6">
                        <a:lumMod val="20000"/>
                        <a:lumOff val="80000"/>
                      </a:schemeClr>
                    </a:solidFill>
                  </a:tcPr>
                </a:tc>
                <a:tc>
                  <a:txBody>
                    <a:bodyPr/>
                    <a:lstStyle/>
                    <a:p>
                      <a:pPr algn="ctr"/>
                      <a:r>
                        <a:rPr kumimoji="1" lang="en-US" altLang="ja-JP" sz="8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a:t>
                      </a:r>
                      <a:endParaRPr kumimoji="1" lang="ja-JP" altLang="en-US" sz="800" b="1" dirty="0"/>
                    </a:p>
                  </a:txBody>
                  <a:tcPr>
                    <a:solidFill>
                      <a:schemeClr val="accent6">
                        <a:lumMod val="20000"/>
                        <a:lumOff val="80000"/>
                      </a:schemeClr>
                    </a:solidFill>
                  </a:tcPr>
                </a:tc>
                <a:tc>
                  <a:txBody>
                    <a:bodyPr/>
                    <a:lstStyle/>
                    <a:p>
                      <a:pPr algn="ctr"/>
                      <a:r>
                        <a:rPr kumimoji="1" lang="en-US" altLang="ja-JP" sz="8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a:t>
                      </a:r>
                      <a:endParaRPr kumimoji="1" lang="ja-JP" altLang="en-US" sz="800" b="1" dirty="0"/>
                    </a:p>
                  </a:txBody>
                  <a:tcPr>
                    <a:solidFill>
                      <a:schemeClr val="accent6">
                        <a:lumMod val="20000"/>
                        <a:lumOff val="80000"/>
                      </a:schemeClr>
                    </a:solidFill>
                  </a:tcPr>
                </a:tc>
                <a:extLst>
                  <a:ext uri="{0D108BD9-81ED-4DB2-BD59-A6C34878D82A}">
                    <a16:rowId xmlns:a16="http://schemas.microsoft.com/office/drawing/2014/main" val="4088158235"/>
                  </a:ext>
                </a:extLst>
              </a:tr>
              <a:tr h="230956">
                <a:tc>
                  <a:txBody>
                    <a:bodyPr/>
                    <a:lstStyle/>
                    <a:p>
                      <a:pPr algn="ctr"/>
                      <a:r>
                        <a:rPr kumimoji="1" lang="ja-JP" altLang="en-US" sz="800" b="1" dirty="0">
                          <a:solidFill>
                            <a:schemeClr val="bg1"/>
                          </a:solidFill>
                        </a:rPr>
                        <a:t>半回転モード状態</a:t>
                      </a:r>
                    </a:p>
                  </a:txBody>
                  <a:tcPr>
                    <a:solidFill>
                      <a:schemeClr val="accent6"/>
                    </a:solidFill>
                  </a:tcPr>
                </a:tc>
                <a:tc>
                  <a:txBody>
                    <a:bodyPr/>
                    <a:lstStyle/>
                    <a:p>
                      <a:pPr algn="ctr"/>
                      <a:r>
                        <a:rPr kumimoji="1" lang="en-US" altLang="ja-JP" sz="8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a:t>
                      </a:r>
                      <a:endParaRPr kumimoji="1" lang="ja-JP" altLang="en-US" sz="800" b="1" dirty="0"/>
                    </a:p>
                  </a:txBody>
                  <a:tcPr>
                    <a:solidFill>
                      <a:schemeClr val="accent6">
                        <a:lumMod val="40000"/>
                        <a:lumOff val="60000"/>
                      </a:schemeClr>
                    </a:solidFill>
                  </a:tcPr>
                </a:tc>
                <a:tc>
                  <a:txBody>
                    <a:bodyPr/>
                    <a:lstStyle/>
                    <a:p>
                      <a:pPr algn="ctr"/>
                      <a:r>
                        <a:rPr kumimoji="1" lang="en-US" altLang="ja-JP" sz="8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a:t>
                      </a:r>
                      <a:endParaRPr kumimoji="1" lang="ja-JP" altLang="en-US" sz="800" b="1" dirty="0"/>
                    </a:p>
                  </a:txBody>
                  <a:tcPr>
                    <a:solidFill>
                      <a:schemeClr val="accent6">
                        <a:lumMod val="40000"/>
                        <a:lumOff val="60000"/>
                      </a:schemeClr>
                    </a:solidFill>
                  </a:tcPr>
                </a:tc>
                <a:tc>
                  <a:txBody>
                    <a:bodyPr/>
                    <a:lstStyle/>
                    <a:p>
                      <a:pPr algn="ctr"/>
                      <a:r>
                        <a:rPr kumimoji="1" lang="en-US" altLang="ja-JP" sz="8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a:t>
                      </a:r>
                      <a:endParaRPr kumimoji="1" lang="ja-JP" altLang="en-US" sz="800" b="1" dirty="0"/>
                    </a:p>
                  </a:txBody>
                  <a:tcPr>
                    <a:solidFill>
                      <a:schemeClr val="accent6">
                        <a:lumMod val="40000"/>
                        <a:lumOff val="60000"/>
                      </a:schemeClr>
                    </a:solidFill>
                  </a:tcPr>
                </a:tc>
                <a:tc>
                  <a:txBody>
                    <a:bodyPr/>
                    <a:lstStyle/>
                    <a:p>
                      <a:pPr algn="ctr"/>
                      <a:r>
                        <a:rPr kumimoji="1" lang="en-US" altLang="ja-JP" sz="8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a:t>
                      </a:r>
                      <a:endParaRPr kumimoji="1" lang="ja-JP" altLang="en-US" sz="800" b="1"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800" b="1" dirty="0"/>
                        <a:t>モード終了判定状態へ</a:t>
                      </a:r>
                    </a:p>
                  </a:txBody>
                  <a:tcPr>
                    <a:solidFill>
                      <a:schemeClr val="accent6">
                        <a:lumMod val="40000"/>
                        <a:lumOff val="60000"/>
                      </a:schemeClr>
                    </a:solidFill>
                  </a:tcPr>
                </a:tc>
                <a:tc>
                  <a:txBody>
                    <a:bodyPr/>
                    <a:lstStyle/>
                    <a:p>
                      <a:pPr algn="ctr"/>
                      <a:r>
                        <a:rPr kumimoji="1" lang="en-US" altLang="ja-JP" sz="800" b="1" dirty="0"/>
                        <a:t>―</a:t>
                      </a:r>
                      <a:endParaRPr kumimoji="1" lang="ja-JP" altLang="en-US" sz="800" b="1" dirty="0"/>
                    </a:p>
                  </a:txBody>
                  <a:tcPr>
                    <a:solidFill>
                      <a:schemeClr val="accent6">
                        <a:lumMod val="40000"/>
                        <a:lumOff val="60000"/>
                      </a:schemeClr>
                    </a:solidFill>
                  </a:tcPr>
                </a:tc>
                <a:extLst>
                  <a:ext uri="{0D108BD9-81ED-4DB2-BD59-A6C34878D82A}">
                    <a16:rowId xmlns:a16="http://schemas.microsoft.com/office/drawing/2014/main" val="401898474"/>
                  </a:ext>
                </a:extLst>
              </a:tr>
              <a:tr h="586563">
                <a:tc>
                  <a:txBody>
                    <a:bodyPr/>
                    <a:lstStyle/>
                    <a:p>
                      <a:pPr algn="ctr"/>
                      <a:r>
                        <a:rPr kumimoji="1" lang="ja-JP" altLang="en-US" sz="800" b="1" dirty="0">
                          <a:solidFill>
                            <a:schemeClr val="bg1"/>
                          </a:solidFill>
                        </a:rPr>
                        <a:t>モード終了判定状態</a:t>
                      </a:r>
                    </a:p>
                  </a:txBody>
                  <a:tcPr>
                    <a:solidFill>
                      <a:schemeClr val="accent6"/>
                    </a:solidFill>
                  </a:tcPr>
                </a:tc>
                <a:tc>
                  <a:txBody>
                    <a:bodyPr/>
                    <a:lstStyle/>
                    <a:p>
                      <a:pPr algn="ctr"/>
                      <a:r>
                        <a:rPr kumimoji="1" lang="en-US" altLang="ja-JP" sz="8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a:t>
                      </a:r>
                      <a:endParaRPr kumimoji="1" lang="ja-JP" altLang="en-US" sz="800" b="1" dirty="0"/>
                    </a:p>
                  </a:txBody>
                  <a:tcPr>
                    <a:solidFill>
                      <a:schemeClr val="accent6">
                        <a:lumMod val="20000"/>
                        <a:lumOff val="80000"/>
                      </a:schemeClr>
                    </a:solidFill>
                  </a:tcPr>
                </a:tc>
                <a:tc>
                  <a:txBody>
                    <a:bodyPr/>
                    <a:lstStyle/>
                    <a:p>
                      <a:pPr algn="ctr"/>
                      <a:r>
                        <a:rPr kumimoji="1" lang="en-US" altLang="ja-JP" sz="8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a:t>
                      </a:r>
                      <a:endParaRPr kumimoji="1" lang="ja-JP" altLang="en-US" sz="800" b="1" dirty="0"/>
                    </a:p>
                  </a:txBody>
                  <a:tcPr>
                    <a:solidFill>
                      <a:schemeClr val="accent6">
                        <a:lumMod val="20000"/>
                        <a:lumOff val="80000"/>
                      </a:schemeClr>
                    </a:solidFill>
                  </a:tcPr>
                </a:tc>
                <a:tc>
                  <a:txBody>
                    <a:bodyPr/>
                    <a:lstStyle/>
                    <a:p>
                      <a:pPr algn="ctr"/>
                      <a:r>
                        <a:rPr kumimoji="1" lang="en-US" altLang="ja-JP" sz="8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a:t>
                      </a:r>
                      <a:endParaRPr kumimoji="1" lang="ja-JP" altLang="en-US" sz="800" b="1" dirty="0"/>
                    </a:p>
                  </a:txBody>
                  <a:tcPr>
                    <a:solidFill>
                      <a:schemeClr val="accent6">
                        <a:lumMod val="20000"/>
                        <a:lumOff val="80000"/>
                      </a:schemeClr>
                    </a:solidFill>
                  </a:tcPr>
                </a:tc>
                <a:tc>
                  <a:txBody>
                    <a:bodyPr/>
                    <a:lstStyle/>
                    <a:p>
                      <a:pPr algn="ctr"/>
                      <a:r>
                        <a:rPr kumimoji="1" lang="en-US" altLang="ja-JP" sz="8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a:t>
                      </a:r>
                      <a:endParaRPr kumimoji="1" lang="ja-JP" altLang="en-US" sz="800" b="1" dirty="0"/>
                    </a:p>
                  </a:txBody>
                  <a:tcPr>
                    <a:solidFill>
                      <a:schemeClr val="accent6">
                        <a:lumMod val="20000"/>
                        <a:lumOff val="80000"/>
                      </a:schemeClr>
                    </a:solidFill>
                  </a:tcPr>
                </a:tc>
                <a:tc>
                  <a:txBody>
                    <a:bodyPr/>
                    <a:lstStyle/>
                    <a:p>
                      <a:pPr algn="ctr"/>
                      <a:r>
                        <a:rPr kumimoji="1" lang="en-US" altLang="ja-JP" sz="8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a:t>
                      </a:r>
                      <a:endParaRPr kumimoji="1" lang="ja-JP" altLang="en-US" sz="800" b="1" dirty="0"/>
                    </a:p>
                  </a:txBody>
                  <a:tcPr>
                    <a:solidFill>
                      <a:schemeClr val="accent6">
                        <a:lumMod val="20000"/>
                        <a:lumOff val="80000"/>
                      </a:schemeClr>
                    </a:solidFill>
                  </a:tcPr>
                </a:tc>
                <a:tc>
                  <a:txBody>
                    <a:bodyPr/>
                    <a:lstStyle/>
                    <a:p>
                      <a:r>
                        <a:rPr kumimoji="1" lang="ja-JP" altLang="en-US" sz="800" b="1" dirty="0"/>
                        <a:t>尻尾走行モード実行回数＜</a:t>
                      </a:r>
                      <a:r>
                        <a:rPr kumimoji="1" lang="en-US" altLang="ja-JP" sz="800" b="1" dirty="0"/>
                        <a:t>3</a:t>
                      </a:r>
                    </a:p>
                    <a:p>
                      <a:r>
                        <a:rPr kumimoji="1" lang="ja-JP" altLang="en-US" sz="800" b="1" dirty="0"/>
                        <a:t>　⇒モード設定状態へ</a:t>
                      </a:r>
                      <a:endParaRPr kumimoji="1" lang="en-US" altLang="ja-JP" sz="800" b="1" dirty="0"/>
                    </a:p>
                    <a:p>
                      <a:r>
                        <a:rPr kumimoji="1" lang="ja-JP" altLang="en-US" sz="800" b="1" dirty="0"/>
                        <a:t>尻尾走行モード実行回数≧</a:t>
                      </a:r>
                      <a:r>
                        <a:rPr kumimoji="1" lang="en-US" altLang="ja-JP" sz="800" b="1" dirty="0"/>
                        <a:t>3</a:t>
                      </a:r>
                    </a:p>
                    <a:p>
                      <a:r>
                        <a:rPr kumimoji="1" lang="ja-JP" altLang="en-US" sz="800" b="1" dirty="0"/>
                        <a:t>　⇒終了</a:t>
                      </a:r>
                    </a:p>
                  </a:txBody>
                  <a:tcPr>
                    <a:solidFill>
                      <a:schemeClr val="accent6">
                        <a:lumMod val="20000"/>
                        <a:lumOff val="80000"/>
                      </a:schemeClr>
                    </a:solidFill>
                  </a:tcPr>
                </a:tc>
                <a:extLst>
                  <a:ext uri="{0D108BD9-81ED-4DB2-BD59-A6C34878D82A}">
                    <a16:rowId xmlns:a16="http://schemas.microsoft.com/office/drawing/2014/main" val="398829844"/>
                  </a:ext>
                </a:extLst>
              </a:tr>
            </a:tbl>
          </a:graphicData>
        </a:graphic>
      </p:graphicFrame>
      <p:grpSp>
        <p:nvGrpSpPr>
          <p:cNvPr id="24" name="グループ化 23"/>
          <p:cNvGrpSpPr/>
          <p:nvPr/>
        </p:nvGrpSpPr>
        <p:grpSpPr>
          <a:xfrm>
            <a:off x="4025254" y="6065626"/>
            <a:ext cx="2825927" cy="796718"/>
            <a:chOff x="-845653" y="10691271"/>
            <a:chExt cx="1693439" cy="680824"/>
          </a:xfrm>
          <a:solidFill>
            <a:schemeClr val="accent6">
              <a:lumMod val="60000"/>
              <a:lumOff val="40000"/>
            </a:schemeClr>
          </a:solidFill>
        </p:grpSpPr>
        <p:cxnSp>
          <p:nvCxnSpPr>
            <p:cNvPr id="25" name="直線コネクタ 24"/>
            <p:cNvCxnSpPr>
              <a:stCxn id="26" idx="3"/>
            </p:cNvCxnSpPr>
            <p:nvPr/>
          </p:nvCxnSpPr>
          <p:spPr>
            <a:xfrm flipH="1" flipV="1">
              <a:off x="-845653" y="10691271"/>
              <a:ext cx="1693439" cy="451546"/>
            </a:xfrm>
            <a:prstGeom prst="line">
              <a:avLst/>
            </a:prstGeom>
            <a:grpFill/>
            <a:ln>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6" name="1 つの角を切り取った四角形 4"/>
            <p:cNvSpPr/>
            <p:nvPr/>
          </p:nvSpPr>
          <p:spPr>
            <a:xfrm>
              <a:off x="-581457" y="10913539"/>
              <a:ext cx="1429243" cy="458556"/>
            </a:xfrm>
            <a:prstGeom prst="roundRect">
              <a:avLst/>
            </a:prstGeom>
            <a:grp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kumimoji="1" lang="ja-JP" altLang="en-US" sz="840" b="1" dirty="0">
                  <a:solidFill>
                    <a:schemeClr val="tx1"/>
                  </a:solidFill>
                </a:rPr>
                <a:t>終了条件成立可否によって、</a:t>
              </a:r>
              <a:endParaRPr kumimoji="1" lang="en-US" altLang="ja-JP" sz="840" b="1" dirty="0">
                <a:solidFill>
                  <a:schemeClr val="tx1"/>
                </a:solidFill>
              </a:endParaRPr>
            </a:p>
            <a:p>
              <a:r>
                <a:rPr kumimoji="1" lang="ja-JP" altLang="en-US" sz="840" b="1" dirty="0">
                  <a:solidFill>
                    <a:schemeClr val="tx1"/>
                  </a:solidFill>
                </a:rPr>
                <a:t>尻尾走行モードの実行回数の条件を判断する。</a:t>
              </a:r>
            </a:p>
          </p:txBody>
        </p:sp>
      </p:grpSp>
      <p:sp>
        <p:nvSpPr>
          <p:cNvPr id="28" name="片側の 2 つの角を丸めた四角形 27"/>
          <p:cNvSpPr/>
          <p:nvPr/>
        </p:nvSpPr>
        <p:spPr>
          <a:xfrm>
            <a:off x="7600194" y="219805"/>
            <a:ext cx="1635624" cy="709897"/>
          </a:xfrm>
          <a:prstGeom prst="round2SameRect">
            <a:avLst/>
          </a:prstGeom>
          <a:effectLst>
            <a:outerShdw blurRad="50800" dist="38100" dir="8100000" algn="tr"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ja-JP" altLang="en-US" sz="1960" dirty="0"/>
              <a:t>工夫点</a:t>
            </a:r>
          </a:p>
        </p:txBody>
      </p:sp>
      <p:sp>
        <p:nvSpPr>
          <p:cNvPr id="29" name="テキスト ボックス 28">
            <a:extLst>
              <a:ext uri="{FF2B5EF4-FFF2-40B4-BE49-F238E27FC236}">
                <a16:creationId xmlns:a16="http://schemas.microsoft.com/office/drawing/2014/main" id="{F51174F0-3FF0-4D67-8C8F-7A50089A0867}"/>
              </a:ext>
            </a:extLst>
          </p:cNvPr>
          <p:cNvSpPr txBox="1"/>
          <p:nvPr/>
        </p:nvSpPr>
        <p:spPr>
          <a:xfrm>
            <a:off x="4044686" y="7296472"/>
            <a:ext cx="3588518" cy="276999"/>
          </a:xfrm>
          <a:prstGeom prst="rect">
            <a:avLst/>
          </a:prstGeom>
          <a:noFill/>
        </p:spPr>
        <p:txBody>
          <a:bodyPr wrap="square" rtlCol="0">
            <a:spAutoFit/>
          </a:bodyPr>
          <a:lstStyle/>
          <a:p>
            <a:r>
              <a:rPr lang="ja-JP" altLang="en-US" sz="1200" b="1" dirty="0">
                <a:latin typeface="HGS教科書体" panose="02020600000000000000" pitchFamily="18" charset="-128"/>
                <a:ea typeface="HGS教科書体" panose="02020600000000000000" pitchFamily="18" charset="-128"/>
              </a:rPr>
              <a:t>表</a:t>
            </a:r>
            <a:r>
              <a:rPr lang="en-US" altLang="ja-JP" sz="1200" b="1" dirty="0">
                <a:latin typeface="HGS教科書体" panose="02020600000000000000" pitchFamily="18" charset="-128"/>
                <a:ea typeface="HGS教科書体" panose="02020600000000000000" pitchFamily="18" charset="-128"/>
              </a:rPr>
              <a:t>5</a:t>
            </a:r>
            <a:r>
              <a:rPr kumimoji="1" lang="ja-JP" altLang="en-US" sz="1200" b="1" dirty="0">
                <a:latin typeface="HGS教科書体" panose="02020600000000000000" pitchFamily="18" charset="-128"/>
                <a:ea typeface="HGS教科書体" panose="02020600000000000000" pitchFamily="18" charset="-128"/>
              </a:rPr>
              <a:t>　状態遷移表</a:t>
            </a:r>
          </a:p>
        </p:txBody>
      </p:sp>
      <p:sp>
        <p:nvSpPr>
          <p:cNvPr id="30" name="テキスト ボックス 29">
            <a:extLst>
              <a:ext uri="{FF2B5EF4-FFF2-40B4-BE49-F238E27FC236}">
                <a16:creationId xmlns:a16="http://schemas.microsoft.com/office/drawing/2014/main" id="{01C22EE1-6A49-452C-9D91-CDC65B6CB3FB}"/>
              </a:ext>
            </a:extLst>
          </p:cNvPr>
          <p:cNvSpPr txBox="1"/>
          <p:nvPr/>
        </p:nvSpPr>
        <p:spPr>
          <a:xfrm>
            <a:off x="4053065" y="7081246"/>
            <a:ext cx="1854157" cy="276999"/>
          </a:xfrm>
          <a:prstGeom prst="rect">
            <a:avLst/>
          </a:prstGeom>
          <a:noFill/>
        </p:spPr>
        <p:txBody>
          <a:bodyPr wrap="square" rtlCol="0">
            <a:spAutoFit/>
          </a:bodyPr>
          <a:lstStyle/>
          <a:p>
            <a:r>
              <a:rPr lang="ja-JP" altLang="en-US" sz="1200" b="1" dirty="0">
                <a:latin typeface="HGS教科書体" panose="02020600000000000000" pitchFamily="18" charset="-128"/>
                <a:ea typeface="HGS教科書体" panose="02020600000000000000" pitchFamily="18" charset="-128"/>
              </a:rPr>
              <a:t>図</a:t>
            </a:r>
            <a:r>
              <a:rPr lang="en-US" altLang="ja-JP" sz="1200" b="1" dirty="0">
                <a:latin typeface="HGS教科書体" panose="02020600000000000000" pitchFamily="18" charset="-128"/>
                <a:ea typeface="HGS教科書体" panose="02020600000000000000" pitchFamily="18" charset="-128"/>
              </a:rPr>
              <a:t>6</a:t>
            </a:r>
            <a:r>
              <a:rPr kumimoji="1" lang="ja-JP" altLang="en-US" sz="1200" b="1" dirty="0">
                <a:latin typeface="HGS教科書体" panose="02020600000000000000" pitchFamily="18" charset="-128"/>
                <a:ea typeface="HGS教科書体" panose="02020600000000000000" pitchFamily="18" charset="-128"/>
              </a:rPr>
              <a:t>　状態遷移図</a:t>
            </a:r>
          </a:p>
        </p:txBody>
      </p:sp>
      <p:sp>
        <p:nvSpPr>
          <p:cNvPr id="32" name="テキスト ボックス 31">
            <a:extLst>
              <a:ext uri="{FF2B5EF4-FFF2-40B4-BE49-F238E27FC236}">
                <a16:creationId xmlns:a16="http://schemas.microsoft.com/office/drawing/2014/main" id="{EA41A5B7-A73F-4C60-AB97-F50E72FEBFE0}"/>
              </a:ext>
            </a:extLst>
          </p:cNvPr>
          <p:cNvSpPr txBox="1"/>
          <p:nvPr/>
        </p:nvSpPr>
        <p:spPr>
          <a:xfrm>
            <a:off x="10377750" y="9331993"/>
            <a:ext cx="1854157" cy="276999"/>
          </a:xfrm>
          <a:prstGeom prst="rect">
            <a:avLst/>
          </a:prstGeom>
          <a:noFill/>
        </p:spPr>
        <p:txBody>
          <a:bodyPr wrap="square" rtlCol="0">
            <a:spAutoFit/>
          </a:bodyPr>
          <a:lstStyle/>
          <a:p>
            <a:r>
              <a:rPr lang="ja-JP" altLang="en-US" sz="1200" b="1" dirty="0">
                <a:latin typeface="HGS教科書体" panose="02020600000000000000" pitchFamily="18" charset="-128"/>
                <a:ea typeface="HGS教科書体" panose="02020600000000000000" pitchFamily="18" charset="-128"/>
              </a:rPr>
              <a:t>図</a:t>
            </a:r>
            <a:r>
              <a:rPr lang="en-US" altLang="ja-JP" sz="1200" b="1" dirty="0">
                <a:latin typeface="HGS教科書体" panose="02020600000000000000" pitchFamily="18" charset="-128"/>
                <a:ea typeface="HGS教科書体" panose="02020600000000000000" pitchFamily="18" charset="-128"/>
              </a:rPr>
              <a:t>7</a:t>
            </a:r>
            <a:r>
              <a:rPr lang="ja-JP" altLang="en-US" sz="1200" b="1" dirty="0">
                <a:latin typeface="HGS教科書体" panose="02020600000000000000" pitchFamily="18" charset="-128"/>
                <a:ea typeface="HGS教科書体" panose="02020600000000000000" pitchFamily="18" charset="-128"/>
              </a:rPr>
              <a:t>  全体シーケンス</a:t>
            </a:r>
            <a:r>
              <a:rPr kumimoji="1" lang="ja-JP" altLang="en-US" sz="1200" b="1" dirty="0">
                <a:latin typeface="HGS教科書体" panose="02020600000000000000" pitchFamily="18" charset="-128"/>
                <a:ea typeface="HGS教科書体" panose="02020600000000000000" pitchFamily="18" charset="-128"/>
              </a:rPr>
              <a:t>図</a:t>
            </a:r>
          </a:p>
        </p:txBody>
      </p:sp>
      <p:grpSp>
        <p:nvGrpSpPr>
          <p:cNvPr id="10" name="グループ化 9">
            <a:extLst>
              <a:ext uri="{FF2B5EF4-FFF2-40B4-BE49-F238E27FC236}">
                <a16:creationId xmlns:a16="http://schemas.microsoft.com/office/drawing/2014/main" id="{41E82EC7-9245-4346-AAF2-14B2D47F578B}"/>
              </a:ext>
            </a:extLst>
          </p:cNvPr>
          <p:cNvGrpSpPr/>
          <p:nvPr/>
        </p:nvGrpSpPr>
        <p:grpSpPr>
          <a:xfrm>
            <a:off x="11225336" y="2252663"/>
            <a:ext cx="1383325" cy="1683841"/>
            <a:chOff x="11225336" y="2252663"/>
            <a:chExt cx="1383325" cy="1739359"/>
          </a:xfrm>
        </p:grpSpPr>
        <p:sp>
          <p:nvSpPr>
            <p:cNvPr id="9" name="フリーフォーム: 図形 8">
              <a:extLst>
                <a:ext uri="{FF2B5EF4-FFF2-40B4-BE49-F238E27FC236}">
                  <a16:creationId xmlns:a16="http://schemas.microsoft.com/office/drawing/2014/main" id="{B184E311-8300-4468-B7D9-5FB21C0F0D03}"/>
                </a:ext>
              </a:extLst>
            </p:cNvPr>
            <p:cNvSpPr/>
            <p:nvPr/>
          </p:nvSpPr>
          <p:spPr>
            <a:xfrm>
              <a:off x="11225336" y="2252663"/>
              <a:ext cx="1142615" cy="891753"/>
            </a:xfrm>
            <a:custGeom>
              <a:avLst/>
              <a:gdLst>
                <a:gd name="connsiteX0" fmla="*/ 1136822 w 1162187"/>
                <a:gd name="connsiteY0" fmla="*/ 750029 h 750029"/>
                <a:gd name="connsiteX1" fmla="*/ 1013254 w 1162187"/>
                <a:gd name="connsiteY1" fmla="*/ 82764 h 750029"/>
                <a:gd name="connsiteX2" fmla="*/ 0 w 1162187"/>
                <a:gd name="connsiteY2" fmla="*/ 33337 h 750029"/>
              </a:gdLst>
              <a:ahLst/>
              <a:cxnLst>
                <a:cxn ang="0">
                  <a:pos x="connsiteX0" y="connsiteY0"/>
                </a:cxn>
                <a:cxn ang="0">
                  <a:pos x="connsiteX1" y="connsiteY1"/>
                </a:cxn>
                <a:cxn ang="0">
                  <a:pos x="connsiteX2" y="connsiteY2"/>
                </a:cxn>
              </a:cxnLst>
              <a:rect l="l" t="t" r="r" b="b"/>
              <a:pathLst>
                <a:path w="1162187" h="750029">
                  <a:moveTo>
                    <a:pt x="1136822" y="750029"/>
                  </a:moveTo>
                  <a:cubicBezTo>
                    <a:pt x="1169773" y="476121"/>
                    <a:pt x="1202724" y="202213"/>
                    <a:pt x="1013254" y="82764"/>
                  </a:cubicBezTo>
                  <a:cubicBezTo>
                    <a:pt x="823784" y="-36685"/>
                    <a:pt x="411892" y="-1674"/>
                    <a:pt x="0" y="33337"/>
                  </a:cubicBezTo>
                </a:path>
              </a:pathLst>
            </a:cu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kumimoji="1" lang="ja-JP" altLang="en-US"/>
            </a:p>
          </p:txBody>
        </p:sp>
        <p:sp>
          <p:nvSpPr>
            <p:cNvPr id="36" name="1 つの角を切り取った四角形 4">
              <a:extLst>
                <a:ext uri="{FF2B5EF4-FFF2-40B4-BE49-F238E27FC236}">
                  <a16:creationId xmlns:a16="http://schemas.microsoft.com/office/drawing/2014/main" id="{52A7FDA3-5E71-4D96-97EA-369E0FD78474}"/>
                </a:ext>
              </a:extLst>
            </p:cNvPr>
            <p:cNvSpPr/>
            <p:nvPr/>
          </p:nvSpPr>
          <p:spPr>
            <a:xfrm>
              <a:off x="11304828" y="2954900"/>
              <a:ext cx="1303833" cy="1037122"/>
            </a:xfrm>
            <a:prstGeom prst="roundRect">
              <a:avLst/>
            </a:prstGeom>
            <a:solidFill>
              <a:schemeClr val="accent6">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kumimoji="1" lang="ja-JP" altLang="en-US" sz="800" b="1" dirty="0">
                  <a:solidFill>
                    <a:schemeClr val="tx1"/>
                  </a:solidFill>
                </a:rPr>
                <a:t>全体シーケンス図は、「ルックアップゲート攻略」を開始し、</a:t>
              </a:r>
              <a:endParaRPr kumimoji="1" lang="en-US" altLang="ja-JP" sz="800" b="1" dirty="0">
                <a:solidFill>
                  <a:schemeClr val="tx1"/>
                </a:solidFill>
              </a:endParaRPr>
            </a:p>
            <a:p>
              <a:r>
                <a:rPr kumimoji="1" lang="ja-JP" altLang="en-US" sz="800" b="1" dirty="0">
                  <a:solidFill>
                    <a:srgbClr val="FF0000"/>
                  </a:solidFill>
                </a:rPr>
                <a:t>図</a:t>
              </a:r>
              <a:r>
                <a:rPr kumimoji="1" lang="en-US" altLang="ja-JP" sz="800" b="1" dirty="0">
                  <a:solidFill>
                    <a:srgbClr val="FF0000"/>
                  </a:solidFill>
                </a:rPr>
                <a:t>6</a:t>
              </a:r>
              <a:r>
                <a:rPr lang="ja-JP" altLang="en-US" sz="800" b="1" dirty="0">
                  <a:solidFill>
                    <a:srgbClr val="FF0000"/>
                  </a:solidFill>
                </a:rPr>
                <a:t> 状態遷移図</a:t>
              </a:r>
              <a:r>
                <a:rPr lang="ja-JP" altLang="en-US" sz="800" b="1" dirty="0">
                  <a:solidFill>
                    <a:schemeClr val="tx1"/>
                  </a:solidFill>
                </a:rPr>
                <a:t>で示したモードの遷移順でモードを実行していく</a:t>
              </a:r>
              <a:r>
                <a:rPr kumimoji="1" lang="ja-JP" altLang="en-US" sz="800" b="1" dirty="0">
                  <a:solidFill>
                    <a:schemeClr val="tx1"/>
                  </a:solidFill>
                </a:rPr>
                <a:t>。</a:t>
              </a:r>
            </a:p>
          </p:txBody>
        </p:sp>
      </p:grpSp>
      <p:pic>
        <p:nvPicPr>
          <p:cNvPr id="35" name="図 34"/>
          <p:cNvPicPr>
            <a:picLocks noChangeAspect="1"/>
          </p:cNvPicPr>
          <p:nvPr/>
        </p:nvPicPr>
        <p:blipFill>
          <a:blip r:embed="rId4"/>
          <a:stretch>
            <a:fillRect/>
          </a:stretch>
        </p:blipFill>
        <p:spPr>
          <a:xfrm>
            <a:off x="11810780" y="282417"/>
            <a:ext cx="876300" cy="676275"/>
          </a:xfrm>
          <a:prstGeom prst="rect">
            <a:avLst/>
          </a:prstGeom>
        </p:spPr>
      </p:pic>
    </p:spTree>
    <p:extLst>
      <p:ext uri="{BB962C8B-B14F-4D97-AF65-F5344CB8AC3E}">
        <p14:creationId xmlns:p14="http://schemas.microsoft.com/office/powerpoint/2010/main" val="829569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図 21"/>
          <p:cNvPicPr>
            <a:picLocks noChangeAspect="1"/>
          </p:cNvPicPr>
          <p:nvPr/>
        </p:nvPicPr>
        <p:blipFill>
          <a:blip r:embed="rId2"/>
          <a:stretch>
            <a:fillRect/>
          </a:stretch>
        </p:blipFill>
        <p:spPr>
          <a:xfrm>
            <a:off x="6667185" y="5647750"/>
            <a:ext cx="4871307" cy="3587002"/>
          </a:xfrm>
          <a:prstGeom prst="rect">
            <a:avLst/>
          </a:prstGeom>
        </p:spPr>
      </p:pic>
      <p:pic>
        <p:nvPicPr>
          <p:cNvPr id="21" name="図 20"/>
          <p:cNvPicPr>
            <a:picLocks noChangeAspect="1"/>
          </p:cNvPicPr>
          <p:nvPr/>
        </p:nvPicPr>
        <p:blipFill>
          <a:blip r:embed="rId3"/>
          <a:stretch>
            <a:fillRect/>
          </a:stretch>
        </p:blipFill>
        <p:spPr>
          <a:xfrm>
            <a:off x="235393" y="5677592"/>
            <a:ext cx="5428440" cy="3438316"/>
          </a:xfrm>
          <a:prstGeom prst="rect">
            <a:avLst/>
          </a:prstGeom>
        </p:spPr>
      </p:pic>
      <p:pic>
        <p:nvPicPr>
          <p:cNvPr id="20" name="図 19"/>
          <p:cNvPicPr>
            <a:picLocks noChangeAspect="1"/>
          </p:cNvPicPr>
          <p:nvPr/>
        </p:nvPicPr>
        <p:blipFill>
          <a:blip r:embed="rId4"/>
          <a:stretch>
            <a:fillRect/>
          </a:stretch>
        </p:blipFill>
        <p:spPr>
          <a:xfrm>
            <a:off x="6617687" y="1831640"/>
            <a:ext cx="5017385" cy="3574742"/>
          </a:xfrm>
          <a:prstGeom prst="rect">
            <a:avLst/>
          </a:prstGeom>
        </p:spPr>
      </p:pic>
      <p:pic>
        <p:nvPicPr>
          <p:cNvPr id="19" name="図 18"/>
          <p:cNvPicPr>
            <a:picLocks noChangeAspect="1"/>
          </p:cNvPicPr>
          <p:nvPr/>
        </p:nvPicPr>
        <p:blipFill>
          <a:blip r:embed="rId5"/>
          <a:stretch>
            <a:fillRect/>
          </a:stretch>
        </p:blipFill>
        <p:spPr>
          <a:xfrm>
            <a:off x="239072" y="1835533"/>
            <a:ext cx="5435185" cy="3276293"/>
          </a:xfrm>
          <a:prstGeom prst="rect">
            <a:avLst/>
          </a:prstGeom>
        </p:spPr>
      </p:pic>
      <p:sp>
        <p:nvSpPr>
          <p:cNvPr id="4" name="正方形/長方形 3"/>
          <p:cNvSpPr/>
          <p:nvPr/>
        </p:nvSpPr>
        <p:spPr>
          <a:xfrm>
            <a:off x="0" y="1"/>
            <a:ext cx="12801600" cy="966413"/>
          </a:xfrm>
          <a:prstGeom prst="rect">
            <a:avLst/>
          </a:prstGeom>
          <a:solidFill>
            <a:schemeClr val="accent6">
              <a:lumMod val="40000"/>
              <a:lumOff val="60000"/>
            </a:schemeClr>
          </a:solid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128016" tIns="64008" rIns="128016" bIns="64008" numCol="1" spcCol="0" rtlCol="0" fromWordArt="0" anchor="ctr" anchorCtr="0" forceAA="0" compatLnSpc="1">
            <a:prstTxWarp prst="textNoShape">
              <a:avLst/>
            </a:prstTxWarp>
            <a:noAutofit/>
          </a:bodyPr>
          <a:lstStyle/>
          <a:p>
            <a:pPr algn="ctr"/>
            <a:endParaRPr lang="ja-JP" altLang="en-US" sz="3528"/>
          </a:p>
        </p:txBody>
      </p:sp>
      <p:sp>
        <p:nvSpPr>
          <p:cNvPr id="15" name="片側の 2 つの角を丸めた四角形 14"/>
          <p:cNvSpPr/>
          <p:nvPr/>
        </p:nvSpPr>
        <p:spPr>
          <a:xfrm>
            <a:off x="5931472" y="229869"/>
            <a:ext cx="1635624" cy="709897"/>
          </a:xfrm>
          <a:prstGeom prst="round2Same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1960" b="1" dirty="0">
                <a:effectLst>
                  <a:outerShdw blurRad="38100" dist="38100" dir="2700000" algn="tl">
                    <a:srgbClr val="000000">
                      <a:alpha val="43137"/>
                    </a:srgbClr>
                  </a:outerShdw>
                </a:effectLst>
              </a:rPr>
              <a:t>振る舞い</a:t>
            </a:r>
            <a:endParaRPr kumimoji="1" lang="en-US" altLang="ja-JP" sz="1960" b="1" dirty="0">
              <a:effectLst>
                <a:outerShdw blurRad="38100" dist="38100" dir="2700000" algn="tl">
                  <a:srgbClr val="000000">
                    <a:alpha val="43137"/>
                  </a:srgbClr>
                </a:outerShdw>
              </a:effectLst>
            </a:endParaRPr>
          </a:p>
          <a:p>
            <a:pPr algn="ctr"/>
            <a:r>
              <a:rPr kumimoji="1" lang="ja-JP" altLang="en-US" sz="1960" b="1" dirty="0">
                <a:effectLst>
                  <a:outerShdw blurRad="38100" dist="38100" dir="2700000" algn="tl">
                    <a:srgbClr val="000000">
                      <a:alpha val="43137"/>
                    </a:srgbClr>
                  </a:outerShdw>
                </a:effectLst>
              </a:rPr>
              <a:t>モデル</a:t>
            </a:r>
          </a:p>
        </p:txBody>
      </p:sp>
      <p:sp>
        <p:nvSpPr>
          <p:cNvPr id="16" name="片側の 2 つの角を丸めた四角形 15"/>
          <p:cNvSpPr/>
          <p:nvPr/>
        </p:nvSpPr>
        <p:spPr>
          <a:xfrm>
            <a:off x="187218" y="229869"/>
            <a:ext cx="1773240" cy="709897"/>
          </a:xfrm>
          <a:prstGeom prst="round2SameRect">
            <a:avLst/>
          </a:prstGeom>
          <a:effectLst>
            <a:outerShdw blurRad="50800" dist="38100" dir="8100000" algn="tr"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ja-JP" altLang="en-US" sz="1960" dirty="0"/>
              <a:t>機能モデル</a:t>
            </a:r>
          </a:p>
        </p:txBody>
      </p:sp>
      <p:sp>
        <p:nvSpPr>
          <p:cNvPr id="17" name="片側の 2 つの角を丸めた四角形 16"/>
          <p:cNvSpPr/>
          <p:nvPr/>
        </p:nvSpPr>
        <p:spPr>
          <a:xfrm>
            <a:off x="2147841" y="229869"/>
            <a:ext cx="1773240" cy="709897"/>
          </a:xfrm>
          <a:prstGeom prst="round2SameRect">
            <a:avLst/>
          </a:prstGeom>
          <a:effectLst>
            <a:outerShdw blurRad="50800" dist="38100" dir="8100000" algn="tr"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ja-JP" altLang="en-US" sz="1960" dirty="0"/>
              <a:t>構造モデル</a:t>
            </a:r>
          </a:p>
        </p:txBody>
      </p:sp>
      <p:sp>
        <p:nvSpPr>
          <p:cNvPr id="18" name="片側の 2 つの角を丸めた四角形 17"/>
          <p:cNvSpPr/>
          <p:nvPr/>
        </p:nvSpPr>
        <p:spPr>
          <a:xfrm>
            <a:off x="4108465" y="229869"/>
            <a:ext cx="1635624" cy="709897"/>
          </a:xfrm>
          <a:prstGeom prst="round2SameRect">
            <a:avLst/>
          </a:prstGeom>
          <a:effectLst>
            <a:outerShdw blurRad="50800" dist="38100" dir="8100000" algn="tr"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ja-JP" altLang="en-US" sz="1960" dirty="0"/>
              <a:t>振る舞い</a:t>
            </a:r>
            <a:endParaRPr kumimoji="1" lang="en-US" altLang="ja-JP" sz="1960" dirty="0"/>
          </a:p>
          <a:p>
            <a:pPr algn="ctr"/>
            <a:r>
              <a:rPr kumimoji="1" lang="ja-JP" altLang="en-US" sz="1960" dirty="0"/>
              <a:t>モデル</a:t>
            </a:r>
          </a:p>
        </p:txBody>
      </p:sp>
      <p:sp>
        <p:nvSpPr>
          <p:cNvPr id="11" name="テキスト ボックス 10"/>
          <p:cNvSpPr txBox="1"/>
          <p:nvPr/>
        </p:nvSpPr>
        <p:spPr>
          <a:xfrm>
            <a:off x="10373246" y="225194"/>
            <a:ext cx="1532402" cy="781752"/>
          </a:xfrm>
          <a:prstGeom prst="rect">
            <a:avLst/>
          </a:prstGeom>
          <a:noFill/>
        </p:spPr>
        <p:txBody>
          <a:bodyPr wrap="square" rtlCol="0">
            <a:spAutoFit/>
          </a:bodyPr>
          <a:lstStyle/>
          <a:p>
            <a:r>
              <a:rPr kumimoji="1" lang="ja-JP" altLang="en-US" sz="4480" b="1" dirty="0">
                <a:latin typeface="HG教科書体" panose="02020609000000000000" pitchFamily="17" charset="-128"/>
                <a:ea typeface="HG教科書体" panose="02020609000000000000" pitchFamily="17" charset="-128"/>
              </a:rPr>
              <a:t>熊猫</a:t>
            </a:r>
          </a:p>
        </p:txBody>
      </p:sp>
      <p:sp>
        <p:nvSpPr>
          <p:cNvPr id="12" name="テキスト ボックス 11"/>
          <p:cNvSpPr txBox="1"/>
          <p:nvPr/>
        </p:nvSpPr>
        <p:spPr>
          <a:xfrm>
            <a:off x="9376323" y="-77466"/>
            <a:ext cx="3739443" cy="437043"/>
          </a:xfrm>
          <a:prstGeom prst="rect">
            <a:avLst/>
          </a:prstGeom>
          <a:noFill/>
        </p:spPr>
        <p:txBody>
          <a:bodyPr wrap="square" rtlCol="0">
            <a:spAutoFit/>
          </a:bodyPr>
          <a:lstStyle/>
          <a:p>
            <a:r>
              <a:rPr kumimoji="1" lang="ja-JP" altLang="en-US" sz="2240" b="1" dirty="0">
                <a:latin typeface="HG教科書体" panose="02020609000000000000" pitchFamily="17" charset="-128"/>
                <a:ea typeface="HG教科書体" panose="02020609000000000000" pitchFamily="17" charset="-128"/>
              </a:rPr>
              <a:t>㈱日立超</a:t>
            </a:r>
            <a:r>
              <a:rPr kumimoji="1" lang="en-US" altLang="ja-JP" sz="2240" b="1" dirty="0">
                <a:latin typeface="HG教科書体" panose="02020609000000000000" pitchFamily="17" charset="-128"/>
                <a:ea typeface="HG教科書体" panose="02020609000000000000" pitchFamily="17" charset="-128"/>
              </a:rPr>
              <a:t>LSI</a:t>
            </a:r>
            <a:r>
              <a:rPr kumimoji="1" lang="ja-JP" altLang="en-US" sz="2240" b="1" dirty="0">
                <a:latin typeface="HG教科書体" panose="02020609000000000000" pitchFamily="17" charset="-128"/>
                <a:ea typeface="HG教科書体" panose="02020609000000000000" pitchFamily="17" charset="-128"/>
              </a:rPr>
              <a:t>システムズ</a:t>
            </a:r>
          </a:p>
        </p:txBody>
      </p:sp>
      <p:sp>
        <p:nvSpPr>
          <p:cNvPr id="23" name="片側の 2 つの角を丸めた四角形 22"/>
          <p:cNvSpPr/>
          <p:nvPr/>
        </p:nvSpPr>
        <p:spPr>
          <a:xfrm>
            <a:off x="7754479" y="219525"/>
            <a:ext cx="1635624" cy="709897"/>
          </a:xfrm>
          <a:prstGeom prst="round2SameRect">
            <a:avLst/>
          </a:prstGeom>
          <a:effectLst>
            <a:outerShdw blurRad="50800" dist="38100" dir="8100000" algn="tr"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ja-JP" altLang="en-US" sz="1960" dirty="0"/>
              <a:t>工夫点</a:t>
            </a:r>
          </a:p>
        </p:txBody>
      </p:sp>
      <p:sp>
        <p:nvSpPr>
          <p:cNvPr id="6" name="正方形/長方形 5"/>
          <p:cNvSpPr/>
          <p:nvPr/>
        </p:nvSpPr>
        <p:spPr>
          <a:xfrm>
            <a:off x="29094" y="1043881"/>
            <a:ext cx="12743411" cy="8557319"/>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2546940" y="1566761"/>
            <a:ext cx="1620957" cy="338554"/>
          </a:xfrm>
          <a:prstGeom prst="rect">
            <a:avLst/>
          </a:prstGeom>
        </p:spPr>
        <p:txBody>
          <a:bodyPr wrap="none">
            <a:spAutoFit/>
          </a:bodyPr>
          <a:lstStyle/>
          <a:p>
            <a:pPr algn="ctr"/>
            <a:r>
              <a:rPr lang="ja-JP" altLang="en-US" b="1" dirty="0">
                <a:latin typeface="+mn-ea"/>
                <a:ea typeface="+mn-ea"/>
              </a:rPr>
              <a:t>倒立走行モード</a:t>
            </a:r>
            <a:endParaRPr lang="en-US" altLang="ja-JP" b="1" dirty="0">
              <a:latin typeface="+mn-ea"/>
              <a:ea typeface="+mn-ea"/>
            </a:endParaRPr>
          </a:p>
        </p:txBody>
      </p:sp>
      <p:sp>
        <p:nvSpPr>
          <p:cNvPr id="24" name="正方形/長方形 23"/>
          <p:cNvSpPr/>
          <p:nvPr/>
        </p:nvSpPr>
        <p:spPr>
          <a:xfrm>
            <a:off x="6647787" y="1581486"/>
            <a:ext cx="5990901" cy="3798000"/>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8832759" y="1568730"/>
            <a:ext cx="1620957" cy="338554"/>
          </a:xfrm>
          <a:prstGeom prst="rect">
            <a:avLst/>
          </a:prstGeom>
        </p:spPr>
        <p:txBody>
          <a:bodyPr wrap="none">
            <a:spAutoFit/>
          </a:bodyPr>
          <a:lstStyle/>
          <a:p>
            <a:pPr algn="ctr"/>
            <a:r>
              <a:rPr lang="ja-JP" altLang="en-US" b="1" dirty="0">
                <a:latin typeface="+mn-ea"/>
                <a:ea typeface="+mn-ea"/>
              </a:rPr>
              <a:t>車体傾斜モード</a:t>
            </a:r>
            <a:endParaRPr lang="en-US" altLang="ja-JP" b="1" dirty="0">
              <a:latin typeface="+mn-ea"/>
              <a:ea typeface="+mn-ea"/>
            </a:endParaRPr>
          </a:p>
        </p:txBody>
      </p:sp>
      <p:sp>
        <p:nvSpPr>
          <p:cNvPr id="28" name="正方形/長方形 27"/>
          <p:cNvSpPr/>
          <p:nvPr/>
        </p:nvSpPr>
        <p:spPr>
          <a:xfrm>
            <a:off x="200868" y="5459208"/>
            <a:ext cx="6313103" cy="4031903"/>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2561280" y="5459244"/>
            <a:ext cx="1620957" cy="338554"/>
          </a:xfrm>
          <a:prstGeom prst="rect">
            <a:avLst/>
          </a:prstGeom>
        </p:spPr>
        <p:txBody>
          <a:bodyPr wrap="none">
            <a:spAutoFit/>
          </a:bodyPr>
          <a:lstStyle/>
          <a:p>
            <a:pPr algn="ctr"/>
            <a:r>
              <a:rPr lang="ja-JP" altLang="en-US" b="1" dirty="0">
                <a:latin typeface="+mn-ea"/>
                <a:ea typeface="+mn-ea"/>
              </a:rPr>
              <a:t>尻尾走行モード</a:t>
            </a:r>
            <a:endParaRPr lang="en-US" altLang="ja-JP" b="1" dirty="0">
              <a:latin typeface="+mn-ea"/>
              <a:ea typeface="+mn-ea"/>
            </a:endParaRPr>
          </a:p>
        </p:txBody>
      </p:sp>
      <p:sp>
        <p:nvSpPr>
          <p:cNvPr id="31" name="正方形/長方形 30"/>
          <p:cNvSpPr/>
          <p:nvPr/>
        </p:nvSpPr>
        <p:spPr>
          <a:xfrm>
            <a:off x="6647787" y="5457115"/>
            <a:ext cx="5990902" cy="4032000"/>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p:cNvSpPr/>
          <p:nvPr/>
        </p:nvSpPr>
        <p:spPr>
          <a:xfrm>
            <a:off x="8935351" y="5447231"/>
            <a:ext cx="1415773" cy="338554"/>
          </a:xfrm>
          <a:prstGeom prst="rect">
            <a:avLst/>
          </a:prstGeom>
        </p:spPr>
        <p:txBody>
          <a:bodyPr wrap="none">
            <a:spAutoFit/>
          </a:bodyPr>
          <a:lstStyle/>
          <a:p>
            <a:pPr algn="ctr"/>
            <a:r>
              <a:rPr lang="ja-JP" altLang="en-US" b="1" dirty="0">
                <a:latin typeface="+mn-ea"/>
                <a:ea typeface="+mn-ea"/>
              </a:rPr>
              <a:t>半回転モード</a:t>
            </a:r>
            <a:endParaRPr lang="en-US" altLang="ja-JP" b="1" dirty="0">
              <a:latin typeface="+mn-ea"/>
              <a:ea typeface="+mn-ea"/>
            </a:endParaRPr>
          </a:p>
        </p:txBody>
      </p:sp>
      <p:sp>
        <p:nvSpPr>
          <p:cNvPr id="33" name="正方形/長方形 32"/>
          <p:cNvSpPr/>
          <p:nvPr/>
        </p:nvSpPr>
        <p:spPr>
          <a:xfrm>
            <a:off x="123560" y="1066162"/>
            <a:ext cx="4248279" cy="535531"/>
          </a:xfrm>
          <a:prstGeom prst="rect">
            <a:avLst/>
          </a:prstGeom>
        </p:spPr>
        <p:txBody>
          <a:bodyPr wrap="none">
            <a:spAutoFit/>
          </a:bodyPr>
          <a:lstStyle/>
          <a:p>
            <a:r>
              <a:rPr lang="en-US" altLang="ja-JP" sz="1680" b="1" dirty="0">
                <a:latin typeface="HGS教科書体" panose="02020600000000000000" pitchFamily="18" charset="-128"/>
                <a:ea typeface="HGS教科書体" panose="02020600000000000000" pitchFamily="18" charset="-128"/>
              </a:rPr>
              <a:t>10. </a:t>
            </a:r>
            <a:r>
              <a:rPr lang="ja-JP" altLang="en-US" sz="1680" b="1" dirty="0">
                <a:latin typeface="HGS教科書体" panose="02020600000000000000" pitchFamily="18" charset="-128"/>
                <a:ea typeface="HGS教科書体" panose="02020600000000000000" pitchFamily="18" charset="-128"/>
              </a:rPr>
              <a:t>モード毎のシーケンス設計</a:t>
            </a:r>
            <a:endParaRPr lang="en-US" altLang="ja-JP" sz="1680" b="1" dirty="0">
              <a:latin typeface="HGS教科書体" panose="02020600000000000000" pitchFamily="18" charset="-128"/>
              <a:ea typeface="HGS教科書体" panose="02020600000000000000" pitchFamily="18" charset="-128"/>
            </a:endParaRPr>
          </a:p>
          <a:p>
            <a:r>
              <a:rPr lang="ja-JP" altLang="en-US" sz="1200" dirty="0">
                <a:latin typeface="HGS教科書体" panose="02020600000000000000" pitchFamily="18" charset="-128"/>
                <a:ea typeface="HGS教科書体" panose="02020600000000000000" pitchFamily="18" charset="-128"/>
              </a:rPr>
              <a:t>下図の図</a:t>
            </a:r>
            <a:r>
              <a:rPr lang="en-US" altLang="ja-JP" sz="1200" dirty="0">
                <a:latin typeface="HGS教科書体" panose="02020600000000000000" pitchFamily="18" charset="-128"/>
                <a:ea typeface="HGS教科書体" panose="02020600000000000000" pitchFamily="18" charset="-128"/>
              </a:rPr>
              <a:t>8</a:t>
            </a:r>
            <a:r>
              <a:rPr lang="ja-JP" altLang="en-US" sz="1200" dirty="0">
                <a:latin typeface="HGS教科書体" panose="02020600000000000000" pitchFamily="18" charset="-128"/>
                <a:ea typeface="HGS教科書体" panose="02020600000000000000" pitchFamily="18" charset="-128"/>
              </a:rPr>
              <a:t>～図</a:t>
            </a:r>
            <a:r>
              <a:rPr lang="en-US" altLang="ja-JP" sz="1200" dirty="0">
                <a:latin typeface="HGS教科書体" panose="02020600000000000000" pitchFamily="18" charset="-128"/>
                <a:ea typeface="HGS教科書体" panose="02020600000000000000" pitchFamily="18" charset="-128"/>
              </a:rPr>
              <a:t>11</a:t>
            </a:r>
            <a:r>
              <a:rPr lang="ja-JP" altLang="en-US" sz="1200" dirty="0">
                <a:latin typeface="HGS教科書体" panose="02020600000000000000" pitchFamily="18" charset="-128"/>
                <a:ea typeface="HGS教科書体" panose="02020600000000000000" pitchFamily="18" charset="-128"/>
              </a:rPr>
              <a:t>では、各モード毎でのシーケンスを表す。</a:t>
            </a:r>
            <a:endParaRPr lang="en-US" altLang="ja-JP" sz="1200" dirty="0">
              <a:latin typeface="HGS教科書体" panose="02020600000000000000" pitchFamily="18" charset="-128"/>
              <a:ea typeface="HGS教科書体" panose="02020600000000000000" pitchFamily="18" charset="-128"/>
            </a:endParaRPr>
          </a:p>
        </p:txBody>
      </p:sp>
      <p:sp>
        <p:nvSpPr>
          <p:cNvPr id="34" name="正方形/長方形 33"/>
          <p:cNvSpPr/>
          <p:nvPr/>
        </p:nvSpPr>
        <p:spPr>
          <a:xfrm>
            <a:off x="200868" y="1583799"/>
            <a:ext cx="6313103" cy="3797943"/>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88CD89B0-5282-45FC-81A7-BF84F382CB78}"/>
              </a:ext>
            </a:extLst>
          </p:cNvPr>
          <p:cNvSpPr txBox="1"/>
          <p:nvPr/>
        </p:nvSpPr>
        <p:spPr>
          <a:xfrm>
            <a:off x="2163708" y="5063415"/>
            <a:ext cx="2636131" cy="276999"/>
          </a:xfrm>
          <a:prstGeom prst="rect">
            <a:avLst/>
          </a:prstGeom>
          <a:noFill/>
        </p:spPr>
        <p:txBody>
          <a:bodyPr wrap="square" rtlCol="0">
            <a:spAutoFit/>
          </a:bodyPr>
          <a:lstStyle/>
          <a:p>
            <a:r>
              <a:rPr lang="ja-JP" altLang="en-US" sz="1200" b="1" dirty="0">
                <a:latin typeface="HGS教科書体" panose="02020600000000000000" pitchFamily="18" charset="-128"/>
                <a:ea typeface="HGS教科書体" panose="02020600000000000000" pitchFamily="18" charset="-128"/>
              </a:rPr>
              <a:t>図</a:t>
            </a:r>
            <a:r>
              <a:rPr lang="en-US" altLang="ja-JP" sz="1200" b="1" dirty="0">
                <a:latin typeface="HGS教科書体" panose="02020600000000000000" pitchFamily="18" charset="-128"/>
                <a:ea typeface="HGS教科書体" panose="02020600000000000000" pitchFamily="18" charset="-128"/>
              </a:rPr>
              <a:t>8</a:t>
            </a:r>
            <a:r>
              <a:rPr lang="ja-JP" altLang="en-US" sz="1200" b="1" dirty="0">
                <a:latin typeface="HGS教科書体" panose="02020600000000000000" pitchFamily="18" charset="-128"/>
                <a:ea typeface="HGS教科書体" panose="02020600000000000000" pitchFamily="18" charset="-128"/>
              </a:rPr>
              <a:t>  倒立走行モードシーケンス</a:t>
            </a:r>
            <a:r>
              <a:rPr kumimoji="1" lang="ja-JP" altLang="en-US" sz="1200" b="1" dirty="0">
                <a:latin typeface="HGS教科書体" panose="02020600000000000000" pitchFamily="18" charset="-128"/>
                <a:ea typeface="HGS教科書体" panose="02020600000000000000" pitchFamily="18" charset="-128"/>
              </a:rPr>
              <a:t>図</a:t>
            </a:r>
          </a:p>
        </p:txBody>
      </p:sp>
      <p:sp>
        <p:nvSpPr>
          <p:cNvPr id="29" name="テキスト ボックス 28">
            <a:extLst>
              <a:ext uri="{FF2B5EF4-FFF2-40B4-BE49-F238E27FC236}">
                <a16:creationId xmlns:a16="http://schemas.microsoft.com/office/drawing/2014/main" id="{9CFC55A3-5FE6-453D-A630-FA45C00F7054}"/>
              </a:ext>
            </a:extLst>
          </p:cNvPr>
          <p:cNvSpPr txBox="1"/>
          <p:nvPr/>
        </p:nvSpPr>
        <p:spPr>
          <a:xfrm>
            <a:off x="8072037" y="5085949"/>
            <a:ext cx="2636131" cy="276999"/>
          </a:xfrm>
          <a:prstGeom prst="rect">
            <a:avLst/>
          </a:prstGeom>
          <a:noFill/>
        </p:spPr>
        <p:txBody>
          <a:bodyPr wrap="square" rtlCol="0">
            <a:spAutoFit/>
          </a:bodyPr>
          <a:lstStyle/>
          <a:p>
            <a:r>
              <a:rPr lang="ja-JP" altLang="en-US" sz="1200" b="1" dirty="0">
                <a:latin typeface="HGS教科書体" panose="02020600000000000000" pitchFamily="18" charset="-128"/>
                <a:ea typeface="HGS教科書体" panose="02020600000000000000" pitchFamily="18" charset="-128"/>
              </a:rPr>
              <a:t>図</a:t>
            </a:r>
            <a:r>
              <a:rPr lang="en-US" altLang="ja-JP" sz="1200" b="1" dirty="0">
                <a:latin typeface="HGS教科書体" panose="02020600000000000000" pitchFamily="18" charset="-128"/>
                <a:ea typeface="HGS教科書体" panose="02020600000000000000" pitchFamily="18" charset="-128"/>
              </a:rPr>
              <a:t>9</a:t>
            </a:r>
            <a:r>
              <a:rPr lang="ja-JP" altLang="en-US" sz="1200" b="1" dirty="0">
                <a:latin typeface="HGS教科書体" panose="02020600000000000000" pitchFamily="18" charset="-128"/>
                <a:ea typeface="HGS教科書体" panose="02020600000000000000" pitchFamily="18" charset="-128"/>
              </a:rPr>
              <a:t>  車体傾斜モードシーケンス</a:t>
            </a:r>
            <a:r>
              <a:rPr kumimoji="1" lang="ja-JP" altLang="en-US" sz="1200" b="1" dirty="0">
                <a:latin typeface="HGS教科書体" panose="02020600000000000000" pitchFamily="18" charset="-128"/>
                <a:ea typeface="HGS教科書体" panose="02020600000000000000" pitchFamily="18" charset="-128"/>
              </a:rPr>
              <a:t>図</a:t>
            </a:r>
          </a:p>
        </p:txBody>
      </p:sp>
      <p:sp>
        <p:nvSpPr>
          <p:cNvPr id="35" name="テキスト ボックス 34">
            <a:extLst>
              <a:ext uri="{FF2B5EF4-FFF2-40B4-BE49-F238E27FC236}">
                <a16:creationId xmlns:a16="http://schemas.microsoft.com/office/drawing/2014/main" id="{4E634151-21DA-4C30-B6CD-B26129D964AB}"/>
              </a:ext>
            </a:extLst>
          </p:cNvPr>
          <p:cNvSpPr txBox="1"/>
          <p:nvPr/>
        </p:nvSpPr>
        <p:spPr>
          <a:xfrm>
            <a:off x="2185481" y="9125453"/>
            <a:ext cx="2636131" cy="276999"/>
          </a:xfrm>
          <a:prstGeom prst="rect">
            <a:avLst/>
          </a:prstGeom>
          <a:noFill/>
        </p:spPr>
        <p:txBody>
          <a:bodyPr wrap="square" rtlCol="0">
            <a:spAutoFit/>
          </a:bodyPr>
          <a:lstStyle/>
          <a:p>
            <a:r>
              <a:rPr lang="ja-JP" altLang="en-US" sz="1200" b="1" dirty="0">
                <a:latin typeface="HGS教科書体" panose="02020600000000000000" pitchFamily="18" charset="-128"/>
                <a:ea typeface="HGS教科書体" panose="02020600000000000000" pitchFamily="18" charset="-128"/>
              </a:rPr>
              <a:t>図</a:t>
            </a:r>
            <a:r>
              <a:rPr lang="en-US" altLang="ja-JP" sz="1200" b="1" dirty="0">
                <a:latin typeface="HGS教科書体" panose="02020600000000000000" pitchFamily="18" charset="-128"/>
                <a:ea typeface="HGS教科書体" panose="02020600000000000000" pitchFamily="18" charset="-128"/>
              </a:rPr>
              <a:t>10</a:t>
            </a:r>
            <a:r>
              <a:rPr lang="ja-JP" altLang="en-US" sz="1200" b="1" dirty="0">
                <a:latin typeface="HGS教科書体" panose="02020600000000000000" pitchFamily="18" charset="-128"/>
                <a:ea typeface="HGS教科書体" panose="02020600000000000000" pitchFamily="18" charset="-128"/>
              </a:rPr>
              <a:t>  尻尾走行モードシーケンス</a:t>
            </a:r>
            <a:r>
              <a:rPr kumimoji="1" lang="ja-JP" altLang="en-US" sz="1200" b="1" dirty="0">
                <a:latin typeface="HGS教科書体" panose="02020600000000000000" pitchFamily="18" charset="-128"/>
                <a:ea typeface="HGS教科書体" panose="02020600000000000000" pitchFamily="18" charset="-128"/>
              </a:rPr>
              <a:t>図</a:t>
            </a:r>
          </a:p>
        </p:txBody>
      </p:sp>
      <p:sp>
        <p:nvSpPr>
          <p:cNvPr id="36" name="テキスト ボックス 35">
            <a:extLst>
              <a:ext uri="{FF2B5EF4-FFF2-40B4-BE49-F238E27FC236}">
                <a16:creationId xmlns:a16="http://schemas.microsoft.com/office/drawing/2014/main" id="{0C59A775-7C9C-44D7-8C75-5E9FBAFADAFE}"/>
              </a:ext>
            </a:extLst>
          </p:cNvPr>
          <p:cNvSpPr txBox="1"/>
          <p:nvPr/>
        </p:nvSpPr>
        <p:spPr>
          <a:xfrm>
            <a:off x="8069953" y="9163143"/>
            <a:ext cx="2636131" cy="276999"/>
          </a:xfrm>
          <a:prstGeom prst="rect">
            <a:avLst/>
          </a:prstGeom>
          <a:noFill/>
        </p:spPr>
        <p:txBody>
          <a:bodyPr wrap="square" rtlCol="0">
            <a:spAutoFit/>
          </a:bodyPr>
          <a:lstStyle/>
          <a:p>
            <a:r>
              <a:rPr lang="ja-JP" altLang="en-US" sz="1200" b="1" dirty="0">
                <a:latin typeface="HGS教科書体" panose="02020600000000000000" pitchFamily="18" charset="-128"/>
                <a:ea typeface="HGS教科書体" panose="02020600000000000000" pitchFamily="18" charset="-128"/>
              </a:rPr>
              <a:t>図</a:t>
            </a:r>
            <a:r>
              <a:rPr lang="en-US" altLang="ja-JP" sz="1200" b="1" dirty="0">
                <a:latin typeface="HGS教科書体" panose="02020600000000000000" pitchFamily="18" charset="-128"/>
                <a:ea typeface="HGS教科書体" panose="02020600000000000000" pitchFamily="18" charset="-128"/>
              </a:rPr>
              <a:t>11</a:t>
            </a:r>
            <a:r>
              <a:rPr lang="ja-JP" altLang="en-US" sz="1200" b="1" dirty="0">
                <a:latin typeface="HGS教科書体" panose="02020600000000000000" pitchFamily="18" charset="-128"/>
                <a:ea typeface="HGS教科書体" panose="02020600000000000000" pitchFamily="18" charset="-128"/>
              </a:rPr>
              <a:t>  半回転モードシーケンス</a:t>
            </a:r>
            <a:r>
              <a:rPr kumimoji="1" lang="ja-JP" altLang="en-US" sz="1200" b="1" dirty="0">
                <a:latin typeface="HGS教科書体" panose="02020600000000000000" pitchFamily="18" charset="-128"/>
                <a:ea typeface="HGS教科書体" panose="02020600000000000000" pitchFamily="18" charset="-128"/>
              </a:rPr>
              <a:t>図</a:t>
            </a:r>
          </a:p>
        </p:txBody>
      </p:sp>
      <p:grpSp>
        <p:nvGrpSpPr>
          <p:cNvPr id="2" name="グループ化 1">
            <a:extLst>
              <a:ext uri="{FF2B5EF4-FFF2-40B4-BE49-F238E27FC236}">
                <a16:creationId xmlns:a16="http://schemas.microsoft.com/office/drawing/2014/main" id="{67AA45C8-9887-431F-9ADF-D2A75FC995E0}"/>
              </a:ext>
            </a:extLst>
          </p:cNvPr>
          <p:cNvGrpSpPr/>
          <p:nvPr/>
        </p:nvGrpSpPr>
        <p:grpSpPr>
          <a:xfrm>
            <a:off x="11686022" y="2469367"/>
            <a:ext cx="952666" cy="1238967"/>
            <a:chOff x="11686022" y="2469367"/>
            <a:chExt cx="952666" cy="1238967"/>
          </a:xfrm>
        </p:grpSpPr>
        <p:sp>
          <p:nvSpPr>
            <p:cNvPr id="40" name="1 つの角を切り取った四角形 4">
              <a:extLst>
                <a:ext uri="{FF2B5EF4-FFF2-40B4-BE49-F238E27FC236}">
                  <a16:creationId xmlns:a16="http://schemas.microsoft.com/office/drawing/2014/main" id="{1C03BDDE-6F76-431C-A924-855739BE59A0}"/>
                </a:ext>
              </a:extLst>
            </p:cNvPr>
            <p:cNvSpPr/>
            <p:nvPr/>
          </p:nvSpPr>
          <p:spPr>
            <a:xfrm>
              <a:off x="11692812" y="2469367"/>
              <a:ext cx="907919" cy="1200329"/>
            </a:xfrm>
            <a:prstGeom prst="roundRect">
              <a:avLst/>
            </a:prstGeom>
            <a:solidFill>
              <a:schemeClr val="accent6">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endParaRPr kumimoji="1" lang="ja-JP" altLang="en-US" sz="700" dirty="0">
                <a:solidFill>
                  <a:schemeClr val="tx1"/>
                </a:solidFill>
              </a:endParaRPr>
            </a:p>
          </p:txBody>
        </p:sp>
        <p:sp>
          <p:nvSpPr>
            <p:cNvPr id="42" name="正方形/長方形 41">
              <a:extLst>
                <a:ext uri="{FF2B5EF4-FFF2-40B4-BE49-F238E27FC236}">
                  <a16:creationId xmlns:a16="http://schemas.microsoft.com/office/drawing/2014/main" id="{AA57FF65-309D-4F10-BF04-202007DFE770}"/>
                </a:ext>
              </a:extLst>
            </p:cNvPr>
            <p:cNvSpPr/>
            <p:nvPr/>
          </p:nvSpPr>
          <p:spPr>
            <a:xfrm>
              <a:off x="11686022" y="2508005"/>
              <a:ext cx="952666" cy="1200329"/>
            </a:xfrm>
            <a:prstGeom prst="rect">
              <a:avLst/>
            </a:prstGeom>
          </p:spPr>
          <p:txBody>
            <a:bodyPr wrap="square">
              <a:spAutoFit/>
            </a:bodyPr>
            <a:lstStyle/>
            <a:p>
              <a:pPr lvl="0"/>
              <a:r>
                <a:rPr lang="ja-JP" altLang="en-US" sz="800" b="1" dirty="0">
                  <a:solidFill>
                    <a:prstClr val="black"/>
                  </a:solidFill>
                  <a:latin typeface="游ゴシック" panose="020B0400000000000000" pitchFamily="50" charset="-128"/>
                  <a:ea typeface="游ゴシック" panose="020B0400000000000000" pitchFamily="50" charset="-128"/>
                </a:rPr>
                <a:t>車体傾斜モードのシーケンス図では、モード設定された後、</a:t>
              </a:r>
              <a:endParaRPr lang="en-US" altLang="ja-JP" sz="800" b="1" dirty="0">
                <a:solidFill>
                  <a:prstClr val="black"/>
                </a:solidFill>
                <a:latin typeface="游ゴシック" panose="020B0400000000000000" pitchFamily="50" charset="-128"/>
                <a:ea typeface="游ゴシック" panose="020B0400000000000000" pitchFamily="50" charset="-128"/>
              </a:endParaRPr>
            </a:p>
            <a:p>
              <a:pPr lvl="0"/>
              <a:r>
                <a:rPr lang="ja-JP" altLang="en-US" sz="800" b="1" dirty="0">
                  <a:solidFill>
                    <a:srgbClr val="FF0000"/>
                  </a:solidFill>
                  <a:latin typeface="游ゴシック" panose="020B0400000000000000" pitchFamily="50" charset="-128"/>
                  <a:ea typeface="游ゴシック" panose="020B0400000000000000" pitchFamily="50" charset="-128"/>
                </a:rPr>
                <a:t>尻尾角度検知</a:t>
              </a:r>
              <a:r>
                <a:rPr lang="ja-JP" altLang="en-US" sz="800" b="1" dirty="0">
                  <a:solidFill>
                    <a:prstClr val="black"/>
                  </a:solidFill>
                  <a:latin typeface="游ゴシック" panose="020B0400000000000000" pitchFamily="50" charset="-128"/>
                  <a:ea typeface="游ゴシック" panose="020B0400000000000000" pitchFamily="50" charset="-128"/>
                </a:rPr>
                <a:t>を開始し、尻尾制御を介して、尻尾モータを動作させる。</a:t>
              </a:r>
            </a:p>
          </p:txBody>
        </p:sp>
      </p:grpSp>
      <p:grpSp>
        <p:nvGrpSpPr>
          <p:cNvPr id="14" name="グループ化 13">
            <a:extLst>
              <a:ext uri="{FF2B5EF4-FFF2-40B4-BE49-F238E27FC236}">
                <a16:creationId xmlns:a16="http://schemas.microsoft.com/office/drawing/2014/main" id="{89DE9035-2925-462F-9113-403E2593CFFB}"/>
              </a:ext>
            </a:extLst>
          </p:cNvPr>
          <p:cNvGrpSpPr/>
          <p:nvPr/>
        </p:nvGrpSpPr>
        <p:grpSpPr>
          <a:xfrm>
            <a:off x="11634941" y="4393451"/>
            <a:ext cx="965790" cy="830997"/>
            <a:chOff x="11678191" y="4024577"/>
            <a:chExt cx="965790" cy="830997"/>
          </a:xfrm>
        </p:grpSpPr>
        <p:sp>
          <p:nvSpPr>
            <p:cNvPr id="41" name="1 つの角を切り取った四角形 4">
              <a:extLst>
                <a:ext uri="{FF2B5EF4-FFF2-40B4-BE49-F238E27FC236}">
                  <a16:creationId xmlns:a16="http://schemas.microsoft.com/office/drawing/2014/main" id="{8C61BC67-6667-46B9-BDD5-73A85E113D5D}"/>
                </a:ext>
              </a:extLst>
            </p:cNvPr>
            <p:cNvSpPr/>
            <p:nvPr/>
          </p:nvSpPr>
          <p:spPr>
            <a:xfrm>
              <a:off x="11678191" y="4024577"/>
              <a:ext cx="922539" cy="830997"/>
            </a:xfrm>
            <a:prstGeom prst="roundRect">
              <a:avLst/>
            </a:prstGeom>
            <a:solidFill>
              <a:schemeClr val="accent6">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endParaRPr kumimoji="1" lang="ja-JP" altLang="en-US" sz="800" b="1" dirty="0">
                <a:solidFill>
                  <a:schemeClr val="tx1"/>
                </a:solidFill>
              </a:endParaRPr>
            </a:p>
          </p:txBody>
        </p:sp>
        <p:sp>
          <p:nvSpPr>
            <p:cNvPr id="45" name="正方形/長方形 44">
              <a:extLst>
                <a:ext uri="{FF2B5EF4-FFF2-40B4-BE49-F238E27FC236}">
                  <a16:creationId xmlns:a16="http://schemas.microsoft.com/office/drawing/2014/main" id="{1822F3B0-FBF5-4790-AFE8-910F04D0F5FD}"/>
                </a:ext>
              </a:extLst>
            </p:cNvPr>
            <p:cNvSpPr/>
            <p:nvPr/>
          </p:nvSpPr>
          <p:spPr>
            <a:xfrm>
              <a:off x="11721442" y="4024577"/>
              <a:ext cx="922539" cy="830997"/>
            </a:xfrm>
            <a:prstGeom prst="rect">
              <a:avLst/>
            </a:prstGeom>
          </p:spPr>
          <p:txBody>
            <a:bodyPr wrap="square">
              <a:spAutoFit/>
            </a:bodyPr>
            <a:lstStyle/>
            <a:p>
              <a:pPr lvl="0"/>
              <a:r>
                <a:rPr lang="ja-JP" altLang="en-US" sz="800" b="1" dirty="0">
                  <a:solidFill>
                    <a:prstClr val="black"/>
                  </a:solidFill>
                  <a:latin typeface="游ゴシック" panose="020B0400000000000000" pitchFamily="50" charset="-128"/>
                  <a:ea typeface="游ゴシック" panose="020B0400000000000000" pitchFamily="50" charset="-128"/>
                </a:rPr>
                <a:t>尻尾モータが</a:t>
              </a:r>
              <a:endParaRPr lang="en-US" altLang="ja-JP" sz="800" b="1" dirty="0">
                <a:solidFill>
                  <a:prstClr val="black"/>
                </a:solidFill>
                <a:latin typeface="游ゴシック" panose="020B0400000000000000" pitchFamily="50" charset="-128"/>
                <a:ea typeface="游ゴシック" panose="020B0400000000000000" pitchFamily="50" charset="-128"/>
              </a:endParaRPr>
            </a:p>
            <a:p>
              <a:pPr lvl="0"/>
              <a:r>
                <a:rPr lang="ja-JP" altLang="en-US" sz="800" b="1" dirty="0">
                  <a:solidFill>
                    <a:prstClr val="black"/>
                  </a:solidFill>
                  <a:latin typeface="游ゴシック" panose="020B0400000000000000" pitchFamily="50" charset="-128"/>
                  <a:ea typeface="游ゴシック" panose="020B0400000000000000" pitchFamily="50" charset="-128"/>
                </a:rPr>
                <a:t>走行体の尻尾を指定角度まで、操作すると、</a:t>
              </a:r>
              <a:endParaRPr lang="en-US" altLang="ja-JP" sz="800" b="1" dirty="0">
                <a:solidFill>
                  <a:prstClr val="black"/>
                </a:solidFill>
                <a:latin typeface="游ゴシック" panose="020B0400000000000000" pitchFamily="50" charset="-128"/>
                <a:ea typeface="游ゴシック" panose="020B0400000000000000" pitchFamily="50" charset="-128"/>
              </a:endParaRPr>
            </a:p>
            <a:p>
              <a:pPr lvl="0"/>
              <a:r>
                <a:rPr lang="ja-JP" altLang="en-US" sz="800" b="1" dirty="0">
                  <a:solidFill>
                    <a:prstClr val="black"/>
                  </a:solidFill>
                  <a:latin typeface="游ゴシック" panose="020B0400000000000000" pitchFamily="50" charset="-128"/>
                  <a:ea typeface="游ゴシック" panose="020B0400000000000000" pitchFamily="50" charset="-128"/>
                </a:rPr>
                <a:t>車体傾斜モードを終了する。</a:t>
              </a:r>
            </a:p>
          </p:txBody>
        </p:sp>
      </p:grpSp>
      <p:cxnSp>
        <p:nvCxnSpPr>
          <p:cNvPr id="13" name="直線矢印コネクタ 12">
            <a:extLst>
              <a:ext uri="{FF2B5EF4-FFF2-40B4-BE49-F238E27FC236}">
                <a16:creationId xmlns:a16="http://schemas.microsoft.com/office/drawing/2014/main" id="{ECBD54F5-822D-483E-B460-C29F8D7F7DC2}"/>
              </a:ext>
            </a:extLst>
          </p:cNvPr>
          <p:cNvCxnSpPr>
            <a:stCxn id="40" idx="1"/>
          </p:cNvCxnSpPr>
          <p:nvPr/>
        </p:nvCxnSpPr>
        <p:spPr>
          <a:xfrm flipH="1" flipV="1">
            <a:off x="9390103" y="2640360"/>
            <a:ext cx="2302709" cy="429172"/>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425BEAE2-43CB-48F6-B6AB-B4668BFDD437}"/>
              </a:ext>
            </a:extLst>
          </p:cNvPr>
          <p:cNvCxnSpPr>
            <a:cxnSpLocks/>
          </p:cNvCxnSpPr>
          <p:nvPr/>
        </p:nvCxnSpPr>
        <p:spPr>
          <a:xfrm flipH="1" flipV="1">
            <a:off x="8510337" y="4586830"/>
            <a:ext cx="3126938" cy="369591"/>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nvGrpSpPr>
          <p:cNvPr id="48" name="グループ化 47">
            <a:extLst>
              <a:ext uri="{FF2B5EF4-FFF2-40B4-BE49-F238E27FC236}">
                <a16:creationId xmlns:a16="http://schemas.microsoft.com/office/drawing/2014/main" id="{3B65028D-1A79-4FAF-8168-19BA38D3C59E}"/>
              </a:ext>
            </a:extLst>
          </p:cNvPr>
          <p:cNvGrpSpPr/>
          <p:nvPr/>
        </p:nvGrpSpPr>
        <p:grpSpPr>
          <a:xfrm>
            <a:off x="11630485" y="5768986"/>
            <a:ext cx="952666" cy="1223157"/>
            <a:chOff x="11686022" y="2469367"/>
            <a:chExt cx="952666" cy="1200329"/>
          </a:xfrm>
        </p:grpSpPr>
        <p:sp>
          <p:nvSpPr>
            <p:cNvPr id="49" name="1 つの角を切り取った四角形 4">
              <a:extLst>
                <a:ext uri="{FF2B5EF4-FFF2-40B4-BE49-F238E27FC236}">
                  <a16:creationId xmlns:a16="http://schemas.microsoft.com/office/drawing/2014/main" id="{F21F68E7-0907-4A52-95A8-A0F411694235}"/>
                </a:ext>
              </a:extLst>
            </p:cNvPr>
            <p:cNvSpPr/>
            <p:nvPr/>
          </p:nvSpPr>
          <p:spPr>
            <a:xfrm>
              <a:off x="11692812" y="2469367"/>
              <a:ext cx="907919" cy="1200329"/>
            </a:xfrm>
            <a:prstGeom prst="roundRect">
              <a:avLst/>
            </a:prstGeom>
            <a:solidFill>
              <a:schemeClr val="accent6">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endParaRPr kumimoji="1" lang="ja-JP" altLang="en-US" sz="700" dirty="0">
                <a:solidFill>
                  <a:schemeClr val="tx1"/>
                </a:solidFill>
              </a:endParaRPr>
            </a:p>
          </p:txBody>
        </p:sp>
        <p:sp>
          <p:nvSpPr>
            <p:cNvPr id="50" name="正方形/長方形 49">
              <a:extLst>
                <a:ext uri="{FF2B5EF4-FFF2-40B4-BE49-F238E27FC236}">
                  <a16:creationId xmlns:a16="http://schemas.microsoft.com/office/drawing/2014/main" id="{1981B749-A14B-4683-BF7F-D8800C7CBDED}"/>
                </a:ext>
              </a:extLst>
            </p:cNvPr>
            <p:cNvSpPr/>
            <p:nvPr/>
          </p:nvSpPr>
          <p:spPr>
            <a:xfrm>
              <a:off x="11686022" y="2508005"/>
              <a:ext cx="952666" cy="1063711"/>
            </a:xfrm>
            <a:prstGeom prst="rect">
              <a:avLst/>
            </a:prstGeom>
          </p:spPr>
          <p:txBody>
            <a:bodyPr wrap="square">
              <a:spAutoFit/>
            </a:bodyPr>
            <a:lstStyle/>
            <a:p>
              <a:pPr lvl="0"/>
              <a:r>
                <a:rPr lang="ja-JP" altLang="en-US" sz="800" b="1" dirty="0">
                  <a:solidFill>
                    <a:prstClr val="black"/>
                  </a:solidFill>
                  <a:latin typeface="游ゴシック" panose="020B0400000000000000" pitchFamily="50" charset="-128"/>
                  <a:ea typeface="游ゴシック" panose="020B0400000000000000" pitchFamily="50" charset="-128"/>
                </a:rPr>
                <a:t>半回転モードのシーケンス図では、モード設定された後、</a:t>
              </a:r>
              <a:endParaRPr lang="en-US" altLang="ja-JP" sz="800" b="1" dirty="0">
                <a:solidFill>
                  <a:prstClr val="black"/>
                </a:solidFill>
                <a:latin typeface="游ゴシック" panose="020B0400000000000000" pitchFamily="50" charset="-128"/>
                <a:ea typeface="游ゴシック" panose="020B0400000000000000" pitchFamily="50" charset="-128"/>
              </a:endParaRPr>
            </a:p>
            <a:p>
              <a:pPr lvl="0"/>
              <a:r>
                <a:rPr lang="ja-JP" altLang="en-US" sz="800" b="1" dirty="0">
                  <a:solidFill>
                    <a:srgbClr val="FF0000"/>
                  </a:solidFill>
                  <a:latin typeface="游ゴシック" panose="020B0400000000000000" pitchFamily="50" charset="-128"/>
                  <a:ea typeface="游ゴシック" panose="020B0400000000000000" pitchFamily="50" charset="-128"/>
                </a:rPr>
                <a:t>旋回角度検知</a:t>
              </a:r>
              <a:r>
                <a:rPr lang="ja-JP" altLang="en-US" sz="800" b="1" dirty="0">
                  <a:solidFill>
                    <a:prstClr val="black"/>
                  </a:solidFill>
                  <a:latin typeface="游ゴシック" panose="020B0400000000000000" pitchFamily="50" charset="-128"/>
                  <a:ea typeface="游ゴシック" panose="020B0400000000000000" pitchFamily="50" charset="-128"/>
                </a:rPr>
                <a:t>を開始し回転制御を介して、左右モータを動作させ回転動作する。</a:t>
              </a:r>
            </a:p>
          </p:txBody>
        </p:sp>
      </p:grpSp>
      <p:grpSp>
        <p:nvGrpSpPr>
          <p:cNvPr id="51" name="グループ化 50">
            <a:extLst>
              <a:ext uri="{FF2B5EF4-FFF2-40B4-BE49-F238E27FC236}">
                <a16:creationId xmlns:a16="http://schemas.microsoft.com/office/drawing/2014/main" id="{F7F1462E-B6AA-42E3-BA70-D12DC85FC35D}"/>
              </a:ext>
            </a:extLst>
          </p:cNvPr>
          <p:cNvGrpSpPr/>
          <p:nvPr/>
        </p:nvGrpSpPr>
        <p:grpSpPr>
          <a:xfrm>
            <a:off x="11656566" y="7705216"/>
            <a:ext cx="965790" cy="1077218"/>
            <a:chOff x="11678191" y="4024577"/>
            <a:chExt cx="965790" cy="871056"/>
          </a:xfrm>
        </p:grpSpPr>
        <p:sp>
          <p:nvSpPr>
            <p:cNvPr id="52" name="1 つの角を切り取った四角形 4">
              <a:extLst>
                <a:ext uri="{FF2B5EF4-FFF2-40B4-BE49-F238E27FC236}">
                  <a16:creationId xmlns:a16="http://schemas.microsoft.com/office/drawing/2014/main" id="{95933CA3-FF3F-41F4-8853-6C88EE25950C}"/>
                </a:ext>
              </a:extLst>
            </p:cNvPr>
            <p:cNvSpPr/>
            <p:nvPr/>
          </p:nvSpPr>
          <p:spPr>
            <a:xfrm>
              <a:off x="11678191" y="4024577"/>
              <a:ext cx="922539" cy="830997"/>
            </a:xfrm>
            <a:prstGeom prst="roundRect">
              <a:avLst/>
            </a:prstGeom>
            <a:solidFill>
              <a:schemeClr val="accent6">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endParaRPr kumimoji="1" lang="ja-JP" altLang="en-US" sz="800" b="1" dirty="0">
                <a:solidFill>
                  <a:schemeClr val="tx1"/>
                </a:solidFill>
              </a:endParaRPr>
            </a:p>
          </p:txBody>
        </p:sp>
        <p:sp>
          <p:nvSpPr>
            <p:cNvPr id="53" name="正方形/長方形 52">
              <a:extLst>
                <a:ext uri="{FF2B5EF4-FFF2-40B4-BE49-F238E27FC236}">
                  <a16:creationId xmlns:a16="http://schemas.microsoft.com/office/drawing/2014/main" id="{9F4B9E9B-7225-4114-ADDC-7C5CB9F3C503}"/>
                </a:ext>
              </a:extLst>
            </p:cNvPr>
            <p:cNvSpPr/>
            <p:nvPr/>
          </p:nvSpPr>
          <p:spPr>
            <a:xfrm>
              <a:off x="11721442" y="4024577"/>
              <a:ext cx="922539" cy="871056"/>
            </a:xfrm>
            <a:prstGeom prst="rect">
              <a:avLst/>
            </a:prstGeom>
          </p:spPr>
          <p:txBody>
            <a:bodyPr wrap="square">
              <a:spAutoFit/>
            </a:bodyPr>
            <a:lstStyle/>
            <a:p>
              <a:pPr lvl="0"/>
              <a:r>
                <a:rPr lang="ja-JP" altLang="en-US" sz="800" b="1" dirty="0">
                  <a:solidFill>
                    <a:prstClr val="black"/>
                  </a:solidFill>
                  <a:latin typeface="游ゴシック" panose="020B0400000000000000" pitchFamily="50" charset="-128"/>
                  <a:ea typeface="游ゴシック" panose="020B0400000000000000" pitchFamily="50" charset="-128"/>
                </a:rPr>
                <a:t>回転動作中、</a:t>
              </a:r>
              <a:endParaRPr lang="en-US" altLang="ja-JP" sz="800" b="1" dirty="0">
                <a:solidFill>
                  <a:prstClr val="black"/>
                </a:solidFill>
                <a:latin typeface="游ゴシック" panose="020B0400000000000000" pitchFamily="50" charset="-128"/>
                <a:ea typeface="游ゴシック" panose="020B0400000000000000" pitchFamily="50" charset="-128"/>
              </a:endParaRPr>
            </a:p>
            <a:p>
              <a:pPr lvl="0"/>
              <a:r>
                <a:rPr lang="ja-JP" altLang="en-US" sz="800" b="1" dirty="0">
                  <a:solidFill>
                    <a:srgbClr val="FF0000"/>
                  </a:solidFill>
                  <a:latin typeface="游ゴシック" panose="020B0400000000000000" pitchFamily="50" charset="-128"/>
                  <a:ea typeface="游ゴシック" panose="020B0400000000000000" pitchFamily="50" charset="-128"/>
                </a:rPr>
                <a:t>旋回角度検知</a:t>
              </a:r>
              <a:r>
                <a:rPr lang="ja-JP" altLang="en-US" sz="800" b="1" dirty="0">
                  <a:latin typeface="游ゴシック" panose="020B0400000000000000" pitchFamily="50" charset="-128"/>
                  <a:ea typeface="游ゴシック" panose="020B0400000000000000" pitchFamily="50" charset="-128"/>
                </a:rPr>
                <a:t>によって、</a:t>
              </a:r>
              <a:r>
                <a:rPr lang="ja-JP" altLang="en-US" sz="800" b="1" dirty="0">
                  <a:solidFill>
                    <a:prstClr val="black"/>
                  </a:solidFill>
                  <a:latin typeface="游ゴシック" panose="020B0400000000000000" pitchFamily="50" charset="-128"/>
                  <a:ea typeface="游ゴシック" panose="020B0400000000000000" pitchFamily="50" charset="-128"/>
                </a:rPr>
                <a:t>走行体の現在の旋回角度を監視し、目標旋回角度の到達まで、旋回動作を継続する。</a:t>
              </a:r>
            </a:p>
          </p:txBody>
        </p:sp>
      </p:grpSp>
      <p:grpSp>
        <p:nvGrpSpPr>
          <p:cNvPr id="54" name="グループ化 53">
            <a:extLst>
              <a:ext uri="{FF2B5EF4-FFF2-40B4-BE49-F238E27FC236}">
                <a16:creationId xmlns:a16="http://schemas.microsoft.com/office/drawing/2014/main" id="{F43E9089-4516-4DC7-8054-F1681C0478DA}"/>
              </a:ext>
            </a:extLst>
          </p:cNvPr>
          <p:cNvGrpSpPr/>
          <p:nvPr/>
        </p:nvGrpSpPr>
        <p:grpSpPr>
          <a:xfrm>
            <a:off x="5561304" y="2265240"/>
            <a:ext cx="952666" cy="1106392"/>
            <a:chOff x="11686022" y="2469368"/>
            <a:chExt cx="952666" cy="1200329"/>
          </a:xfrm>
        </p:grpSpPr>
        <p:sp>
          <p:nvSpPr>
            <p:cNvPr id="55" name="1 つの角を切り取った四角形 4">
              <a:extLst>
                <a:ext uri="{FF2B5EF4-FFF2-40B4-BE49-F238E27FC236}">
                  <a16:creationId xmlns:a16="http://schemas.microsoft.com/office/drawing/2014/main" id="{33531F61-9DD1-41E0-A1A2-3C85FB692344}"/>
                </a:ext>
              </a:extLst>
            </p:cNvPr>
            <p:cNvSpPr/>
            <p:nvPr/>
          </p:nvSpPr>
          <p:spPr>
            <a:xfrm>
              <a:off x="11692812" y="2469368"/>
              <a:ext cx="907919" cy="1200329"/>
            </a:xfrm>
            <a:prstGeom prst="roundRect">
              <a:avLst/>
            </a:prstGeom>
            <a:solidFill>
              <a:schemeClr val="accent6">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endParaRPr kumimoji="1" lang="ja-JP" altLang="en-US" sz="700" dirty="0">
                <a:solidFill>
                  <a:schemeClr val="tx1"/>
                </a:solidFill>
              </a:endParaRPr>
            </a:p>
          </p:txBody>
        </p:sp>
        <p:sp>
          <p:nvSpPr>
            <p:cNvPr id="56" name="正方形/長方形 55">
              <a:extLst>
                <a:ext uri="{FF2B5EF4-FFF2-40B4-BE49-F238E27FC236}">
                  <a16:creationId xmlns:a16="http://schemas.microsoft.com/office/drawing/2014/main" id="{F78EDF65-653A-47AB-A279-D974BE76B160}"/>
                </a:ext>
              </a:extLst>
            </p:cNvPr>
            <p:cNvSpPr/>
            <p:nvPr/>
          </p:nvSpPr>
          <p:spPr>
            <a:xfrm>
              <a:off x="11686022" y="2508005"/>
              <a:ext cx="952666" cy="1069729"/>
            </a:xfrm>
            <a:prstGeom prst="rect">
              <a:avLst/>
            </a:prstGeom>
          </p:spPr>
          <p:txBody>
            <a:bodyPr wrap="square">
              <a:spAutoFit/>
            </a:bodyPr>
            <a:lstStyle/>
            <a:p>
              <a:pPr lvl="0"/>
              <a:r>
                <a:rPr lang="ja-JP" altLang="en-US" sz="800" b="1" dirty="0">
                  <a:solidFill>
                    <a:prstClr val="black"/>
                  </a:solidFill>
                  <a:latin typeface="+mn-ea"/>
                  <a:ea typeface="+mn-ea"/>
                </a:rPr>
                <a:t>倒立走行モードのシーケンス図では、モード設定された後、</a:t>
              </a:r>
              <a:endParaRPr lang="en-US" altLang="ja-JP" sz="800" b="1" dirty="0">
                <a:solidFill>
                  <a:prstClr val="black"/>
                </a:solidFill>
                <a:latin typeface="+mn-ea"/>
                <a:ea typeface="+mn-ea"/>
              </a:endParaRPr>
            </a:p>
            <a:p>
              <a:pPr lvl="0"/>
              <a:r>
                <a:rPr lang="ja-JP" altLang="en-US" sz="800" b="1" dirty="0">
                  <a:solidFill>
                    <a:srgbClr val="FF0000"/>
                  </a:solidFill>
                  <a:latin typeface="+mn-ea"/>
                  <a:ea typeface="+mn-ea"/>
                </a:rPr>
                <a:t>障害物検知</a:t>
              </a:r>
              <a:r>
                <a:rPr lang="ja-JP" altLang="en-US" sz="800" b="1" dirty="0">
                  <a:solidFill>
                    <a:prstClr val="black"/>
                  </a:solidFill>
                  <a:latin typeface="+mn-ea"/>
                  <a:ea typeface="+mn-ea"/>
                </a:rPr>
                <a:t>を開始し、倒立状態でのライントレース走行する。</a:t>
              </a:r>
            </a:p>
          </p:txBody>
        </p:sp>
      </p:grpSp>
      <p:grpSp>
        <p:nvGrpSpPr>
          <p:cNvPr id="57" name="グループ化 56">
            <a:extLst>
              <a:ext uri="{FF2B5EF4-FFF2-40B4-BE49-F238E27FC236}">
                <a16:creationId xmlns:a16="http://schemas.microsoft.com/office/drawing/2014/main" id="{7FEF98B2-13FB-4599-828D-48384191FA34}"/>
              </a:ext>
            </a:extLst>
          </p:cNvPr>
          <p:cNvGrpSpPr/>
          <p:nvPr/>
        </p:nvGrpSpPr>
        <p:grpSpPr>
          <a:xfrm>
            <a:off x="5547560" y="3989017"/>
            <a:ext cx="952666" cy="1111796"/>
            <a:chOff x="11686022" y="2469366"/>
            <a:chExt cx="952666" cy="1242362"/>
          </a:xfrm>
        </p:grpSpPr>
        <p:sp>
          <p:nvSpPr>
            <p:cNvPr id="58" name="1 つの角を切り取った四角形 4">
              <a:extLst>
                <a:ext uri="{FF2B5EF4-FFF2-40B4-BE49-F238E27FC236}">
                  <a16:creationId xmlns:a16="http://schemas.microsoft.com/office/drawing/2014/main" id="{F441E670-969C-429B-98A4-CC2D3AE2D883}"/>
                </a:ext>
              </a:extLst>
            </p:cNvPr>
            <p:cNvSpPr/>
            <p:nvPr/>
          </p:nvSpPr>
          <p:spPr>
            <a:xfrm>
              <a:off x="11692812" y="2469366"/>
              <a:ext cx="907919" cy="1200330"/>
            </a:xfrm>
            <a:prstGeom prst="roundRect">
              <a:avLst/>
            </a:prstGeom>
            <a:solidFill>
              <a:schemeClr val="accent6">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endParaRPr kumimoji="1" lang="ja-JP" altLang="en-US" sz="700" dirty="0">
                <a:solidFill>
                  <a:schemeClr val="tx1"/>
                </a:solidFill>
              </a:endParaRPr>
            </a:p>
          </p:txBody>
        </p:sp>
        <p:sp>
          <p:nvSpPr>
            <p:cNvPr id="59" name="正方形/長方形 58">
              <a:extLst>
                <a:ext uri="{FF2B5EF4-FFF2-40B4-BE49-F238E27FC236}">
                  <a16:creationId xmlns:a16="http://schemas.microsoft.com/office/drawing/2014/main" id="{9BA8369C-A5B2-47F6-BED5-6BAF552E9AC9}"/>
                </a:ext>
              </a:extLst>
            </p:cNvPr>
            <p:cNvSpPr/>
            <p:nvPr/>
          </p:nvSpPr>
          <p:spPr>
            <a:xfrm>
              <a:off x="11686022" y="2508005"/>
              <a:ext cx="952666" cy="1203723"/>
            </a:xfrm>
            <a:prstGeom prst="rect">
              <a:avLst/>
            </a:prstGeom>
          </p:spPr>
          <p:txBody>
            <a:bodyPr wrap="square">
              <a:spAutoFit/>
            </a:bodyPr>
            <a:lstStyle/>
            <a:p>
              <a:pPr lvl="0"/>
              <a:r>
                <a:rPr lang="ja-JP" altLang="en-US" sz="800" b="1" dirty="0">
                  <a:solidFill>
                    <a:prstClr val="black"/>
                  </a:solidFill>
                  <a:latin typeface="游ゴシック" panose="020B0400000000000000" pitchFamily="50" charset="-128"/>
                  <a:ea typeface="游ゴシック" panose="020B0400000000000000" pitchFamily="50" charset="-128"/>
                </a:rPr>
                <a:t>走行中、</a:t>
              </a:r>
              <a:r>
                <a:rPr lang="ja-JP" altLang="en-US" sz="800" b="1" dirty="0">
                  <a:solidFill>
                    <a:srgbClr val="FF0000"/>
                  </a:solidFill>
                  <a:latin typeface="游ゴシック" panose="020B0400000000000000" pitchFamily="50" charset="-128"/>
                  <a:ea typeface="游ゴシック" panose="020B0400000000000000" pitchFamily="50" charset="-128"/>
                </a:rPr>
                <a:t>障害物検知</a:t>
              </a:r>
              <a:r>
                <a:rPr lang="ja-JP" altLang="en-US" sz="800" b="1" dirty="0">
                  <a:solidFill>
                    <a:prstClr val="black"/>
                  </a:solidFill>
                  <a:latin typeface="游ゴシック" panose="020B0400000000000000" pitchFamily="50" charset="-128"/>
                  <a:ea typeface="游ゴシック" panose="020B0400000000000000" pitchFamily="50" charset="-128"/>
                </a:rPr>
                <a:t>に</a:t>
              </a:r>
              <a:r>
                <a:rPr lang="ja-JP" altLang="en-US" sz="800" b="1" dirty="0" smtClean="0">
                  <a:solidFill>
                    <a:prstClr val="black"/>
                  </a:solidFill>
                  <a:latin typeface="游ゴシック" panose="020B0400000000000000" pitchFamily="50" charset="-128"/>
                  <a:ea typeface="游ゴシック" panose="020B0400000000000000" pitchFamily="50" charset="-128"/>
                </a:rPr>
                <a:t>よって</a:t>
              </a:r>
              <a:endParaRPr lang="en-US" altLang="ja-JP" sz="800" b="1" dirty="0" smtClean="0">
                <a:solidFill>
                  <a:prstClr val="black"/>
                </a:solidFill>
                <a:latin typeface="游ゴシック" panose="020B0400000000000000" pitchFamily="50" charset="-128"/>
                <a:ea typeface="游ゴシック" panose="020B0400000000000000" pitchFamily="50" charset="-128"/>
              </a:endParaRPr>
            </a:p>
            <a:p>
              <a:pPr lvl="0"/>
              <a:r>
                <a:rPr lang="ja-JP" altLang="en-US" sz="800" b="1" dirty="0" smtClean="0">
                  <a:solidFill>
                    <a:prstClr val="black"/>
                  </a:solidFill>
                  <a:latin typeface="游ゴシック" panose="020B0400000000000000" pitchFamily="50" charset="-128"/>
                  <a:ea typeface="游ゴシック" panose="020B0400000000000000" pitchFamily="50" charset="-128"/>
                </a:rPr>
                <a:t>超音波</a:t>
              </a:r>
              <a:r>
                <a:rPr lang="ja-JP" altLang="en-US" sz="800" b="1" dirty="0">
                  <a:solidFill>
                    <a:prstClr val="black"/>
                  </a:solidFill>
                  <a:latin typeface="游ゴシック" panose="020B0400000000000000" pitchFamily="50" charset="-128"/>
                  <a:ea typeface="游ゴシック" panose="020B0400000000000000" pitchFamily="50" charset="-128"/>
                </a:rPr>
                <a:t>センサを監視し、ルックアップゲートの接近を検知する</a:t>
              </a:r>
              <a:r>
                <a:rPr lang="ja-JP" altLang="en-US" sz="800" b="1" dirty="0" smtClean="0">
                  <a:solidFill>
                    <a:prstClr val="black"/>
                  </a:solidFill>
                  <a:latin typeface="游ゴシック" panose="020B0400000000000000" pitchFamily="50" charset="-128"/>
                  <a:ea typeface="游ゴシック" panose="020B0400000000000000" pitchFamily="50" charset="-128"/>
                </a:rPr>
                <a:t>まで走行</a:t>
              </a:r>
              <a:r>
                <a:rPr lang="ja-JP" altLang="en-US" sz="800" b="1" dirty="0">
                  <a:solidFill>
                    <a:prstClr val="black"/>
                  </a:solidFill>
                  <a:latin typeface="游ゴシック" panose="020B0400000000000000" pitchFamily="50" charset="-128"/>
                  <a:ea typeface="游ゴシック" panose="020B0400000000000000" pitchFamily="50" charset="-128"/>
                </a:rPr>
                <a:t>を継続する。</a:t>
              </a:r>
            </a:p>
          </p:txBody>
        </p:sp>
      </p:grpSp>
      <p:grpSp>
        <p:nvGrpSpPr>
          <p:cNvPr id="60" name="グループ化 59">
            <a:extLst>
              <a:ext uri="{FF2B5EF4-FFF2-40B4-BE49-F238E27FC236}">
                <a16:creationId xmlns:a16="http://schemas.microsoft.com/office/drawing/2014/main" id="{1E5D3085-3A78-499B-8FF3-87FBD1D013CF}"/>
              </a:ext>
            </a:extLst>
          </p:cNvPr>
          <p:cNvGrpSpPr/>
          <p:nvPr/>
        </p:nvGrpSpPr>
        <p:grpSpPr>
          <a:xfrm>
            <a:off x="235393" y="4937114"/>
            <a:ext cx="1794499" cy="365046"/>
            <a:chOff x="11686022" y="2469367"/>
            <a:chExt cx="952666" cy="1200329"/>
          </a:xfrm>
        </p:grpSpPr>
        <p:sp>
          <p:nvSpPr>
            <p:cNvPr id="61" name="1 つの角を切り取った四角形 4">
              <a:extLst>
                <a:ext uri="{FF2B5EF4-FFF2-40B4-BE49-F238E27FC236}">
                  <a16:creationId xmlns:a16="http://schemas.microsoft.com/office/drawing/2014/main" id="{CA9FFF64-C44F-489A-A552-026B2CE46B5F}"/>
                </a:ext>
              </a:extLst>
            </p:cNvPr>
            <p:cNvSpPr/>
            <p:nvPr/>
          </p:nvSpPr>
          <p:spPr>
            <a:xfrm>
              <a:off x="11692809" y="2469367"/>
              <a:ext cx="907919" cy="1200329"/>
            </a:xfrm>
            <a:prstGeom prst="roundRect">
              <a:avLst/>
            </a:prstGeom>
            <a:solidFill>
              <a:schemeClr val="accent6">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endParaRPr kumimoji="1" lang="ja-JP" altLang="en-US" sz="700" dirty="0">
                <a:solidFill>
                  <a:schemeClr val="tx1"/>
                </a:solidFill>
              </a:endParaRPr>
            </a:p>
          </p:txBody>
        </p:sp>
        <p:sp>
          <p:nvSpPr>
            <p:cNvPr id="62" name="正方形/長方形 61">
              <a:extLst>
                <a:ext uri="{FF2B5EF4-FFF2-40B4-BE49-F238E27FC236}">
                  <a16:creationId xmlns:a16="http://schemas.microsoft.com/office/drawing/2014/main" id="{D01B7141-E1BF-49C8-97EB-6C4E0CF9171B}"/>
                </a:ext>
              </a:extLst>
            </p:cNvPr>
            <p:cNvSpPr/>
            <p:nvPr/>
          </p:nvSpPr>
          <p:spPr>
            <a:xfrm>
              <a:off x="11686022" y="2508006"/>
              <a:ext cx="952666" cy="1113219"/>
            </a:xfrm>
            <a:prstGeom prst="rect">
              <a:avLst/>
            </a:prstGeom>
          </p:spPr>
          <p:txBody>
            <a:bodyPr wrap="square">
              <a:spAutoFit/>
            </a:bodyPr>
            <a:lstStyle/>
            <a:p>
              <a:pPr lvl="0"/>
              <a:r>
                <a:rPr lang="ja-JP" altLang="en-US" sz="800" b="1" dirty="0">
                  <a:solidFill>
                    <a:prstClr val="black"/>
                  </a:solidFill>
                  <a:latin typeface="游ゴシック" panose="020B0400000000000000" pitchFamily="50" charset="-128"/>
                  <a:ea typeface="游ゴシック" panose="020B0400000000000000" pitchFamily="50" charset="-128"/>
                </a:rPr>
                <a:t>ルックアップゲートが検知された時、倒立走行モードを終了する。</a:t>
              </a:r>
            </a:p>
          </p:txBody>
        </p:sp>
      </p:grpSp>
      <p:cxnSp>
        <p:nvCxnSpPr>
          <p:cNvPr id="63" name="直線矢印コネクタ 62">
            <a:extLst>
              <a:ext uri="{FF2B5EF4-FFF2-40B4-BE49-F238E27FC236}">
                <a16:creationId xmlns:a16="http://schemas.microsoft.com/office/drawing/2014/main" id="{2EB11D44-5DA1-4865-B79E-13ACE5CE21D2}"/>
              </a:ext>
            </a:extLst>
          </p:cNvPr>
          <p:cNvCxnSpPr>
            <a:cxnSpLocks/>
            <a:stCxn id="62" idx="0"/>
          </p:cNvCxnSpPr>
          <p:nvPr/>
        </p:nvCxnSpPr>
        <p:spPr>
          <a:xfrm flipV="1">
            <a:off x="1132643" y="4710286"/>
            <a:ext cx="155589" cy="238579"/>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線矢印コネクタ 63">
            <a:extLst>
              <a:ext uri="{FF2B5EF4-FFF2-40B4-BE49-F238E27FC236}">
                <a16:creationId xmlns:a16="http://schemas.microsoft.com/office/drawing/2014/main" id="{99B28B31-41DA-406A-BE3A-1673773705AC}"/>
              </a:ext>
            </a:extLst>
          </p:cNvPr>
          <p:cNvCxnSpPr>
            <a:cxnSpLocks/>
          </p:cNvCxnSpPr>
          <p:nvPr/>
        </p:nvCxnSpPr>
        <p:spPr>
          <a:xfrm flipH="1" flipV="1">
            <a:off x="2428146" y="3974154"/>
            <a:ext cx="3180566" cy="290706"/>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線矢印コネクタ 66">
            <a:extLst>
              <a:ext uri="{FF2B5EF4-FFF2-40B4-BE49-F238E27FC236}">
                <a16:creationId xmlns:a16="http://schemas.microsoft.com/office/drawing/2014/main" id="{D3483614-D56E-4BCE-A582-8ED3B7587040}"/>
              </a:ext>
            </a:extLst>
          </p:cNvPr>
          <p:cNvCxnSpPr>
            <a:cxnSpLocks/>
          </p:cNvCxnSpPr>
          <p:nvPr/>
        </p:nvCxnSpPr>
        <p:spPr>
          <a:xfrm flipH="1" flipV="1">
            <a:off x="3203556" y="2495020"/>
            <a:ext cx="2378949" cy="20885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nvGrpSpPr>
          <p:cNvPr id="70" name="グループ化 69">
            <a:extLst>
              <a:ext uri="{FF2B5EF4-FFF2-40B4-BE49-F238E27FC236}">
                <a16:creationId xmlns:a16="http://schemas.microsoft.com/office/drawing/2014/main" id="{89E32225-091A-469E-B058-5D74EED3EA3F}"/>
              </a:ext>
            </a:extLst>
          </p:cNvPr>
          <p:cNvGrpSpPr/>
          <p:nvPr/>
        </p:nvGrpSpPr>
        <p:grpSpPr>
          <a:xfrm>
            <a:off x="5347316" y="6051020"/>
            <a:ext cx="1152910" cy="1112748"/>
            <a:chOff x="11592526" y="2469367"/>
            <a:chExt cx="1046162" cy="1210093"/>
          </a:xfrm>
        </p:grpSpPr>
        <p:sp>
          <p:nvSpPr>
            <p:cNvPr id="71" name="1 つの角を切り取った四角形 4">
              <a:extLst>
                <a:ext uri="{FF2B5EF4-FFF2-40B4-BE49-F238E27FC236}">
                  <a16:creationId xmlns:a16="http://schemas.microsoft.com/office/drawing/2014/main" id="{BE443550-6B0F-45E2-9399-05E92E10E753}"/>
                </a:ext>
              </a:extLst>
            </p:cNvPr>
            <p:cNvSpPr/>
            <p:nvPr/>
          </p:nvSpPr>
          <p:spPr>
            <a:xfrm>
              <a:off x="11592526" y="2469367"/>
              <a:ext cx="1008205" cy="1200329"/>
            </a:xfrm>
            <a:prstGeom prst="roundRect">
              <a:avLst/>
            </a:prstGeom>
            <a:solidFill>
              <a:schemeClr val="accent6">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endParaRPr kumimoji="1" lang="ja-JP" altLang="en-US" sz="700" dirty="0">
                <a:solidFill>
                  <a:schemeClr val="tx1"/>
                </a:solidFill>
              </a:endParaRPr>
            </a:p>
          </p:txBody>
        </p:sp>
        <p:sp>
          <p:nvSpPr>
            <p:cNvPr id="72" name="正方形/長方形 71">
              <a:extLst>
                <a:ext uri="{FF2B5EF4-FFF2-40B4-BE49-F238E27FC236}">
                  <a16:creationId xmlns:a16="http://schemas.microsoft.com/office/drawing/2014/main" id="{F47062AA-6100-46B9-B20C-7C1DB49177E3}"/>
                </a:ext>
              </a:extLst>
            </p:cNvPr>
            <p:cNvSpPr/>
            <p:nvPr/>
          </p:nvSpPr>
          <p:spPr>
            <a:xfrm>
              <a:off x="11592526" y="2508005"/>
              <a:ext cx="1046162" cy="1171455"/>
            </a:xfrm>
            <a:prstGeom prst="rect">
              <a:avLst/>
            </a:prstGeom>
          </p:spPr>
          <p:txBody>
            <a:bodyPr wrap="square">
              <a:spAutoFit/>
            </a:bodyPr>
            <a:lstStyle/>
            <a:p>
              <a:pPr lvl="0"/>
              <a:r>
                <a:rPr lang="ja-JP" altLang="en-US" sz="800" b="1" dirty="0">
                  <a:solidFill>
                    <a:prstClr val="black"/>
                  </a:solidFill>
                  <a:latin typeface="游ゴシック" panose="020B0400000000000000" pitchFamily="50" charset="-128"/>
                  <a:ea typeface="游ゴシック" panose="020B0400000000000000" pitchFamily="50" charset="-128"/>
                </a:rPr>
                <a:t>尻尾走行モードのシーケンス図では、モード設定された後</a:t>
              </a:r>
              <a:r>
                <a:rPr lang="ja-JP" altLang="en-US" sz="800" b="1" dirty="0">
                  <a:solidFill>
                    <a:srgbClr val="FF0000"/>
                  </a:solidFill>
                  <a:latin typeface="游ゴシック" panose="020B0400000000000000" pitchFamily="50" charset="-128"/>
                  <a:ea typeface="游ゴシック" panose="020B0400000000000000" pitchFamily="50" charset="-128"/>
                </a:rPr>
                <a:t>距離検知</a:t>
              </a:r>
              <a:r>
                <a:rPr lang="ja-JP" altLang="en-US" sz="800" b="1" dirty="0">
                  <a:solidFill>
                    <a:prstClr val="black"/>
                  </a:solidFill>
                  <a:latin typeface="游ゴシック" panose="020B0400000000000000" pitchFamily="50" charset="-128"/>
                  <a:ea typeface="游ゴシック" panose="020B0400000000000000" pitchFamily="50" charset="-128"/>
                </a:rPr>
                <a:t>を開始し、走行制御・</a:t>
              </a:r>
              <a:r>
                <a:rPr lang="en-US" altLang="ja-JP" sz="800" b="1" dirty="0">
                  <a:solidFill>
                    <a:prstClr val="black"/>
                  </a:solidFill>
                  <a:latin typeface="游ゴシック" panose="020B0400000000000000" pitchFamily="50" charset="-128"/>
                  <a:ea typeface="游ゴシック" panose="020B0400000000000000" pitchFamily="50" charset="-128"/>
                </a:rPr>
                <a:t>PID</a:t>
              </a:r>
              <a:r>
                <a:rPr lang="ja-JP" altLang="en-US" sz="800" b="1" dirty="0">
                  <a:solidFill>
                    <a:prstClr val="black"/>
                  </a:solidFill>
                  <a:latin typeface="游ゴシック" panose="020B0400000000000000" pitchFamily="50" charset="-128"/>
                  <a:ea typeface="游ゴシック" panose="020B0400000000000000" pitchFamily="50" charset="-128"/>
                </a:rPr>
                <a:t>計算を介して、左右モータを動作させライントレース走行する。</a:t>
              </a:r>
            </a:p>
          </p:txBody>
        </p:sp>
      </p:grpSp>
      <p:grpSp>
        <p:nvGrpSpPr>
          <p:cNvPr id="73" name="グループ化 72">
            <a:extLst>
              <a:ext uri="{FF2B5EF4-FFF2-40B4-BE49-F238E27FC236}">
                <a16:creationId xmlns:a16="http://schemas.microsoft.com/office/drawing/2014/main" id="{1CDF9C74-FF58-4CC0-BBA5-FC8DC74FBCDC}"/>
              </a:ext>
            </a:extLst>
          </p:cNvPr>
          <p:cNvGrpSpPr/>
          <p:nvPr/>
        </p:nvGrpSpPr>
        <p:grpSpPr>
          <a:xfrm>
            <a:off x="5347316" y="8330752"/>
            <a:ext cx="1114953" cy="730632"/>
            <a:chOff x="11686022" y="2469367"/>
            <a:chExt cx="952666" cy="1241090"/>
          </a:xfrm>
        </p:grpSpPr>
        <p:sp>
          <p:nvSpPr>
            <p:cNvPr id="74" name="1 つの角を切り取った四角形 4">
              <a:extLst>
                <a:ext uri="{FF2B5EF4-FFF2-40B4-BE49-F238E27FC236}">
                  <a16:creationId xmlns:a16="http://schemas.microsoft.com/office/drawing/2014/main" id="{B8F6F795-A9C1-48EE-9A53-F8002B5C6B78}"/>
                </a:ext>
              </a:extLst>
            </p:cNvPr>
            <p:cNvSpPr/>
            <p:nvPr/>
          </p:nvSpPr>
          <p:spPr>
            <a:xfrm>
              <a:off x="11692812" y="2469367"/>
              <a:ext cx="907919" cy="1200329"/>
            </a:xfrm>
            <a:prstGeom prst="roundRect">
              <a:avLst/>
            </a:prstGeom>
            <a:solidFill>
              <a:schemeClr val="accent6">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endParaRPr kumimoji="1" lang="ja-JP" altLang="en-US" sz="700" dirty="0">
                <a:solidFill>
                  <a:schemeClr val="tx1"/>
                </a:solidFill>
              </a:endParaRPr>
            </a:p>
          </p:txBody>
        </p:sp>
        <p:sp>
          <p:nvSpPr>
            <p:cNvPr id="75" name="正方形/長方形 74">
              <a:extLst>
                <a:ext uri="{FF2B5EF4-FFF2-40B4-BE49-F238E27FC236}">
                  <a16:creationId xmlns:a16="http://schemas.microsoft.com/office/drawing/2014/main" id="{2CF89DC5-D9F6-4016-81B4-867068687032}"/>
                </a:ext>
              </a:extLst>
            </p:cNvPr>
            <p:cNvSpPr/>
            <p:nvPr/>
          </p:nvSpPr>
          <p:spPr>
            <a:xfrm>
              <a:off x="11686022" y="2508005"/>
              <a:ext cx="952666" cy="1202452"/>
            </a:xfrm>
            <a:prstGeom prst="rect">
              <a:avLst/>
            </a:prstGeom>
          </p:spPr>
          <p:txBody>
            <a:bodyPr wrap="square">
              <a:spAutoFit/>
            </a:bodyPr>
            <a:lstStyle/>
            <a:p>
              <a:pPr lvl="0"/>
              <a:r>
                <a:rPr lang="ja-JP" altLang="en-US" sz="800" b="1" dirty="0">
                  <a:solidFill>
                    <a:prstClr val="black"/>
                  </a:solidFill>
                  <a:latin typeface="游ゴシック" panose="020B0400000000000000" pitchFamily="50" charset="-128"/>
                  <a:ea typeface="游ゴシック" panose="020B0400000000000000" pitchFamily="50" charset="-128"/>
                </a:rPr>
                <a:t>走行中、</a:t>
              </a:r>
              <a:r>
                <a:rPr lang="ja-JP" altLang="en-US" sz="800" b="1" dirty="0">
                  <a:solidFill>
                    <a:srgbClr val="FF0000"/>
                  </a:solidFill>
                  <a:latin typeface="游ゴシック" panose="020B0400000000000000" pitchFamily="50" charset="-128"/>
                  <a:ea typeface="游ゴシック" panose="020B0400000000000000" pitchFamily="50" charset="-128"/>
                </a:rPr>
                <a:t>距離検知</a:t>
              </a:r>
              <a:r>
                <a:rPr lang="ja-JP" altLang="en-US" sz="800" b="1" dirty="0">
                  <a:solidFill>
                    <a:prstClr val="black"/>
                  </a:solidFill>
                  <a:latin typeface="游ゴシック" panose="020B0400000000000000" pitchFamily="50" charset="-128"/>
                  <a:ea typeface="游ゴシック" panose="020B0400000000000000" pitchFamily="50" charset="-128"/>
                </a:rPr>
                <a:t>によって現在の移動距離を監視し、目標</a:t>
              </a:r>
              <a:r>
                <a:rPr lang="ja-JP" altLang="en-US" sz="800" b="1" dirty="0" smtClean="0">
                  <a:solidFill>
                    <a:prstClr val="black"/>
                  </a:solidFill>
                  <a:latin typeface="游ゴシック" panose="020B0400000000000000" pitchFamily="50" charset="-128"/>
                  <a:ea typeface="游ゴシック" panose="020B0400000000000000" pitchFamily="50" charset="-128"/>
                </a:rPr>
                <a:t>距離分を</a:t>
              </a:r>
              <a:r>
                <a:rPr lang="ja-JP" altLang="en-US" sz="800" b="1" dirty="0">
                  <a:solidFill>
                    <a:prstClr val="black"/>
                  </a:solidFill>
                  <a:latin typeface="游ゴシック" panose="020B0400000000000000" pitchFamily="50" charset="-128"/>
                  <a:ea typeface="游ゴシック" panose="020B0400000000000000" pitchFamily="50" charset="-128"/>
                </a:rPr>
                <a:t>前進するまで走行を継続する。</a:t>
              </a:r>
            </a:p>
          </p:txBody>
        </p:sp>
      </p:grpSp>
      <p:grpSp>
        <p:nvGrpSpPr>
          <p:cNvPr id="65" name="グループ化 64">
            <a:extLst>
              <a:ext uri="{FF2B5EF4-FFF2-40B4-BE49-F238E27FC236}">
                <a16:creationId xmlns:a16="http://schemas.microsoft.com/office/drawing/2014/main" id="{B48DFE8E-4F58-4325-B8C6-90A9502DFABC}"/>
              </a:ext>
            </a:extLst>
          </p:cNvPr>
          <p:cNvGrpSpPr/>
          <p:nvPr/>
        </p:nvGrpSpPr>
        <p:grpSpPr>
          <a:xfrm>
            <a:off x="363213" y="8998293"/>
            <a:ext cx="1794499" cy="365046"/>
            <a:chOff x="11686022" y="2469367"/>
            <a:chExt cx="952666" cy="1200329"/>
          </a:xfrm>
        </p:grpSpPr>
        <p:sp>
          <p:nvSpPr>
            <p:cNvPr id="66" name="1 つの角を切り取った四角形 4">
              <a:extLst>
                <a:ext uri="{FF2B5EF4-FFF2-40B4-BE49-F238E27FC236}">
                  <a16:creationId xmlns:a16="http://schemas.microsoft.com/office/drawing/2014/main" id="{ACAF97EB-4BCC-4E14-B47C-86524D8A6096}"/>
                </a:ext>
              </a:extLst>
            </p:cNvPr>
            <p:cNvSpPr/>
            <p:nvPr/>
          </p:nvSpPr>
          <p:spPr>
            <a:xfrm>
              <a:off x="11692809" y="2469367"/>
              <a:ext cx="907919" cy="1200329"/>
            </a:xfrm>
            <a:prstGeom prst="roundRect">
              <a:avLst/>
            </a:prstGeom>
            <a:solidFill>
              <a:schemeClr val="accent6">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endParaRPr kumimoji="1" lang="ja-JP" altLang="en-US" sz="700" dirty="0">
                <a:solidFill>
                  <a:schemeClr val="tx1"/>
                </a:solidFill>
              </a:endParaRPr>
            </a:p>
          </p:txBody>
        </p:sp>
        <p:sp>
          <p:nvSpPr>
            <p:cNvPr id="68" name="正方形/長方形 67">
              <a:extLst>
                <a:ext uri="{FF2B5EF4-FFF2-40B4-BE49-F238E27FC236}">
                  <a16:creationId xmlns:a16="http://schemas.microsoft.com/office/drawing/2014/main" id="{754B128A-990A-4B12-9BDF-054F74328AE7}"/>
                </a:ext>
              </a:extLst>
            </p:cNvPr>
            <p:cNvSpPr/>
            <p:nvPr/>
          </p:nvSpPr>
          <p:spPr>
            <a:xfrm>
              <a:off x="11686022" y="2508006"/>
              <a:ext cx="952666" cy="1113219"/>
            </a:xfrm>
            <a:prstGeom prst="rect">
              <a:avLst/>
            </a:prstGeom>
          </p:spPr>
          <p:txBody>
            <a:bodyPr wrap="square">
              <a:spAutoFit/>
            </a:bodyPr>
            <a:lstStyle/>
            <a:p>
              <a:pPr lvl="0"/>
              <a:r>
                <a:rPr lang="ja-JP" altLang="en-US" sz="800" b="1" dirty="0" smtClean="0">
                  <a:solidFill>
                    <a:prstClr val="black"/>
                  </a:solidFill>
                  <a:latin typeface="游ゴシック" panose="020B0400000000000000" pitchFamily="50" charset="-128"/>
                  <a:ea typeface="游ゴシック" panose="020B0400000000000000" pitchFamily="50" charset="-128"/>
                </a:rPr>
                <a:t>目標距離分を前進</a:t>
              </a:r>
              <a:r>
                <a:rPr lang="ja-JP" altLang="en-US" sz="800" b="1" dirty="0">
                  <a:solidFill>
                    <a:prstClr val="black"/>
                  </a:solidFill>
                  <a:latin typeface="游ゴシック" panose="020B0400000000000000" pitchFamily="50" charset="-128"/>
                  <a:ea typeface="游ゴシック" panose="020B0400000000000000" pitchFamily="50" charset="-128"/>
                </a:rPr>
                <a:t>した時</a:t>
              </a:r>
              <a:r>
                <a:rPr lang="ja-JP" altLang="en-US" sz="800" b="1" dirty="0" smtClean="0">
                  <a:solidFill>
                    <a:prstClr val="black"/>
                  </a:solidFill>
                  <a:latin typeface="游ゴシック" panose="020B0400000000000000" pitchFamily="50" charset="-128"/>
                  <a:ea typeface="游ゴシック" panose="020B0400000000000000" pitchFamily="50" charset="-128"/>
                </a:rPr>
                <a:t>、</a:t>
              </a:r>
              <a:endParaRPr lang="en-US" altLang="ja-JP" sz="800" b="1" dirty="0" smtClean="0">
                <a:solidFill>
                  <a:prstClr val="black"/>
                </a:solidFill>
                <a:latin typeface="游ゴシック" panose="020B0400000000000000" pitchFamily="50" charset="-128"/>
                <a:ea typeface="游ゴシック" panose="020B0400000000000000" pitchFamily="50" charset="-128"/>
              </a:endParaRPr>
            </a:p>
            <a:p>
              <a:pPr lvl="0"/>
              <a:r>
                <a:rPr lang="ja-JP" altLang="en-US" sz="800" b="1" dirty="0" smtClean="0">
                  <a:solidFill>
                    <a:prstClr val="black"/>
                  </a:solidFill>
                  <a:latin typeface="游ゴシック" panose="020B0400000000000000" pitchFamily="50" charset="-128"/>
                  <a:ea typeface="游ゴシック" panose="020B0400000000000000" pitchFamily="50" charset="-128"/>
                </a:rPr>
                <a:t>尻尾</a:t>
              </a:r>
              <a:r>
                <a:rPr lang="ja-JP" altLang="en-US" sz="800" b="1" dirty="0">
                  <a:solidFill>
                    <a:prstClr val="black"/>
                  </a:solidFill>
                  <a:latin typeface="游ゴシック" panose="020B0400000000000000" pitchFamily="50" charset="-128"/>
                  <a:ea typeface="游ゴシック" panose="020B0400000000000000" pitchFamily="50" charset="-128"/>
                </a:rPr>
                <a:t>走行モードを終了する。</a:t>
              </a:r>
            </a:p>
          </p:txBody>
        </p:sp>
      </p:grpSp>
      <p:cxnSp>
        <p:nvCxnSpPr>
          <p:cNvPr id="69" name="直線矢印コネクタ 68">
            <a:extLst>
              <a:ext uri="{FF2B5EF4-FFF2-40B4-BE49-F238E27FC236}">
                <a16:creationId xmlns:a16="http://schemas.microsoft.com/office/drawing/2014/main" id="{7EBAAF3B-E357-415A-A056-62848753FB93}"/>
              </a:ext>
            </a:extLst>
          </p:cNvPr>
          <p:cNvCxnSpPr>
            <a:cxnSpLocks/>
            <a:stCxn id="71" idx="1"/>
          </p:cNvCxnSpPr>
          <p:nvPr/>
        </p:nvCxnSpPr>
        <p:spPr>
          <a:xfrm flipH="1">
            <a:off x="3664496" y="6602904"/>
            <a:ext cx="1682820" cy="8811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直線矢印コネクタ 75">
            <a:extLst>
              <a:ext uri="{FF2B5EF4-FFF2-40B4-BE49-F238E27FC236}">
                <a16:creationId xmlns:a16="http://schemas.microsoft.com/office/drawing/2014/main" id="{5515FF39-A4F0-4C1A-B6DA-867683FE12A6}"/>
              </a:ext>
            </a:extLst>
          </p:cNvPr>
          <p:cNvCxnSpPr>
            <a:cxnSpLocks/>
            <a:stCxn id="74" idx="1"/>
          </p:cNvCxnSpPr>
          <p:nvPr/>
        </p:nvCxnSpPr>
        <p:spPr>
          <a:xfrm flipH="1" flipV="1">
            <a:off x="2428146" y="8096912"/>
            <a:ext cx="2927117" cy="587158"/>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線矢印コネクタ 76">
            <a:extLst>
              <a:ext uri="{FF2B5EF4-FFF2-40B4-BE49-F238E27FC236}">
                <a16:creationId xmlns:a16="http://schemas.microsoft.com/office/drawing/2014/main" id="{E803A47A-02BE-4064-A069-6E2D415CAD30}"/>
              </a:ext>
            </a:extLst>
          </p:cNvPr>
          <p:cNvCxnSpPr>
            <a:cxnSpLocks/>
          </p:cNvCxnSpPr>
          <p:nvPr/>
        </p:nvCxnSpPr>
        <p:spPr>
          <a:xfrm flipV="1">
            <a:off x="1210437" y="8455150"/>
            <a:ext cx="437835" cy="528402"/>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nvGrpSpPr>
          <p:cNvPr id="78" name="グループ化 77">
            <a:extLst>
              <a:ext uri="{FF2B5EF4-FFF2-40B4-BE49-F238E27FC236}">
                <a16:creationId xmlns:a16="http://schemas.microsoft.com/office/drawing/2014/main" id="{13B83637-51BB-4759-986E-E1DA5E3C5F84}"/>
              </a:ext>
            </a:extLst>
          </p:cNvPr>
          <p:cNvGrpSpPr/>
          <p:nvPr/>
        </p:nvGrpSpPr>
        <p:grpSpPr>
          <a:xfrm>
            <a:off x="10772196" y="8961064"/>
            <a:ext cx="1876768" cy="365046"/>
            <a:chOff x="11686022" y="2469367"/>
            <a:chExt cx="952666" cy="1200329"/>
          </a:xfrm>
        </p:grpSpPr>
        <p:sp>
          <p:nvSpPr>
            <p:cNvPr id="79" name="1 つの角を切り取った四角形 4">
              <a:extLst>
                <a:ext uri="{FF2B5EF4-FFF2-40B4-BE49-F238E27FC236}">
                  <a16:creationId xmlns:a16="http://schemas.microsoft.com/office/drawing/2014/main" id="{2961B473-54EB-49D8-B6EE-82F39775B615}"/>
                </a:ext>
              </a:extLst>
            </p:cNvPr>
            <p:cNvSpPr/>
            <p:nvPr/>
          </p:nvSpPr>
          <p:spPr>
            <a:xfrm>
              <a:off x="11692809" y="2469367"/>
              <a:ext cx="907919" cy="1200329"/>
            </a:xfrm>
            <a:prstGeom prst="roundRect">
              <a:avLst/>
            </a:prstGeom>
            <a:solidFill>
              <a:schemeClr val="accent6">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endParaRPr kumimoji="1" lang="ja-JP" altLang="en-US" sz="700" dirty="0">
                <a:solidFill>
                  <a:schemeClr val="tx1"/>
                </a:solidFill>
              </a:endParaRPr>
            </a:p>
          </p:txBody>
        </p:sp>
        <p:sp>
          <p:nvSpPr>
            <p:cNvPr id="80" name="正方形/長方形 79">
              <a:extLst>
                <a:ext uri="{FF2B5EF4-FFF2-40B4-BE49-F238E27FC236}">
                  <a16:creationId xmlns:a16="http://schemas.microsoft.com/office/drawing/2014/main" id="{CBB4CA30-B570-437C-B1FE-181CDE526F39}"/>
                </a:ext>
              </a:extLst>
            </p:cNvPr>
            <p:cNvSpPr/>
            <p:nvPr/>
          </p:nvSpPr>
          <p:spPr>
            <a:xfrm>
              <a:off x="11686022" y="2508006"/>
              <a:ext cx="952666" cy="1113219"/>
            </a:xfrm>
            <a:prstGeom prst="rect">
              <a:avLst/>
            </a:prstGeom>
          </p:spPr>
          <p:txBody>
            <a:bodyPr wrap="square">
              <a:spAutoFit/>
            </a:bodyPr>
            <a:lstStyle/>
            <a:p>
              <a:pPr lvl="0"/>
              <a:r>
                <a:rPr lang="ja-JP" altLang="en-US" sz="800" b="1" dirty="0">
                  <a:solidFill>
                    <a:prstClr val="black"/>
                  </a:solidFill>
                  <a:latin typeface="游ゴシック" panose="020B0400000000000000" pitchFamily="50" charset="-128"/>
                  <a:ea typeface="游ゴシック" panose="020B0400000000000000" pitchFamily="50" charset="-128"/>
                </a:rPr>
                <a:t>目標旋回角度まで旋回動作が完了した時、半回転モードを終了する。</a:t>
              </a:r>
            </a:p>
          </p:txBody>
        </p:sp>
      </p:grpSp>
      <p:cxnSp>
        <p:nvCxnSpPr>
          <p:cNvPr id="81" name="直線矢印コネクタ 80">
            <a:extLst>
              <a:ext uri="{FF2B5EF4-FFF2-40B4-BE49-F238E27FC236}">
                <a16:creationId xmlns:a16="http://schemas.microsoft.com/office/drawing/2014/main" id="{577E6104-1DB0-4D66-8972-C2638E54845C}"/>
              </a:ext>
            </a:extLst>
          </p:cNvPr>
          <p:cNvCxnSpPr>
            <a:cxnSpLocks/>
            <a:stCxn id="52" idx="1"/>
          </p:cNvCxnSpPr>
          <p:nvPr/>
        </p:nvCxnSpPr>
        <p:spPr>
          <a:xfrm flipH="1" flipV="1">
            <a:off x="9376323" y="8019714"/>
            <a:ext cx="2280243" cy="199339"/>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線矢印コネクタ 81">
            <a:extLst>
              <a:ext uri="{FF2B5EF4-FFF2-40B4-BE49-F238E27FC236}">
                <a16:creationId xmlns:a16="http://schemas.microsoft.com/office/drawing/2014/main" id="{39B517D3-D7DE-4535-A45D-FED6C219DEEC}"/>
              </a:ext>
            </a:extLst>
          </p:cNvPr>
          <p:cNvCxnSpPr>
            <a:cxnSpLocks/>
          </p:cNvCxnSpPr>
          <p:nvPr/>
        </p:nvCxnSpPr>
        <p:spPr>
          <a:xfrm flipH="1">
            <a:off x="10217225" y="6992143"/>
            <a:ext cx="1409775" cy="293958"/>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線矢印コネクタ 82">
            <a:extLst>
              <a:ext uri="{FF2B5EF4-FFF2-40B4-BE49-F238E27FC236}">
                <a16:creationId xmlns:a16="http://schemas.microsoft.com/office/drawing/2014/main" id="{78DED734-BA98-4F32-91D9-E575C062D5B9}"/>
              </a:ext>
            </a:extLst>
          </p:cNvPr>
          <p:cNvCxnSpPr>
            <a:cxnSpLocks/>
            <a:stCxn id="79" idx="1"/>
          </p:cNvCxnSpPr>
          <p:nvPr/>
        </p:nvCxnSpPr>
        <p:spPr>
          <a:xfrm flipH="1" flipV="1">
            <a:off x="8510336" y="8457156"/>
            <a:ext cx="2275231" cy="686431"/>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pic>
        <p:nvPicPr>
          <p:cNvPr id="84" name="図 83"/>
          <p:cNvPicPr>
            <a:picLocks noChangeAspect="1"/>
          </p:cNvPicPr>
          <p:nvPr/>
        </p:nvPicPr>
        <p:blipFill>
          <a:blip r:embed="rId6"/>
          <a:stretch>
            <a:fillRect/>
          </a:stretch>
        </p:blipFill>
        <p:spPr>
          <a:xfrm>
            <a:off x="11810780" y="282417"/>
            <a:ext cx="876300" cy="676275"/>
          </a:xfrm>
          <a:prstGeom prst="rect">
            <a:avLst/>
          </a:prstGeom>
        </p:spPr>
      </p:pic>
    </p:spTree>
    <p:extLst>
      <p:ext uri="{BB962C8B-B14F-4D97-AF65-F5344CB8AC3E}">
        <p14:creationId xmlns:p14="http://schemas.microsoft.com/office/powerpoint/2010/main" val="3074096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テキスト ボックス 22">
            <a:extLst>
              <a:ext uri="{FF2B5EF4-FFF2-40B4-BE49-F238E27FC236}">
                <a16:creationId xmlns:a16="http://schemas.microsoft.com/office/drawing/2014/main" id="{A7C69763-EB8F-4001-8D7E-0083299C9EED}"/>
              </a:ext>
            </a:extLst>
          </p:cNvPr>
          <p:cNvSpPr txBox="1"/>
          <p:nvPr/>
        </p:nvSpPr>
        <p:spPr>
          <a:xfrm>
            <a:off x="123899" y="1033421"/>
            <a:ext cx="12602535" cy="8532000"/>
          </a:xfrm>
          <a:prstGeom prst="rect">
            <a:avLst/>
          </a:prstGeom>
          <a:noFill/>
          <a:ln w="28575">
            <a:solidFill>
              <a:srgbClr val="00B050"/>
            </a:solidFill>
          </a:ln>
        </p:spPr>
        <p:txBody>
          <a:bodyPr wrap="square" rtlCol="0">
            <a:spAutoFit/>
          </a:bodyPr>
          <a:lstStyle/>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a:p>
            <a:endParaRPr lang="en-US" altLang="ja-JP" sz="840" dirty="0"/>
          </a:p>
        </p:txBody>
      </p:sp>
      <p:sp>
        <p:nvSpPr>
          <p:cNvPr id="5" name="正方形/長方形 4"/>
          <p:cNvSpPr/>
          <p:nvPr/>
        </p:nvSpPr>
        <p:spPr>
          <a:xfrm>
            <a:off x="0" y="1"/>
            <a:ext cx="12801600" cy="966413"/>
          </a:xfrm>
          <a:prstGeom prst="rect">
            <a:avLst/>
          </a:prstGeom>
          <a:solidFill>
            <a:schemeClr val="accent6">
              <a:lumMod val="40000"/>
              <a:lumOff val="60000"/>
            </a:schemeClr>
          </a:solid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128016" tIns="64008" rIns="128016" bIns="64008" numCol="1" spcCol="0" rtlCol="0" fromWordArt="0" anchor="ctr" anchorCtr="0" forceAA="0" compatLnSpc="1">
            <a:prstTxWarp prst="textNoShape">
              <a:avLst/>
            </a:prstTxWarp>
            <a:noAutofit/>
          </a:bodyPr>
          <a:lstStyle/>
          <a:p>
            <a:pPr algn="ctr"/>
            <a:endParaRPr lang="ja-JP" altLang="en-US" sz="3528"/>
          </a:p>
        </p:txBody>
      </p:sp>
      <p:sp>
        <p:nvSpPr>
          <p:cNvPr id="7" name="片側の 2 つの角を丸めた四角形 6"/>
          <p:cNvSpPr/>
          <p:nvPr/>
        </p:nvSpPr>
        <p:spPr>
          <a:xfrm>
            <a:off x="187218" y="229869"/>
            <a:ext cx="1773240" cy="709897"/>
          </a:xfrm>
          <a:prstGeom prst="round2SameRect">
            <a:avLst/>
          </a:prstGeom>
          <a:effectLst>
            <a:outerShdw blurRad="50800" dist="38100" dir="8100000" algn="tr"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ja-JP" altLang="en-US" sz="1960" dirty="0"/>
              <a:t>機能モデル</a:t>
            </a:r>
          </a:p>
        </p:txBody>
      </p:sp>
      <p:sp>
        <p:nvSpPr>
          <p:cNvPr id="8" name="片側の 2 つの角を丸めた四角形 7"/>
          <p:cNvSpPr/>
          <p:nvPr/>
        </p:nvSpPr>
        <p:spPr>
          <a:xfrm>
            <a:off x="2147841" y="229869"/>
            <a:ext cx="1773240" cy="709897"/>
          </a:xfrm>
          <a:prstGeom prst="round2SameRect">
            <a:avLst/>
          </a:prstGeom>
          <a:effectLst>
            <a:outerShdw blurRad="50800" dist="38100" dir="8100000" algn="tr"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ja-JP" altLang="en-US" sz="1960" dirty="0"/>
              <a:t>構造モデル</a:t>
            </a:r>
          </a:p>
        </p:txBody>
      </p:sp>
      <p:sp>
        <p:nvSpPr>
          <p:cNvPr id="9" name="片側の 2 つの角を丸めた四角形 8"/>
          <p:cNvSpPr/>
          <p:nvPr/>
        </p:nvSpPr>
        <p:spPr>
          <a:xfrm>
            <a:off x="4108465" y="229869"/>
            <a:ext cx="1635624" cy="709897"/>
          </a:xfrm>
          <a:prstGeom prst="round2SameRect">
            <a:avLst/>
          </a:prstGeom>
          <a:effectLst>
            <a:outerShdw blurRad="50800" dist="38100" dir="8100000" algn="tr"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ja-JP" altLang="en-US" sz="1960" dirty="0"/>
              <a:t>振る舞い</a:t>
            </a:r>
            <a:endParaRPr kumimoji="1" lang="en-US" altLang="ja-JP" sz="1960" dirty="0"/>
          </a:p>
          <a:p>
            <a:pPr algn="ctr"/>
            <a:r>
              <a:rPr kumimoji="1" lang="ja-JP" altLang="en-US" sz="1960" dirty="0"/>
              <a:t>モデル</a:t>
            </a:r>
          </a:p>
        </p:txBody>
      </p:sp>
      <p:sp>
        <p:nvSpPr>
          <p:cNvPr id="10" name="テキスト ボックス 9"/>
          <p:cNvSpPr txBox="1"/>
          <p:nvPr/>
        </p:nvSpPr>
        <p:spPr>
          <a:xfrm>
            <a:off x="10373246" y="225194"/>
            <a:ext cx="1532402" cy="781752"/>
          </a:xfrm>
          <a:prstGeom prst="rect">
            <a:avLst/>
          </a:prstGeom>
          <a:noFill/>
        </p:spPr>
        <p:txBody>
          <a:bodyPr wrap="square" rtlCol="0">
            <a:spAutoFit/>
          </a:bodyPr>
          <a:lstStyle/>
          <a:p>
            <a:r>
              <a:rPr kumimoji="1" lang="ja-JP" altLang="en-US" sz="4480" b="1" dirty="0">
                <a:latin typeface="HG教科書体" panose="02020609000000000000" pitchFamily="17" charset="-128"/>
                <a:ea typeface="HG教科書体" panose="02020609000000000000" pitchFamily="17" charset="-128"/>
              </a:rPr>
              <a:t>熊猫</a:t>
            </a:r>
          </a:p>
        </p:txBody>
      </p:sp>
      <p:sp>
        <p:nvSpPr>
          <p:cNvPr id="11" name="テキスト ボックス 10"/>
          <p:cNvSpPr txBox="1"/>
          <p:nvPr/>
        </p:nvSpPr>
        <p:spPr>
          <a:xfrm>
            <a:off x="9376323" y="-77466"/>
            <a:ext cx="3739443" cy="437043"/>
          </a:xfrm>
          <a:prstGeom prst="rect">
            <a:avLst/>
          </a:prstGeom>
          <a:noFill/>
        </p:spPr>
        <p:txBody>
          <a:bodyPr wrap="square" rtlCol="0">
            <a:spAutoFit/>
          </a:bodyPr>
          <a:lstStyle/>
          <a:p>
            <a:r>
              <a:rPr kumimoji="1" lang="ja-JP" altLang="en-US" sz="2240" b="1" dirty="0">
                <a:latin typeface="HG教科書体" panose="02020609000000000000" pitchFamily="17" charset="-128"/>
                <a:ea typeface="HG教科書体" panose="02020609000000000000" pitchFamily="17" charset="-128"/>
              </a:rPr>
              <a:t>㈱日立超</a:t>
            </a:r>
            <a:r>
              <a:rPr kumimoji="1" lang="en-US" altLang="ja-JP" sz="2240" b="1" dirty="0">
                <a:latin typeface="HG教科書体" panose="02020609000000000000" pitchFamily="17" charset="-128"/>
                <a:ea typeface="HG教科書体" panose="02020609000000000000" pitchFamily="17" charset="-128"/>
              </a:rPr>
              <a:t>LSI</a:t>
            </a:r>
            <a:r>
              <a:rPr kumimoji="1" lang="ja-JP" altLang="en-US" sz="2240" b="1" dirty="0">
                <a:latin typeface="HG教科書体" panose="02020609000000000000" pitchFamily="17" charset="-128"/>
                <a:ea typeface="HG教科書体" panose="02020609000000000000" pitchFamily="17" charset="-128"/>
              </a:rPr>
              <a:t>システムズ</a:t>
            </a:r>
          </a:p>
        </p:txBody>
      </p:sp>
      <p:sp>
        <p:nvSpPr>
          <p:cNvPr id="21" name="片側の 2 つの角を丸めた四角形 20"/>
          <p:cNvSpPr/>
          <p:nvPr/>
        </p:nvSpPr>
        <p:spPr>
          <a:xfrm>
            <a:off x="7746207" y="229869"/>
            <a:ext cx="1635624" cy="709897"/>
          </a:xfrm>
          <a:prstGeom prst="round2Same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1960" b="1" dirty="0">
                <a:effectLst>
                  <a:outerShdw blurRad="38100" dist="38100" dir="2700000" algn="tl">
                    <a:srgbClr val="000000">
                      <a:alpha val="43137"/>
                    </a:srgbClr>
                  </a:outerShdw>
                </a:effectLst>
              </a:rPr>
              <a:t>工夫点</a:t>
            </a:r>
          </a:p>
        </p:txBody>
      </p:sp>
      <p:sp>
        <p:nvSpPr>
          <p:cNvPr id="22" name="片側の 2 つの角を丸めた四角形 21"/>
          <p:cNvSpPr/>
          <p:nvPr/>
        </p:nvSpPr>
        <p:spPr>
          <a:xfrm>
            <a:off x="5923199" y="225194"/>
            <a:ext cx="1635624" cy="709897"/>
          </a:xfrm>
          <a:prstGeom prst="round2SameRect">
            <a:avLst/>
          </a:prstGeom>
          <a:effectLst>
            <a:outerShdw blurRad="50800" dist="38100" dir="8100000" algn="tr"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ja-JP" altLang="en-US" sz="1960" dirty="0"/>
              <a:t>振る舞い</a:t>
            </a:r>
            <a:endParaRPr kumimoji="1" lang="en-US" altLang="ja-JP" sz="1960" dirty="0"/>
          </a:p>
          <a:p>
            <a:pPr algn="ctr"/>
            <a:r>
              <a:rPr kumimoji="1" lang="ja-JP" altLang="en-US" sz="1960" dirty="0"/>
              <a:t>モデル</a:t>
            </a:r>
          </a:p>
        </p:txBody>
      </p:sp>
      <p:sp>
        <p:nvSpPr>
          <p:cNvPr id="2" name="テキスト ボックス 1"/>
          <p:cNvSpPr txBox="1"/>
          <p:nvPr/>
        </p:nvSpPr>
        <p:spPr>
          <a:xfrm>
            <a:off x="56812" y="1006148"/>
            <a:ext cx="5561974" cy="369332"/>
          </a:xfrm>
          <a:prstGeom prst="rect">
            <a:avLst/>
          </a:prstGeom>
          <a:noFill/>
        </p:spPr>
        <p:txBody>
          <a:bodyPr wrap="square" rtlCol="0">
            <a:spAutoFit/>
          </a:bodyPr>
          <a:lstStyle/>
          <a:p>
            <a:r>
              <a:rPr lang="en-US" altLang="ja-JP" sz="1800" b="1" dirty="0">
                <a:latin typeface="HGS教科書体" panose="02020600000000000000" pitchFamily="18" charset="-128"/>
                <a:ea typeface="HGS教科書体" panose="02020600000000000000" pitchFamily="18" charset="-128"/>
              </a:rPr>
              <a:t>11.</a:t>
            </a:r>
            <a:r>
              <a:rPr lang="ja-JP" altLang="en-US" sz="1800" b="1" dirty="0">
                <a:latin typeface="HGS教科書体" panose="02020600000000000000" pitchFamily="18" charset="-128"/>
                <a:ea typeface="HGS教科書体" panose="02020600000000000000" pitchFamily="18" charset="-128"/>
              </a:rPr>
              <a:t>ルックアップゲート攻略時のライントレース走行</a:t>
            </a:r>
            <a:endParaRPr lang="en-US" altLang="ja-JP" sz="1800" b="1" dirty="0">
              <a:latin typeface="HGS教科書体" panose="02020600000000000000" pitchFamily="18" charset="-128"/>
              <a:ea typeface="HGS教科書体" panose="02020600000000000000" pitchFamily="18" charset="-128"/>
            </a:endParaRPr>
          </a:p>
        </p:txBody>
      </p:sp>
      <p:sp>
        <p:nvSpPr>
          <p:cNvPr id="3" name="テキスト ボックス 2"/>
          <p:cNvSpPr txBox="1"/>
          <p:nvPr/>
        </p:nvSpPr>
        <p:spPr>
          <a:xfrm>
            <a:off x="187218" y="1392529"/>
            <a:ext cx="4917438" cy="369332"/>
          </a:xfrm>
          <a:prstGeom prst="rect">
            <a:avLst/>
          </a:prstGeom>
          <a:noFill/>
        </p:spPr>
        <p:txBody>
          <a:bodyPr wrap="square" rtlCol="0">
            <a:spAutoFit/>
          </a:bodyPr>
          <a:lstStyle/>
          <a:p>
            <a:r>
              <a:rPr kumimoji="1" lang="en-US" altLang="ja-JP" sz="1800" b="1" dirty="0">
                <a:latin typeface="HGS教科書体" panose="02020600000000000000" pitchFamily="18" charset="-128"/>
                <a:ea typeface="HGS教科書体" panose="02020600000000000000" pitchFamily="18" charset="-128"/>
              </a:rPr>
              <a:t>11-1. </a:t>
            </a:r>
            <a:r>
              <a:rPr kumimoji="1" lang="ja-JP" altLang="en-US" sz="1800" b="1" dirty="0">
                <a:latin typeface="HGS教科書体" panose="02020600000000000000" pitchFamily="18" charset="-128"/>
                <a:ea typeface="HGS教科書体" panose="02020600000000000000" pitchFamily="18" charset="-128"/>
              </a:rPr>
              <a:t>ルックアップゲート攻略に対する脅威</a:t>
            </a:r>
            <a:endParaRPr kumimoji="1" lang="en-US" altLang="ja-JP" sz="1800" b="1" dirty="0">
              <a:latin typeface="HGS教科書体" panose="02020600000000000000" pitchFamily="18" charset="-128"/>
              <a:ea typeface="HGS教科書体" panose="02020600000000000000" pitchFamily="18" charset="-128"/>
            </a:endParaRPr>
          </a:p>
        </p:txBody>
      </p:sp>
      <p:sp>
        <p:nvSpPr>
          <p:cNvPr id="29" name="テキスト ボックス 28"/>
          <p:cNvSpPr txBox="1"/>
          <p:nvPr/>
        </p:nvSpPr>
        <p:spPr>
          <a:xfrm>
            <a:off x="352272" y="1707783"/>
            <a:ext cx="5513581" cy="830997"/>
          </a:xfrm>
          <a:prstGeom prst="rect">
            <a:avLst/>
          </a:prstGeom>
          <a:noFill/>
        </p:spPr>
        <p:txBody>
          <a:bodyPr wrap="square" rtlCol="0">
            <a:spAutoFit/>
          </a:bodyPr>
          <a:lstStyle/>
          <a:p>
            <a:r>
              <a:rPr kumimoji="1" lang="ja-JP" altLang="en-US" dirty="0"/>
              <a:t>・</a:t>
            </a:r>
            <a:r>
              <a:rPr lang="ja-JP" altLang="en-US" dirty="0">
                <a:latin typeface="HGS教科書体" panose="02020600000000000000" pitchFamily="18" charset="-128"/>
                <a:ea typeface="HGS教科書体" panose="02020600000000000000" pitchFamily="18" charset="-128"/>
              </a:rPr>
              <a:t>尻尾走行</a:t>
            </a:r>
            <a:r>
              <a:rPr kumimoji="1" lang="ja-JP" altLang="en-US" dirty="0">
                <a:latin typeface="HGS教科書体" panose="02020600000000000000" pitchFamily="18" charset="-128"/>
                <a:ea typeface="HGS教科書体" panose="02020600000000000000" pitchFamily="18" charset="-128"/>
              </a:rPr>
              <a:t>時にルックアップゲートに衝突する。</a:t>
            </a:r>
            <a:endParaRPr kumimoji="1" lang="en-US" altLang="ja-JP" dirty="0">
              <a:latin typeface="HGS教科書体" panose="02020600000000000000" pitchFamily="18" charset="-128"/>
              <a:ea typeface="HGS教科書体" panose="02020600000000000000" pitchFamily="18" charset="-128"/>
            </a:endParaRPr>
          </a:p>
          <a:p>
            <a:r>
              <a:rPr lang="ja-JP" altLang="en-US" dirty="0">
                <a:latin typeface="HGS教科書体" panose="02020600000000000000" pitchFamily="18" charset="-128"/>
                <a:ea typeface="HGS教科書体" panose="02020600000000000000" pitchFamily="18" charset="-128"/>
              </a:rPr>
              <a:t>　　</a:t>
            </a:r>
            <a:r>
              <a:rPr kumimoji="1" lang="ja-JP" altLang="en-US" dirty="0">
                <a:latin typeface="HGS教科書体" panose="02020600000000000000" pitchFamily="18" charset="-128"/>
                <a:ea typeface="HGS教科書体" panose="02020600000000000000" pitchFamily="18" charset="-128"/>
              </a:rPr>
              <a:t>原因① 正確に直進することが困難</a:t>
            </a:r>
            <a:endParaRPr kumimoji="1" lang="en-US" altLang="ja-JP" dirty="0">
              <a:latin typeface="HGS教科書体" panose="02020600000000000000" pitchFamily="18" charset="-128"/>
              <a:ea typeface="HGS教科書体" panose="02020600000000000000" pitchFamily="18" charset="-128"/>
            </a:endParaRPr>
          </a:p>
          <a:p>
            <a:r>
              <a:rPr kumimoji="1" lang="ja-JP" altLang="en-US" dirty="0">
                <a:latin typeface="HGS教科書体" panose="02020600000000000000" pitchFamily="18" charset="-128"/>
                <a:ea typeface="HGS教科書体" panose="02020600000000000000" pitchFamily="18" charset="-128"/>
              </a:rPr>
              <a:t>　　原因</a:t>
            </a:r>
            <a:r>
              <a:rPr lang="ja-JP" altLang="en-US" dirty="0">
                <a:latin typeface="HGS教科書体" panose="02020600000000000000" pitchFamily="18" charset="-128"/>
                <a:ea typeface="HGS教科書体" panose="02020600000000000000" pitchFamily="18" charset="-128"/>
              </a:rPr>
              <a:t>② 半回転後の進行方向がゲート衝突方向となる</a:t>
            </a:r>
            <a:endParaRPr kumimoji="1" lang="ja-JP" altLang="en-US" dirty="0">
              <a:latin typeface="HGS教科書体" panose="02020600000000000000" pitchFamily="18" charset="-128"/>
              <a:ea typeface="HGS教科書体" panose="02020600000000000000" pitchFamily="18" charset="-128"/>
            </a:endParaRPr>
          </a:p>
        </p:txBody>
      </p:sp>
      <p:sp>
        <p:nvSpPr>
          <p:cNvPr id="31" name="右矢印 30"/>
          <p:cNvSpPr/>
          <p:nvPr/>
        </p:nvSpPr>
        <p:spPr>
          <a:xfrm rot="5400000">
            <a:off x="2911417" y="4551498"/>
            <a:ext cx="409453" cy="960880"/>
          </a:xfrm>
          <a:prstGeom prst="rightArrow">
            <a:avLst>
              <a:gd name="adj1" fmla="val 39660"/>
              <a:gd name="adj2" fmla="val 61337"/>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p:cNvSpPr txBox="1"/>
          <p:nvPr/>
        </p:nvSpPr>
        <p:spPr>
          <a:xfrm>
            <a:off x="352128" y="5290706"/>
            <a:ext cx="5528030" cy="369332"/>
          </a:xfrm>
          <a:prstGeom prst="rect">
            <a:avLst/>
          </a:prstGeom>
          <a:noFill/>
          <a:ln w="19050">
            <a:solidFill>
              <a:srgbClr val="00B050"/>
            </a:solidFill>
          </a:ln>
        </p:spPr>
        <p:txBody>
          <a:bodyPr wrap="square" rtlCol="0">
            <a:spAutoFit/>
          </a:bodyPr>
          <a:lstStyle/>
          <a:p>
            <a:r>
              <a:rPr kumimoji="1" lang="ja-JP" altLang="en-US" sz="1800" b="1" dirty="0">
                <a:latin typeface="HGS教科書体" panose="02020600000000000000" pitchFamily="18" charset="-128"/>
                <a:ea typeface="HGS教科書体" panose="02020600000000000000" pitchFamily="18" charset="-128"/>
              </a:rPr>
              <a:t>ルックアップゲート攻略時に</a:t>
            </a:r>
            <a:r>
              <a:rPr kumimoji="1" lang="ja-JP" altLang="en-US" sz="1800" b="1" dirty="0">
                <a:solidFill>
                  <a:srgbClr val="FF0000"/>
                </a:solidFill>
                <a:latin typeface="HGS教科書体" panose="02020600000000000000" pitchFamily="18" charset="-128"/>
                <a:ea typeface="HGS教科書体" panose="02020600000000000000" pitchFamily="18" charset="-128"/>
              </a:rPr>
              <a:t>ライントレース</a:t>
            </a:r>
            <a:r>
              <a:rPr kumimoji="1" lang="ja-JP" altLang="en-US" sz="1800" b="1" dirty="0">
                <a:latin typeface="HGS教科書体" panose="02020600000000000000" pitchFamily="18" charset="-128"/>
                <a:ea typeface="HGS教科書体" panose="02020600000000000000" pitchFamily="18" charset="-128"/>
              </a:rPr>
              <a:t>を行う</a:t>
            </a:r>
            <a:endParaRPr kumimoji="1" lang="en-US" altLang="ja-JP" sz="1800" b="1" dirty="0">
              <a:latin typeface="HGS教科書体" panose="02020600000000000000" pitchFamily="18" charset="-128"/>
              <a:ea typeface="HGS教科書体" panose="02020600000000000000" pitchFamily="18" charset="-128"/>
            </a:endParaRPr>
          </a:p>
        </p:txBody>
      </p:sp>
      <p:grpSp>
        <p:nvGrpSpPr>
          <p:cNvPr id="13" name="グループ化 12"/>
          <p:cNvGrpSpPr/>
          <p:nvPr/>
        </p:nvGrpSpPr>
        <p:grpSpPr>
          <a:xfrm>
            <a:off x="247598" y="5855967"/>
            <a:ext cx="5383646" cy="637012"/>
            <a:chOff x="152391" y="4089538"/>
            <a:chExt cx="5113867" cy="637012"/>
          </a:xfrm>
        </p:grpSpPr>
        <p:sp>
          <p:nvSpPr>
            <p:cNvPr id="34" name="テキスト ボックス 33"/>
            <p:cNvSpPr txBox="1"/>
            <p:nvPr/>
          </p:nvSpPr>
          <p:spPr>
            <a:xfrm>
              <a:off x="152391" y="4089538"/>
              <a:ext cx="5113867" cy="369332"/>
            </a:xfrm>
            <a:prstGeom prst="rect">
              <a:avLst/>
            </a:prstGeom>
            <a:noFill/>
          </p:spPr>
          <p:txBody>
            <a:bodyPr wrap="square" rtlCol="0">
              <a:spAutoFit/>
            </a:bodyPr>
            <a:lstStyle/>
            <a:p>
              <a:r>
                <a:rPr lang="en-US" altLang="ja-JP" sz="1800" b="1" dirty="0">
                  <a:latin typeface="HGS教科書体" panose="02020600000000000000" pitchFamily="18" charset="-128"/>
                  <a:ea typeface="HGS教科書体" panose="02020600000000000000" pitchFamily="18" charset="-128"/>
                </a:rPr>
                <a:t>11-2</a:t>
              </a:r>
              <a:r>
                <a:rPr kumimoji="1" lang="en-US" altLang="ja-JP" sz="1800" b="1" dirty="0">
                  <a:latin typeface="HGS教科書体" panose="02020600000000000000" pitchFamily="18" charset="-128"/>
                  <a:ea typeface="HGS教科書体" panose="02020600000000000000" pitchFamily="18" charset="-128"/>
                </a:rPr>
                <a:t>. </a:t>
              </a:r>
              <a:r>
                <a:rPr kumimoji="1" lang="ja-JP" altLang="en-US" sz="1800" b="1" dirty="0">
                  <a:latin typeface="HGS教科書体" panose="02020600000000000000" pitchFamily="18" charset="-128"/>
                  <a:ea typeface="HGS教科書体" panose="02020600000000000000" pitchFamily="18" charset="-128"/>
                </a:rPr>
                <a:t>尻尾走行時のライントレースにおける問題点</a:t>
              </a:r>
              <a:endParaRPr kumimoji="1" lang="en-US" altLang="ja-JP" sz="1800" b="1" dirty="0">
                <a:latin typeface="HGS教科書体" panose="02020600000000000000" pitchFamily="18" charset="-128"/>
                <a:ea typeface="HGS教科書体" panose="02020600000000000000" pitchFamily="18" charset="-128"/>
              </a:endParaRPr>
            </a:p>
          </p:txBody>
        </p:sp>
        <p:sp>
          <p:nvSpPr>
            <p:cNvPr id="38" name="テキスト ボックス 37"/>
            <p:cNvSpPr txBox="1"/>
            <p:nvPr/>
          </p:nvSpPr>
          <p:spPr>
            <a:xfrm>
              <a:off x="452907" y="4387996"/>
              <a:ext cx="4447259" cy="338554"/>
            </a:xfrm>
            <a:prstGeom prst="rect">
              <a:avLst/>
            </a:prstGeom>
            <a:noFill/>
          </p:spPr>
          <p:txBody>
            <a:bodyPr wrap="square" rtlCol="0">
              <a:spAutoFit/>
            </a:bodyPr>
            <a:lstStyle/>
            <a:p>
              <a:r>
                <a:rPr lang="ja-JP" altLang="en-US" dirty="0">
                  <a:latin typeface="HGS教科書体" panose="02020600000000000000" pitchFamily="18" charset="-128"/>
                  <a:ea typeface="HGS教科書体" panose="02020600000000000000" pitchFamily="18" charset="-128"/>
                </a:rPr>
                <a:t>・光センサーの取得値が姿勢によって変化する。</a:t>
              </a:r>
              <a:endParaRPr lang="en-US" altLang="ja-JP" dirty="0">
                <a:latin typeface="HGS教科書体" panose="02020600000000000000" pitchFamily="18" charset="-128"/>
                <a:ea typeface="HGS教科書体" panose="02020600000000000000" pitchFamily="18" charset="-128"/>
              </a:endParaRPr>
            </a:p>
          </p:txBody>
        </p:sp>
      </p:grpSp>
      <p:sp>
        <p:nvSpPr>
          <p:cNvPr id="30" name="テキスト ボックス 29"/>
          <p:cNvSpPr txBox="1"/>
          <p:nvPr/>
        </p:nvSpPr>
        <p:spPr>
          <a:xfrm>
            <a:off x="557656" y="4211631"/>
            <a:ext cx="5116975" cy="584775"/>
          </a:xfrm>
          <a:prstGeom prst="rect">
            <a:avLst/>
          </a:prstGeom>
          <a:noFill/>
        </p:spPr>
        <p:txBody>
          <a:bodyPr wrap="square" rtlCol="0">
            <a:spAutoFit/>
          </a:bodyPr>
          <a:lstStyle/>
          <a:p>
            <a:r>
              <a:rPr kumimoji="1" lang="en-US" altLang="ja-JP" b="1" dirty="0">
                <a:latin typeface="HGS教科書体" panose="02020600000000000000" pitchFamily="18" charset="-128"/>
                <a:ea typeface="HGS教科書体" panose="02020600000000000000" pitchFamily="18" charset="-128"/>
              </a:rPr>
              <a:t>[</a:t>
            </a:r>
            <a:r>
              <a:rPr kumimoji="1" lang="ja-JP" altLang="en-US" b="1" dirty="0">
                <a:latin typeface="HGS教科書体" panose="02020600000000000000" pitchFamily="18" charset="-128"/>
                <a:ea typeface="HGS教科書体" panose="02020600000000000000" pitchFamily="18" charset="-128"/>
              </a:rPr>
              <a:t>脅威への</a:t>
            </a:r>
            <a:r>
              <a:rPr lang="ja-JP" altLang="en-US" b="1" dirty="0">
                <a:latin typeface="HGS教科書体" panose="02020600000000000000" pitchFamily="18" charset="-128"/>
                <a:ea typeface="HGS教科書体" panose="02020600000000000000" pitchFamily="18" charset="-128"/>
              </a:rPr>
              <a:t>対</a:t>
            </a:r>
            <a:r>
              <a:rPr kumimoji="1" lang="ja-JP" altLang="en-US" b="1" dirty="0">
                <a:latin typeface="HGS教科書体" panose="02020600000000000000" pitchFamily="18" charset="-128"/>
                <a:ea typeface="HGS教科書体" panose="02020600000000000000" pitchFamily="18" charset="-128"/>
              </a:rPr>
              <a:t>策</a:t>
            </a:r>
            <a:r>
              <a:rPr kumimoji="1" lang="en-US" altLang="ja-JP" b="1" dirty="0">
                <a:latin typeface="HGS教科書体" panose="02020600000000000000" pitchFamily="18" charset="-128"/>
                <a:ea typeface="HGS教科書体" panose="02020600000000000000" pitchFamily="18" charset="-128"/>
              </a:rPr>
              <a:t>]</a:t>
            </a:r>
          </a:p>
          <a:p>
            <a:r>
              <a:rPr kumimoji="1" lang="ja-JP" altLang="en-US" dirty="0">
                <a:latin typeface="HGS教科書体" panose="02020600000000000000" pitchFamily="18" charset="-128"/>
                <a:ea typeface="HGS教科書体" panose="02020600000000000000" pitchFamily="18" charset="-128"/>
              </a:rPr>
              <a:t>　　黒線に沿</a:t>
            </a:r>
            <a:r>
              <a:rPr lang="ja-JP" altLang="en-US" dirty="0">
                <a:latin typeface="HGS教科書体" panose="02020600000000000000" pitchFamily="18" charset="-128"/>
                <a:ea typeface="HGS教科書体" panose="02020600000000000000" pitchFamily="18" charset="-128"/>
              </a:rPr>
              <a:t>って走行することで正確</a:t>
            </a:r>
            <a:r>
              <a:rPr kumimoji="1" lang="ja-JP" altLang="en-US" dirty="0">
                <a:latin typeface="HGS教科書体" panose="02020600000000000000" pitchFamily="18" charset="-128"/>
                <a:ea typeface="HGS教科書体" panose="02020600000000000000" pitchFamily="18" charset="-128"/>
              </a:rPr>
              <a:t>に直進できる。</a:t>
            </a:r>
            <a:endParaRPr kumimoji="1" lang="en-US" altLang="ja-JP" dirty="0">
              <a:latin typeface="HGS教科書体" panose="02020600000000000000" pitchFamily="18" charset="-128"/>
              <a:ea typeface="HGS教科書体" panose="02020600000000000000" pitchFamily="18" charset="-128"/>
            </a:endParaRPr>
          </a:p>
        </p:txBody>
      </p:sp>
      <p:sp>
        <p:nvSpPr>
          <p:cNvPr id="84" name="テキスト ボックス 83"/>
          <p:cNvSpPr txBox="1"/>
          <p:nvPr/>
        </p:nvSpPr>
        <p:spPr>
          <a:xfrm>
            <a:off x="352272" y="7524447"/>
            <a:ext cx="5496450" cy="584775"/>
          </a:xfrm>
          <a:prstGeom prst="rect">
            <a:avLst/>
          </a:prstGeom>
          <a:noFill/>
        </p:spPr>
        <p:txBody>
          <a:bodyPr wrap="square" rtlCol="0">
            <a:spAutoFit/>
          </a:bodyPr>
          <a:lstStyle/>
          <a:p>
            <a:r>
              <a:rPr lang="ja-JP" altLang="en-US" dirty="0">
                <a:latin typeface="HGS教科書体" panose="02020600000000000000" pitchFamily="18" charset="-128"/>
                <a:ea typeface="HGS教科書体" panose="02020600000000000000" pitchFamily="18" charset="-128"/>
              </a:rPr>
              <a:t>倒立走行時の光センサ目標値を使用して尻尾走行を</a:t>
            </a:r>
            <a:r>
              <a:rPr lang="ja-JP" altLang="en-US" dirty="0" smtClean="0">
                <a:latin typeface="HGS教科書体" panose="02020600000000000000" pitchFamily="18" charset="-128"/>
                <a:ea typeface="HGS教科書体" panose="02020600000000000000" pitchFamily="18" charset="-128"/>
              </a:rPr>
              <a:t>行うと誤認識</a:t>
            </a:r>
            <a:r>
              <a:rPr lang="ja-JP" altLang="en-US" dirty="0">
                <a:latin typeface="HGS教科書体" panose="02020600000000000000" pitchFamily="18" charset="-128"/>
                <a:ea typeface="HGS教科書体" panose="02020600000000000000" pitchFamily="18" charset="-128"/>
              </a:rPr>
              <a:t>の原因となり、</a:t>
            </a:r>
            <a:r>
              <a:rPr lang="ja-JP" altLang="en-US" u="sng" dirty="0">
                <a:solidFill>
                  <a:srgbClr val="FF0000"/>
                </a:solidFill>
                <a:latin typeface="HGS教科書体" panose="02020600000000000000" pitchFamily="18" charset="-128"/>
                <a:ea typeface="HGS教科書体" panose="02020600000000000000" pitchFamily="18" charset="-128"/>
              </a:rPr>
              <a:t>黒線から逸れる可能性</a:t>
            </a:r>
            <a:r>
              <a:rPr lang="ja-JP" altLang="en-US" dirty="0">
                <a:latin typeface="HGS教科書体" panose="02020600000000000000" pitchFamily="18" charset="-128"/>
                <a:ea typeface="HGS教科書体" panose="02020600000000000000" pitchFamily="18" charset="-128"/>
              </a:rPr>
              <a:t>がある。</a:t>
            </a:r>
            <a:endParaRPr lang="en-US" altLang="ja-JP" dirty="0">
              <a:latin typeface="HGS教科書体" panose="02020600000000000000" pitchFamily="18" charset="-128"/>
              <a:ea typeface="HGS教科書体" panose="02020600000000000000" pitchFamily="18" charset="-128"/>
            </a:endParaRPr>
          </a:p>
        </p:txBody>
      </p:sp>
      <p:grpSp>
        <p:nvGrpSpPr>
          <p:cNvPr id="96" name="グループ化 95"/>
          <p:cNvGrpSpPr/>
          <p:nvPr/>
        </p:nvGrpSpPr>
        <p:grpSpPr>
          <a:xfrm>
            <a:off x="216006" y="8565050"/>
            <a:ext cx="6185342" cy="905352"/>
            <a:chOff x="155103" y="8552916"/>
            <a:chExt cx="6185342" cy="905352"/>
          </a:xfrm>
        </p:grpSpPr>
        <p:sp>
          <p:nvSpPr>
            <p:cNvPr id="90" name="テキスト ボックス 89"/>
            <p:cNvSpPr txBox="1"/>
            <p:nvPr/>
          </p:nvSpPr>
          <p:spPr>
            <a:xfrm>
              <a:off x="155103" y="8552916"/>
              <a:ext cx="2591971" cy="369332"/>
            </a:xfrm>
            <a:prstGeom prst="rect">
              <a:avLst/>
            </a:prstGeom>
            <a:noFill/>
          </p:spPr>
          <p:txBody>
            <a:bodyPr wrap="square" rtlCol="0">
              <a:spAutoFit/>
            </a:bodyPr>
            <a:lstStyle/>
            <a:p>
              <a:r>
                <a:rPr kumimoji="1" lang="en-US" altLang="ja-JP" sz="1800" b="1" dirty="0">
                  <a:latin typeface="HGS教科書体" panose="02020600000000000000" pitchFamily="18" charset="-128"/>
                  <a:ea typeface="HGS教科書体" panose="02020600000000000000" pitchFamily="18" charset="-128"/>
                </a:rPr>
                <a:t>11-3. </a:t>
              </a:r>
              <a:r>
                <a:rPr kumimoji="1" lang="ja-JP" altLang="en-US" sz="1800" b="1" dirty="0">
                  <a:latin typeface="HGS教科書体" panose="02020600000000000000" pitchFamily="18" charset="-128"/>
                  <a:ea typeface="HGS教科書体" panose="02020600000000000000" pitchFamily="18" charset="-128"/>
                </a:rPr>
                <a:t>問題点の</a:t>
              </a:r>
              <a:r>
                <a:rPr lang="ja-JP" altLang="en-US" sz="1800" b="1" dirty="0">
                  <a:latin typeface="HGS教科書体" panose="02020600000000000000" pitchFamily="18" charset="-128"/>
                  <a:ea typeface="HGS教科書体" panose="02020600000000000000" pitchFamily="18" charset="-128"/>
                </a:rPr>
                <a:t>対</a:t>
              </a:r>
              <a:r>
                <a:rPr kumimoji="1" lang="ja-JP" altLang="en-US" sz="1800" b="1" dirty="0">
                  <a:latin typeface="HGS教科書体" panose="02020600000000000000" pitchFamily="18" charset="-128"/>
                  <a:ea typeface="HGS教科書体" panose="02020600000000000000" pitchFamily="18" charset="-128"/>
                </a:rPr>
                <a:t>策</a:t>
              </a:r>
            </a:p>
          </p:txBody>
        </p:sp>
        <p:sp>
          <p:nvSpPr>
            <p:cNvPr id="91" name="正方形/長方形 90"/>
            <p:cNvSpPr/>
            <p:nvPr/>
          </p:nvSpPr>
          <p:spPr>
            <a:xfrm>
              <a:off x="221620" y="8873493"/>
              <a:ext cx="6118825" cy="584775"/>
            </a:xfrm>
            <a:prstGeom prst="rect">
              <a:avLst/>
            </a:prstGeom>
          </p:spPr>
          <p:txBody>
            <a:bodyPr wrap="square">
              <a:spAutoFit/>
            </a:bodyPr>
            <a:lstStyle/>
            <a:p>
              <a:r>
                <a:rPr lang="ja-JP" altLang="en-US" dirty="0">
                  <a:latin typeface="HGS教科書体" panose="02020600000000000000" pitchFamily="18" charset="-128"/>
                  <a:ea typeface="HGS教科書体" panose="02020600000000000000" pitchFamily="18" charset="-128"/>
                </a:rPr>
                <a:t>・倒立走行時</a:t>
              </a:r>
              <a:r>
                <a:rPr lang="en-US" altLang="ja-JP" dirty="0">
                  <a:latin typeface="HGS教科書体" panose="02020600000000000000" pitchFamily="18" charset="-128"/>
                  <a:ea typeface="HGS教科書体" panose="02020600000000000000" pitchFamily="18" charset="-128"/>
                </a:rPr>
                <a:t>/</a:t>
              </a:r>
              <a:r>
                <a:rPr lang="ja-JP" altLang="en-US" dirty="0">
                  <a:latin typeface="HGS教科書体" panose="02020600000000000000" pitchFamily="18" charset="-128"/>
                  <a:ea typeface="HGS教科書体" panose="02020600000000000000" pitchFamily="18" charset="-128"/>
                </a:rPr>
                <a:t>尻尾走行時の各姿勢でキャリブレーションを</a:t>
              </a:r>
              <a:endParaRPr lang="en-US" altLang="ja-JP" dirty="0">
                <a:latin typeface="HGS教科書体" panose="02020600000000000000" pitchFamily="18" charset="-128"/>
                <a:ea typeface="HGS教科書体" panose="02020600000000000000" pitchFamily="18" charset="-128"/>
              </a:endParaRPr>
            </a:p>
            <a:p>
              <a:r>
                <a:rPr lang="ja-JP" altLang="en-US" dirty="0" smtClean="0">
                  <a:latin typeface="HGS教科書体" panose="02020600000000000000" pitchFamily="18" charset="-128"/>
                  <a:ea typeface="HGS教科書体" panose="02020600000000000000" pitchFamily="18" charset="-128"/>
                </a:rPr>
                <a:t>　行い</a:t>
              </a:r>
              <a:r>
                <a:rPr lang="ja-JP" altLang="en-US" dirty="0">
                  <a:latin typeface="HGS教科書体" panose="02020600000000000000" pitchFamily="18" charset="-128"/>
                  <a:ea typeface="HGS教科書体" panose="02020600000000000000" pitchFamily="18" charset="-128"/>
                </a:rPr>
                <a:t>、各走行時の光センサ目標値を設定する。</a:t>
              </a:r>
              <a:endParaRPr lang="en-US" altLang="ja-JP" dirty="0">
                <a:latin typeface="HGS教科書体" panose="02020600000000000000" pitchFamily="18" charset="-128"/>
                <a:ea typeface="HGS教科書体" panose="02020600000000000000" pitchFamily="18" charset="-128"/>
              </a:endParaRPr>
            </a:p>
          </p:txBody>
        </p:sp>
      </p:grpSp>
      <p:grpSp>
        <p:nvGrpSpPr>
          <p:cNvPr id="95" name="グループ化 94"/>
          <p:cNvGrpSpPr/>
          <p:nvPr/>
        </p:nvGrpSpPr>
        <p:grpSpPr>
          <a:xfrm>
            <a:off x="6011507" y="1056184"/>
            <a:ext cx="6531727" cy="2103914"/>
            <a:chOff x="6260951" y="2515906"/>
            <a:chExt cx="6531727" cy="2103914"/>
          </a:xfrm>
        </p:grpSpPr>
        <p:sp>
          <p:nvSpPr>
            <p:cNvPr id="92" name="テキスト ボックス 91"/>
            <p:cNvSpPr txBox="1"/>
            <p:nvPr/>
          </p:nvSpPr>
          <p:spPr>
            <a:xfrm>
              <a:off x="6260951" y="2515906"/>
              <a:ext cx="2048570" cy="369332"/>
            </a:xfrm>
            <a:prstGeom prst="rect">
              <a:avLst/>
            </a:prstGeom>
            <a:noFill/>
          </p:spPr>
          <p:txBody>
            <a:bodyPr wrap="square" rtlCol="0">
              <a:spAutoFit/>
            </a:bodyPr>
            <a:lstStyle/>
            <a:p>
              <a:r>
                <a:rPr kumimoji="1" lang="en-US" altLang="ja-JP" sz="1800" b="1" dirty="0">
                  <a:latin typeface="HGS教科書体" panose="02020600000000000000" pitchFamily="18" charset="-128"/>
                  <a:ea typeface="HGS教科書体" panose="02020600000000000000" pitchFamily="18" charset="-128"/>
                </a:rPr>
                <a:t>11-4. </a:t>
              </a:r>
              <a:r>
                <a:rPr kumimoji="1" lang="ja-JP" altLang="en-US" sz="1800" b="1" dirty="0">
                  <a:latin typeface="HGS教科書体" panose="02020600000000000000" pitchFamily="18" charset="-128"/>
                  <a:ea typeface="HGS教科書体" panose="02020600000000000000" pitchFamily="18" charset="-128"/>
                </a:rPr>
                <a:t>実験と</a:t>
              </a:r>
              <a:r>
                <a:rPr lang="ja-JP" altLang="en-US" sz="1800" b="1" dirty="0">
                  <a:latin typeface="HGS教科書体" panose="02020600000000000000" pitchFamily="18" charset="-128"/>
                  <a:ea typeface="HGS教科書体" panose="02020600000000000000" pitchFamily="18" charset="-128"/>
                </a:rPr>
                <a:t>結果</a:t>
              </a:r>
              <a:endParaRPr kumimoji="1" lang="ja-JP" altLang="en-US" sz="1800" b="1" dirty="0">
                <a:latin typeface="HGS教科書体" panose="02020600000000000000" pitchFamily="18" charset="-128"/>
                <a:ea typeface="HGS教科書体" panose="02020600000000000000" pitchFamily="18" charset="-128"/>
              </a:endParaRPr>
            </a:p>
          </p:txBody>
        </p:sp>
        <p:sp>
          <p:nvSpPr>
            <p:cNvPr id="93" name="正方形/長方形 92"/>
            <p:cNvSpPr/>
            <p:nvPr/>
          </p:nvSpPr>
          <p:spPr>
            <a:xfrm>
              <a:off x="6477057" y="2803938"/>
              <a:ext cx="6315621" cy="1815882"/>
            </a:xfrm>
            <a:prstGeom prst="rect">
              <a:avLst/>
            </a:prstGeom>
          </p:spPr>
          <p:txBody>
            <a:bodyPr wrap="square">
              <a:spAutoFit/>
            </a:bodyPr>
            <a:lstStyle/>
            <a:p>
              <a:r>
                <a:rPr lang="ja-JP" altLang="en-US" dirty="0">
                  <a:latin typeface="HGS教科書体" panose="02020600000000000000" pitchFamily="18" charset="-128"/>
                  <a:ea typeface="HGS教科書体" panose="02020600000000000000" pitchFamily="18" charset="-128"/>
                </a:rPr>
                <a:t>以下の</a:t>
              </a:r>
              <a:r>
                <a:rPr lang="en-US" altLang="ja-JP" dirty="0">
                  <a:latin typeface="HGS教科書体" panose="02020600000000000000" pitchFamily="18" charset="-128"/>
                  <a:ea typeface="HGS教科書体" panose="02020600000000000000" pitchFamily="18" charset="-128"/>
                </a:rPr>
                <a:t>3</a:t>
              </a:r>
              <a:r>
                <a:rPr lang="ja-JP" altLang="en-US" dirty="0">
                  <a:latin typeface="HGS教科書体" panose="02020600000000000000" pitchFamily="18" charset="-128"/>
                  <a:ea typeface="HGS教科書体" panose="02020600000000000000" pitchFamily="18" charset="-128"/>
                </a:rPr>
                <a:t>つの条件でルックアップゲート攻略プログラムを実行し、表</a:t>
              </a:r>
              <a:r>
                <a:rPr lang="en-US" altLang="ja-JP" dirty="0">
                  <a:latin typeface="HGS教科書体" panose="02020600000000000000" pitchFamily="18" charset="-128"/>
                  <a:ea typeface="HGS教科書体" panose="02020600000000000000" pitchFamily="18" charset="-128"/>
                </a:rPr>
                <a:t>6</a:t>
              </a:r>
              <a:r>
                <a:rPr lang="ja-JP" altLang="en-US" dirty="0" smtClean="0">
                  <a:latin typeface="HGS教科書体" panose="02020600000000000000" pitchFamily="18" charset="-128"/>
                  <a:ea typeface="HGS教科書体" panose="02020600000000000000" pitchFamily="18" charset="-128"/>
                </a:rPr>
                <a:t>に結果</a:t>
              </a:r>
              <a:r>
                <a:rPr lang="ja-JP" altLang="en-US" dirty="0">
                  <a:latin typeface="HGS教科書体" panose="02020600000000000000" pitchFamily="18" charset="-128"/>
                  <a:ea typeface="HGS教科書体" panose="02020600000000000000" pitchFamily="18" charset="-128"/>
                </a:rPr>
                <a:t>をまとめた。</a:t>
              </a:r>
              <a:endParaRPr lang="en-US" altLang="ja-JP" dirty="0">
                <a:latin typeface="HGS教科書体" panose="02020600000000000000" pitchFamily="18" charset="-128"/>
                <a:ea typeface="HGS教科書体" panose="02020600000000000000" pitchFamily="18" charset="-128"/>
              </a:endParaRPr>
            </a:p>
            <a:p>
              <a:r>
                <a:rPr lang="ja-JP" altLang="en-US" dirty="0">
                  <a:latin typeface="HGS教科書体" panose="02020600000000000000" pitchFamily="18" charset="-128"/>
                  <a:ea typeface="HGS教科書体" panose="02020600000000000000" pitchFamily="18" charset="-128"/>
                </a:rPr>
                <a:t>なお、「成功」とはダブルを達成することとした。</a:t>
              </a:r>
              <a:r>
                <a:rPr lang="en-US" altLang="ja-JP" dirty="0">
                  <a:latin typeface="HGS教科書体" panose="02020600000000000000" pitchFamily="18" charset="-128"/>
                  <a:ea typeface="HGS教科書体" panose="02020600000000000000" pitchFamily="18" charset="-128"/>
                </a:rPr>
                <a:t>10</a:t>
              </a:r>
              <a:r>
                <a:rPr lang="ja-JP" altLang="en-US" dirty="0">
                  <a:latin typeface="HGS教科書体" panose="02020600000000000000" pitchFamily="18" charset="-128"/>
                  <a:ea typeface="HGS教科書体" panose="02020600000000000000" pitchFamily="18" charset="-128"/>
                </a:rPr>
                <a:t>回施行した結果の平均を成功率とする。</a:t>
              </a:r>
              <a:endParaRPr lang="en-US" altLang="ja-JP" dirty="0">
                <a:latin typeface="HGS教科書体" panose="02020600000000000000" pitchFamily="18" charset="-128"/>
                <a:ea typeface="HGS教科書体" panose="02020600000000000000" pitchFamily="18" charset="-128"/>
              </a:endParaRPr>
            </a:p>
            <a:p>
              <a:r>
                <a:rPr lang="ja-JP" altLang="en-US" b="1" dirty="0">
                  <a:latin typeface="HGS教科書体" panose="02020600000000000000" pitchFamily="18" charset="-128"/>
                  <a:ea typeface="HGS教科書体" panose="02020600000000000000" pitchFamily="18" charset="-128"/>
                </a:rPr>
                <a:t>　　１</a:t>
              </a:r>
              <a:r>
                <a:rPr lang="en-US" altLang="ja-JP" b="1" dirty="0">
                  <a:latin typeface="HGS教科書体" panose="02020600000000000000" pitchFamily="18" charset="-128"/>
                  <a:ea typeface="HGS教科書体" panose="02020600000000000000" pitchFamily="18" charset="-128"/>
                </a:rPr>
                <a:t>. </a:t>
              </a:r>
              <a:r>
                <a:rPr lang="ja-JP" altLang="en-US" b="1" dirty="0">
                  <a:latin typeface="HGS教科書体" panose="02020600000000000000" pitchFamily="18" charset="-128"/>
                  <a:ea typeface="HGS教科書体" panose="02020600000000000000" pitchFamily="18" charset="-128"/>
                </a:rPr>
                <a:t>ライントレースなしの直進走行</a:t>
              </a:r>
              <a:endParaRPr lang="en-US" altLang="ja-JP" b="1" dirty="0">
                <a:latin typeface="HGS教科書体" panose="02020600000000000000" pitchFamily="18" charset="-128"/>
                <a:ea typeface="HGS教科書体" panose="02020600000000000000" pitchFamily="18" charset="-128"/>
              </a:endParaRPr>
            </a:p>
            <a:p>
              <a:r>
                <a:rPr lang="ja-JP" altLang="en-US" b="1" dirty="0">
                  <a:latin typeface="HGS教科書体" panose="02020600000000000000" pitchFamily="18" charset="-128"/>
                  <a:ea typeface="HGS教科書体" panose="02020600000000000000" pitchFamily="18" charset="-128"/>
                </a:rPr>
                <a:t>　　２</a:t>
              </a:r>
              <a:r>
                <a:rPr lang="en-US" altLang="ja-JP" b="1" dirty="0">
                  <a:latin typeface="HGS教科書体" panose="02020600000000000000" pitchFamily="18" charset="-128"/>
                  <a:ea typeface="HGS教科書体" panose="02020600000000000000" pitchFamily="18" charset="-128"/>
                </a:rPr>
                <a:t>. </a:t>
              </a:r>
              <a:r>
                <a:rPr lang="ja-JP" altLang="en-US" b="1" dirty="0">
                  <a:latin typeface="HGS教科書体" panose="02020600000000000000" pitchFamily="18" charset="-128"/>
                  <a:ea typeface="HGS教科書体" panose="02020600000000000000" pitchFamily="18" charset="-128"/>
                </a:rPr>
                <a:t>倒立走行時の光センサ目標値でライントレース走行</a:t>
              </a:r>
              <a:endParaRPr lang="en-US" altLang="ja-JP" b="1" dirty="0">
                <a:latin typeface="HGS教科書体" panose="02020600000000000000" pitchFamily="18" charset="-128"/>
                <a:ea typeface="HGS教科書体" panose="02020600000000000000" pitchFamily="18" charset="-128"/>
              </a:endParaRPr>
            </a:p>
            <a:p>
              <a:r>
                <a:rPr lang="ja-JP" altLang="en-US" b="1" dirty="0">
                  <a:latin typeface="HGS教科書体" panose="02020600000000000000" pitchFamily="18" charset="-128"/>
                  <a:ea typeface="HGS教科書体" panose="02020600000000000000" pitchFamily="18" charset="-128"/>
                </a:rPr>
                <a:t>　　３</a:t>
              </a:r>
              <a:r>
                <a:rPr lang="en-US" altLang="ja-JP" b="1" dirty="0">
                  <a:latin typeface="HGS教科書体" panose="02020600000000000000" pitchFamily="18" charset="-128"/>
                  <a:ea typeface="HGS教科書体" panose="02020600000000000000" pitchFamily="18" charset="-128"/>
                </a:rPr>
                <a:t>. </a:t>
              </a:r>
              <a:r>
                <a:rPr lang="ja-JP" altLang="en-US" b="1" dirty="0">
                  <a:latin typeface="HGS教科書体" panose="02020600000000000000" pitchFamily="18" charset="-128"/>
                  <a:ea typeface="HGS教科書体" panose="02020600000000000000" pitchFamily="18" charset="-128"/>
                </a:rPr>
                <a:t>尻尾走行時の光センサ目標値でライントレース走行</a:t>
              </a:r>
              <a:endParaRPr lang="en-US" altLang="ja-JP" b="1" dirty="0">
                <a:latin typeface="HGS教科書体" panose="02020600000000000000" pitchFamily="18" charset="-128"/>
                <a:ea typeface="HGS教科書体" panose="02020600000000000000" pitchFamily="18" charset="-128"/>
              </a:endParaRPr>
            </a:p>
          </p:txBody>
        </p:sp>
      </p:grpSp>
      <p:sp>
        <p:nvSpPr>
          <p:cNvPr id="4" name="正方形/長方形 3"/>
          <p:cNvSpPr/>
          <p:nvPr/>
        </p:nvSpPr>
        <p:spPr>
          <a:xfrm>
            <a:off x="976730" y="8086720"/>
            <a:ext cx="2939959" cy="369332"/>
          </a:xfrm>
          <a:prstGeom prst="rect">
            <a:avLst/>
          </a:prstGeom>
        </p:spPr>
        <p:txBody>
          <a:bodyPr wrap="square">
            <a:spAutoFit/>
          </a:bodyPr>
          <a:lstStyle/>
          <a:p>
            <a:r>
              <a:rPr lang="ja-JP" altLang="en-US" sz="1800" dirty="0">
                <a:latin typeface="HGS教科書体" panose="02020600000000000000" pitchFamily="18" charset="-128"/>
                <a:ea typeface="HGS教科書体" panose="02020600000000000000" pitchFamily="18" charset="-128"/>
              </a:rPr>
              <a:t>→ </a:t>
            </a:r>
            <a:r>
              <a:rPr lang="ja-JP" altLang="en-US" sz="1800" b="1" dirty="0">
                <a:latin typeface="HGS教科書体" panose="02020600000000000000" pitchFamily="18" charset="-128"/>
                <a:ea typeface="HGS教科書体" panose="02020600000000000000" pitchFamily="18" charset="-128"/>
              </a:rPr>
              <a:t>衝突の危険性が上がる。</a:t>
            </a:r>
            <a:endParaRPr lang="en-US" altLang="ja-JP" sz="1800" b="1" dirty="0">
              <a:latin typeface="HGS教科書体" panose="02020600000000000000" pitchFamily="18" charset="-128"/>
              <a:ea typeface="HGS教科書体" panose="02020600000000000000" pitchFamily="18" charset="-128"/>
            </a:endParaRPr>
          </a:p>
        </p:txBody>
      </p:sp>
      <p:graphicFrame>
        <p:nvGraphicFramePr>
          <p:cNvPr id="25" name="表 24"/>
          <p:cNvGraphicFramePr>
            <a:graphicFrameLocks noGrp="1"/>
          </p:cNvGraphicFramePr>
          <p:nvPr>
            <p:extLst>
              <p:ext uri="{D42A27DB-BD31-4B8C-83A1-F6EECF244321}">
                <p14:modId xmlns:p14="http://schemas.microsoft.com/office/powerpoint/2010/main" val="3750011132"/>
              </p:ext>
            </p:extLst>
          </p:nvPr>
        </p:nvGraphicFramePr>
        <p:xfrm>
          <a:off x="6200839" y="3351458"/>
          <a:ext cx="6215772" cy="1720962"/>
        </p:xfrm>
        <a:graphic>
          <a:graphicData uri="http://schemas.openxmlformats.org/drawingml/2006/table">
            <a:tbl>
              <a:tblPr firstRow="1" bandRow="1">
                <a:tableStyleId>{912C8C85-51F0-491E-9774-3900AFEF0FD7}</a:tableStyleId>
              </a:tblPr>
              <a:tblGrid>
                <a:gridCol w="989117">
                  <a:extLst>
                    <a:ext uri="{9D8B030D-6E8A-4147-A177-3AD203B41FA5}">
                      <a16:colId xmlns:a16="http://schemas.microsoft.com/office/drawing/2014/main" val="480217539"/>
                    </a:ext>
                  </a:extLst>
                </a:gridCol>
                <a:gridCol w="442196">
                  <a:extLst>
                    <a:ext uri="{9D8B030D-6E8A-4147-A177-3AD203B41FA5}">
                      <a16:colId xmlns:a16="http://schemas.microsoft.com/office/drawing/2014/main" val="1731838421"/>
                    </a:ext>
                  </a:extLst>
                </a:gridCol>
                <a:gridCol w="442196">
                  <a:extLst>
                    <a:ext uri="{9D8B030D-6E8A-4147-A177-3AD203B41FA5}">
                      <a16:colId xmlns:a16="http://schemas.microsoft.com/office/drawing/2014/main" val="569167723"/>
                    </a:ext>
                  </a:extLst>
                </a:gridCol>
                <a:gridCol w="442196">
                  <a:extLst>
                    <a:ext uri="{9D8B030D-6E8A-4147-A177-3AD203B41FA5}">
                      <a16:colId xmlns:a16="http://schemas.microsoft.com/office/drawing/2014/main" val="3973117867"/>
                    </a:ext>
                  </a:extLst>
                </a:gridCol>
                <a:gridCol w="442196">
                  <a:extLst>
                    <a:ext uri="{9D8B030D-6E8A-4147-A177-3AD203B41FA5}">
                      <a16:colId xmlns:a16="http://schemas.microsoft.com/office/drawing/2014/main" val="3644873832"/>
                    </a:ext>
                  </a:extLst>
                </a:gridCol>
                <a:gridCol w="442196">
                  <a:extLst>
                    <a:ext uri="{9D8B030D-6E8A-4147-A177-3AD203B41FA5}">
                      <a16:colId xmlns:a16="http://schemas.microsoft.com/office/drawing/2014/main" val="207481058"/>
                    </a:ext>
                  </a:extLst>
                </a:gridCol>
                <a:gridCol w="442196">
                  <a:extLst>
                    <a:ext uri="{9D8B030D-6E8A-4147-A177-3AD203B41FA5}">
                      <a16:colId xmlns:a16="http://schemas.microsoft.com/office/drawing/2014/main" val="2514063733"/>
                    </a:ext>
                  </a:extLst>
                </a:gridCol>
                <a:gridCol w="442196">
                  <a:extLst>
                    <a:ext uri="{9D8B030D-6E8A-4147-A177-3AD203B41FA5}">
                      <a16:colId xmlns:a16="http://schemas.microsoft.com/office/drawing/2014/main" val="644356814"/>
                    </a:ext>
                  </a:extLst>
                </a:gridCol>
                <a:gridCol w="442196">
                  <a:extLst>
                    <a:ext uri="{9D8B030D-6E8A-4147-A177-3AD203B41FA5}">
                      <a16:colId xmlns:a16="http://schemas.microsoft.com/office/drawing/2014/main" val="398123832"/>
                    </a:ext>
                  </a:extLst>
                </a:gridCol>
                <a:gridCol w="442196">
                  <a:extLst>
                    <a:ext uri="{9D8B030D-6E8A-4147-A177-3AD203B41FA5}">
                      <a16:colId xmlns:a16="http://schemas.microsoft.com/office/drawing/2014/main" val="2005927196"/>
                    </a:ext>
                  </a:extLst>
                </a:gridCol>
                <a:gridCol w="442196">
                  <a:extLst>
                    <a:ext uri="{9D8B030D-6E8A-4147-A177-3AD203B41FA5}">
                      <a16:colId xmlns:a16="http://schemas.microsoft.com/office/drawing/2014/main" val="2556645271"/>
                    </a:ext>
                  </a:extLst>
                </a:gridCol>
                <a:gridCol w="804695">
                  <a:extLst>
                    <a:ext uri="{9D8B030D-6E8A-4147-A177-3AD203B41FA5}">
                      <a16:colId xmlns:a16="http://schemas.microsoft.com/office/drawing/2014/main" val="1401366267"/>
                    </a:ext>
                  </a:extLst>
                </a:gridCol>
              </a:tblGrid>
              <a:tr h="415865">
                <a:tc>
                  <a:txBody>
                    <a:bodyPr/>
                    <a:lstStyle/>
                    <a:p>
                      <a:endParaRPr kumimoji="1" lang="ja-JP" altLang="en-US" dirty="0"/>
                    </a:p>
                  </a:txBody>
                  <a:tcPr marL="85621" marR="85621" marT="42810" marB="42810">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500" u="none" strike="noStrike" dirty="0">
                          <a:effectLst/>
                        </a:rPr>
                        <a:t>1</a:t>
                      </a:r>
                    </a:p>
                  </a:txBody>
                  <a:tcPr marL="85621" marR="85621" marT="42810" marB="4281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solidFill>
                  </a:tcPr>
                </a:tc>
                <a:tc>
                  <a:txBody>
                    <a:bodyPr/>
                    <a:lstStyle/>
                    <a:p>
                      <a:pPr algn="ctr"/>
                      <a:r>
                        <a:rPr kumimoji="1" lang="en-US" altLang="ja-JP" sz="1500" dirty="0"/>
                        <a:t>2</a:t>
                      </a:r>
                      <a:endParaRPr kumimoji="1" lang="ja-JP" altLang="en-US" sz="1500" dirty="0"/>
                    </a:p>
                  </a:txBody>
                  <a:tcPr marL="85621" marR="85621" marT="42810" marB="4281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solidFill>
                  </a:tcPr>
                </a:tc>
                <a:tc>
                  <a:txBody>
                    <a:bodyPr/>
                    <a:lstStyle/>
                    <a:p>
                      <a:pPr algn="ctr"/>
                      <a:r>
                        <a:rPr kumimoji="1" lang="en-US" altLang="ja-JP" sz="1500" dirty="0"/>
                        <a:t>3</a:t>
                      </a:r>
                      <a:endParaRPr kumimoji="1" lang="ja-JP" altLang="en-US" sz="1500" dirty="0"/>
                    </a:p>
                  </a:txBody>
                  <a:tcPr marL="85621" marR="85621" marT="42810" marB="4281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solidFill>
                  </a:tcPr>
                </a:tc>
                <a:tc>
                  <a:txBody>
                    <a:bodyPr/>
                    <a:lstStyle/>
                    <a:p>
                      <a:pPr algn="ctr"/>
                      <a:r>
                        <a:rPr kumimoji="1" lang="en-US" altLang="ja-JP" sz="1500" dirty="0"/>
                        <a:t>4</a:t>
                      </a:r>
                      <a:endParaRPr kumimoji="1" lang="ja-JP" altLang="en-US" sz="1500" dirty="0"/>
                    </a:p>
                  </a:txBody>
                  <a:tcPr marL="85621" marR="85621" marT="42810" marB="4281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solidFill>
                  </a:tcPr>
                </a:tc>
                <a:tc>
                  <a:txBody>
                    <a:bodyPr/>
                    <a:lstStyle/>
                    <a:p>
                      <a:pPr algn="ctr"/>
                      <a:r>
                        <a:rPr kumimoji="1" lang="en-US" altLang="ja-JP" sz="1500" dirty="0"/>
                        <a:t>5</a:t>
                      </a:r>
                      <a:endParaRPr kumimoji="1" lang="ja-JP" altLang="en-US" sz="1500" dirty="0"/>
                    </a:p>
                  </a:txBody>
                  <a:tcPr marL="85621" marR="85621" marT="42810" marB="4281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solidFill>
                  </a:tcPr>
                </a:tc>
                <a:tc>
                  <a:txBody>
                    <a:bodyPr/>
                    <a:lstStyle/>
                    <a:p>
                      <a:pPr algn="ctr"/>
                      <a:r>
                        <a:rPr kumimoji="1" lang="en-US" altLang="ja-JP" sz="1500" dirty="0"/>
                        <a:t>6</a:t>
                      </a:r>
                      <a:endParaRPr kumimoji="1" lang="ja-JP" altLang="en-US" sz="1500" dirty="0"/>
                    </a:p>
                  </a:txBody>
                  <a:tcPr marL="85621" marR="85621" marT="42810" marB="4281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solidFill>
                  </a:tcPr>
                </a:tc>
                <a:tc>
                  <a:txBody>
                    <a:bodyPr/>
                    <a:lstStyle/>
                    <a:p>
                      <a:pPr algn="ctr"/>
                      <a:r>
                        <a:rPr kumimoji="1" lang="en-US" altLang="ja-JP" sz="1500" dirty="0"/>
                        <a:t>7</a:t>
                      </a:r>
                      <a:endParaRPr kumimoji="1" lang="ja-JP" altLang="en-US" sz="1500" dirty="0"/>
                    </a:p>
                  </a:txBody>
                  <a:tcPr marL="85621" marR="85621" marT="42810" marB="4281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solidFill>
                  </a:tcPr>
                </a:tc>
                <a:tc>
                  <a:txBody>
                    <a:bodyPr/>
                    <a:lstStyle/>
                    <a:p>
                      <a:pPr algn="ctr"/>
                      <a:r>
                        <a:rPr kumimoji="1" lang="en-US" altLang="ja-JP" sz="1500" dirty="0"/>
                        <a:t>8</a:t>
                      </a:r>
                      <a:endParaRPr kumimoji="1" lang="ja-JP" altLang="en-US" sz="1500" dirty="0"/>
                    </a:p>
                  </a:txBody>
                  <a:tcPr marL="85621" marR="85621" marT="42810" marB="4281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solidFill>
                  </a:tcPr>
                </a:tc>
                <a:tc>
                  <a:txBody>
                    <a:bodyPr/>
                    <a:lstStyle/>
                    <a:p>
                      <a:pPr algn="ctr"/>
                      <a:r>
                        <a:rPr kumimoji="1" lang="en-US" altLang="ja-JP" sz="1500" dirty="0"/>
                        <a:t>9</a:t>
                      </a:r>
                      <a:endParaRPr kumimoji="1" lang="ja-JP" altLang="en-US" sz="1500" dirty="0"/>
                    </a:p>
                  </a:txBody>
                  <a:tcPr marL="85621" marR="85621" marT="42810" marB="4281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solidFill>
                  </a:tcPr>
                </a:tc>
                <a:tc>
                  <a:txBody>
                    <a:bodyPr/>
                    <a:lstStyle/>
                    <a:p>
                      <a:pPr algn="ctr"/>
                      <a:r>
                        <a:rPr kumimoji="1" lang="en-US" altLang="ja-JP" sz="1500" dirty="0"/>
                        <a:t>10</a:t>
                      </a:r>
                      <a:endParaRPr kumimoji="1" lang="ja-JP" altLang="en-US" sz="1500" dirty="0"/>
                    </a:p>
                  </a:txBody>
                  <a:tcPr marL="85621" marR="85621" marT="42810" marB="4281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u="none" strike="noStrike" dirty="0" smtClean="0">
                          <a:effectLst/>
                        </a:rPr>
                        <a:t>成功率</a:t>
                      </a:r>
                      <a:endParaRPr lang="en-US" altLang="ja-JP" sz="1400" u="none" strike="noStrike" dirty="0" smtClean="0">
                        <a:effectLst/>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400" u="none" strike="noStrike" dirty="0" smtClean="0">
                          <a:effectLst/>
                        </a:rPr>
                        <a:t>(%)</a:t>
                      </a:r>
                      <a:endParaRPr lang="ja-JP" altLang="en-US" sz="1400" b="0" i="0" u="none" strike="noStrike" dirty="0" smtClean="0">
                        <a:solidFill>
                          <a:srgbClr val="000000"/>
                        </a:solidFill>
                        <a:effectLst/>
                        <a:latin typeface="游ゴシック" panose="020B0400000000000000" pitchFamily="50" charset="-128"/>
                        <a:ea typeface="+mn-ea"/>
                      </a:endParaRPr>
                    </a:p>
                  </a:txBody>
                  <a:tcPr marL="85621" marR="85621" marT="42810" marB="42810">
                    <a:lnL w="12700" cap="flat" cmpd="sng" algn="ctr">
                      <a:solidFill>
                        <a:schemeClr val="accent6">
                          <a:lumMod val="75000"/>
                        </a:schemeClr>
                      </a:solidFill>
                      <a:prstDash val="solid"/>
                      <a:round/>
                      <a:headEnd type="none" w="med" len="med"/>
                      <a:tailEnd type="none" w="med" len="med"/>
                    </a:lnL>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extLst>
                  <a:ext uri="{0D108BD9-81ED-4DB2-BD59-A6C34878D82A}">
                    <a16:rowId xmlns:a16="http://schemas.microsoft.com/office/drawing/2014/main" val="2391502151"/>
                  </a:ext>
                </a:extLst>
              </a:tr>
              <a:tr h="40287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500" u="none" strike="noStrike" dirty="0">
                          <a:solidFill>
                            <a:schemeClr val="bg1"/>
                          </a:solidFill>
                          <a:effectLst/>
                        </a:rPr>
                        <a:t>直進</a:t>
                      </a:r>
                      <a:r>
                        <a:rPr kumimoji="1" lang="ja-JP" altLang="en-US" sz="1500" dirty="0">
                          <a:solidFill>
                            <a:schemeClr val="bg1"/>
                          </a:solidFill>
                        </a:rPr>
                        <a:t>走行</a:t>
                      </a:r>
                      <a:endParaRPr lang="ja-JP" altLang="en-US" sz="1500" b="0" i="0" u="none" strike="noStrike" dirty="0">
                        <a:solidFill>
                          <a:schemeClr val="bg1"/>
                        </a:solidFill>
                        <a:effectLst/>
                        <a:latin typeface="游ゴシック" panose="020B0400000000000000" pitchFamily="50" charset="-128"/>
                        <a:ea typeface="+mn-ea"/>
                      </a:endParaRPr>
                    </a:p>
                  </a:txBody>
                  <a:tcPr marL="85621" marR="85621" marT="42810" marB="42810">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solidFill>
                  </a:tcPr>
                </a:tc>
                <a:tc>
                  <a:txBody>
                    <a:bodyPr/>
                    <a:lstStyle/>
                    <a:p>
                      <a:pPr algn="ctr" fontAlgn="ctr"/>
                      <a:r>
                        <a:rPr lang="en-US" altLang="ja-JP" sz="2000" u="none" strike="noStrike" dirty="0">
                          <a:effectLst/>
                        </a:rPr>
                        <a:t>×</a:t>
                      </a:r>
                      <a:endParaRPr lang="en-US" altLang="ja-JP" sz="2000" b="0" i="0" u="none" strike="noStrike" dirty="0">
                        <a:solidFill>
                          <a:srgbClr val="000000"/>
                        </a:solidFill>
                        <a:effectLst/>
                        <a:latin typeface="HGPｺﾞｼｯｸM" panose="020B0600000000000000" pitchFamily="50" charset="-128"/>
                        <a:ea typeface="HGPｺﾞｼｯｸM" panose="020B0600000000000000" pitchFamily="50" charset="-128"/>
                      </a:endParaRPr>
                    </a:p>
                  </a:txBody>
                  <a:tcPr marL="14099" marR="14099" marT="14099"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ja-JP" altLang="en-US" sz="2000" u="none" strike="noStrike" dirty="0">
                          <a:effectLst/>
                        </a:rPr>
                        <a:t>○</a:t>
                      </a:r>
                      <a:endParaRPr lang="ja-JP" altLang="en-US" sz="2000" b="0" i="0" u="none" strike="noStrike" dirty="0">
                        <a:solidFill>
                          <a:srgbClr val="000000"/>
                        </a:solidFill>
                        <a:effectLst/>
                        <a:latin typeface="HGPｺﾞｼｯｸM" panose="020B0600000000000000" pitchFamily="50" charset="-128"/>
                        <a:ea typeface="HGPｺﾞｼｯｸM" panose="020B0600000000000000" pitchFamily="50" charset="-128"/>
                      </a:endParaRPr>
                    </a:p>
                  </a:txBody>
                  <a:tcPr marL="14099" marR="14099" marT="14099"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tc>
                  <a:txBody>
                    <a:bodyPr/>
                    <a:lstStyle/>
                    <a:p>
                      <a:pPr algn="ctr" fontAlgn="ctr"/>
                      <a:r>
                        <a:rPr lang="ja-JP" altLang="en-US" sz="2000" u="none" strike="noStrike" dirty="0">
                          <a:effectLst/>
                        </a:rPr>
                        <a:t>○</a:t>
                      </a:r>
                      <a:endParaRPr lang="ja-JP" altLang="en-US" sz="2000" b="0" i="0" u="none" strike="noStrike" dirty="0">
                        <a:solidFill>
                          <a:srgbClr val="000000"/>
                        </a:solidFill>
                        <a:effectLst/>
                        <a:latin typeface="HGPｺﾞｼｯｸM" panose="020B0600000000000000" pitchFamily="50" charset="-128"/>
                        <a:ea typeface="HGPｺﾞｼｯｸM" panose="020B0600000000000000" pitchFamily="50" charset="-128"/>
                      </a:endParaRPr>
                    </a:p>
                  </a:txBody>
                  <a:tcPr marL="14099" marR="14099" marT="14099"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tc>
                  <a:txBody>
                    <a:bodyPr/>
                    <a:lstStyle/>
                    <a:p>
                      <a:pPr algn="ctr" fontAlgn="ctr"/>
                      <a:r>
                        <a:rPr lang="en-US" altLang="ja-JP" sz="2000" u="none" strike="noStrike" dirty="0">
                          <a:effectLst/>
                        </a:rPr>
                        <a:t>×</a:t>
                      </a:r>
                      <a:endParaRPr lang="en-US" altLang="ja-JP" sz="2000" b="0" i="0" u="none" strike="noStrike" dirty="0">
                        <a:solidFill>
                          <a:srgbClr val="000000"/>
                        </a:solidFill>
                        <a:effectLst/>
                        <a:latin typeface="HGPｺﾞｼｯｸM" panose="020B0600000000000000" pitchFamily="50" charset="-128"/>
                        <a:ea typeface="HGPｺﾞｼｯｸM" panose="020B0600000000000000" pitchFamily="50" charset="-128"/>
                      </a:endParaRPr>
                    </a:p>
                  </a:txBody>
                  <a:tcPr marL="14099" marR="14099" marT="14099"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tc>
                  <a:txBody>
                    <a:bodyPr/>
                    <a:lstStyle/>
                    <a:p>
                      <a:pPr algn="ctr" fontAlgn="ctr"/>
                      <a:r>
                        <a:rPr lang="en-US" altLang="ja-JP" sz="2000" u="none" strike="noStrike" dirty="0">
                          <a:effectLst/>
                        </a:rPr>
                        <a:t>×</a:t>
                      </a:r>
                      <a:endParaRPr lang="en-US" altLang="ja-JP" sz="2000" b="0" i="0" u="none" strike="noStrike" dirty="0">
                        <a:solidFill>
                          <a:srgbClr val="000000"/>
                        </a:solidFill>
                        <a:effectLst/>
                        <a:latin typeface="HGPｺﾞｼｯｸM" panose="020B0600000000000000" pitchFamily="50" charset="-128"/>
                        <a:ea typeface="HGPｺﾞｼｯｸM" panose="020B0600000000000000" pitchFamily="50" charset="-128"/>
                      </a:endParaRPr>
                    </a:p>
                  </a:txBody>
                  <a:tcPr marL="14099" marR="14099" marT="14099"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tc>
                  <a:txBody>
                    <a:bodyPr/>
                    <a:lstStyle/>
                    <a:p>
                      <a:pPr algn="ctr" fontAlgn="ctr"/>
                      <a:r>
                        <a:rPr lang="en-US" altLang="ja-JP" sz="2000" u="none" strike="noStrike" dirty="0">
                          <a:effectLst/>
                        </a:rPr>
                        <a:t>×</a:t>
                      </a:r>
                      <a:endParaRPr lang="en-US" altLang="ja-JP" sz="2000" b="0" i="0" u="none" strike="noStrike" dirty="0">
                        <a:solidFill>
                          <a:srgbClr val="000000"/>
                        </a:solidFill>
                        <a:effectLst/>
                        <a:latin typeface="HGPｺﾞｼｯｸM" panose="020B0600000000000000" pitchFamily="50" charset="-128"/>
                        <a:ea typeface="HGPｺﾞｼｯｸM" panose="020B0600000000000000" pitchFamily="50" charset="-128"/>
                      </a:endParaRPr>
                    </a:p>
                  </a:txBody>
                  <a:tcPr marL="14099" marR="14099" marT="14099"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ja-JP" altLang="en-US" sz="2000" u="none" strike="noStrike" dirty="0">
                          <a:effectLst/>
                        </a:rPr>
                        <a:t>○</a:t>
                      </a:r>
                      <a:endParaRPr lang="ja-JP" altLang="en-US" sz="2000" b="0" i="0" u="none" strike="noStrike" dirty="0">
                        <a:solidFill>
                          <a:srgbClr val="000000"/>
                        </a:solidFill>
                        <a:effectLst/>
                        <a:latin typeface="HGPｺﾞｼｯｸM" panose="020B0600000000000000" pitchFamily="50" charset="-128"/>
                        <a:ea typeface="HGPｺﾞｼｯｸM" panose="020B0600000000000000" pitchFamily="50" charset="-128"/>
                      </a:endParaRPr>
                    </a:p>
                  </a:txBody>
                  <a:tcPr marL="14099" marR="14099" marT="14099"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ja-JP" altLang="en-US" sz="2000" u="none" strike="noStrike" dirty="0">
                          <a:effectLst/>
                        </a:rPr>
                        <a:t>○</a:t>
                      </a:r>
                      <a:endParaRPr lang="ja-JP" altLang="en-US" sz="2000" b="0" i="0" u="none" strike="noStrike" dirty="0">
                        <a:solidFill>
                          <a:srgbClr val="000000"/>
                        </a:solidFill>
                        <a:effectLst/>
                        <a:latin typeface="HGPｺﾞｼｯｸM" panose="020B0600000000000000" pitchFamily="50" charset="-128"/>
                        <a:ea typeface="HGPｺﾞｼｯｸM" panose="020B0600000000000000" pitchFamily="50" charset="-128"/>
                      </a:endParaRPr>
                    </a:p>
                  </a:txBody>
                  <a:tcPr marL="14099" marR="14099" marT="14099"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tc>
                  <a:txBody>
                    <a:bodyPr/>
                    <a:lstStyle/>
                    <a:p>
                      <a:pPr algn="ctr" fontAlgn="ctr"/>
                      <a:r>
                        <a:rPr lang="en-US" altLang="ja-JP" sz="2000" u="none" strike="noStrike" dirty="0">
                          <a:effectLst/>
                        </a:rPr>
                        <a:t>×</a:t>
                      </a:r>
                      <a:endParaRPr lang="en-US" altLang="ja-JP" sz="2000" b="0" i="0" u="none" strike="noStrike" dirty="0">
                        <a:solidFill>
                          <a:srgbClr val="000000"/>
                        </a:solidFill>
                        <a:effectLst/>
                        <a:latin typeface="HGPｺﾞｼｯｸM" panose="020B0600000000000000" pitchFamily="50" charset="-128"/>
                        <a:ea typeface="HGPｺﾞｼｯｸM" panose="020B0600000000000000" pitchFamily="50" charset="-128"/>
                      </a:endParaRPr>
                    </a:p>
                  </a:txBody>
                  <a:tcPr marL="14099" marR="14099" marT="14099"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tc>
                  <a:txBody>
                    <a:bodyPr/>
                    <a:lstStyle/>
                    <a:p>
                      <a:pPr algn="ctr" fontAlgn="ctr"/>
                      <a:r>
                        <a:rPr lang="ja-JP" altLang="en-US" sz="2000" u="none" strike="noStrike" dirty="0">
                          <a:effectLst/>
                        </a:rPr>
                        <a:t>○</a:t>
                      </a:r>
                      <a:endParaRPr lang="ja-JP" altLang="en-US" sz="2000" b="0" i="0" u="none" strike="noStrike" dirty="0">
                        <a:solidFill>
                          <a:srgbClr val="000000"/>
                        </a:solidFill>
                        <a:effectLst/>
                        <a:latin typeface="HGPｺﾞｼｯｸM" panose="020B0600000000000000" pitchFamily="50" charset="-128"/>
                        <a:ea typeface="HGPｺﾞｼｯｸM" panose="020B0600000000000000" pitchFamily="50" charset="-128"/>
                      </a:endParaRPr>
                    </a:p>
                  </a:txBody>
                  <a:tcPr marL="14099" marR="14099" marT="14099"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tc>
                  <a:txBody>
                    <a:bodyPr/>
                    <a:lstStyle/>
                    <a:p>
                      <a:pPr algn="ctr" fontAlgn="ctr"/>
                      <a:r>
                        <a:rPr lang="en-US" altLang="ja-JP" sz="1500" u="none" strike="noStrike" dirty="0">
                          <a:effectLst/>
                        </a:rPr>
                        <a:t>50</a:t>
                      </a:r>
                      <a:endParaRPr lang="ja-JP" altLang="en-US" sz="15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4099" marR="14099" marT="14099"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extLst>
                  <a:ext uri="{0D108BD9-81ED-4DB2-BD59-A6C34878D82A}">
                    <a16:rowId xmlns:a16="http://schemas.microsoft.com/office/drawing/2014/main" val="1568473618"/>
                  </a:ext>
                </a:extLst>
              </a:tr>
              <a:tr h="402874">
                <a:tc>
                  <a:txBody>
                    <a:bodyPr/>
                    <a:lstStyle/>
                    <a:p>
                      <a:r>
                        <a:rPr lang="ja-JP" altLang="en-US" sz="1500" u="none" strike="noStrike" dirty="0">
                          <a:solidFill>
                            <a:schemeClr val="bg1"/>
                          </a:solidFill>
                          <a:effectLst/>
                        </a:rPr>
                        <a:t>倒立</a:t>
                      </a:r>
                      <a:r>
                        <a:rPr kumimoji="1" lang="ja-JP" altLang="en-US" sz="1500" dirty="0">
                          <a:solidFill>
                            <a:schemeClr val="bg1"/>
                          </a:solidFill>
                        </a:rPr>
                        <a:t>走行</a:t>
                      </a:r>
                    </a:p>
                  </a:txBody>
                  <a:tcPr marL="85621" marR="85621" marT="42810" marB="42810">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solidFill>
                  </a:tcPr>
                </a:tc>
                <a:tc>
                  <a:txBody>
                    <a:bodyPr/>
                    <a:lstStyle/>
                    <a:p>
                      <a:pPr algn="ctr" fontAlgn="ctr"/>
                      <a:r>
                        <a:rPr lang="en-US" altLang="ja-JP" sz="2000" u="none" strike="noStrike" dirty="0">
                          <a:effectLst/>
                        </a:rPr>
                        <a:t>×</a:t>
                      </a:r>
                      <a:endParaRPr lang="en-US" altLang="ja-JP" sz="2000" b="0" i="0" u="none" strike="noStrike" dirty="0">
                        <a:solidFill>
                          <a:srgbClr val="000000"/>
                        </a:solidFill>
                        <a:effectLst/>
                        <a:latin typeface="HGPｺﾞｼｯｸM" panose="020B0600000000000000" pitchFamily="50" charset="-128"/>
                        <a:ea typeface="HGPｺﾞｼｯｸM" panose="020B0600000000000000" pitchFamily="50" charset="-128"/>
                      </a:endParaRPr>
                    </a:p>
                  </a:txBody>
                  <a:tcPr marL="14099" marR="14099" marT="14099"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tc>
                  <a:txBody>
                    <a:bodyPr/>
                    <a:lstStyle/>
                    <a:p>
                      <a:pPr algn="ctr" fontAlgn="ctr"/>
                      <a:r>
                        <a:rPr lang="en-US" altLang="ja-JP" sz="2000" u="none" strike="noStrike" dirty="0">
                          <a:effectLst/>
                        </a:rPr>
                        <a:t>×</a:t>
                      </a:r>
                      <a:endParaRPr lang="en-US" altLang="ja-JP" sz="2000" b="0" i="0" u="none" strike="noStrike" dirty="0">
                        <a:solidFill>
                          <a:srgbClr val="000000"/>
                        </a:solidFill>
                        <a:effectLst/>
                        <a:latin typeface="HGPｺﾞｼｯｸM" panose="020B0600000000000000" pitchFamily="50" charset="-128"/>
                        <a:ea typeface="HGPｺﾞｼｯｸM" panose="020B0600000000000000" pitchFamily="50" charset="-128"/>
                      </a:endParaRPr>
                    </a:p>
                  </a:txBody>
                  <a:tcPr marL="14099" marR="14099" marT="14099"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tc>
                  <a:txBody>
                    <a:bodyPr/>
                    <a:lstStyle/>
                    <a:p>
                      <a:pPr algn="ctr" fontAlgn="ctr"/>
                      <a:r>
                        <a:rPr lang="en-US" altLang="ja-JP" sz="2000" u="none" strike="noStrike" dirty="0">
                          <a:effectLst/>
                        </a:rPr>
                        <a:t>×</a:t>
                      </a:r>
                      <a:endParaRPr lang="en-US" altLang="ja-JP" sz="2000" b="0" i="0" u="none" strike="noStrike" dirty="0">
                        <a:solidFill>
                          <a:srgbClr val="000000"/>
                        </a:solidFill>
                        <a:effectLst/>
                        <a:latin typeface="HGPｺﾞｼｯｸM" panose="020B0600000000000000" pitchFamily="50" charset="-128"/>
                        <a:ea typeface="HGPｺﾞｼｯｸM" panose="020B0600000000000000" pitchFamily="50" charset="-128"/>
                      </a:endParaRPr>
                    </a:p>
                  </a:txBody>
                  <a:tcPr marL="14099" marR="14099" marT="14099"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tc>
                  <a:txBody>
                    <a:bodyPr/>
                    <a:lstStyle/>
                    <a:p>
                      <a:pPr algn="ctr" fontAlgn="ctr"/>
                      <a:r>
                        <a:rPr lang="en-US" altLang="ja-JP" sz="2000" u="none" strike="noStrike" dirty="0">
                          <a:effectLst/>
                        </a:rPr>
                        <a:t>×</a:t>
                      </a:r>
                      <a:endParaRPr lang="en-US" altLang="ja-JP" sz="2000" b="0" i="0" u="none" strike="noStrike" dirty="0">
                        <a:solidFill>
                          <a:srgbClr val="000000"/>
                        </a:solidFill>
                        <a:effectLst/>
                        <a:latin typeface="HGPｺﾞｼｯｸM" panose="020B0600000000000000" pitchFamily="50" charset="-128"/>
                        <a:ea typeface="HGPｺﾞｼｯｸM" panose="020B0600000000000000" pitchFamily="50" charset="-128"/>
                      </a:endParaRPr>
                    </a:p>
                  </a:txBody>
                  <a:tcPr marL="14099" marR="14099" marT="14099"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tc>
                  <a:txBody>
                    <a:bodyPr/>
                    <a:lstStyle/>
                    <a:p>
                      <a:pPr algn="ctr" fontAlgn="ctr"/>
                      <a:r>
                        <a:rPr lang="en-US" altLang="ja-JP" sz="2000" u="none" strike="noStrike" dirty="0">
                          <a:effectLst/>
                        </a:rPr>
                        <a:t>×</a:t>
                      </a:r>
                      <a:endParaRPr lang="en-US" altLang="ja-JP" sz="2000" b="0" i="0" u="none" strike="noStrike" dirty="0">
                        <a:solidFill>
                          <a:srgbClr val="000000"/>
                        </a:solidFill>
                        <a:effectLst/>
                        <a:latin typeface="HGPｺﾞｼｯｸM" panose="020B0600000000000000" pitchFamily="50" charset="-128"/>
                        <a:ea typeface="HGPｺﾞｼｯｸM" panose="020B0600000000000000" pitchFamily="50" charset="-128"/>
                      </a:endParaRPr>
                    </a:p>
                  </a:txBody>
                  <a:tcPr marL="14099" marR="14099" marT="14099"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tc>
                  <a:txBody>
                    <a:bodyPr/>
                    <a:lstStyle/>
                    <a:p>
                      <a:pPr algn="ctr" fontAlgn="ctr"/>
                      <a:r>
                        <a:rPr lang="en-US" altLang="ja-JP" sz="2000" u="none" strike="noStrike" dirty="0">
                          <a:effectLst/>
                        </a:rPr>
                        <a:t>×</a:t>
                      </a:r>
                      <a:endParaRPr lang="en-US" altLang="ja-JP" sz="2000" b="0" i="0" u="none" strike="noStrike" dirty="0">
                        <a:solidFill>
                          <a:srgbClr val="000000"/>
                        </a:solidFill>
                        <a:effectLst/>
                        <a:latin typeface="HGPｺﾞｼｯｸM" panose="020B0600000000000000" pitchFamily="50" charset="-128"/>
                        <a:ea typeface="HGPｺﾞｼｯｸM" panose="020B0600000000000000" pitchFamily="50" charset="-128"/>
                      </a:endParaRPr>
                    </a:p>
                  </a:txBody>
                  <a:tcPr marL="14099" marR="14099" marT="14099"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tc>
                  <a:txBody>
                    <a:bodyPr/>
                    <a:lstStyle/>
                    <a:p>
                      <a:pPr algn="ctr" fontAlgn="ctr"/>
                      <a:r>
                        <a:rPr lang="en-US" altLang="ja-JP" sz="2000" u="none" strike="noStrike" dirty="0">
                          <a:effectLst/>
                        </a:rPr>
                        <a:t>×</a:t>
                      </a:r>
                      <a:endParaRPr lang="en-US" altLang="ja-JP" sz="2000" b="0" i="0" u="none" strike="noStrike" dirty="0">
                        <a:solidFill>
                          <a:srgbClr val="000000"/>
                        </a:solidFill>
                        <a:effectLst/>
                        <a:latin typeface="HGPｺﾞｼｯｸM" panose="020B0600000000000000" pitchFamily="50" charset="-128"/>
                        <a:ea typeface="HGPｺﾞｼｯｸM" panose="020B0600000000000000" pitchFamily="50" charset="-128"/>
                      </a:endParaRPr>
                    </a:p>
                  </a:txBody>
                  <a:tcPr marL="14099" marR="14099" marT="14099"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tc>
                  <a:txBody>
                    <a:bodyPr/>
                    <a:lstStyle/>
                    <a:p>
                      <a:pPr algn="ctr" fontAlgn="ctr"/>
                      <a:r>
                        <a:rPr lang="en-US" altLang="ja-JP" sz="2000" u="none" strike="noStrike" dirty="0">
                          <a:effectLst/>
                        </a:rPr>
                        <a:t>×</a:t>
                      </a:r>
                      <a:endParaRPr lang="en-US" altLang="ja-JP" sz="2000" b="0" i="0" u="none" strike="noStrike" dirty="0">
                        <a:solidFill>
                          <a:srgbClr val="000000"/>
                        </a:solidFill>
                        <a:effectLst/>
                        <a:latin typeface="HGPｺﾞｼｯｸM" panose="020B0600000000000000" pitchFamily="50" charset="-128"/>
                        <a:ea typeface="HGPｺﾞｼｯｸM" panose="020B0600000000000000" pitchFamily="50" charset="-128"/>
                      </a:endParaRPr>
                    </a:p>
                  </a:txBody>
                  <a:tcPr marL="14099" marR="14099" marT="14099"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tc>
                  <a:txBody>
                    <a:bodyPr/>
                    <a:lstStyle/>
                    <a:p>
                      <a:pPr algn="ctr" fontAlgn="ctr"/>
                      <a:r>
                        <a:rPr lang="en-US" altLang="ja-JP" sz="2000" u="none" strike="noStrike" dirty="0">
                          <a:effectLst/>
                        </a:rPr>
                        <a:t>×</a:t>
                      </a:r>
                      <a:endParaRPr lang="en-US" altLang="ja-JP" sz="2000" b="0" i="0" u="none" strike="noStrike" dirty="0">
                        <a:solidFill>
                          <a:srgbClr val="000000"/>
                        </a:solidFill>
                        <a:effectLst/>
                        <a:latin typeface="HGPｺﾞｼｯｸM" panose="020B0600000000000000" pitchFamily="50" charset="-128"/>
                        <a:ea typeface="HGPｺﾞｼｯｸM" panose="020B0600000000000000" pitchFamily="50" charset="-128"/>
                      </a:endParaRPr>
                    </a:p>
                  </a:txBody>
                  <a:tcPr marL="14099" marR="14099" marT="14099"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tc>
                  <a:txBody>
                    <a:bodyPr/>
                    <a:lstStyle/>
                    <a:p>
                      <a:pPr algn="ctr" fontAlgn="ctr"/>
                      <a:r>
                        <a:rPr lang="en-US" altLang="ja-JP" sz="2000" u="none" strike="noStrike" dirty="0">
                          <a:effectLst/>
                        </a:rPr>
                        <a:t>×</a:t>
                      </a:r>
                      <a:endParaRPr lang="en-US" altLang="ja-JP" sz="2000" b="0" i="0" u="none" strike="noStrike" dirty="0">
                        <a:solidFill>
                          <a:srgbClr val="000000"/>
                        </a:solidFill>
                        <a:effectLst/>
                        <a:latin typeface="HGPｺﾞｼｯｸM" panose="020B0600000000000000" pitchFamily="50" charset="-128"/>
                        <a:ea typeface="HGPｺﾞｼｯｸM" panose="020B0600000000000000" pitchFamily="50" charset="-128"/>
                      </a:endParaRPr>
                    </a:p>
                  </a:txBody>
                  <a:tcPr marL="14099" marR="14099" marT="14099"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tc>
                  <a:txBody>
                    <a:bodyPr/>
                    <a:lstStyle/>
                    <a:p>
                      <a:pPr algn="ctr" fontAlgn="ctr"/>
                      <a:r>
                        <a:rPr lang="en-US" altLang="ja-JP" sz="1500" u="none" strike="noStrike" dirty="0">
                          <a:effectLst/>
                        </a:rPr>
                        <a:t>0</a:t>
                      </a:r>
                      <a:endParaRPr lang="en-US" altLang="ja-JP" sz="15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4099" marR="14099" marT="14099"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extLst>
                  <a:ext uri="{0D108BD9-81ED-4DB2-BD59-A6C34878D82A}">
                    <a16:rowId xmlns:a16="http://schemas.microsoft.com/office/drawing/2014/main" val="1543995865"/>
                  </a:ext>
                </a:extLst>
              </a:tr>
              <a:tr h="402874">
                <a:tc>
                  <a:txBody>
                    <a:bodyPr/>
                    <a:lstStyle/>
                    <a:p>
                      <a:r>
                        <a:rPr kumimoji="1" lang="ja-JP" altLang="en-US" sz="1500" u="none" strike="noStrike" dirty="0">
                          <a:solidFill>
                            <a:schemeClr val="bg1"/>
                          </a:solidFill>
                          <a:effectLst/>
                        </a:rPr>
                        <a:t>尻尾</a:t>
                      </a:r>
                      <a:r>
                        <a:rPr kumimoji="1" lang="ja-JP" altLang="en-US" sz="1500" dirty="0">
                          <a:solidFill>
                            <a:schemeClr val="bg1"/>
                          </a:solidFill>
                        </a:rPr>
                        <a:t>走行</a:t>
                      </a:r>
                    </a:p>
                  </a:txBody>
                  <a:tcPr marL="85621" marR="85621" marT="42810" marB="42810">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solidFill>
                  </a:tcPr>
                </a:tc>
                <a:tc>
                  <a:txBody>
                    <a:bodyPr/>
                    <a:lstStyle/>
                    <a:p>
                      <a:pPr algn="ctr" fontAlgn="ctr"/>
                      <a:r>
                        <a:rPr lang="ja-JP" altLang="en-US" sz="2000" u="none" strike="noStrike" dirty="0">
                          <a:effectLst/>
                        </a:rPr>
                        <a:t>○</a:t>
                      </a:r>
                      <a:endParaRPr lang="en-US" altLang="ja-JP" sz="2000" b="0" i="0" u="none" strike="noStrike" dirty="0">
                        <a:solidFill>
                          <a:srgbClr val="000000"/>
                        </a:solidFill>
                        <a:effectLst/>
                        <a:latin typeface="HGPｺﾞｼｯｸM" panose="020B0600000000000000" pitchFamily="50" charset="-128"/>
                        <a:ea typeface="HGPｺﾞｼｯｸM" panose="020B0600000000000000" pitchFamily="50" charset="-128"/>
                      </a:endParaRPr>
                    </a:p>
                  </a:txBody>
                  <a:tcPr marL="14099" marR="14099" marT="14099"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ja-JP" altLang="en-US" sz="2000" u="none" strike="noStrike" dirty="0">
                          <a:effectLst/>
                        </a:rPr>
                        <a:t>○</a:t>
                      </a:r>
                      <a:endParaRPr lang="ja-JP" altLang="en-US" sz="2000" b="0" i="0" u="none" strike="noStrike" dirty="0">
                        <a:solidFill>
                          <a:srgbClr val="000000"/>
                        </a:solidFill>
                        <a:effectLst/>
                        <a:latin typeface="HGPｺﾞｼｯｸM" panose="020B0600000000000000" pitchFamily="50" charset="-128"/>
                        <a:ea typeface="HGPｺﾞｼｯｸM" panose="020B0600000000000000" pitchFamily="50" charset="-128"/>
                      </a:endParaRPr>
                    </a:p>
                  </a:txBody>
                  <a:tcPr marL="14099" marR="14099" marT="14099"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tc>
                  <a:txBody>
                    <a:bodyPr/>
                    <a:lstStyle/>
                    <a:p>
                      <a:pPr algn="ctr" fontAlgn="ctr"/>
                      <a:r>
                        <a:rPr lang="ja-JP" altLang="en-US" sz="2000" u="none" strike="noStrike" dirty="0">
                          <a:effectLst/>
                        </a:rPr>
                        <a:t>○</a:t>
                      </a:r>
                      <a:endParaRPr lang="ja-JP" altLang="en-US" sz="2000" b="0" i="0" u="none" strike="noStrike" dirty="0">
                        <a:solidFill>
                          <a:srgbClr val="000000"/>
                        </a:solidFill>
                        <a:effectLst/>
                        <a:latin typeface="HGPｺﾞｼｯｸM" panose="020B0600000000000000" pitchFamily="50" charset="-128"/>
                        <a:ea typeface="HGPｺﾞｼｯｸM" panose="020B0600000000000000" pitchFamily="50" charset="-128"/>
                      </a:endParaRPr>
                    </a:p>
                  </a:txBody>
                  <a:tcPr marL="14099" marR="14099" marT="14099"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tc>
                  <a:txBody>
                    <a:bodyPr/>
                    <a:lstStyle/>
                    <a:p>
                      <a:pPr algn="ctr" fontAlgn="ctr"/>
                      <a:r>
                        <a:rPr lang="ja-JP" altLang="en-US" sz="2000" u="none" strike="noStrike" dirty="0">
                          <a:effectLst/>
                        </a:rPr>
                        <a:t>○</a:t>
                      </a:r>
                      <a:endParaRPr lang="en-US" altLang="ja-JP" sz="2000" b="0" i="0" u="none" strike="noStrike" dirty="0">
                        <a:solidFill>
                          <a:srgbClr val="000000"/>
                        </a:solidFill>
                        <a:effectLst/>
                        <a:latin typeface="HGPｺﾞｼｯｸM" panose="020B0600000000000000" pitchFamily="50" charset="-128"/>
                        <a:ea typeface="HGPｺﾞｼｯｸM" panose="020B0600000000000000" pitchFamily="50" charset="-128"/>
                      </a:endParaRPr>
                    </a:p>
                  </a:txBody>
                  <a:tcPr marL="14099" marR="14099" marT="14099"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tc>
                  <a:txBody>
                    <a:bodyPr/>
                    <a:lstStyle/>
                    <a:p>
                      <a:pPr algn="ctr" fontAlgn="ctr"/>
                      <a:r>
                        <a:rPr lang="ja-JP" altLang="en-US" sz="2000" u="none" strike="noStrike" dirty="0">
                          <a:effectLst/>
                        </a:rPr>
                        <a:t>○</a:t>
                      </a:r>
                      <a:endParaRPr lang="en-US" altLang="ja-JP" sz="2000" b="0" i="0" u="none" strike="noStrike" dirty="0">
                        <a:solidFill>
                          <a:srgbClr val="000000"/>
                        </a:solidFill>
                        <a:effectLst/>
                        <a:latin typeface="HGPｺﾞｼｯｸM" panose="020B0600000000000000" pitchFamily="50" charset="-128"/>
                        <a:ea typeface="HGPｺﾞｼｯｸM" panose="020B0600000000000000" pitchFamily="50" charset="-128"/>
                      </a:endParaRPr>
                    </a:p>
                  </a:txBody>
                  <a:tcPr marL="14099" marR="14099" marT="14099"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tc>
                  <a:txBody>
                    <a:bodyPr/>
                    <a:lstStyle/>
                    <a:p>
                      <a:pPr algn="ctr" fontAlgn="ctr"/>
                      <a:r>
                        <a:rPr lang="ja-JP" altLang="en-US" sz="2000" u="none" strike="noStrike" dirty="0">
                          <a:effectLst/>
                        </a:rPr>
                        <a:t>○</a:t>
                      </a:r>
                      <a:endParaRPr lang="en-US" altLang="ja-JP" sz="2000" b="0" i="0" u="none" strike="noStrike" dirty="0">
                        <a:solidFill>
                          <a:srgbClr val="000000"/>
                        </a:solidFill>
                        <a:effectLst/>
                        <a:latin typeface="HGPｺﾞｼｯｸM" panose="020B0600000000000000" pitchFamily="50" charset="-128"/>
                        <a:ea typeface="HGPｺﾞｼｯｸM" panose="020B0600000000000000" pitchFamily="50" charset="-128"/>
                      </a:endParaRPr>
                    </a:p>
                  </a:txBody>
                  <a:tcPr marL="14099" marR="14099" marT="14099"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ja-JP" altLang="en-US" sz="2000" u="none" strike="noStrike" dirty="0">
                          <a:effectLst/>
                        </a:rPr>
                        <a:t>○</a:t>
                      </a:r>
                      <a:endParaRPr lang="ja-JP" altLang="en-US" sz="2000" b="0" i="0" u="none" strike="noStrike" dirty="0">
                        <a:solidFill>
                          <a:srgbClr val="000000"/>
                        </a:solidFill>
                        <a:effectLst/>
                        <a:latin typeface="HGPｺﾞｼｯｸM" panose="020B0600000000000000" pitchFamily="50" charset="-128"/>
                        <a:ea typeface="HGPｺﾞｼｯｸM" panose="020B0600000000000000" pitchFamily="50" charset="-128"/>
                      </a:endParaRPr>
                    </a:p>
                  </a:txBody>
                  <a:tcPr marL="14099" marR="14099" marT="14099"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ja-JP" altLang="en-US" sz="2000" u="none" strike="noStrike" dirty="0">
                          <a:effectLst/>
                        </a:rPr>
                        <a:t>○</a:t>
                      </a:r>
                      <a:endParaRPr lang="ja-JP" altLang="en-US" sz="2000" b="0" i="0" u="none" strike="noStrike" dirty="0">
                        <a:solidFill>
                          <a:srgbClr val="000000"/>
                        </a:solidFill>
                        <a:effectLst/>
                        <a:latin typeface="HGPｺﾞｼｯｸM" panose="020B0600000000000000" pitchFamily="50" charset="-128"/>
                        <a:ea typeface="HGPｺﾞｼｯｸM" panose="020B0600000000000000" pitchFamily="50" charset="-128"/>
                      </a:endParaRPr>
                    </a:p>
                  </a:txBody>
                  <a:tcPr marL="14099" marR="14099" marT="14099"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tc>
                  <a:txBody>
                    <a:bodyPr/>
                    <a:lstStyle/>
                    <a:p>
                      <a:pPr algn="ctr" fontAlgn="ctr"/>
                      <a:r>
                        <a:rPr lang="ja-JP" altLang="en-US" sz="2000" u="none" strike="noStrike" dirty="0">
                          <a:effectLst/>
                        </a:rPr>
                        <a:t>○</a:t>
                      </a:r>
                      <a:endParaRPr lang="en-US" altLang="ja-JP" sz="2000" b="0" i="0" u="none" strike="noStrike" dirty="0">
                        <a:solidFill>
                          <a:srgbClr val="000000"/>
                        </a:solidFill>
                        <a:effectLst/>
                        <a:latin typeface="HGPｺﾞｼｯｸM" panose="020B0600000000000000" pitchFamily="50" charset="-128"/>
                        <a:ea typeface="HGPｺﾞｼｯｸM" panose="020B0600000000000000" pitchFamily="50" charset="-128"/>
                      </a:endParaRPr>
                    </a:p>
                  </a:txBody>
                  <a:tcPr marL="14099" marR="14099" marT="14099"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tc>
                  <a:txBody>
                    <a:bodyPr/>
                    <a:lstStyle/>
                    <a:p>
                      <a:pPr algn="ctr" fontAlgn="ctr"/>
                      <a:r>
                        <a:rPr lang="ja-JP" altLang="en-US" sz="2000" u="none" strike="noStrike" dirty="0">
                          <a:effectLst/>
                        </a:rPr>
                        <a:t>○</a:t>
                      </a:r>
                      <a:endParaRPr lang="ja-JP" altLang="en-US" sz="2000" b="0" i="0" u="none" strike="noStrike" dirty="0">
                        <a:solidFill>
                          <a:srgbClr val="000000"/>
                        </a:solidFill>
                        <a:effectLst/>
                        <a:latin typeface="HGPｺﾞｼｯｸM" panose="020B0600000000000000" pitchFamily="50" charset="-128"/>
                        <a:ea typeface="HGPｺﾞｼｯｸM" panose="020B0600000000000000" pitchFamily="50" charset="-128"/>
                      </a:endParaRPr>
                    </a:p>
                  </a:txBody>
                  <a:tcPr marL="14099" marR="14099" marT="14099"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tc>
                  <a:txBody>
                    <a:bodyPr/>
                    <a:lstStyle/>
                    <a:p>
                      <a:pPr algn="ctr" fontAlgn="ctr"/>
                      <a:r>
                        <a:rPr lang="en-US" altLang="ja-JP" sz="1500" u="none" strike="noStrike" dirty="0">
                          <a:effectLst/>
                        </a:rPr>
                        <a:t>100</a:t>
                      </a:r>
                      <a:endParaRPr lang="ja-JP" altLang="en-US" sz="1500" b="0" i="0" u="none" strike="noStrike" dirty="0">
                        <a:solidFill>
                          <a:srgbClr val="000000"/>
                        </a:solidFill>
                        <a:effectLst/>
                        <a:latin typeface="游ゴシック" panose="020B0400000000000000" pitchFamily="50" charset="-128"/>
                        <a:ea typeface="+mn-ea"/>
                      </a:endParaRPr>
                    </a:p>
                  </a:txBody>
                  <a:tcPr marL="14099" marR="14099" marT="14099"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extLst>
                  <a:ext uri="{0D108BD9-81ED-4DB2-BD59-A6C34878D82A}">
                    <a16:rowId xmlns:a16="http://schemas.microsoft.com/office/drawing/2014/main" val="3082331227"/>
                  </a:ext>
                </a:extLst>
              </a:tr>
            </a:tbl>
          </a:graphicData>
        </a:graphic>
      </p:graphicFrame>
      <p:pic>
        <p:nvPicPr>
          <p:cNvPr id="109" name="図 108"/>
          <p:cNvPicPr>
            <a:picLocks noChangeAspect="1"/>
          </p:cNvPicPr>
          <p:nvPr/>
        </p:nvPicPr>
        <p:blipFill>
          <a:blip r:embed="rId2">
            <a:clrChange>
              <a:clrFrom>
                <a:srgbClr val="B97A57"/>
              </a:clrFrom>
              <a:clrTo>
                <a:srgbClr val="B97A57">
                  <a:alpha val="0"/>
                </a:srgbClr>
              </a:clrTo>
            </a:clrChange>
            <a:extLst>
              <a:ext uri="{28A0092B-C50C-407E-A947-70E740481C1C}">
                <a14:useLocalDpi xmlns:a14="http://schemas.microsoft.com/office/drawing/2010/main" val="0"/>
              </a:ext>
            </a:extLst>
          </a:blip>
          <a:stretch>
            <a:fillRect/>
          </a:stretch>
        </p:blipFill>
        <p:spPr>
          <a:xfrm>
            <a:off x="11015102" y="8014039"/>
            <a:ext cx="1631501" cy="1471354"/>
          </a:xfrm>
          <a:prstGeom prst="rect">
            <a:avLst/>
          </a:prstGeom>
        </p:spPr>
      </p:pic>
      <p:sp>
        <p:nvSpPr>
          <p:cNvPr id="142" name="テキスト ボックス 141"/>
          <p:cNvSpPr txBox="1"/>
          <p:nvPr/>
        </p:nvSpPr>
        <p:spPr>
          <a:xfrm>
            <a:off x="8034770" y="8933736"/>
            <a:ext cx="1535998" cy="369332"/>
          </a:xfrm>
          <a:prstGeom prst="rect">
            <a:avLst/>
          </a:prstGeom>
          <a:noFill/>
        </p:spPr>
        <p:txBody>
          <a:bodyPr wrap="none" rtlCol="0">
            <a:spAutoFit/>
          </a:bodyPr>
          <a:lstStyle/>
          <a:p>
            <a:r>
              <a:rPr lang="ja-JP" altLang="en-US" sz="1800" b="1" dirty="0">
                <a:latin typeface="+mn-lt"/>
              </a:rPr>
              <a:t>①を再度実行</a:t>
            </a:r>
            <a:endParaRPr kumimoji="1" lang="ja-JP" altLang="en-US" sz="1800" b="1" dirty="0">
              <a:latin typeface="+mn-lt"/>
            </a:endParaRPr>
          </a:p>
        </p:txBody>
      </p:sp>
      <p:sp>
        <p:nvSpPr>
          <p:cNvPr id="146" name="正方形/長方形 145"/>
          <p:cNvSpPr/>
          <p:nvPr/>
        </p:nvSpPr>
        <p:spPr>
          <a:xfrm rot="900012">
            <a:off x="10463202" y="6165375"/>
            <a:ext cx="923330" cy="3433751"/>
          </a:xfrm>
          <a:prstGeom prst="rect">
            <a:avLst/>
          </a:prstGeom>
        </p:spPr>
        <p:txBody>
          <a:bodyPr vert="eaVert" wrap="square">
            <a:spAutoFit/>
          </a:bodyPr>
          <a:lstStyle/>
          <a:p>
            <a:pPr algn="ctr"/>
            <a:r>
              <a:rPr lang="ja-JP" altLang="en-US" sz="2400" dirty="0">
                <a:latin typeface="+mn-lt"/>
              </a:rPr>
              <a:t>ルックアップゲート通過の</a:t>
            </a:r>
            <a:endParaRPr lang="en-US" altLang="ja-JP" sz="2400" dirty="0">
              <a:latin typeface="+mn-lt"/>
            </a:endParaRPr>
          </a:p>
          <a:p>
            <a:pPr algn="ctr"/>
            <a:r>
              <a:rPr lang="ja-JP" altLang="en-US" sz="2400" b="1" dirty="0">
                <a:solidFill>
                  <a:srgbClr val="FF0000"/>
                </a:solidFill>
                <a:latin typeface="+mn-lt"/>
              </a:rPr>
              <a:t>成功率が向上</a:t>
            </a:r>
            <a:endParaRPr lang="en-US" altLang="ja-JP" sz="2400" b="1" dirty="0">
              <a:solidFill>
                <a:srgbClr val="FF0000"/>
              </a:solidFill>
              <a:latin typeface="+mn-lt"/>
            </a:endParaRPr>
          </a:p>
        </p:txBody>
      </p:sp>
      <p:cxnSp>
        <p:nvCxnSpPr>
          <p:cNvPr id="17" name="直線コネクタ 16"/>
          <p:cNvCxnSpPr/>
          <p:nvPr/>
        </p:nvCxnSpPr>
        <p:spPr>
          <a:xfrm>
            <a:off x="6008468" y="1171443"/>
            <a:ext cx="0" cy="8187156"/>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48" name="直線コネクタ 147"/>
          <p:cNvCxnSpPr/>
          <p:nvPr/>
        </p:nvCxnSpPr>
        <p:spPr>
          <a:xfrm flipH="1">
            <a:off x="243667" y="5791031"/>
            <a:ext cx="5554343"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49" name="直線コネクタ 148"/>
          <p:cNvCxnSpPr/>
          <p:nvPr/>
        </p:nvCxnSpPr>
        <p:spPr>
          <a:xfrm flipH="1">
            <a:off x="243667" y="8500115"/>
            <a:ext cx="5586999"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71" name="正方形/長方形 70"/>
          <p:cNvSpPr/>
          <p:nvPr/>
        </p:nvSpPr>
        <p:spPr>
          <a:xfrm>
            <a:off x="6094049" y="5290706"/>
            <a:ext cx="3442799" cy="4038662"/>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正方形/長方形 129"/>
          <p:cNvSpPr/>
          <p:nvPr/>
        </p:nvSpPr>
        <p:spPr>
          <a:xfrm>
            <a:off x="6393612" y="5109664"/>
            <a:ext cx="999865" cy="338554"/>
          </a:xfrm>
          <a:prstGeom prst="rect">
            <a:avLst/>
          </a:prstGeom>
          <a:solidFill>
            <a:schemeClr val="bg1"/>
          </a:solidFill>
          <a:ln>
            <a:solidFill>
              <a:schemeClr val="bg1">
                <a:lumMod val="50000"/>
              </a:schemeClr>
            </a:solidFill>
          </a:ln>
        </p:spPr>
        <p:txBody>
          <a:bodyPr wrap="square">
            <a:spAutoFit/>
          </a:bodyPr>
          <a:lstStyle/>
          <a:p>
            <a:r>
              <a:rPr lang="ja-JP" altLang="en-US" dirty="0">
                <a:latin typeface="HGS教科書体" panose="02020600000000000000" pitchFamily="18" charset="-128"/>
                <a:ea typeface="HGS教科書体" panose="02020600000000000000" pitchFamily="18" charset="-128"/>
              </a:rPr>
              <a:t>成功動作</a:t>
            </a:r>
            <a:endParaRPr lang="en-US" altLang="ja-JP" dirty="0">
              <a:latin typeface="HGS教科書体" panose="02020600000000000000" pitchFamily="18" charset="-128"/>
              <a:ea typeface="HGS教科書体" panose="02020600000000000000" pitchFamily="18" charset="-128"/>
            </a:endParaRPr>
          </a:p>
        </p:txBody>
      </p:sp>
      <p:sp>
        <p:nvSpPr>
          <p:cNvPr id="145" name="テキスト ボックス 144">
            <a:extLst>
              <a:ext uri="{FF2B5EF4-FFF2-40B4-BE49-F238E27FC236}">
                <a16:creationId xmlns:a16="http://schemas.microsoft.com/office/drawing/2014/main" id="{148C468F-916A-4269-AF60-9A0226E8B093}"/>
              </a:ext>
            </a:extLst>
          </p:cNvPr>
          <p:cNvSpPr txBox="1"/>
          <p:nvPr/>
        </p:nvSpPr>
        <p:spPr>
          <a:xfrm>
            <a:off x="1969168" y="4015104"/>
            <a:ext cx="2636131" cy="276999"/>
          </a:xfrm>
          <a:prstGeom prst="rect">
            <a:avLst/>
          </a:prstGeom>
          <a:noFill/>
        </p:spPr>
        <p:txBody>
          <a:bodyPr wrap="square" rtlCol="0">
            <a:spAutoFit/>
          </a:bodyPr>
          <a:lstStyle/>
          <a:p>
            <a:r>
              <a:rPr lang="ja-JP" altLang="en-US" sz="1200" b="1" dirty="0">
                <a:latin typeface="HGS教科書体" panose="02020600000000000000" pitchFamily="18" charset="-128"/>
                <a:ea typeface="HGS教科書体" panose="02020600000000000000" pitchFamily="18" charset="-128"/>
              </a:rPr>
              <a:t>図</a:t>
            </a:r>
            <a:r>
              <a:rPr lang="en-US" altLang="ja-JP" sz="1200" b="1" dirty="0">
                <a:latin typeface="HGS教科書体" panose="02020600000000000000" pitchFamily="18" charset="-128"/>
                <a:ea typeface="HGS教科書体" panose="02020600000000000000" pitchFamily="18" charset="-128"/>
              </a:rPr>
              <a:t>12</a:t>
            </a:r>
            <a:r>
              <a:rPr lang="ja-JP" altLang="en-US" sz="1200" b="1" dirty="0">
                <a:latin typeface="HGS教科書体" panose="02020600000000000000" pitchFamily="18" charset="-128"/>
                <a:ea typeface="HGS教科書体" panose="02020600000000000000" pitchFamily="18" charset="-128"/>
              </a:rPr>
              <a:t>  脅威イメージ</a:t>
            </a:r>
            <a:r>
              <a:rPr kumimoji="1" lang="ja-JP" altLang="en-US" sz="1200" b="1" dirty="0">
                <a:latin typeface="HGS教科書体" panose="02020600000000000000" pitchFamily="18" charset="-128"/>
                <a:ea typeface="HGS教科書体" panose="02020600000000000000" pitchFamily="18" charset="-128"/>
              </a:rPr>
              <a:t>図</a:t>
            </a:r>
          </a:p>
        </p:txBody>
      </p:sp>
      <p:sp>
        <p:nvSpPr>
          <p:cNvPr id="147" name="テキスト ボックス 146">
            <a:extLst>
              <a:ext uri="{FF2B5EF4-FFF2-40B4-BE49-F238E27FC236}">
                <a16:creationId xmlns:a16="http://schemas.microsoft.com/office/drawing/2014/main" id="{C0030E85-AB9D-40F8-B12B-335C85788AAF}"/>
              </a:ext>
            </a:extLst>
          </p:cNvPr>
          <p:cNvSpPr txBox="1"/>
          <p:nvPr/>
        </p:nvSpPr>
        <p:spPr>
          <a:xfrm>
            <a:off x="1501437" y="7331913"/>
            <a:ext cx="3526030" cy="276999"/>
          </a:xfrm>
          <a:prstGeom prst="rect">
            <a:avLst/>
          </a:prstGeom>
          <a:noFill/>
        </p:spPr>
        <p:txBody>
          <a:bodyPr wrap="square" rtlCol="0">
            <a:spAutoFit/>
          </a:bodyPr>
          <a:lstStyle/>
          <a:p>
            <a:r>
              <a:rPr lang="ja-JP" altLang="en-US" sz="1200" b="1" dirty="0">
                <a:latin typeface="HGS教科書体" panose="02020600000000000000" pitchFamily="18" charset="-128"/>
                <a:ea typeface="HGS教科書体" panose="02020600000000000000" pitchFamily="18" charset="-128"/>
              </a:rPr>
              <a:t>図</a:t>
            </a:r>
            <a:r>
              <a:rPr lang="en-US" altLang="ja-JP" sz="1200" b="1" dirty="0">
                <a:latin typeface="HGS教科書体" panose="02020600000000000000" pitchFamily="18" charset="-128"/>
                <a:ea typeface="HGS教科書体" panose="02020600000000000000" pitchFamily="18" charset="-128"/>
              </a:rPr>
              <a:t>13</a:t>
            </a:r>
            <a:r>
              <a:rPr lang="ja-JP" altLang="en-US" sz="1200" b="1" dirty="0">
                <a:latin typeface="HGS教科書体" panose="02020600000000000000" pitchFamily="18" charset="-128"/>
                <a:ea typeface="HGS教科書体" panose="02020600000000000000" pitchFamily="18" charset="-128"/>
              </a:rPr>
              <a:t>  姿勢による光センサ取得値のイメージ</a:t>
            </a:r>
            <a:r>
              <a:rPr kumimoji="1" lang="ja-JP" altLang="en-US" sz="1200" b="1" dirty="0">
                <a:latin typeface="HGS教科書体" panose="02020600000000000000" pitchFamily="18" charset="-128"/>
                <a:ea typeface="HGS教科書体" panose="02020600000000000000" pitchFamily="18" charset="-128"/>
              </a:rPr>
              <a:t>図</a:t>
            </a:r>
          </a:p>
        </p:txBody>
      </p:sp>
      <p:sp>
        <p:nvSpPr>
          <p:cNvPr id="150" name="テキスト ボックス 149">
            <a:extLst>
              <a:ext uri="{FF2B5EF4-FFF2-40B4-BE49-F238E27FC236}">
                <a16:creationId xmlns:a16="http://schemas.microsoft.com/office/drawing/2014/main" id="{071394A0-7588-4342-8D0B-CB2FCC1A1261}"/>
              </a:ext>
            </a:extLst>
          </p:cNvPr>
          <p:cNvSpPr txBox="1"/>
          <p:nvPr/>
        </p:nvSpPr>
        <p:spPr>
          <a:xfrm>
            <a:off x="6871133" y="9298499"/>
            <a:ext cx="3526030" cy="276999"/>
          </a:xfrm>
          <a:prstGeom prst="rect">
            <a:avLst/>
          </a:prstGeom>
          <a:noFill/>
        </p:spPr>
        <p:txBody>
          <a:bodyPr wrap="square" rtlCol="0">
            <a:spAutoFit/>
          </a:bodyPr>
          <a:lstStyle/>
          <a:p>
            <a:r>
              <a:rPr lang="ja-JP" altLang="en-US" sz="1200" b="1" dirty="0">
                <a:latin typeface="HGS教科書体" panose="02020600000000000000" pitchFamily="18" charset="-128"/>
                <a:ea typeface="HGS教科書体" panose="02020600000000000000" pitchFamily="18" charset="-128"/>
              </a:rPr>
              <a:t>図</a:t>
            </a:r>
            <a:r>
              <a:rPr lang="en-US" altLang="ja-JP" sz="1200" b="1" dirty="0">
                <a:latin typeface="HGS教科書体" panose="02020600000000000000" pitchFamily="18" charset="-128"/>
                <a:ea typeface="HGS教科書体" panose="02020600000000000000" pitchFamily="18" charset="-128"/>
              </a:rPr>
              <a:t>14</a:t>
            </a:r>
            <a:r>
              <a:rPr lang="ja-JP" altLang="en-US" sz="1200" b="1" dirty="0">
                <a:latin typeface="HGS教科書体" panose="02020600000000000000" pitchFamily="18" charset="-128"/>
                <a:ea typeface="HGS教科書体" panose="02020600000000000000" pitchFamily="18" charset="-128"/>
              </a:rPr>
              <a:t>  成功動作のイメージ</a:t>
            </a:r>
            <a:r>
              <a:rPr kumimoji="1" lang="ja-JP" altLang="en-US" sz="1200" b="1" dirty="0">
                <a:latin typeface="HGS教科書体" panose="02020600000000000000" pitchFamily="18" charset="-128"/>
                <a:ea typeface="HGS教科書体" panose="02020600000000000000" pitchFamily="18" charset="-128"/>
              </a:rPr>
              <a:t>図</a:t>
            </a:r>
          </a:p>
        </p:txBody>
      </p:sp>
      <p:sp>
        <p:nvSpPr>
          <p:cNvPr id="151" name="テキスト ボックス 150">
            <a:extLst>
              <a:ext uri="{FF2B5EF4-FFF2-40B4-BE49-F238E27FC236}">
                <a16:creationId xmlns:a16="http://schemas.microsoft.com/office/drawing/2014/main" id="{A99F6471-F5CD-4807-9B29-6C1C589173EA}"/>
              </a:ext>
            </a:extLst>
          </p:cNvPr>
          <p:cNvSpPr txBox="1"/>
          <p:nvPr/>
        </p:nvSpPr>
        <p:spPr>
          <a:xfrm>
            <a:off x="7630586" y="3100523"/>
            <a:ext cx="3961784" cy="276999"/>
          </a:xfrm>
          <a:prstGeom prst="rect">
            <a:avLst/>
          </a:prstGeom>
          <a:noFill/>
        </p:spPr>
        <p:txBody>
          <a:bodyPr wrap="square" rtlCol="0">
            <a:spAutoFit/>
          </a:bodyPr>
          <a:lstStyle/>
          <a:p>
            <a:r>
              <a:rPr lang="ja-JP" altLang="en-US" sz="1200" b="1" dirty="0">
                <a:latin typeface="HGS教科書体" panose="02020600000000000000" pitchFamily="18" charset="-128"/>
                <a:ea typeface="HGS教科書体" panose="02020600000000000000" pitchFamily="18" charset="-128"/>
              </a:rPr>
              <a:t>表</a:t>
            </a:r>
            <a:r>
              <a:rPr lang="en-US" altLang="ja-JP" sz="1200" b="1" dirty="0">
                <a:latin typeface="HGS教科書体" panose="02020600000000000000" pitchFamily="18" charset="-128"/>
                <a:ea typeface="HGS教科書体" panose="02020600000000000000" pitchFamily="18" charset="-128"/>
              </a:rPr>
              <a:t>6</a:t>
            </a:r>
            <a:r>
              <a:rPr lang="ja-JP" altLang="en-US" sz="1200" b="1" dirty="0">
                <a:latin typeface="HGS教科書体" panose="02020600000000000000" pitchFamily="18" charset="-128"/>
                <a:ea typeface="HGS教科書体" panose="02020600000000000000" pitchFamily="18" charset="-128"/>
              </a:rPr>
              <a:t>　ルックアップゲート攻略プログラム実験結果</a:t>
            </a:r>
            <a:endParaRPr kumimoji="1" lang="ja-JP" altLang="en-US" sz="1200" b="1" dirty="0">
              <a:latin typeface="HGS教科書体" panose="02020600000000000000" pitchFamily="18" charset="-128"/>
              <a:ea typeface="HGS教科書体" panose="02020600000000000000" pitchFamily="18" charset="-128"/>
            </a:endParaRPr>
          </a:p>
        </p:txBody>
      </p:sp>
      <p:graphicFrame>
        <p:nvGraphicFramePr>
          <p:cNvPr id="12" name="表 11">
            <a:extLst>
              <a:ext uri="{FF2B5EF4-FFF2-40B4-BE49-F238E27FC236}">
                <a16:creationId xmlns:a16="http://schemas.microsoft.com/office/drawing/2014/main" id="{EA8CB300-A195-42AC-ABED-CCBF73CEC7AC}"/>
              </a:ext>
            </a:extLst>
          </p:cNvPr>
          <p:cNvGraphicFramePr>
            <a:graphicFrameLocks noGrp="1"/>
          </p:cNvGraphicFramePr>
          <p:nvPr>
            <p:extLst>
              <p:ext uri="{D42A27DB-BD31-4B8C-83A1-F6EECF244321}">
                <p14:modId xmlns:p14="http://schemas.microsoft.com/office/powerpoint/2010/main" val="2407738618"/>
              </p:ext>
            </p:extLst>
          </p:nvPr>
        </p:nvGraphicFramePr>
        <p:xfrm>
          <a:off x="2679463" y="6557913"/>
          <a:ext cx="3274640" cy="777240"/>
        </p:xfrm>
        <a:graphic>
          <a:graphicData uri="http://schemas.openxmlformats.org/drawingml/2006/table">
            <a:tbl>
              <a:tblPr firstRow="1" bandRow="1">
                <a:tableStyleId>{93296810-A885-4BE3-A3E7-6D5BEEA58F35}</a:tableStyleId>
              </a:tblPr>
              <a:tblGrid>
                <a:gridCol w="1948407">
                  <a:extLst>
                    <a:ext uri="{9D8B030D-6E8A-4147-A177-3AD203B41FA5}">
                      <a16:colId xmlns:a16="http://schemas.microsoft.com/office/drawing/2014/main" val="2430289826"/>
                    </a:ext>
                  </a:extLst>
                </a:gridCol>
                <a:gridCol w="720080">
                  <a:extLst>
                    <a:ext uri="{9D8B030D-6E8A-4147-A177-3AD203B41FA5}">
                      <a16:colId xmlns:a16="http://schemas.microsoft.com/office/drawing/2014/main" val="3176447910"/>
                    </a:ext>
                  </a:extLst>
                </a:gridCol>
                <a:gridCol w="606153">
                  <a:extLst>
                    <a:ext uri="{9D8B030D-6E8A-4147-A177-3AD203B41FA5}">
                      <a16:colId xmlns:a16="http://schemas.microsoft.com/office/drawing/2014/main" val="294229370"/>
                    </a:ext>
                  </a:extLst>
                </a:gridCol>
              </a:tblGrid>
              <a:tr h="237670">
                <a:tc>
                  <a:txBody>
                    <a:bodyPr/>
                    <a:lstStyle/>
                    <a:p>
                      <a:r>
                        <a:rPr kumimoji="1" lang="ja-JP" altLang="en-US" sz="1100" dirty="0"/>
                        <a:t>現在のライン</a:t>
                      </a:r>
                      <a:r>
                        <a:rPr kumimoji="1" lang="en-US" altLang="ja-JP" sz="1100" dirty="0" smtClean="0"/>
                        <a:t>/</a:t>
                      </a:r>
                      <a:r>
                        <a:rPr kumimoji="1" lang="ja-JP" altLang="en-US" sz="1100" dirty="0" smtClean="0"/>
                        <a:t>走行体の</a:t>
                      </a:r>
                      <a:r>
                        <a:rPr kumimoji="1" lang="ja-JP" altLang="en-US" sz="1100" dirty="0"/>
                        <a:t>姿勢</a:t>
                      </a:r>
                    </a:p>
                  </a:txBody>
                  <a:tcPr/>
                </a:tc>
                <a:tc>
                  <a:txBody>
                    <a:bodyPr/>
                    <a:lstStyle/>
                    <a:p>
                      <a:pPr algn="ctr"/>
                      <a:r>
                        <a:rPr kumimoji="1" lang="en-US" altLang="ja-JP" sz="1100" dirty="0"/>
                        <a:t>1.5cm</a:t>
                      </a:r>
                      <a:endParaRPr kumimoji="1" lang="ja-JP" altLang="en-US" sz="1100" dirty="0"/>
                    </a:p>
                  </a:txBody>
                  <a:tcPr/>
                </a:tc>
                <a:tc>
                  <a:txBody>
                    <a:bodyPr/>
                    <a:lstStyle/>
                    <a:p>
                      <a:pPr algn="ctr"/>
                      <a:r>
                        <a:rPr kumimoji="1" lang="en-US" altLang="ja-JP" sz="1100" dirty="0"/>
                        <a:t>3.5cm</a:t>
                      </a:r>
                      <a:endParaRPr kumimoji="1" lang="ja-JP" altLang="en-US" sz="1100" dirty="0"/>
                    </a:p>
                  </a:txBody>
                  <a:tcPr/>
                </a:tc>
                <a:extLst>
                  <a:ext uri="{0D108BD9-81ED-4DB2-BD59-A6C34878D82A}">
                    <a16:rowId xmlns:a16="http://schemas.microsoft.com/office/drawing/2014/main" val="1151545456"/>
                  </a:ext>
                </a:extLst>
              </a:tr>
              <a:tr h="162404">
                <a:tc>
                  <a:txBody>
                    <a:bodyPr/>
                    <a:lstStyle/>
                    <a:p>
                      <a:pPr algn="ctr"/>
                      <a:r>
                        <a:rPr kumimoji="1" lang="ja-JP" altLang="en-US" sz="1100" b="1" dirty="0"/>
                        <a:t>白ライン</a:t>
                      </a:r>
                    </a:p>
                  </a:txBody>
                  <a:tcPr/>
                </a:tc>
                <a:tc>
                  <a:txBody>
                    <a:bodyPr/>
                    <a:lstStyle/>
                    <a:p>
                      <a:pPr algn="ctr"/>
                      <a:r>
                        <a:rPr kumimoji="1" lang="en-US" altLang="ja-JP" sz="1100" dirty="0" smtClean="0"/>
                        <a:t>5~8</a:t>
                      </a:r>
                      <a:endParaRPr kumimoji="1" lang="ja-JP" altLang="en-US" sz="1100" dirty="0"/>
                    </a:p>
                  </a:txBody>
                  <a:tcPr/>
                </a:tc>
                <a:tc>
                  <a:txBody>
                    <a:bodyPr/>
                    <a:lstStyle/>
                    <a:p>
                      <a:pPr algn="ctr"/>
                      <a:r>
                        <a:rPr kumimoji="1" lang="en-US" altLang="ja-JP" sz="1100" dirty="0" smtClean="0"/>
                        <a:t>30~38</a:t>
                      </a:r>
                      <a:endParaRPr kumimoji="1" lang="ja-JP" altLang="en-US" sz="1100" dirty="0"/>
                    </a:p>
                  </a:txBody>
                  <a:tcPr/>
                </a:tc>
                <a:extLst>
                  <a:ext uri="{0D108BD9-81ED-4DB2-BD59-A6C34878D82A}">
                    <a16:rowId xmlns:a16="http://schemas.microsoft.com/office/drawing/2014/main" val="2238476941"/>
                  </a:ext>
                </a:extLst>
              </a:tr>
              <a:tr h="223566">
                <a:tc>
                  <a:txBody>
                    <a:bodyPr/>
                    <a:lstStyle/>
                    <a:p>
                      <a:pPr algn="ctr"/>
                      <a:r>
                        <a:rPr kumimoji="1" lang="ja-JP" altLang="en-US" sz="1100" b="1" dirty="0"/>
                        <a:t>黒ライン</a:t>
                      </a:r>
                    </a:p>
                  </a:txBody>
                  <a:tcPr/>
                </a:tc>
                <a:tc>
                  <a:txBody>
                    <a:bodyPr/>
                    <a:lstStyle/>
                    <a:p>
                      <a:pPr algn="ctr"/>
                      <a:r>
                        <a:rPr kumimoji="1" lang="en-US" altLang="ja-JP" sz="1100" dirty="0" smtClean="0"/>
                        <a:t>9~15</a:t>
                      </a:r>
                      <a:endParaRPr kumimoji="1" lang="ja-JP" altLang="en-US" sz="1100" dirty="0"/>
                    </a:p>
                  </a:txBody>
                  <a:tcPr/>
                </a:tc>
                <a:tc>
                  <a:txBody>
                    <a:bodyPr/>
                    <a:lstStyle/>
                    <a:p>
                      <a:pPr algn="ctr"/>
                      <a:r>
                        <a:rPr kumimoji="1" lang="en-US" altLang="ja-JP" sz="1100" dirty="0" smtClean="0"/>
                        <a:t>39~50</a:t>
                      </a:r>
                      <a:endParaRPr kumimoji="1" lang="ja-JP" altLang="en-US" sz="1100" dirty="0"/>
                    </a:p>
                  </a:txBody>
                  <a:tcPr/>
                </a:tc>
                <a:extLst>
                  <a:ext uri="{0D108BD9-81ED-4DB2-BD59-A6C34878D82A}">
                    <a16:rowId xmlns:a16="http://schemas.microsoft.com/office/drawing/2014/main" val="3878445857"/>
                  </a:ext>
                </a:extLst>
              </a:tr>
            </a:tbl>
          </a:graphicData>
        </a:graphic>
      </p:graphicFrame>
      <p:sp>
        <p:nvSpPr>
          <p:cNvPr id="14" name="吹き出し: 円形 13">
            <a:extLst>
              <a:ext uri="{FF2B5EF4-FFF2-40B4-BE49-F238E27FC236}">
                <a16:creationId xmlns:a16="http://schemas.microsoft.com/office/drawing/2014/main" id="{3F871220-D083-4E45-9849-52EE7A413007}"/>
              </a:ext>
            </a:extLst>
          </p:cNvPr>
          <p:cNvSpPr/>
          <p:nvPr/>
        </p:nvSpPr>
        <p:spPr>
          <a:xfrm>
            <a:off x="9695283" y="5283122"/>
            <a:ext cx="2893399" cy="988189"/>
          </a:xfrm>
          <a:prstGeom prst="wedgeEllipseCallout">
            <a:avLst>
              <a:gd name="adj1" fmla="val -56386"/>
              <a:gd name="adj2" fmla="val 44273"/>
            </a:avLst>
          </a:prstGeom>
          <a:solidFill>
            <a:schemeClr val="accent6">
              <a:lumMod val="60000"/>
              <a:lumOff val="40000"/>
            </a:schemeClr>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2" name="正方形/長方形 151">
            <a:extLst>
              <a:ext uri="{FF2B5EF4-FFF2-40B4-BE49-F238E27FC236}">
                <a16:creationId xmlns:a16="http://schemas.microsoft.com/office/drawing/2014/main" id="{3A000D2F-8F57-4512-ADEB-853FC383C800}"/>
              </a:ext>
            </a:extLst>
          </p:cNvPr>
          <p:cNvSpPr/>
          <p:nvPr/>
        </p:nvSpPr>
        <p:spPr>
          <a:xfrm>
            <a:off x="9970493" y="5408687"/>
            <a:ext cx="2715352" cy="646331"/>
          </a:xfrm>
          <a:prstGeom prst="rect">
            <a:avLst/>
          </a:prstGeom>
        </p:spPr>
        <p:txBody>
          <a:bodyPr wrap="square">
            <a:spAutoFit/>
          </a:bodyPr>
          <a:lstStyle/>
          <a:p>
            <a:pPr marL="228600" lvl="0" indent="-228600">
              <a:buAutoNum type="arabicPeriod"/>
            </a:pPr>
            <a:r>
              <a:rPr lang="ja-JP" altLang="en-US" sz="1200" dirty="0">
                <a:solidFill>
                  <a:srgbClr val="FF0000"/>
                </a:solidFill>
                <a:latin typeface="HGS明朝E" panose="02020900000000000000" pitchFamily="18" charset="-128"/>
                <a:ea typeface="HGS明朝E" panose="02020900000000000000" pitchFamily="18" charset="-128"/>
              </a:rPr>
              <a:t>基本走行シナリオ</a:t>
            </a:r>
            <a:r>
              <a:rPr lang="ja-JP" altLang="en-US" sz="1200" dirty="0">
                <a:solidFill>
                  <a:prstClr val="black"/>
                </a:solidFill>
                <a:latin typeface="HGS明朝E" panose="02020900000000000000" pitchFamily="18" charset="-128"/>
                <a:ea typeface="HGS明朝E" panose="02020900000000000000" pitchFamily="18" charset="-128"/>
              </a:rPr>
              <a:t>に</a:t>
            </a:r>
            <a:r>
              <a:rPr lang="ja-JP" altLang="en-US" sz="1200" dirty="0" smtClean="0">
                <a:solidFill>
                  <a:prstClr val="black"/>
                </a:solidFill>
                <a:latin typeface="HGS明朝E" panose="02020900000000000000" pitchFamily="18" charset="-128"/>
                <a:ea typeface="HGS明朝E" panose="02020900000000000000" pitchFamily="18" charset="-128"/>
              </a:rPr>
              <a:t>沿って</a:t>
            </a:r>
            <a:endParaRPr lang="en-US" altLang="ja-JP" sz="1200" dirty="0">
              <a:solidFill>
                <a:prstClr val="black"/>
              </a:solidFill>
              <a:latin typeface="HGS明朝E" panose="02020900000000000000" pitchFamily="18" charset="-128"/>
              <a:ea typeface="HGS明朝E" panose="02020900000000000000" pitchFamily="18" charset="-128"/>
            </a:endParaRPr>
          </a:p>
          <a:p>
            <a:pPr lvl="0"/>
            <a:r>
              <a:rPr lang="ja-JP" altLang="en-US" sz="1200" dirty="0">
                <a:solidFill>
                  <a:prstClr val="black"/>
                </a:solidFill>
                <a:latin typeface="HGS明朝E" panose="02020900000000000000" pitchFamily="18" charset="-128"/>
                <a:ea typeface="HGS明朝E" panose="02020900000000000000" pitchFamily="18" charset="-128"/>
              </a:rPr>
              <a:t>走行体を動作させることで、図</a:t>
            </a:r>
            <a:r>
              <a:rPr lang="en-US" altLang="ja-JP" sz="1200" dirty="0">
                <a:solidFill>
                  <a:prstClr val="black"/>
                </a:solidFill>
                <a:latin typeface="HGS明朝E" panose="02020900000000000000" pitchFamily="18" charset="-128"/>
                <a:ea typeface="HGS明朝E" panose="02020900000000000000" pitchFamily="18" charset="-128"/>
              </a:rPr>
              <a:t>14</a:t>
            </a:r>
            <a:r>
              <a:rPr lang="ja-JP" altLang="en-US" sz="1200" dirty="0">
                <a:solidFill>
                  <a:prstClr val="black"/>
                </a:solidFill>
                <a:latin typeface="HGS明朝E" panose="02020900000000000000" pitchFamily="18" charset="-128"/>
                <a:ea typeface="HGS明朝E" panose="02020900000000000000" pitchFamily="18" charset="-128"/>
              </a:rPr>
              <a:t>の成功動作を実現することができる！</a:t>
            </a:r>
          </a:p>
        </p:txBody>
      </p:sp>
      <p:sp>
        <p:nvSpPr>
          <p:cNvPr id="28" name="正方形/長方形 27"/>
          <p:cNvSpPr/>
          <p:nvPr/>
        </p:nvSpPr>
        <p:spPr>
          <a:xfrm>
            <a:off x="6133158" y="3607489"/>
            <a:ext cx="800219" cy="276999"/>
          </a:xfrm>
          <a:prstGeom prst="rect">
            <a:avLst/>
          </a:prstGeom>
        </p:spPr>
        <p:txBody>
          <a:bodyPr wrap="none">
            <a:spAutoFit/>
          </a:bodyPr>
          <a:lstStyle/>
          <a:p>
            <a:pPr algn="ctr"/>
            <a:r>
              <a:rPr lang="ja-JP" altLang="en-US" sz="1200" dirty="0">
                <a:solidFill>
                  <a:schemeClr val="bg1"/>
                </a:solidFill>
              </a:rPr>
              <a:t>走行方法</a:t>
            </a:r>
          </a:p>
        </p:txBody>
      </p:sp>
      <p:sp>
        <p:nvSpPr>
          <p:cNvPr id="70" name="正方形/長方形 69"/>
          <p:cNvSpPr/>
          <p:nvPr/>
        </p:nvSpPr>
        <p:spPr>
          <a:xfrm>
            <a:off x="6668862" y="3358908"/>
            <a:ext cx="543739" cy="307777"/>
          </a:xfrm>
          <a:prstGeom prst="rect">
            <a:avLst/>
          </a:prstGeom>
        </p:spPr>
        <p:txBody>
          <a:bodyPr wrap="none">
            <a:spAutoFit/>
          </a:bodyPr>
          <a:lstStyle/>
          <a:p>
            <a:pPr lvl="0" algn="ctr" fontAlgn="auto">
              <a:spcBef>
                <a:spcPts val="0"/>
              </a:spcBef>
              <a:spcAft>
                <a:spcPts val="0"/>
              </a:spcAft>
              <a:defRPr/>
            </a:pPr>
            <a:r>
              <a:rPr lang="ja-JP" altLang="en-US" sz="1400" dirty="0">
                <a:solidFill>
                  <a:schemeClr val="bg1"/>
                </a:solidFill>
              </a:rPr>
              <a:t>回数</a:t>
            </a:r>
            <a:endParaRPr lang="ja-JP" altLang="en-US" dirty="0">
              <a:solidFill>
                <a:schemeClr val="bg1"/>
              </a:solidFill>
              <a:latin typeface="游ゴシック" panose="020B0400000000000000" pitchFamily="50" charset="-128"/>
            </a:endParaRPr>
          </a:p>
        </p:txBody>
      </p:sp>
      <p:cxnSp>
        <p:nvCxnSpPr>
          <p:cNvPr id="73" name="直線コネクタ 72"/>
          <p:cNvCxnSpPr/>
          <p:nvPr/>
        </p:nvCxnSpPr>
        <p:spPr>
          <a:xfrm>
            <a:off x="6193484" y="3350020"/>
            <a:ext cx="1002951" cy="50736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86" name="表 85"/>
          <p:cNvGraphicFramePr>
            <a:graphicFrameLocks noGrp="1"/>
          </p:cNvGraphicFramePr>
          <p:nvPr>
            <p:extLst>
              <p:ext uri="{D42A27DB-BD31-4B8C-83A1-F6EECF244321}">
                <p14:modId xmlns:p14="http://schemas.microsoft.com/office/powerpoint/2010/main" val="1438362248"/>
              </p:ext>
            </p:extLst>
          </p:nvPr>
        </p:nvGraphicFramePr>
        <p:xfrm>
          <a:off x="6203984" y="3341140"/>
          <a:ext cx="6219982" cy="1729212"/>
        </p:xfrm>
        <a:graphic>
          <a:graphicData uri="http://schemas.openxmlformats.org/drawingml/2006/table">
            <a:tbl>
              <a:tblPr/>
              <a:tblGrid>
                <a:gridCol w="6219982">
                  <a:extLst>
                    <a:ext uri="{9D8B030D-6E8A-4147-A177-3AD203B41FA5}">
                      <a16:colId xmlns:a16="http://schemas.microsoft.com/office/drawing/2014/main" val="1992246613"/>
                    </a:ext>
                  </a:extLst>
                </a:gridCol>
              </a:tblGrid>
              <a:tr h="1729212">
                <a:tc>
                  <a:txBody>
                    <a:bodyPr/>
                    <a:lstStyle/>
                    <a:p>
                      <a:endParaRPr kumimoji="1" lang="ja-JP" altLang="en-US" dirty="0"/>
                    </a:p>
                  </a:txBody>
                  <a:tcPr>
                    <a:lnL w="19050" cap="flat" cmpd="sng" algn="ctr">
                      <a:solidFill>
                        <a:schemeClr val="accent6">
                          <a:lumMod val="50000"/>
                        </a:schemeClr>
                      </a:solidFill>
                      <a:prstDash val="solid"/>
                      <a:round/>
                      <a:headEnd type="none" w="med" len="med"/>
                      <a:tailEnd type="none" w="med" len="med"/>
                    </a:lnL>
                    <a:lnR w="19050" cap="flat" cmpd="sng" algn="ctr">
                      <a:solidFill>
                        <a:schemeClr val="accent6">
                          <a:lumMod val="50000"/>
                        </a:schemeClr>
                      </a:solidFill>
                      <a:prstDash val="solid"/>
                      <a:round/>
                      <a:headEnd type="none" w="med" len="med"/>
                      <a:tailEnd type="none" w="med" len="med"/>
                    </a:lnR>
                    <a:lnT w="19050" cap="flat" cmpd="sng" algn="ctr">
                      <a:solidFill>
                        <a:schemeClr val="accent6">
                          <a:lumMod val="50000"/>
                        </a:schemeClr>
                      </a:solidFill>
                      <a:prstDash val="solid"/>
                      <a:round/>
                      <a:headEnd type="none" w="med" len="med"/>
                      <a:tailEnd type="none" w="med" len="med"/>
                    </a:lnT>
                    <a:lnB w="19050" cap="flat" cmpd="sng" algn="ctr">
                      <a:solidFill>
                        <a:schemeClr val="accent6">
                          <a:lumMod val="50000"/>
                        </a:schemeClr>
                      </a:solidFill>
                      <a:prstDash val="solid"/>
                      <a:round/>
                      <a:headEnd type="none" w="med" len="med"/>
                      <a:tailEnd type="none" w="med" len="med"/>
                    </a:lnB>
                  </a:tcPr>
                </a:tc>
                <a:extLst>
                  <a:ext uri="{0D108BD9-81ED-4DB2-BD59-A6C34878D82A}">
                    <a16:rowId xmlns:a16="http://schemas.microsoft.com/office/drawing/2014/main" val="244061242"/>
                  </a:ext>
                </a:extLst>
              </a:tr>
            </a:tbl>
          </a:graphicData>
        </a:graphic>
      </p:graphicFrame>
      <p:grpSp>
        <p:nvGrpSpPr>
          <p:cNvPr id="74" name="グループ化 73"/>
          <p:cNvGrpSpPr/>
          <p:nvPr/>
        </p:nvGrpSpPr>
        <p:grpSpPr>
          <a:xfrm>
            <a:off x="11606787" y="4609539"/>
            <a:ext cx="981895" cy="587202"/>
            <a:chOff x="11657384" y="3781350"/>
            <a:chExt cx="981895" cy="587202"/>
          </a:xfrm>
        </p:grpSpPr>
        <p:sp>
          <p:nvSpPr>
            <p:cNvPr id="143" name="爆発 2 142"/>
            <p:cNvSpPr/>
            <p:nvPr/>
          </p:nvSpPr>
          <p:spPr>
            <a:xfrm>
              <a:off x="11657384" y="3781350"/>
              <a:ext cx="981895" cy="587202"/>
            </a:xfrm>
            <a:prstGeom prst="irregularSeal2">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4" name="テキスト ボックス 143"/>
            <p:cNvSpPr txBox="1"/>
            <p:nvPr/>
          </p:nvSpPr>
          <p:spPr>
            <a:xfrm>
              <a:off x="11854564" y="3903617"/>
              <a:ext cx="640941" cy="369332"/>
            </a:xfrm>
            <a:prstGeom prst="rect">
              <a:avLst/>
            </a:prstGeom>
            <a:noFill/>
          </p:spPr>
          <p:txBody>
            <a:bodyPr wrap="square" rtlCol="0">
              <a:spAutoFit/>
            </a:bodyPr>
            <a:lstStyle/>
            <a:p>
              <a:r>
                <a:rPr kumimoji="1" lang="en-US" altLang="ja-JP" sz="1800" dirty="0"/>
                <a:t>100</a:t>
              </a:r>
              <a:endParaRPr kumimoji="1" lang="ja-JP" altLang="en-US" sz="1800" dirty="0"/>
            </a:p>
          </p:txBody>
        </p:sp>
      </p:grpSp>
      <p:pic>
        <p:nvPicPr>
          <p:cNvPr id="153" name="図 152"/>
          <p:cNvPicPr>
            <a:picLocks noChangeAspect="1"/>
          </p:cNvPicPr>
          <p:nvPr/>
        </p:nvPicPr>
        <p:blipFill>
          <a:blip r:embed="rId3"/>
          <a:stretch>
            <a:fillRect/>
          </a:stretch>
        </p:blipFill>
        <p:spPr>
          <a:xfrm>
            <a:off x="11810780" y="282417"/>
            <a:ext cx="876300" cy="676275"/>
          </a:xfrm>
          <a:prstGeom prst="rect">
            <a:avLst/>
          </a:prstGeom>
        </p:spPr>
      </p:pic>
      <p:pic>
        <p:nvPicPr>
          <p:cNvPr id="72" name="図 71"/>
          <p:cNvPicPr>
            <a:picLocks noChangeAspect="1"/>
          </p:cNvPicPr>
          <p:nvPr/>
        </p:nvPicPr>
        <p:blipFill>
          <a:blip r:embed="rId4"/>
          <a:stretch>
            <a:fillRect/>
          </a:stretch>
        </p:blipFill>
        <p:spPr>
          <a:xfrm>
            <a:off x="193984" y="6540006"/>
            <a:ext cx="2560542" cy="938865"/>
          </a:xfrm>
          <a:prstGeom prst="rect">
            <a:avLst/>
          </a:prstGeom>
        </p:spPr>
      </p:pic>
      <p:pic>
        <p:nvPicPr>
          <p:cNvPr id="15" name="図 14"/>
          <p:cNvPicPr>
            <a:picLocks noChangeAspect="1"/>
          </p:cNvPicPr>
          <p:nvPr/>
        </p:nvPicPr>
        <p:blipFill>
          <a:blip r:embed="rId5"/>
          <a:stretch>
            <a:fillRect/>
          </a:stretch>
        </p:blipFill>
        <p:spPr>
          <a:xfrm>
            <a:off x="6002652" y="5431521"/>
            <a:ext cx="3481118" cy="3706689"/>
          </a:xfrm>
          <a:prstGeom prst="rect">
            <a:avLst/>
          </a:prstGeom>
        </p:spPr>
      </p:pic>
      <p:grpSp>
        <p:nvGrpSpPr>
          <p:cNvPr id="101" name="グループ化 100"/>
          <p:cNvGrpSpPr/>
          <p:nvPr/>
        </p:nvGrpSpPr>
        <p:grpSpPr>
          <a:xfrm>
            <a:off x="1310867" y="2468872"/>
            <a:ext cx="3621258" cy="1566411"/>
            <a:chOff x="640160" y="2200549"/>
            <a:chExt cx="2319931" cy="1003509"/>
          </a:xfrm>
        </p:grpSpPr>
        <p:grpSp>
          <p:nvGrpSpPr>
            <p:cNvPr id="102" name="グループ化 101"/>
            <p:cNvGrpSpPr/>
            <p:nvPr/>
          </p:nvGrpSpPr>
          <p:grpSpPr>
            <a:xfrm>
              <a:off x="640160" y="2200549"/>
              <a:ext cx="2074979" cy="859033"/>
              <a:chOff x="735175" y="1827743"/>
              <a:chExt cx="2317379" cy="959386"/>
            </a:xfrm>
          </p:grpSpPr>
          <p:sp>
            <p:nvSpPr>
              <p:cNvPr id="116" name="正方形/長方形 115"/>
              <p:cNvSpPr/>
              <p:nvPr/>
            </p:nvSpPr>
            <p:spPr>
              <a:xfrm rot="16200000">
                <a:off x="1752569" y="1304665"/>
                <a:ext cx="72178" cy="202348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pic>
            <p:nvPicPr>
              <p:cNvPr id="123" name="図 122"/>
              <p:cNvPicPr>
                <a:picLocks noChangeAspect="1"/>
              </p:cNvPicPr>
              <p:nvPr/>
            </p:nvPicPr>
            <p:blipFill>
              <a:blip r:embed="rId6"/>
              <a:stretch>
                <a:fillRect/>
              </a:stretch>
            </p:blipFill>
            <p:spPr>
              <a:xfrm rot="17360360">
                <a:off x="1766412" y="2290329"/>
                <a:ext cx="577412" cy="416187"/>
              </a:xfrm>
              <a:prstGeom prst="rect">
                <a:avLst/>
              </a:prstGeom>
            </p:spPr>
          </p:pic>
          <p:sp>
            <p:nvSpPr>
              <p:cNvPr id="131" name="正方形/長方形 130"/>
              <p:cNvSpPr/>
              <p:nvPr/>
            </p:nvSpPr>
            <p:spPr>
              <a:xfrm rot="16200000">
                <a:off x="650449" y="2111343"/>
                <a:ext cx="578496" cy="409044"/>
              </a:xfrm>
              <a:prstGeom prst="rect">
                <a:avLst/>
              </a:prstGeom>
              <a:blipFill dpi="0" rotWithShape="1">
                <a:blip r:embed="rId7">
                  <a:alphaModFix amt="58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4" name="テキスト ボックス 153"/>
              <p:cNvSpPr txBox="1"/>
              <p:nvPr/>
            </p:nvSpPr>
            <p:spPr>
              <a:xfrm>
                <a:off x="2150210" y="1827743"/>
                <a:ext cx="902344" cy="308292"/>
              </a:xfrm>
              <a:prstGeom prst="rect">
                <a:avLst/>
              </a:prstGeom>
              <a:noFill/>
            </p:spPr>
            <p:txBody>
              <a:bodyPr wrap="square" rtlCol="0">
                <a:spAutoFit/>
              </a:bodyPr>
              <a:lstStyle/>
              <a:p>
                <a:pPr algn="ctr"/>
                <a:r>
                  <a:rPr kumimoji="1" lang="ja-JP" altLang="en-US" sz="1100" dirty="0">
                    <a:latin typeface="+mn-lt"/>
                  </a:rPr>
                  <a:t>ルックアップ</a:t>
                </a:r>
                <a:endParaRPr kumimoji="1" lang="en-US" altLang="ja-JP" sz="1100" dirty="0">
                  <a:latin typeface="+mn-lt"/>
                </a:endParaRPr>
              </a:p>
              <a:p>
                <a:pPr algn="ctr"/>
                <a:r>
                  <a:rPr kumimoji="1" lang="ja-JP" altLang="en-US" sz="1100" dirty="0">
                    <a:latin typeface="+mn-lt"/>
                  </a:rPr>
                  <a:t>ゲート</a:t>
                </a:r>
              </a:p>
            </p:txBody>
          </p:sp>
          <p:sp>
            <p:nvSpPr>
              <p:cNvPr id="155" name="正方形/長方形 154"/>
              <p:cNvSpPr/>
              <p:nvPr/>
            </p:nvSpPr>
            <p:spPr>
              <a:xfrm rot="16736488">
                <a:off x="1252416" y="2161714"/>
                <a:ext cx="578496" cy="409044"/>
              </a:xfrm>
              <a:prstGeom prst="rect">
                <a:avLst/>
              </a:prstGeom>
              <a:blipFill dpi="0" rotWithShape="1">
                <a:blip r:embed="rId7">
                  <a:alphaModFix amt="58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103" name="角丸四角形 102"/>
            <p:cNvSpPr/>
            <p:nvPr/>
          </p:nvSpPr>
          <p:spPr>
            <a:xfrm>
              <a:off x="1990655" y="2270688"/>
              <a:ext cx="68580" cy="760731"/>
            </a:xfrm>
            <a:prstGeom prst="round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8" name="グループ化 107"/>
            <p:cNvGrpSpPr/>
            <p:nvPr/>
          </p:nvGrpSpPr>
          <p:grpSpPr>
            <a:xfrm rot="21366419">
              <a:off x="1968588" y="2588844"/>
              <a:ext cx="991503" cy="615214"/>
              <a:chOff x="1539103" y="2698487"/>
              <a:chExt cx="1358299" cy="542502"/>
            </a:xfrm>
          </p:grpSpPr>
          <p:sp>
            <p:nvSpPr>
              <p:cNvPr id="110" name="爆発 2 109"/>
              <p:cNvSpPr/>
              <p:nvPr/>
            </p:nvSpPr>
            <p:spPr>
              <a:xfrm>
                <a:off x="1539103" y="2698487"/>
                <a:ext cx="1358299" cy="542502"/>
              </a:xfrm>
              <a:prstGeom prst="irregularSeal2">
                <a:avLst/>
              </a:prstGeom>
              <a:solidFill>
                <a:srgbClr val="FF9999"/>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テキスト ボックス 114"/>
              <p:cNvSpPr txBox="1"/>
              <p:nvPr/>
            </p:nvSpPr>
            <p:spPr>
              <a:xfrm rot="20893256">
                <a:off x="1776429" y="2851660"/>
                <a:ext cx="806442" cy="260806"/>
              </a:xfrm>
              <a:prstGeom prst="rect">
                <a:avLst/>
              </a:prstGeom>
              <a:noFill/>
            </p:spPr>
            <p:txBody>
              <a:bodyPr wrap="square" rtlCol="0">
                <a:spAutoFit/>
              </a:bodyPr>
              <a:lstStyle/>
              <a:p>
                <a:r>
                  <a:rPr kumimoji="1" lang="ja-JP" altLang="en-US" sz="2400" dirty="0">
                    <a:latin typeface="+mn-lt"/>
                  </a:rPr>
                  <a:t>衝突</a:t>
                </a:r>
                <a:endParaRPr kumimoji="1" lang="en-US" altLang="ja-JP" sz="2400" dirty="0">
                  <a:latin typeface="+mn-lt"/>
                </a:endParaRPr>
              </a:p>
            </p:txBody>
          </p:sp>
        </p:grpSp>
      </p:grpSp>
    </p:spTree>
    <p:extLst>
      <p:ext uri="{BB962C8B-B14F-4D97-AF65-F5344CB8AC3E}">
        <p14:creationId xmlns:p14="http://schemas.microsoft.com/office/powerpoint/2010/main" val="1007365010"/>
      </p:ext>
    </p:extLst>
  </p:cSld>
  <p:clrMapOvr>
    <a:masterClrMapping/>
  </p:clrMapOvr>
</p:sld>
</file>

<file path=ppt/theme/theme1.xml><?xml version="1.0" encoding="utf-8"?>
<a:theme xmlns:a="http://schemas.openxmlformats.org/drawingml/2006/main" name="アブストラクトページ用（プライマリークラス）">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4208</TotalTime>
  <Words>2223</Words>
  <Application>Microsoft Office PowerPoint</Application>
  <PresentationFormat>A3 297x420 mm</PresentationFormat>
  <Paragraphs>739</Paragraphs>
  <Slides>6</Slides>
  <Notes>2</Notes>
  <HiddenSlides>0</HiddenSlides>
  <MMClips>0</MMClips>
  <ScaleCrop>false</ScaleCrop>
  <HeadingPairs>
    <vt:vector size="6" baseType="variant">
      <vt:variant>
        <vt:lpstr>使用されているフォント</vt:lpstr>
      </vt:variant>
      <vt:variant>
        <vt:i4>12</vt:i4>
      </vt:variant>
      <vt:variant>
        <vt:lpstr>テーマ</vt:lpstr>
      </vt:variant>
      <vt:variant>
        <vt:i4>2</vt:i4>
      </vt:variant>
      <vt:variant>
        <vt:lpstr>スライド タイトル</vt:lpstr>
      </vt:variant>
      <vt:variant>
        <vt:i4>6</vt:i4>
      </vt:variant>
    </vt:vector>
  </HeadingPairs>
  <TitlesOfParts>
    <vt:vector size="20" baseType="lpstr">
      <vt:lpstr>HGPｺﾞｼｯｸE</vt:lpstr>
      <vt:lpstr>HGPｺﾞｼｯｸM</vt:lpstr>
      <vt:lpstr>HGS教科書体</vt:lpstr>
      <vt:lpstr>HGS明朝E</vt:lpstr>
      <vt:lpstr>HG丸ｺﾞｼｯｸM-PRO</vt:lpstr>
      <vt:lpstr>HG教科書体</vt:lpstr>
      <vt:lpstr>ＭＳ Ｐゴシック</vt:lpstr>
      <vt:lpstr>ＭＳ Ｐ明朝</vt:lpstr>
      <vt:lpstr>游ゴシック</vt:lpstr>
      <vt:lpstr>游ゴシック Light</vt:lpstr>
      <vt:lpstr>Arial</vt:lpstr>
      <vt:lpstr>Times New Roman</vt:lpstr>
      <vt:lpstr>アブストラクトページ用（プライマリークラス）</vt:lpstr>
      <vt:lpstr>デザインの設定</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Manager>ETロボコン実行委員会</Manager>
  <Company>ETロボコン実行委員会</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ETロボコン・コンセプトシート</dc:title>
  <dc:creator>ETロボコン実行委員会</dc:creator>
  <cp:lastModifiedBy>juko01</cp:lastModifiedBy>
  <cp:revision>364</cp:revision>
  <cp:lastPrinted>2018-04-01T05:10:42Z</cp:lastPrinted>
  <dcterms:created xsi:type="dcterms:W3CDTF">2002-02-28T07:41:56Z</dcterms:created>
  <dcterms:modified xsi:type="dcterms:W3CDTF">2018-08-20T05:06:20Z</dcterms:modified>
</cp:coreProperties>
</file>