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38" r:id="rId2"/>
  </p:sldMasterIdLst>
  <p:notesMasterIdLst>
    <p:notesMasterId r:id="rId9"/>
  </p:notesMasterIdLst>
  <p:handoutMasterIdLst>
    <p:handoutMasterId r:id="rId10"/>
  </p:handoutMasterIdLst>
  <p:sldIdLst>
    <p:sldId id="269" r:id="rId3"/>
    <p:sldId id="258" r:id="rId4"/>
    <p:sldId id="265" r:id="rId5"/>
    <p:sldId id="270" r:id="rId6"/>
    <p:sldId id="268" r:id="rId7"/>
    <p:sldId id="267" r:id="rId8"/>
  </p:sldIdLst>
  <p:sldSz cx="15119350" cy="10691813"/>
  <p:notesSz cx="10186988" cy="14609763"/>
  <p:defaultTextStyle>
    <a:defPPr>
      <a:defRPr lang="ja-JP"/>
    </a:defPPr>
    <a:lvl1pPr marL="0" algn="l" defTabSz="1238663" rtl="0" eaLnBrk="1" latinLnBrk="0" hangingPunct="1">
      <a:defRPr kumimoji="1" sz="2439" kern="1200">
        <a:solidFill>
          <a:schemeClr val="tx1"/>
        </a:solidFill>
        <a:latin typeface="+mn-lt"/>
        <a:ea typeface="+mn-ea"/>
        <a:cs typeface="+mn-cs"/>
      </a:defRPr>
    </a:lvl1pPr>
    <a:lvl2pPr marL="619332" algn="l" defTabSz="1238663" rtl="0" eaLnBrk="1" latinLnBrk="0" hangingPunct="1">
      <a:defRPr kumimoji="1" sz="2439" kern="1200">
        <a:solidFill>
          <a:schemeClr val="tx1"/>
        </a:solidFill>
        <a:latin typeface="+mn-lt"/>
        <a:ea typeface="+mn-ea"/>
        <a:cs typeface="+mn-cs"/>
      </a:defRPr>
    </a:lvl2pPr>
    <a:lvl3pPr marL="1238663" algn="l" defTabSz="1238663" rtl="0" eaLnBrk="1" latinLnBrk="0" hangingPunct="1">
      <a:defRPr kumimoji="1" sz="2439" kern="1200">
        <a:solidFill>
          <a:schemeClr val="tx1"/>
        </a:solidFill>
        <a:latin typeface="+mn-lt"/>
        <a:ea typeface="+mn-ea"/>
        <a:cs typeface="+mn-cs"/>
      </a:defRPr>
    </a:lvl3pPr>
    <a:lvl4pPr marL="1857996" algn="l" defTabSz="1238663" rtl="0" eaLnBrk="1" latinLnBrk="0" hangingPunct="1">
      <a:defRPr kumimoji="1" sz="2439" kern="1200">
        <a:solidFill>
          <a:schemeClr val="tx1"/>
        </a:solidFill>
        <a:latin typeface="+mn-lt"/>
        <a:ea typeface="+mn-ea"/>
        <a:cs typeface="+mn-cs"/>
      </a:defRPr>
    </a:lvl4pPr>
    <a:lvl5pPr marL="2477327" algn="l" defTabSz="1238663" rtl="0" eaLnBrk="1" latinLnBrk="0" hangingPunct="1">
      <a:defRPr kumimoji="1" sz="2439" kern="1200">
        <a:solidFill>
          <a:schemeClr val="tx1"/>
        </a:solidFill>
        <a:latin typeface="+mn-lt"/>
        <a:ea typeface="+mn-ea"/>
        <a:cs typeface="+mn-cs"/>
      </a:defRPr>
    </a:lvl5pPr>
    <a:lvl6pPr marL="3096659" algn="l" defTabSz="1238663" rtl="0" eaLnBrk="1" latinLnBrk="0" hangingPunct="1">
      <a:defRPr kumimoji="1" sz="2439" kern="1200">
        <a:solidFill>
          <a:schemeClr val="tx1"/>
        </a:solidFill>
        <a:latin typeface="+mn-lt"/>
        <a:ea typeface="+mn-ea"/>
        <a:cs typeface="+mn-cs"/>
      </a:defRPr>
    </a:lvl6pPr>
    <a:lvl7pPr marL="3715991" algn="l" defTabSz="1238663" rtl="0" eaLnBrk="1" latinLnBrk="0" hangingPunct="1">
      <a:defRPr kumimoji="1" sz="2439" kern="1200">
        <a:solidFill>
          <a:schemeClr val="tx1"/>
        </a:solidFill>
        <a:latin typeface="+mn-lt"/>
        <a:ea typeface="+mn-ea"/>
        <a:cs typeface="+mn-cs"/>
      </a:defRPr>
    </a:lvl7pPr>
    <a:lvl8pPr marL="4335322" algn="l" defTabSz="1238663" rtl="0" eaLnBrk="1" latinLnBrk="0" hangingPunct="1">
      <a:defRPr kumimoji="1" sz="2439" kern="1200">
        <a:solidFill>
          <a:schemeClr val="tx1"/>
        </a:solidFill>
        <a:latin typeface="+mn-lt"/>
        <a:ea typeface="+mn-ea"/>
        <a:cs typeface="+mn-cs"/>
      </a:defRPr>
    </a:lvl8pPr>
    <a:lvl9pPr marL="4954656" algn="l" defTabSz="1238663"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9892"/>
    <a:srgbClr val="8FCC94"/>
    <a:srgbClr val="C6CC85"/>
    <a:srgbClr val="A8A1E6"/>
    <a:srgbClr val="D998D5"/>
    <a:srgbClr val="7062F4"/>
    <a:srgbClr val="12B2BE"/>
    <a:srgbClr val="5949F2"/>
    <a:srgbClr val="B1BF1D"/>
    <a:srgbClr val="CC1F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9" autoAdjust="0"/>
    <p:restoredTop sz="93277" autoAdjust="0"/>
  </p:normalViewPr>
  <p:slideViewPr>
    <p:cSldViewPr snapToGrid="0" showGuides="1">
      <p:cViewPr>
        <p:scale>
          <a:sx n="90" d="100"/>
          <a:sy n="90" d="100"/>
        </p:scale>
        <p:origin x="1056" y="3258"/>
      </p:cViewPr>
      <p:guideLst>
        <p:guide orient="horz" pos="3368"/>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21213;&#22823;\OneDrive\&#12489;&#12461;&#12517;&#12513;&#12531;&#12488;\&#32676;&#22823;Office%20files\&#30333;&#30707;&#30740;&#31350;&#23460;\ET&#12525;&#12508;&#12467;&#12531;\&#12514;&#12487;&#12523;&#12471;&#12540;&#12488;&#20316;&#25104;\&#24037;&#22827;&#28857;1&#26908;&#35388;&#32080;&#26524;2018083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altLang="ja-JP" sz="1000" dirty="0" smtClean="0">
                <a:latin typeface="Times New Roman" panose="02020603050405020304" pitchFamily="18" charset="0"/>
                <a:cs typeface="Times New Roman" panose="02020603050405020304" pitchFamily="18" charset="0"/>
              </a:rPr>
              <a:t>graph1.</a:t>
            </a:r>
            <a:r>
              <a:rPr lang="ja-JP" altLang="en-US" sz="1000" dirty="0" smtClean="0"/>
              <a:t>尻尾</a:t>
            </a:r>
            <a:r>
              <a:rPr lang="ja-JP" altLang="en-US" sz="1000" dirty="0"/>
              <a:t>走行における左右モータ</a:t>
            </a:r>
            <a:r>
              <a:rPr lang="en-US" altLang="ja-JP" sz="1000" dirty="0"/>
              <a:t>PWM</a:t>
            </a:r>
            <a:r>
              <a:rPr lang="ja-JP" altLang="en-US" sz="1000" dirty="0"/>
              <a:t>値</a:t>
            </a:r>
            <a:r>
              <a:rPr lang="ja-JP" altLang="en-US" sz="1000" dirty="0" smtClean="0"/>
              <a:t>の算出方法</a:t>
            </a:r>
            <a:endParaRPr lang="ja-JP" altLang="en-US" sz="1000" dirty="0"/>
          </a:p>
        </c:rich>
      </c:tx>
      <c:layout>
        <c:manualLayout>
          <c:xMode val="edge"/>
          <c:yMode val="edge"/>
          <c:x val="0.10040300176735009"/>
          <c:y val="4.1375086333841564E-2"/>
        </c:manualLayout>
      </c:layout>
      <c:overlay val="0"/>
      <c:spPr>
        <a:noFill/>
        <a:ln>
          <a:noFill/>
        </a:ln>
        <a:effectLst/>
      </c:spPr>
    </c:title>
    <c:autoTitleDeleted val="0"/>
    <c:plotArea>
      <c:layout/>
      <c:scatterChart>
        <c:scatterStyle val="lineMarker"/>
        <c:varyColors val="0"/>
        <c:ser>
          <c:idx val="0"/>
          <c:order val="0"/>
          <c:tx>
            <c:strRef>
              <c:f>尻尾走行のPWM値決定!$I$4</c:f>
              <c:strCache>
                <c:ptCount val="1"/>
                <c:pt idx="0">
                  <c:v>右モータ</c:v>
                </c:pt>
              </c:strCache>
            </c:strRef>
          </c:tx>
          <c:spPr>
            <a:ln w="19050" cap="rnd">
              <a:solidFill>
                <a:srgbClr val="B1BF1D"/>
              </a:solidFill>
              <a:round/>
            </a:ln>
            <a:effectLst/>
          </c:spPr>
          <c:marker>
            <c:symbol val="circle"/>
            <c:size val="5"/>
            <c:spPr>
              <a:solidFill>
                <a:srgbClr val="B1BF1D"/>
              </a:solidFill>
              <a:ln w="9525">
                <a:solidFill>
                  <a:srgbClr val="B1BF1D"/>
                </a:solidFill>
              </a:ln>
              <a:effectLst/>
            </c:spPr>
          </c:marker>
          <c:xVal>
            <c:numRef>
              <c:f>尻尾走行のPWM値決定!$J$6:$J$8</c:f>
              <c:numCache>
                <c:formatCode>General</c:formatCode>
                <c:ptCount val="3"/>
                <c:pt idx="0">
                  <c:v>100</c:v>
                </c:pt>
                <c:pt idx="1">
                  <c:v>0</c:v>
                </c:pt>
                <c:pt idx="2">
                  <c:v>-100</c:v>
                </c:pt>
              </c:numCache>
            </c:numRef>
          </c:xVal>
          <c:yVal>
            <c:numRef>
              <c:f>尻尾走行のPWM値決定!$I$6:$I$8</c:f>
              <c:numCache>
                <c:formatCode>General</c:formatCode>
                <c:ptCount val="3"/>
                <c:pt idx="0">
                  <c:v>50</c:v>
                </c:pt>
                <c:pt idx="1">
                  <c:v>50</c:v>
                </c:pt>
                <c:pt idx="2">
                  <c:v>-50</c:v>
                </c:pt>
              </c:numCache>
            </c:numRef>
          </c:yVal>
          <c:smooth val="0"/>
        </c:ser>
        <c:ser>
          <c:idx val="1"/>
          <c:order val="1"/>
          <c:tx>
            <c:strRef>
              <c:f>尻尾走行のPWM値決定!$L$4</c:f>
              <c:strCache>
                <c:ptCount val="1"/>
                <c:pt idx="0">
                  <c:v>左モータ</c:v>
                </c:pt>
              </c:strCache>
            </c:strRef>
          </c:tx>
          <c:spPr>
            <a:ln w="19050" cap="rnd">
              <a:solidFill>
                <a:srgbClr val="5949F2"/>
              </a:solidFill>
              <a:prstDash val="solid"/>
              <a:round/>
            </a:ln>
            <a:effectLst/>
          </c:spPr>
          <c:marker>
            <c:symbol val="circle"/>
            <c:size val="5"/>
            <c:spPr>
              <a:solidFill>
                <a:srgbClr val="5949F2"/>
              </a:solidFill>
              <a:ln w="9525">
                <a:solidFill>
                  <a:srgbClr val="5949F2"/>
                </a:solidFill>
                <a:prstDash val="solid"/>
              </a:ln>
              <a:effectLst/>
            </c:spPr>
          </c:marker>
          <c:xVal>
            <c:numRef>
              <c:f>尻尾走行のPWM値決定!$M$6:$M$8</c:f>
              <c:numCache>
                <c:formatCode>General</c:formatCode>
                <c:ptCount val="3"/>
                <c:pt idx="0">
                  <c:v>100</c:v>
                </c:pt>
                <c:pt idx="1">
                  <c:v>0</c:v>
                </c:pt>
                <c:pt idx="2">
                  <c:v>-100</c:v>
                </c:pt>
              </c:numCache>
            </c:numRef>
          </c:xVal>
          <c:yVal>
            <c:numRef>
              <c:f>尻尾走行のPWM値決定!$L$6:$L$8</c:f>
              <c:numCache>
                <c:formatCode>General</c:formatCode>
                <c:ptCount val="3"/>
                <c:pt idx="0">
                  <c:v>-50</c:v>
                </c:pt>
                <c:pt idx="1">
                  <c:v>50</c:v>
                </c:pt>
                <c:pt idx="2">
                  <c:v>50</c:v>
                </c:pt>
              </c:numCache>
            </c:numRef>
          </c:yVal>
          <c:smooth val="0"/>
        </c:ser>
        <c:dLbls>
          <c:showLegendKey val="0"/>
          <c:showVal val="0"/>
          <c:showCatName val="0"/>
          <c:showSerName val="0"/>
          <c:showPercent val="0"/>
          <c:showBubbleSize val="0"/>
        </c:dLbls>
        <c:axId val="122166656"/>
        <c:axId val="122214272"/>
      </c:scatterChart>
      <c:valAx>
        <c:axId val="122166656"/>
        <c:scaling>
          <c:orientation val="minMax"/>
        </c:scaling>
        <c:delete val="0"/>
        <c:axPos val="b"/>
        <c:majorGridlines>
          <c:spPr>
            <a:ln w="6350" cap="flat" cmpd="sng" algn="ctr">
              <a:solidFill>
                <a:schemeClr val="dk1"/>
              </a:solidFill>
              <a:prstDash val="solid"/>
              <a:round/>
            </a:ln>
            <a:effectLst/>
          </c:spPr>
        </c:majorGridlines>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ja-JP" altLang="en-US" sz="800" dirty="0" smtClean="0"/>
                  <a:t>操舵量</a:t>
                </a:r>
                <a:r>
                  <a:rPr lang="en-US" altLang="ja-JP" sz="800" dirty="0" smtClean="0"/>
                  <a:t>,rev</a:t>
                </a:r>
                <a:endParaRPr lang="en-US" altLang="ja-JP" sz="800" dirty="0"/>
              </a:p>
            </c:rich>
          </c:tx>
          <c:layout>
            <c:manualLayout>
              <c:xMode val="edge"/>
              <c:yMode val="edge"/>
              <c:x val="0.45963420839368746"/>
              <c:y val="0.91838817268446704"/>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2214272"/>
        <c:crosses val="autoZero"/>
        <c:crossBetween val="midCat"/>
      </c:valAx>
      <c:valAx>
        <c:axId val="122214272"/>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altLang="ja-JP" sz="800" dirty="0" smtClean="0"/>
                  <a:t>PWM</a:t>
                </a:r>
                <a:r>
                  <a:rPr lang="ja-JP" altLang="en-US" sz="800" dirty="0" smtClean="0"/>
                  <a:t>値</a:t>
                </a:r>
                <a:r>
                  <a:rPr lang="en-US" altLang="ja-JP" sz="800" dirty="0" smtClean="0"/>
                  <a:t>,rev</a:t>
                </a:r>
                <a:endParaRPr lang="ja-JP" altLang="en-US" sz="800" dirty="0"/>
              </a:p>
            </c:rich>
          </c:tx>
          <c:layout>
            <c:manualLayout>
              <c:xMode val="edge"/>
              <c:yMode val="edge"/>
              <c:x val="1.0371875731311098E-2"/>
              <c:y val="0.53775511533828901"/>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2166656"/>
        <c:crosses val="autoZero"/>
        <c:crossBetween val="midCat"/>
      </c:valAx>
      <c:spPr>
        <a:noFill/>
        <a:ln w="6350">
          <a:solidFill>
            <a:schemeClr val="tx1"/>
          </a:solidFill>
        </a:ln>
        <a:effectLst/>
      </c:spPr>
    </c:plotArea>
    <c:legend>
      <c:legendPos val="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altLang="ja-JP" sz="1000" dirty="0" smtClean="0">
                <a:latin typeface="Times New Roman" panose="02020603050405020304" pitchFamily="18" charset="0"/>
                <a:cs typeface="Times New Roman" panose="02020603050405020304" pitchFamily="18" charset="0"/>
              </a:rPr>
              <a:t>graph2.</a:t>
            </a:r>
            <a:r>
              <a:rPr lang="ja-JP" altLang="en-US" sz="1000" dirty="0" smtClean="0"/>
              <a:t>尻尾</a:t>
            </a:r>
            <a:r>
              <a:rPr lang="ja-JP" altLang="en-US" sz="1000" dirty="0"/>
              <a:t>モータ角度の不安定性</a:t>
            </a:r>
          </a:p>
        </c:rich>
      </c:tx>
      <c:layout/>
      <c:overlay val="0"/>
      <c:spPr>
        <a:noFill/>
        <a:ln>
          <a:noFill/>
        </a:ln>
        <a:effectLst/>
      </c:spPr>
    </c:title>
    <c:autoTitleDeleted val="0"/>
    <c:plotArea>
      <c:layout>
        <c:manualLayout>
          <c:layoutTarget val="inner"/>
          <c:xMode val="edge"/>
          <c:yMode val="edge"/>
          <c:x val="0.12662344696533204"/>
          <c:y val="0.14494268973544555"/>
          <c:w val="0.8135614263482297"/>
          <c:h val="0.77062438676843659"/>
        </c:manualLayout>
      </c:layout>
      <c:scatterChart>
        <c:scatterStyle val="smoothMarker"/>
        <c:varyColors val="0"/>
        <c:ser>
          <c:idx val="0"/>
          <c:order val="0"/>
          <c:spPr>
            <a:ln w="19050" cap="rnd">
              <a:solidFill>
                <a:srgbClr val="12B2BE"/>
              </a:solidFill>
              <a:round/>
            </a:ln>
            <a:effectLst/>
          </c:spPr>
          <c:marker>
            <c:symbol val="none"/>
          </c:marker>
          <c:xVal>
            <c:numRef>
              <c:f>尻尾角度の不安定!$C$3:$C$21</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xVal>
          <c:yVal>
            <c:numRef>
              <c:f>尻尾角度の不安定!$B$3:$B$21</c:f>
              <c:numCache>
                <c:formatCode>General</c:formatCode>
                <c:ptCount val="19"/>
                <c:pt idx="0">
                  <c:v>40</c:v>
                </c:pt>
                <c:pt idx="1">
                  <c:v>50</c:v>
                </c:pt>
                <c:pt idx="2">
                  <c:v>40</c:v>
                </c:pt>
                <c:pt idx="3">
                  <c:v>50</c:v>
                </c:pt>
                <c:pt idx="4">
                  <c:v>40</c:v>
                </c:pt>
                <c:pt idx="5">
                  <c:v>50</c:v>
                </c:pt>
                <c:pt idx="6">
                  <c:v>40</c:v>
                </c:pt>
                <c:pt idx="7">
                  <c:v>50</c:v>
                </c:pt>
                <c:pt idx="8">
                  <c:v>40</c:v>
                </c:pt>
                <c:pt idx="9">
                  <c:v>50</c:v>
                </c:pt>
                <c:pt idx="10">
                  <c:v>40</c:v>
                </c:pt>
                <c:pt idx="11">
                  <c:v>50</c:v>
                </c:pt>
                <c:pt idx="12">
                  <c:v>40</c:v>
                </c:pt>
                <c:pt idx="13">
                  <c:v>50</c:v>
                </c:pt>
                <c:pt idx="14">
                  <c:v>40</c:v>
                </c:pt>
                <c:pt idx="15">
                  <c:v>50</c:v>
                </c:pt>
                <c:pt idx="16">
                  <c:v>40</c:v>
                </c:pt>
                <c:pt idx="17">
                  <c:v>50</c:v>
                </c:pt>
                <c:pt idx="18">
                  <c:v>40</c:v>
                </c:pt>
              </c:numCache>
            </c:numRef>
          </c:yVal>
          <c:smooth val="1"/>
        </c:ser>
        <c:dLbls>
          <c:showLegendKey val="0"/>
          <c:showVal val="0"/>
          <c:showCatName val="0"/>
          <c:showSerName val="0"/>
          <c:showPercent val="0"/>
          <c:showBubbleSize val="0"/>
        </c:dLbls>
        <c:axId val="125941632"/>
        <c:axId val="125952000"/>
      </c:scatterChart>
      <c:valAx>
        <c:axId val="125941632"/>
        <c:scaling>
          <c:orientation val="minMax"/>
        </c:scaling>
        <c:delete val="1"/>
        <c:axPos val="b"/>
        <c:majorGridlines>
          <c:spPr>
            <a:ln w="9525" cap="flat" cmpd="sng" algn="ctr">
              <a:solidFill>
                <a:schemeClr val="tx1"/>
              </a:solidFill>
              <a:round/>
            </a:ln>
            <a:effectLst/>
          </c:spPr>
        </c:majorGridlines>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ja-JP" altLang="en-US" sz="800" dirty="0"/>
                  <a:t>時間</a:t>
                </a:r>
                <a:endParaRPr lang="en-US" altLang="ja-JP" sz="800" dirty="0"/>
              </a:p>
            </c:rich>
          </c:tx>
          <c:layout/>
          <c:overlay val="0"/>
          <c:spPr>
            <a:noFill/>
            <a:ln>
              <a:noFill/>
            </a:ln>
            <a:effectLst/>
          </c:spPr>
        </c:title>
        <c:numFmt formatCode="General" sourceLinked="1"/>
        <c:majorTickMark val="none"/>
        <c:minorTickMark val="none"/>
        <c:tickLblPos val="nextTo"/>
        <c:crossAx val="125952000"/>
        <c:crosses val="autoZero"/>
        <c:crossBetween val="midCat"/>
      </c:valAx>
      <c:valAx>
        <c:axId val="125952000"/>
        <c:scaling>
          <c:orientation val="minMax"/>
        </c:scaling>
        <c:delete val="1"/>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ja-JP" altLang="en-US" sz="800" dirty="0"/>
                  <a:t>尻尾角度</a:t>
                </a:r>
              </a:p>
            </c:rich>
          </c:tx>
          <c:layout/>
          <c:overlay val="0"/>
          <c:spPr>
            <a:noFill/>
            <a:ln>
              <a:noFill/>
            </a:ln>
            <a:effectLst/>
          </c:spPr>
        </c:title>
        <c:numFmt formatCode="General" sourceLinked="1"/>
        <c:majorTickMark val="none"/>
        <c:minorTickMark val="none"/>
        <c:tickLblPos val="nextTo"/>
        <c:crossAx val="125941632"/>
        <c:crosses val="autoZero"/>
        <c:crossBetween val="midCat"/>
      </c:valAx>
      <c:spPr>
        <a:noFill/>
        <a:ln>
          <a:solidFill>
            <a:schemeClr val="tx1"/>
          </a:solid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a:latin typeface="Times New Roman" panose="02020603050405020304" pitchFamily="18" charset="0"/>
                <a:cs typeface="Times New Roman" panose="02020603050405020304" pitchFamily="18" charset="0"/>
              </a:rPr>
              <a:t>graph4.</a:t>
            </a:r>
            <a:r>
              <a:rPr lang="ja-JP" altLang="en-US" dirty="0"/>
              <a:t>改良プログラムにおける尻尾角度の変化</a:t>
            </a:r>
            <a:endParaRPr lang="en-US" altLang="ja-JP" baseline="0" dirty="0"/>
          </a:p>
        </c:rich>
      </c:tx>
      <c:layout/>
      <c:overlay val="0"/>
      <c:spPr>
        <a:noFill/>
        <a:ln>
          <a:noFill/>
        </a:ln>
        <a:effectLst/>
      </c:spPr>
    </c:title>
    <c:autoTitleDeleted val="0"/>
    <c:plotArea>
      <c:layout>
        <c:manualLayout>
          <c:layoutTarget val="inner"/>
          <c:xMode val="edge"/>
          <c:yMode val="edge"/>
          <c:x val="6.3008167140698484E-2"/>
          <c:y val="0.15746301540051755"/>
          <c:w val="0.76232955727496032"/>
          <c:h val="0.65413851371898202"/>
        </c:manualLayout>
      </c:layout>
      <c:scatterChart>
        <c:scatterStyle val="smoothMarker"/>
        <c:varyColors val="0"/>
        <c:ser>
          <c:idx val="0"/>
          <c:order val="0"/>
          <c:tx>
            <c:strRef>
              <c:f>MotorStopBack201808311721!$F$1</c:f>
              <c:strCache>
                <c:ptCount val="1"/>
                <c:pt idx="0">
                  <c:v>目標尻尾角</c:v>
                </c:pt>
              </c:strCache>
            </c:strRef>
          </c:tx>
          <c:spPr>
            <a:ln w="19050" cap="rnd">
              <a:solidFill>
                <a:schemeClr val="accent2"/>
              </a:solidFill>
              <a:prstDash val="sysDash"/>
              <a:round/>
            </a:ln>
            <a:effectLst/>
          </c:spPr>
          <c:marker>
            <c:symbol val="none"/>
          </c:marker>
          <c:xVal>
            <c:numRef>
              <c:f>MotorStopBack201808311721!$D$2:$D$126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MotorStopBack201808311721!$F$2:$F$126</c:f>
              <c:numCache>
                <c:formatCode>General</c:formatCode>
                <c:ptCount val="125"/>
                <c:pt idx="0">
                  <c:v>62</c:v>
                </c:pt>
                <c:pt idx="1">
                  <c:v>62</c:v>
                </c:pt>
                <c:pt idx="2">
                  <c:v>62</c:v>
                </c:pt>
                <c:pt idx="3">
                  <c:v>62</c:v>
                </c:pt>
                <c:pt idx="4">
                  <c:v>62</c:v>
                </c:pt>
                <c:pt idx="5">
                  <c:v>62</c:v>
                </c:pt>
                <c:pt idx="6">
                  <c:v>62</c:v>
                </c:pt>
                <c:pt idx="7">
                  <c:v>62</c:v>
                </c:pt>
                <c:pt idx="8">
                  <c:v>62</c:v>
                </c:pt>
                <c:pt idx="9">
                  <c:v>62</c:v>
                </c:pt>
                <c:pt idx="10">
                  <c:v>62</c:v>
                </c:pt>
                <c:pt idx="11">
                  <c:v>62</c:v>
                </c:pt>
                <c:pt idx="12">
                  <c:v>62</c:v>
                </c:pt>
                <c:pt idx="13">
                  <c:v>62</c:v>
                </c:pt>
                <c:pt idx="14">
                  <c:v>62</c:v>
                </c:pt>
                <c:pt idx="15">
                  <c:v>62</c:v>
                </c:pt>
                <c:pt idx="16">
                  <c:v>62</c:v>
                </c:pt>
                <c:pt idx="17">
                  <c:v>62</c:v>
                </c:pt>
                <c:pt idx="18">
                  <c:v>62</c:v>
                </c:pt>
                <c:pt idx="19">
                  <c:v>62</c:v>
                </c:pt>
                <c:pt idx="20">
                  <c:v>62</c:v>
                </c:pt>
                <c:pt idx="21">
                  <c:v>62</c:v>
                </c:pt>
                <c:pt idx="22">
                  <c:v>62</c:v>
                </c:pt>
                <c:pt idx="23">
                  <c:v>62</c:v>
                </c:pt>
                <c:pt idx="24">
                  <c:v>62</c:v>
                </c:pt>
                <c:pt idx="25">
                  <c:v>62</c:v>
                </c:pt>
                <c:pt idx="26">
                  <c:v>62</c:v>
                </c:pt>
                <c:pt idx="27">
                  <c:v>62</c:v>
                </c:pt>
                <c:pt idx="28">
                  <c:v>62</c:v>
                </c:pt>
                <c:pt idx="29">
                  <c:v>62</c:v>
                </c:pt>
                <c:pt idx="30">
                  <c:v>62</c:v>
                </c:pt>
                <c:pt idx="31">
                  <c:v>62</c:v>
                </c:pt>
                <c:pt idx="32">
                  <c:v>62</c:v>
                </c:pt>
                <c:pt idx="33">
                  <c:v>62</c:v>
                </c:pt>
                <c:pt idx="34">
                  <c:v>62</c:v>
                </c:pt>
                <c:pt idx="35">
                  <c:v>62</c:v>
                </c:pt>
                <c:pt idx="36">
                  <c:v>62</c:v>
                </c:pt>
                <c:pt idx="37">
                  <c:v>62</c:v>
                </c:pt>
                <c:pt idx="38">
                  <c:v>62</c:v>
                </c:pt>
                <c:pt idx="39">
                  <c:v>62</c:v>
                </c:pt>
                <c:pt idx="40">
                  <c:v>62</c:v>
                </c:pt>
                <c:pt idx="41">
                  <c:v>62</c:v>
                </c:pt>
                <c:pt idx="42">
                  <c:v>62</c:v>
                </c:pt>
                <c:pt idx="43">
                  <c:v>62</c:v>
                </c:pt>
                <c:pt idx="44">
                  <c:v>62</c:v>
                </c:pt>
                <c:pt idx="45">
                  <c:v>62</c:v>
                </c:pt>
                <c:pt idx="46">
                  <c:v>62</c:v>
                </c:pt>
                <c:pt idx="47">
                  <c:v>62</c:v>
                </c:pt>
                <c:pt idx="48">
                  <c:v>62</c:v>
                </c:pt>
                <c:pt idx="49">
                  <c:v>62</c:v>
                </c:pt>
                <c:pt idx="50">
                  <c:v>62</c:v>
                </c:pt>
                <c:pt idx="51">
                  <c:v>62</c:v>
                </c:pt>
                <c:pt idx="52">
                  <c:v>62</c:v>
                </c:pt>
                <c:pt idx="53">
                  <c:v>62</c:v>
                </c:pt>
                <c:pt idx="54">
                  <c:v>62</c:v>
                </c:pt>
                <c:pt idx="55">
                  <c:v>62</c:v>
                </c:pt>
                <c:pt idx="56">
                  <c:v>62</c:v>
                </c:pt>
                <c:pt idx="57">
                  <c:v>62</c:v>
                </c:pt>
                <c:pt idx="58">
                  <c:v>62</c:v>
                </c:pt>
                <c:pt idx="59">
                  <c:v>62</c:v>
                </c:pt>
                <c:pt idx="60">
                  <c:v>62</c:v>
                </c:pt>
                <c:pt idx="61">
                  <c:v>62</c:v>
                </c:pt>
                <c:pt idx="62">
                  <c:v>62</c:v>
                </c:pt>
                <c:pt idx="63">
                  <c:v>62</c:v>
                </c:pt>
                <c:pt idx="64">
                  <c:v>62</c:v>
                </c:pt>
                <c:pt idx="65">
                  <c:v>62</c:v>
                </c:pt>
                <c:pt idx="66">
                  <c:v>62</c:v>
                </c:pt>
                <c:pt idx="67">
                  <c:v>62</c:v>
                </c:pt>
                <c:pt idx="68">
                  <c:v>62</c:v>
                </c:pt>
                <c:pt idx="69">
                  <c:v>62</c:v>
                </c:pt>
                <c:pt idx="70">
                  <c:v>62</c:v>
                </c:pt>
                <c:pt idx="71">
                  <c:v>62</c:v>
                </c:pt>
                <c:pt idx="72">
                  <c:v>62</c:v>
                </c:pt>
                <c:pt idx="73">
                  <c:v>62</c:v>
                </c:pt>
                <c:pt idx="74">
                  <c:v>62</c:v>
                </c:pt>
                <c:pt idx="75">
                  <c:v>62</c:v>
                </c:pt>
                <c:pt idx="76">
                  <c:v>62</c:v>
                </c:pt>
                <c:pt idx="77">
                  <c:v>62</c:v>
                </c:pt>
                <c:pt idx="78">
                  <c:v>62</c:v>
                </c:pt>
                <c:pt idx="79">
                  <c:v>62</c:v>
                </c:pt>
                <c:pt idx="80">
                  <c:v>62</c:v>
                </c:pt>
                <c:pt idx="81">
                  <c:v>62</c:v>
                </c:pt>
                <c:pt idx="82">
                  <c:v>62</c:v>
                </c:pt>
                <c:pt idx="83">
                  <c:v>62</c:v>
                </c:pt>
                <c:pt idx="84">
                  <c:v>62</c:v>
                </c:pt>
                <c:pt idx="85">
                  <c:v>62</c:v>
                </c:pt>
                <c:pt idx="86">
                  <c:v>62</c:v>
                </c:pt>
                <c:pt idx="87">
                  <c:v>62</c:v>
                </c:pt>
                <c:pt idx="88">
                  <c:v>62</c:v>
                </c:pt>
                <c:pt idx="89">
                  <c:v>62</c:v>
                </c:pt>
                <c:pt idx="90">
                  <c:v>62</c:v>
                </c:pt>
                <c:pt idx="91">
                  <c:v>62</c:v>
                </c:pt>
                <c:pt idx="92">
                  <c:v>62</c:v>
                </c:pt>
                <c:pt idx="93">
                  <c:v>62</c:v>
                </c:pt>
                <c:pt idx="94">
                  <c:v>62</c:v>
                </c:pt>
                <c:pt idx="95">
                  <c:v>62</c:v>
                </c:pt>
                <c:pt idx="96">
                  <c:v>62</c:v>
                </c:pt>
                <c:pt idx="97">
                  <c:v>62</c:v>
                </c:pt>
                <c:pt idx="98">
                  <c:v>62</c:v>
                </c:pt>
                <c:pt idx="99">
                  <c:v>62</c:v>
                </c:pt>
                <c:pt idx="100">
                  <c:v>62</c:v>
                </c:pt>
                <c:pt idx="101">
                  <c:v>62</c:v>
                </c:pt>
                <c:pt idx="102">
                  <c:v>62</c:v>
                </c:pt>
                <c:pt idx="103">
                  <c:v>62</c:v>
                </c:pt>
                <c:pt idx="104">
                  <c:v>62</c:v>
                </c:pt>
                <c:pt idx="105">
                  <c:v>62</c:v>
                </c:pt>
                <c:pt idx="106">
                  <c:v>62</c:v>
                </c:pt>
                <c:pt idx="107">
                  <c:v>62</c:v>
                </c:pt>
                <c:pt idx="108">
                  <c:v>62</c:v>
                </c:pt>
                <c:pt idx="109">
                  <c:v>62</c:v>
                </c:pt>
                <c:pt idx="110">
                  <c:v>62</c:v>
                </c:pt>
                <c:pt idx="111">
                  <c:v>62</c:v>
                </c:pt>
                <c:pt idx="112">
                  <c:v>62</c:v>
                </c:pt>
                <c:pt idx="113">
                  <c:v>62</c:v>
                </c:pt>
                <c:pt idx="114">
                  <c:v>62</c:v>
                </c:pt>
                <c:pt idx="115">
                  <c:v>62</c:v>
                </c:pt>
                <c:pt idx="116">
                  <c:v>62</c:v>
                </c:pt>
                <c:pt idx="117">
                  <c:v>62</c:v>
                </c:pt>
                <c:pt idx="118">
                  <c:v>62</c:v>
                </c:pt>
                <c:pt idx="119">
                  <c:v>62</c:v>
                </c:pt>
                <c:pt idx="120">
                  <c:v>62</c:v>
                </c:pt>
                <c:pt idx="121">
                  <c:v>62</c:v>
                </c:pt>
                <c:pt idx="122">
                  <c:v>62</c:v>
                </c:pt>
                <c:pt idx="123">
                  <c:v>62</c:v>
                </c:pt>
                <c:pt idx="124">
                  <c:v>62</c:v>
                </c:pt>
              </c:numCache>
            </c:numRef>
          </c:yVal>
          <c:smooth val="1"/>
        </c:ser>
        <c:ser>
          <c:idx val="1"/>
          <c:order val="1"/>
          <c:tx>
            <c:strRef>
              <c:f>MotorStopBack201808311721!$E$1</c:f>
              <c:strCache>
                <c:ptCount val="1"/>
                <c:pt idx="0">
                  <c:v>1回目</c:v>
                </c:pt>
              </c:strCache>
            </c:strRef>
          </c:tx>
          <c:spPr>
            <a:ln w="19050" cap="rnd">
              <a:solidFill>
                <a:schemeClr val="accent2"/>
              </a:solidFill>
              <a:round/>
            </a:ln>
            <a:effectLst/>
          </c:spPr>
          <c:marker>
            <c:symbol val="none"/>
          </c:marker>
          <c:xVal>
            <c:numRef>
              <c:f>MotorStopBack201808311721!$D$2:$D$126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MotorStopBack201808311721!$E$2:$E$126</c:f>
              <c:numCache>
                <c:formatCode>General</c:formatCode>
                <c:ptCount val="125"/>
                <c:pt idx="0">
                  <c:v>59</c:v>
                </c:pt>
                <c:pt idx="1">
                  <c:v>59</c:v>
                </c:pt>
                <c:pt idx="2">
                  <c:v>58</c:v>
                </c:pt>
                <c:pt idx="3">
                  <c:v>56</c:v>
                </c:pt>
                <c:pt idx="4">
                  <c:v>55</c:v>
                </c:pt>
                <c:pt idx="5">
                  <c:v>55</c:v>
                </c:pt>
                <c:pt idx="6">
                  <c:v>55</c:v>
                </c:pt>
                <c:pt idx="7">
                  <c:v>55</c:v>
                </c:pt>
                <c:pt idx="8">
                  <c:v>55</c:v>
                </c:pt>
                <c:pt idx="9">
                  <c:v>55</c:v>
                </c:pt>
                <c:pt idx="10">
                  <c:v>55</c:v>
                </c:pt>
                <c:pt idx="11">
                  <c:v>55</c:v>
                </c:pt>
                <c:pt idx="12">
                  <c:v>55</c:v>
                </c:pt>
                <c:pt idx="13">
                  <c:v>55</c:v>
                </c:pt>
                <c:pt idx="14">
                  <c:v>55</c:v>
                </c:pt>
                <c:pt idx="15">
                  <c:v>55</c:v>
                </c:pt>
                <c:pt idx="16">
                  <c:v>55</c:v>
                </c:pt>
                <c:pt idx="17">
                  <c:v>54</c:v>
                </c:pt>
                <c:pt idx="18">
                  <c:v>54</c:v>
                </c:pt>
                <c:pt idx="19">
                  <c:v>54</c:v>
                </c:pt>
                <c:pt idx="20">
                  <c:v>54</c:v>
                </c:pt>
                <c:pt idx="21">
                  <c:v>54</c:v>
                </c:pt>
                <c:pt idx="22">
                  <c:v>54</c:v>
                </c:pt>
                <c:pt idx="23">
                  <c:v>54</c:v>
                </c:pt>
                <c:pt idx="24">
                  <c:v>54</c:v>
                </c:pt>
                <c:pt idx="25">
                  <c:v>54</c:v>
                </c:pt>
                <c:pt idx="26">
                  <c:v>54</c:v>
                </c:pt>
                <c:pt idx="27">
                  <c:v>54</c:v>
                </c:pt>
                <c:pt idx="28">
                  <c:v>54</c:v>
                </c:pt>
                <c:pt idx="29">
                  <c:v>54</c:v>
                </c:pt>
                <c:pt idx="30">
                  <c:v>54</c:v>
                </c:pt>
                <c:pt idx="31">
                  <c:v>54</c:v>
                </c:pt>
                <c:pt idx="32">
                  <c:v>54</c:v>
                </c:pt>
                <c:pt idx="33">
                  <c:v>54</c:v>
                </c:pt>
                <c:pt idx="34">
                  <c:v>54</c:v>
                </c:pt>
                <c:pt idx="35">
                  <c:v>54</c:v>
                </c:pt>
                <c:pt idx="36">
                  <c:v>54</c:v>
                </c:pt>
                <c:pt idx="37">
                  <c:v>54</c:v>
                </c:pt>
                <c:pt idx="38">
                  <c:v>54</c:v>
                </c:pt>
                <c:pt idx="39">
                  <c:v>54</c:v>
                </c:pt>
                <c:pt idx="40">
                  <c:v>54</c:v>
                </c:pt>
                <c:pt idx="41">
                  <c:v>54</c:v>
                </c:pt>
                <c:pt idx="42">
                  <c:v>54</c:v>
                </c:pt>
                <c:pt idx="43">
                  <c:v>54</c:v>
                </c:pt>
                <c:pt idx="44">
                  <c:v>54</c:v>
                </c:pt>
                <c:pt idx="45">
                  <c:v>54</c:v>
                </c:pt>
                <c:pt idx="46">
                  <c:v>54</c:v>
                </c:pt>
                <c:pt idx="47">
                  <c:v>54</c:v>
                </c:pt>
                <c:pt idx="48">
                  <c:v>54</c:v>
                </c:pt>
                <c:pt idx="49">
                  <c:v>54</c:v>
                </c:pt>
                <c:pt idx="50">
                  <c:v>54</c:v>
                </c:pt>
                <c:pt idx="51">
                  <c:v>54</c:v>
                </c:pt>
                <c:pt idx="52">
                  <c:v>54</c:v>
                </c:pt>
                <c:pt idx="53">
                  <c:v>54</c:v>
                </c:pt>
                <c:pt idx="54">
                  <c:v>54</c:v>
                </c:pt>
                <c:pt idx="55">
                  <c:v>54</c:v>
                </c:pt>
                <c:pt idx="56">
                  <c:v>54</c:v>
                </c:pt>
                <c:pt idx="57">
                  <c:v>54</c:v>
                </c:pt>
                <c:pt idx="58">
                  <c:v>54</c:v>
                </c:pt>
                <c:pt idx="59">
                  <c:v>54</c:v>
                </c:pt>
                <c:pt idx="60">
                  <c:v>54</c:v>
                </c:pt>
                <c:pt idx="61">
                  <c:v>54</c:v>
                </c:pt>
                <c:pt idx="62">
                  <c:v>54</c:v>
                </c:pt>
                <c:pt idx="63">
                  <c:v>54</c:v>
                </c:pt>
                <c:pt idx="64">
                  <c:v>54</c:v>
                </c:pt>
                <c:pt idx="65">
                  <c:v>54</c:v>
                </c:pt>
                <c:pt idx="66">
                  <c:v>54</c:v>
                </c:pt>
                <c:pt idx="67">
                  <c:v>54</c:v>
                </c:pt>
                <c:pt idx="68">
                  <c:v>54</c:v>
                </c:pt>
                <c:pt idx="69">
                  <c:v>54</c:v>
                </c:pt>
                <c:pt idx="70">
                  <c:v>54</c:v>
                </c:pt>
                <c:pt idx="71">
                  <c:v>54</c:v>
                </c:pt>
                <c:pt idx="72">
                  <c:v>54</c:v>
                </c:pt>
                <c:pt idx="73">
                  <c:v>54</c:v>
                </c:pt>
                <c:pt idx="74">
                  <c:v>54</c:v>
                </c:pt>
                <c:pt idx="75">
                  <c:v>54</c:v>
                </c:pt>
                <c:pt idx="76">
                  <c:v>54</c:v>
                </c:pt>
                <c:pt idx="77">
                  <c:v>54</c:v>
                </c:pt>
                <c:pt idx="78">
                  <c:v>54</c:v>
                </c:pt>
                <c:pt idx="79">
                  <c:v>54</c:v>
                </c:pt>
                <c:pt idx="80">
                  <c:v>54</c:v>
                </c:pt>
                <c:pt idx="81">
                  <c:v>54</c:v>
                </c:pt>
                <c:pt idx="82">
                  <c:v>54</c:v>
                </c:pt>
                <c:pt idx="83">
                  <c:v>54</c:v>
                </c:pt>
                <c:pt idx="84">
                  <c:v>54</c:v>
                </c:pt>
                <c:pt idx="85">
                  <c:v>54</c:v>
                </c:pt>
                <c:pt idx="86">
                  <c:v>54</c:v>
                </c:pt>
                <c:pt idx="87">
                  <c:v>54</c:v>
                </c:pt>
                <c:pt idx="88">
                  <c:v>54</c:v>
                </c:pt>
                <c:pt idx="89">
                  <c:v>54</c:v>
                </c:pt>
                <c:pt idx="90">
                  <c:v>54</c:v>
                </c:pt>
                <c:pt idx="91">
                  <c:v>54</c:v>
                </c:pt>
                <c:pt idx="92">
                  <c:v>54</c:v>
                </c:pt>
                <c:pt idx="93">
                  <c:v>54</c:v>
                </c:pt>
                <c:pt idx="94">
                  <c:v>54</c:v>
                </c:pt>
                <c:pt idx="95">
                  <c:v>54</c:v>
                </c:pt>
                <c:pt idx="96">
                  <c:v>54</c:v>
                </c:pt>
                <c:pt idx="97">
                  <c:v>54</c:v>
                </c:pt>
                <c:pt idx="98">
                  <c:v>54</c:v>
                </c:pt>
                <c:pt idx="99">
                  <c:v>54</c:v>
                </c:pt>
                <c:pt idx="100">
                  <c:v>54</c:v>
                </c:pt>
                <c:pt idx="101">
                  <c:v>54</c:v>
                </c:pt>
                <c:pt idx="102">
                  <c:v>54</c:v>
                </c:pt>
                <c:pt idx="103">
                  <c:v>54</c:v>
                </c:pt>
                <c:pt idx="104">
                  <c:v>54</c:v>
                </c:pt>
                <c:pt idx="105">
                  <c:v>54</c:v>
                </c:pt>
                <c:pt idx="106">
                  <c:v>54</c:v>
                </c:pt>
                <c:pt idx="107">
                  <c:v>54</c:v>
                </c:pt>
                <c:pt idx="108">
                  <c:v>54</c:v>
                </c:pt>
                <c:pt idx="109">
                  <c:v>54</c:v>
                </c:pt>
                <c:pt idx="110">
                  <c:v>54</c:v>
                </c:pt>
                <c:pt idx="111">
                  <c:v>54</c:v>
                </c:pt>
                <c:pt idx="112">
                  <c:v>54</c:v>
                </c:pt>
                <c:pt idx="113">
                  <c:v>54</c:v>
                </c:pt>
                <c:pt idx="114">
                  <c:v>54</c:v>
                </c:pt>
                <c:pt idx="115">
                  <c:v>54</c:v>
                </c:pt>
                <c:pt idx="116">
                  <c:v>54</c:v>
                </c:pt>
                <c:pt idx="117">
                  <c:v>54</c:v>
                </c:pt>
                <c:pt idx="118">
                  <c:v>54</c:v>
                </c:pt>
                <c:pt idx="119">
                  <c:v>54</c:v>
                </c:pt>
                <c:pt idx="120">
                  <c:v>54</c:v>
                </c:pt>
                <c:pt idx="121">
                  <c:v>54</c:v>
                </c:pt>
                <c:pt idx="122">
                  <c:v>54</c:v>
                </c:pt>
                <c:pt idx="123">
                  <c:v>54</c:v>
                </c:pt>
                <c:pt idx="124">
                  <c:v>54</c:v>
                </c:pt>
              </c:numCache>
            </c:numRef>
          </c:yVal>
          <c:smooth val="1"/>
        </c:ser>
        <c:ser>
          <c:idx val="2"/>
          <c:order val="2"/>
          <c:tx>
            <c:strRef>
              <c:f>MotorStopBack201808311721!$L$1</c:f>
              <c:strCache>
                <c:ptCount val="1"/>
                <c:pt idx="0">
                  <c:v>2回目</c:v>
                </c:pt>
              </c:strCache>
            </c:strRef>
          </c:tx>
          <c:spPr>
            <a:ln w="19050" cap="rnd">
              <a:solidFill>
                <a:schemeClr val="accent3"/>
              </a:solidFill>
              <a:round/>
            </a:ln>
            <a:effectLst/>
          </c:spPr>
          <c:marker>
            <c:symbol val="none"/>
          </c:marker>
          <c:xVal>
            <c:numRef>
              <c:f>MotorStopBack201808311721!$K$2:$K$125</c:f>
              <c:numCache>
                <c:formatCode>General</c:formatCode>
                <c:ptCount val="124"/>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numCache>
            </c:numRef>
          </c:xVal>
          <c:yVal>
            <c:numRef>
              <c:f>MotorStopBack201808311721!$L$2:$L$125</c:f>
              <c:numCache>
                <c:formatCode>General</c:formatCode>
                <c:ptCount val="124"/>
                <c:pt idx="0">
                  <c:v>59</c:v>
                </c:pt>
                <c:pt idx="1">
                  <c:v>58</c:v>
                </c:pt>
                <c:pt idx="2">
                  <c:v>57</c:v>
                </c:pt>
                <c:pt idx="3">
                  <c:v>56</c:v>
                </c:pt>
                <c:pt idx="4">
                  <c:v>54</c:v>
                </c:pt>
                <c:pt idx="5">
                  <c:v>54</c:v>
                </c:pt>
                <c:pt idx="6">
                  <c:v>55</c:v>
                </c:pt>
                <c:pt idx="7">
                  <c:v>55</c:v>
                </c:pt>
                <c:pt idx="8">
                  <c:v>55</c:v>
                </c:pt>
                <c:pt idx="9">
                  <c:v>55</c:v>
                </c:pt>
                <c:pt idx="10">
                  <c:v>55</c:v>
                </c:pt>
                <c:pt idx="11">
                  <c:v>55</c:v>
                </c:pt>
                <c:pt idx="12">
                  <c:v>55</c:v>
                </c:pt>
                <c:pt idx="13">
                  <c:v>55</c:v>
                </c:pt>
                <c:pt idx="14">
                  <c:v>55</c:v>
                </c:pt>
                <c:pt idx="15">
                  <c:v>55</c:v>
                </c:pt>
                <c:pt idx="16">
                  <c:v>55</c:v>
                </c:pt>
                <c:pt idx="17">
                  <c:v>55</c:v>
                </c:pt>
                <c:pt idx="18">
                  <c:v>55</c:v>
                </c:pt>
                <c:pt idx="19">
                  <c:v>55</c:v>
                </c:pt>
                <c:pt idx="20">
                  <c:v>55</c:v>
                </c:pt>
                <c:pt idx="21">
                  <c:v>54</c:v>
                </c:pt>
                <c:pt idx="22">
                  <c:v>54</c:v>
                </c:pt>
                <c:pt idx="23">
                  <c:v>54</c:v>
                </c:pt>
                <c:pt idx="24">
                  <c:v>54</c:v>
                </c:pt>
                <c:pt idx="25">
                  <c:v>54</c:v>
                </c:pt>
                <c:pt idx="26">
                  <c:v>54</c:v>
                </c:pt>
                <c:pt idx="27">
                  <c:v>54</c:v>
                </c:pt>
                <c:pt idx="28">
                  <c:v>54</c:v>
                </c:pt>
                <c:pt idx="29">
                  <c:v>54</c:v>
                </c:pt>
                <c:pt idx="30">
                  <c:v>54</c:v>
                </c:pt>
                <c:pt idx="31">
                  <c:v>54</c:v>
                </c:pt>
                <c:pt idx="32">
                  <c:v>54</c:v>
                </c:pt>
                <c:pt idx="33">
                  <c:v>54</c:v>
                </c:pt>
                <c:pt idx="34">
                  <c:v>54</c:v>
                </c:pt>
                <c:pt idx="35">
                  <c:v>54</c:v>
                </c:pt>
                <c:pt idx="36">
                  <c:v>54</c:v>
                </c:pt>
                <c:pt idx="37">
                  <c:v>54</c:v>
                </c:pt>
                <c:pt idx="38">
                  <c:v>54</c:v>
                </c:pt>
                <c:pt idx="39">
                  <c:v>54</c:v>
                </c:pt>
                <c:pt idx="40">
                  <c:v>54</c:v>
                </c:pt>
                <c:pt idx="41">
                  <c:v>54</c:v>
                </c:pt>
                <c:pt idx="42">
                  <c:v>54</c:v>
                </c:pt>
                <c:pt idx="43">
                  <c:v>54</c:v>
                </c:pt>
                <c:pt idx="44">
                  <c:v>54</c:v>
                </c:pt>
                <c:pt idx="45">
                  <c:v>54</c:v>
                </c:pt>
                <c:pt idx="46">
                  <c:v>54</c:v>
                </c:pt>
                <c:pt idx="47">
                  <c:v>54</c:v>
                </c:pt>
                <c:pt idx="48">
                  <c:v>54</c:v>
                </c:pt>
                <c:pt idx="49">
                  <c:v>54</c:v>
                </c:pt>
                <c:pt idx="50">
                  <c:v>54</c:v>
                </c:pt>
                <c:pt idx="51">
                  <c:v>54</c:v>
                </c:pt>
                <c:pt idx="52">
                  <c:v>54</c:v>
                </c:pt>
                <c:pt idx="53">
                  <c:v>54</c:v>
                </c:pt>
                <c:pt idx="54">
                  <c:v>54</c:v>
                </c:pt>
                <c:pt idx="55">
                  <c:v>54</c:v>
                </c:pt>
                <c:pt idx="56">
                  <c:v>54</c:v>
                </c:pt>
                <c:pt idx="57">
                  <c:v>54</c:v>
                </c:pt>
                <c:pt idx="58">
                  <c:v>54</c:v>
                </c:pt>
                <c:pt idx="59">
                  <c:v>54</c:v>
                </c:pt>
                <c:pt idx="60">
                  <c:v>54</c:v>
                </c:pt>
                <c:pt idx="61">
                  <c:v>54</c:v>
                </c:pt>
                <c:pt idx="62">
                  <c:v>54</c:v>
                </c:pt>
                <c:pt idx="63">
                  <c:v>54</c:v>
                </c:pt>
                <c:pt idx="64">
                  <c:v>54</c:v>
                </c:pt>
                <c:pt idx="65">
                  <c:v>54</c:v>
                </c:pt>
                <c:pt idx="66">
                  <c:v>54</c:v>
                </c:pt>
                <c:pt idx="67">
                  <c:v>54</c:v>
                </c:pt>
                <c:pt idx="68">
                  <c:v>54</c:v>
                </c:pt>
                <c:pt idx="69">
                  <c:v>54</c:v>
                </c:pt>
                <c:pt idx="70">
                  <c:v>54</c:v>
                </c:pt>
                <c:pt idx="71">
                  <c:v>54</c:v>
                </c:pt>
                <c:pt idx="72">
                  <c:v>54</c:v>
                </c:pt>
                <c:pt idx="73">
                  <c:v>54</c:v>
                </c:pt>
                <c:pt idx="74">
                  <c:v>54</c:v>
                </c:pt>
                <c:pt idx="75">
                  <c:v>54</c:v>
                </c:pt>
                <c:pt idx="76">
                  <c:v>54</c:v>
                </c:pt>
                <c:pt idx="77">
                  <c:v>54</c:v>
                </c:pt>
                <c:pt idx="78">
                  <c:v>54</c:v>
                </c:pt>
                <c:pt idx="79">
                  <c:v>54</c:v>
                </c:pt>
                <c:pt idx="80">
                  <c:v>54</c:v>
                </c:pt>
                <c:pt idx="81">
                  <c:v>54</c:v>
                </c:pt>
                <c:pt idx="82">
                  <c:v>54</c:v>
                </c:pt>
                <c:pt idx="83">
                  <c:v>54</c:v>
                </c:pt>
                <c:pt idx="84">
                  <c:v>54</c:v>
                </c:pt>
                <c:pt idx="85">
                  <c:v>54</c:v>
                </c:pt>
                <c:pt idx="86">
                  <c:v>54</c:v>
                </c:pt>
                <c:pt idx="87">
                  <c:v>54</c:v>
                </c:pt>
                <c:pt idx="88">
                  <c:v>54</c:v>
                </c:pt>
                <c:pt idx="89">
                  <c:v>54</c:v>
                </c:pt>
                <c:pt idx="90">
                  <c:v>54</c:v>
                </c:pt>
                <c:pt idx="91">
                  <c:v>54</c:v>
                </c:pt>
                <c:pt idx="92">
                  <c:v>54</c:v>
                </c:pt>
                <c:pt idx="93">
                  <c:v>54</c:v>
                </c:pt>
                <c:pt idx="94">
                  <c:v>54</c:v>
                </c:pt>
                <c:pt idx="95">
                  <c:v>54</c:v>
                </c:pt>
                <c:pt idx="96">
                  <c:v>54</c:v>
                </c:pt>
                <c:pt idx="97">
                  <c:v>54</c:v>
                </c:pt>
                <c:pt idx="98">
                  <c:v>54</c:v>
                </c:pt>
                <c:pt idx="99">
                  <c:v>54</c:v>
                </c:pt>
                <c:pt idx="100">
                  <c:v>54</c:v>
                </c:pt>
                <c:pt idx="101">
                  <c:v>54</c:v>
                </c:pt>
                <c:pt idx="102">
                  <c:v>54</c:v>
                </c:pt>
                <c:pt idx="103">
                  <c:v>54</c:v>
                </c:pt>
                <c:pt idx="104">
                  <c:v>54</c:v>
                </c:pt>
                <c:pt idx="105">
                  <c:v>54</c:v>
                </c:pt>
                <c:pt idx="106">
                  <c:v>54</c:v>
                </c:pt>
                <c:pt idx="107">
                  <c:v>54</c:v>
                </c:pt>
                <c:pt idx="108">
                  <c:v>54</c:v>
                </c:pt>
                <c:pt idx="109">
                  <c:v>54</c:v>
                </c:pt>
                <c:pt idx="110">
                  <c:v>54</c:v>
                </c:pt>
                <c:pt idx="111">
                  <c:v>54</c:v>
                </c:pt>
                <c:pt idx="112">
                  <c:v>54</c:v>
                </c:pt>
                <c:pt idx="113">
                  <c:v>54</c:v>
                </c:pt>
                <c:pt idx="114">
                  <c:v>54</c:v>
                </c:pt>
                <c:pt idx="115">
                  <c:v>54</c:v>
                </c:pt>
                <c:pt idx="116">
                  <c:v>54</c:v>
                </c:pt>
                <c:pt idx="117">
                  <c:v>54</c:v>
                </c:pt>
                <c:pt idx="118">
                  <c:v>54</c:v>
                </c:pt>
                <c:pt idx="119">
                  <c:v>54</c:v>
                </c:pt>
                <c:pt idx="120">
                  <c:v>54</c:v>
                </c:pt>
                <c:pt idx="121">
                  <c:v>54</c:v>
                </c:pt>
                <c:pt idx="122">
                  <c:v>54</c:v>
                </c:pt>
                <c:pt idx="123">
                  <c:v>54</c:v>
                </c:pt>
              </c:numCache>
            </c:numRef>
          </c:yVal>
          <c:smooth val="1"/>
        </c:ser>
        <c:ser>
          <c:idx val="3"/>
          <c:order val="3"/>
          <c:tx>
            <c:strRef>
              <c:f>MotorStopBack201808311721!$S$1</c:f>
              <c:strCache>
                <c:ptCount val="1"/>
                <c:pt idx="0">
                  <c:v>3回目</c:v>
                </c:pt>
              </c:strCache>
            </c:strRef>
          </c:tx>
          <c:spPr>
            <a:ln w="19050" cap="rnd">
              <a:solidFill>
                <a:schemeClr val="accent4"/>
              </a:solidFill>
              <a:round/>
            </a:ln>
            <a:effectLst/>
          </c:spPr>
          <c:marker>
            <c:symbol val="none"/>
          </c:marker>
          <c:xVal>
            <c:numRef>
              <c:f>MotorStopBack201808311721!$R$2:$R$125</c:f>
              <c:numCache>
                <c:formatCode>General</c:formatCode>
                <c:ptCount val="124"/>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numCache>
            </c:numRef>
          </c:xVal>
          <c:yVal>
            <c:numRef>
              <c:f>MotorStopBack201808311721!$S$2:$S$125</c:f>
              <c:numCache>
                <c:formatCode>General</c:formatCode>
                <c:ptCount val="124"/>
                <c:pt idx="0">
                  <c:v>59</c:v>
                </c:pt>
                <c:pt idx="1">
                  <c:v>58</c:v>
                </c:pt>
                <c:pt idx="2">
                  <c:v>57</c:v>
                </c:pt>
                <c:pt idx="3">
                  <c:v>56</c:v>
                </c:pt>
                <c:pt idx="4">
                  <c:v>56</c:v>
                </c:pt>
                <c:pt idx="5">
                  <c:v>56</c:v>
                </c:pt>
                <c:pt idx="6">
                  <c:v>56</c:v>
                </c:pt>
                <c:pt idx="7">
                  <c:v>56</c:v>
                </c:pt>
                <c:pt idx="8">
                  <c:v>56</c:v>
                </c:pt>
                <c:pt idx="9">
                  <c:v>56</c:v>
                </c:pt>
                <c:pt idx="10">
                  <c:v>56</c:v>
                </c:pt>
                <c:pt idx="11">
                  <c:v>56</c:v>
                </c:pt>
                <c:pt idx="12">
                  <c:v>56</c:v>
                </c:pt>
                <c:pt idx="13">
                  <c:v>56</c:v>
                </c:pt>
                <c:pt idx="14">
                  <c:v>56</c:v>
                </c:pt>
                <c:pt idx="15">
                  <c:v>56</c:v>
                </c:pt>
                <c:pt idx="16">
                  <c:v>56</c:v>
                </c:pt>
                <c:pt idx="17">
                  <c:v>55</c:v>
                </c:pt>
                <c:pt idx="18">
                  <c:v>55</c:v>
                </c:pt>
                <c:pt idx="19">
                  <c:v>54</c:v>
                </c:pt>
                <c:pt idx="20">
                  <c:v>54</c:v>
                </c:pt>
                <c:pt idx="21">
                  <c:v>54</c:v>
                </c:pt>
                <c:pt idx="22">
                  <c:v>54</c:v>
                </c:pt>
                <c:pt idx="23">
                  <c:v>54</c:v>
                </c:pt>
                <c:pt idx="24">
                  <c:v>54</c:v>
                </c:pt>
                <c:pt idx="25">
                  <c:v>54</c:v>
                </c:pt>
                <c:pt idx="26">
                  <c:v>54</c:v>
                </c:pt>
                <c:pt idx="27">
                  <c:v>54</c:v>
                </c:pt>
                <c:pt idx="28">
                  <c:v>54</c:v>
                </c:pt>
                <c:pt idx="29">
                  <c:v>54</c:v>
                </c:pt>
                <c:pt idx="30">
                  <c:v>54</c:v>
                </c:pt>
                <c:pt idx="31">
                  <c:v>54</c:v>
                </c:pt>
                <c:pt idx="32">
                  <c:v>54</c:v>
                </c:pt>
                <c:pt idx="33">
                  <c:v>54</c:v>
                </c:pt>
                <c:pt idx="34">
                  <c:v>54</c:v>
                </c:pt>
                <c:pt idx="35">
                  <c:v>54</c:v>
                </c:pt>
                <c:pt idx="36">
                  <c:v>54</c:v>
                </c:pt>
                <c:pt idx="37">
                  <c:v>54</c:v>
                </c:pt>
                <c:pt idx="38">
                  <c:v>54</c:v>
                </c:pt>
                <c:pt idx="39">
                  <c:v>54</c:v>
                </c:pt>
                <c:pt idx="40">
                  <c:v>54</c:v>
                </c:pt>
                <c:pt idx="41">
                  <c:v>54</c:v>
                </c:pt>
                <c:pt idx="42">
                  <c:v>54</c:v>
                </c:pt>
                <c:pt idx="43">
                  <c:v>54</c:v>
                </c:pt>
                <c:pt idx="44">
                  <c:v>54</c:v>
                </c:pt>
                <c:pt idx="45">
                  <c:v>54</c:v>
                </c:pt>
                <c:pt idx="46">
                  <c:v>54</c:v>
                </c:pt>
                <c:pt idx="47">
                  <c:v>54</c:v>
                </c:pt>
                <c:pt idx="48">
                  <c:v>54</c:v>
                </c:pt>
                <c:pt idx="49">
                  <c:v>54</c:v>
                </c:pt>
                <c:pt idx="50">
                  <c:v>54</c:v>
                </c:pt>
                <c:pt idx="51">
                  <c:v>54</c:v>
                </c:pt>
                <c:pt idx="52">
                  <c:v>54</c:v>
                </c:pt>
                <c:pt idx="53">
                  <c:v>54</c:v>
                </c:pt>
                <c:pt idx="54">
                  <c:v>54</c:v>
                </c:pt>
                <c:pt idx="55">
                  <c:v>54</c:v>
                </c:pt>
                <c:pt idx="56">
                  <c:v>54</c:v>
                </c:pt>
                <c:pt idx="57">
                  <c:v>54</c:v>
                </c:pt>
                <c:pt idx="58">
                  <c:v>54</c:v>
                </c:pt>
                <c:pt idx="59">
                  <c:v>54</c:v>
                </c:pt>
                <c:pt idx="60">
                  <c:v>54</c:v>
                </c:pt>
                <c:pt idx="61">
                  <c:v>54</c:v>
                </c:pt>
                <c:pt idx="62">
                  <c:v>54</c:v>
                </c:pt>
                <c:pt idx="63">
                  <c:v>54</c:v>
                </c:pt>
                <c:pt idx="64">
                  <c:v>54</c:v>
                </c:pt>
                <c:pt idx="65">
                  <c:v>54</c:v>
                </c:pt>
                <c:pt idx="66">
                  <c:v>54</c:v>
                </c:pt>
                <c:pt idx="67">
                  <c:v>54</c:v>
                </c:pt>
                <c:pt idx="68">
                  <c:v>54</c:v>
                </c:pt>
                <c:pt idx="69">
                  <c:v>54</c:v>
                </c:pt>
                <c:pt idx="70">
                  <c:v>54</c:v>
                </c:pt>
                <c:pt idx="71">
                  <c:v>54</c:v>
                </c:pt>
                <c:pt idx="72">
                  <c:v>54</c:v>
                </c:pt>
                <c:pt idx="73">
                  <c:v>54</c:v>
                </c:pt>
                <c:pt idx="74">
                  <c:v>54</c:v>
                </c:pt>
                <c:pt idx="75">
                  <c:v>54</c:v>
                </c:pt>
                <c:pt idx="76">
                  <c:v>54</c:v>
                </c:pt>
                <c:pt idx="77">
                  <c:v>54</c:v>
                </c:pt>
                <c:pt idx="78">
                  <c:v>54</c:v>
                </c:pt>
                <c:pt idx="79">
                  <c:v>54</c:v>
                </c:pt>
                <c:pt idx="80">
                  <c:v>54</c:v>
                </c:pt>
                <c:pt idx="81">
                  <c:v>54</c:v>
                </c:pt>
                <c:pt idx="82">
                  <c:v>54</c:v>
                </c:pt>
                <c:pt idx="83">
                  <c:v>54</c:v>
                </c:pt>
                <c:pt idx="84">
                  <c:v>54</c:v>
                </c:pt>
                <c:pt idx="85">
                  <c:v>54</c:v>
                </c:pt>
                <c:pt idx="86">
                  <c:v>54</c:v>
                </c:pt>
                <c:pt idx="87">
                  <c:v>54</c:v>
                </c:pt>
                <c:pt idx="88">
                  <c:v>54</c:v>
                </c:pt>
                <c:pt idx="89">
                  <c:v>54</c:v>
                </c:pt>
                <c:pt idx="90">
                  <c:v>54</c:v>
                </c:pt>
                <c:pt idx="91">
                  <c:v>54</c:v>
                </c:pt>
                <c:pt idx="92">
                  <c:v>54</c:v>
                </c:pt>
                <c:pt idx="93">
                  <c:v>54</c:v>
                </c:pt>
                <c:pt idx="94">
                  <c:v>54</c:v>
                </c:pt>
                <c:pt idx="95">
                  <c:v>54</c:v>
                </c:pt>
                <c:pt idx="96">
                  <c:v>54</c:v>
                </c:pt>
                <c:pt idx="97">
                  <c:v>54</c:v>
                </c:pt>
                <c:pt idx="98">
                  <c:v>54</c:v>
                </c:pt>
                <c:pt idx="99">
                  <c:v>54</c:v>
                </c:pt>
                <c:pt idx="100">
                  <c:v>54</c:v>
                </c:pt>
                <c:pt idx="101">
                  <c:v>54</c:v>
                </c:pt>
                <c:pt idx="102">
                  <c:v>54</c:v>
                </c:pt>
                <c:pt idx="103">
                  <c:v>54</c:v>
                </c:pt>
                <c:pt idx="104">
                  <c:v>54</c:v>
                </c:pt>
                <c:pt idx="105">
                  <c:v>54</c:v>
                </c:pt>
                <c:pt idx="106">
                  <c:v>54</c:v>
                </c:pt>
                <c:pt idx="107">
                  <c:v>54</c:v>
                </c:pt>
                <c:pt idx="108">
                  <c:v>54</c:v>
                </c:pt>
                <c:pt idx="109">
                  <c:v>54</c:v>
                </c:pt>
                <c:pt idx="110">
                  <c:v>54</c:v>
                </c:pt>
                <c:pt idx="111">
                  <c:v>54</c:v>
                </c:pt>
                <c:pt idx="112">
                  <c:v>54</c:v>
                </c:pt>
                <c:pt idx="113">
                  <c:v>54</c:v>
                </c:pt>
                <c:pt idx="114">
                  <c:v>54</c:v>
                </c:pt>
                <c:pt idx="115">
                  <c:v>54</c:v>
                </c:pt>
                <c:pt idx="116">
                  <c:v>54</c:v>
                </c:pt>
                <c:pt idx="117">
                  <c:v>54</c:v>
                </c:pt>
                <c:pt idx="118">
                  <c:v>54</c:v>
                </c:pt>
                <c:pt idx="119">
                  <c:v>54</c:v>
                </c:pt>
                <c:pt idx="120">
                  <c:v>54</c:v>
                </c:pt>
                <c:pt idx="121">
                  <c:v>54</c:v>
                </c:pt>
                <c:pt idx="122">
                  <c:v>54</c:v>
                </c:pt>
                <c:pt idx="123">
                  <c:v>54</c:v>
                </c:pt>
              </c:numCache>
            </c:numRef>
          </c:yVal>
          <c:smooth val="1"/>
        </c:ser>
        <c:ser>
          <c:idx val="4"/>
          <c:order val="4"/>
          <c:tx>
            <c:strRef>
              <c:f>MotorStopBack201808311721!$Z$1</c:f>
              <c:strCache>
                <c:ptCount val="1"/>
                <c:pt idx="0">
                  <c:v>4回目</c:v>
                </c:pt>
              </c:strCache>
            </c:strRef>
          </c:tx>
          <c:spPr>
            <a:ln w="19050" cap="rnd">
              <a:solidFill>
                <a:schemeClr val="accent5"/>
              </a:solidFill>
              <a:round/>
            </a:ln>
            <a:effectLst/>
          </c:spPr>
          <c:marker>
            <c:symbol val="none"/>
          </c:marker>
          <c:xVal>
            <c:numRef>
              <c:f>MotorStopBack201808311721!$Y$2:$Y$126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MotorStopBack201808311721!$Z$2:$Z$126</c:f>
              <c:numCache>
                <c:formatCode>General</c:formatCode>
                <c:ptCount val="125"/>
                <c:pt idx="0">
                  <c:v>61</c:v>
                </c:pt>
                <c:pt idx="1">
                  <c:v>61</c:v>
                </c:pt>
                <c:pt idx="2">
                  <c:v>60</c:v>
                </c:pt>
                <c:pt idx="3">
                  <c:v>59</c:v>
                </c:pt>
                <c:pt idx="4">
                  <c:v>59</c:v>
                </c:pt>
                <c:pt idx="5">
                  <c:v>59</c:v>
                </c:pt>
                <c:pt idx="6">
                  <c:v>59</c:v>
                </c:pt>
                <c:pt idx="7">
                  <c:v>59</c:v>
                </c:pt>
                <c:pt idx="8">
                  <c:v>59</c:v>
                </c:pt>
                <c:pt idx="9">
                  <c:v>59</c:v>
                </c:pt>
                <c:pt idx="10">
                  <c:v>59</c:v>
                </c:pt>
                <c:pt idx="11">
                  <c:v>59</c:v>
                </c:pt>
                <c:pt idx="12">
                  <c:v>59</c:v>
                </c:pt>
                <c:pt idx="13">
                  <c:v>59</c:v>
                </c:pt>
                <c:pt idx="14">
                  <c:v>59</c:v>
                </c:pt>
                <c:pt idx="15">
                  <c:v>59</c:v>
                </c:pt>
                <c:pt idx="16">
                  <c:v>58</c:v>
                </c:pt>
                <c:pt idx="17">
                  <c:v>57</c:v>
                </c:pt>
                <c:pt idx="18">
                  <c:v>57</c:v>
                </c:pt>
                <c:pt idx="19">
                  <c:v>57</c:v>
                </c:pt>
                <c:pt idx="20">
                  <c:v>56</c:v>
                </c:pt>
                <c:pt idx="21">
                  <c:v>56</c:v>
                </c:pt>
                <c:pt idx="22">
                  <c:v>56</c:v>
                </c:pt>
                <c:pt idx="23">
                  <c:v>56</c:v>
                </c:pt>
                <c:pt idx="24">
                  <c:v>56</c:v>
                </c:pt>
                <c:pt idx="25">
                  <c:v>56</c:v>
                </c:pt>
                <c:pt idx="26">
                  <c:v>56</c:v>
                </c:pt>
                <c:pt idx="27">
                  <c:v>56</c:v>
                </c:pt>
                <c:pt idx="28">
                  <c:v>56</c:v>
                </c:pt>
                <c:pt idx="29">
                  <c:v>56</c:v>
                </c:pt>
                <c:pt idx="30">
                  <c:v>56</c:v>
                </c:pt>
                <c:pt idx="31">
                  <c:v>56</c:v>
                </c:pt>
                <c:pt idx="32">
                  <c:v>56</c:v>
                </c:pt>
                <c:pt idx="33">
                  <c:v>56</c:v>
                </c:pt>
                <c:pt idx="34">
                  <c:v>56</c:v>
                </c:pt>
                <c:pt idx="35">
                  <c:v>56</c:v>
                </c:pt>
                <c:pt idx="36">
                  <c:v>56</c:v>
                </c:pt>
                <c:pt idx="37">
                  <c:v>56</c:v>
                </c:pt>
                <c:pt idx="38">
                  <c:v>56</c:v>
                </c:pt>
                <c:pt idx="39">
                  <c:v>56</c:v>
                </c:pt>
                <c:pt idx="40">
                  <c:v>56</c:v>
                </c:pt>
                <c:pt idx="41">
                  <c:v>56</c:v>
                </c:pt>
                <c:pt idx="42">
                  <c:v>56</c:v>
                </c:pt>
                <c:pt idx="43">
                  <c:v>56</c:v>
                </c:pt>
                <c:pt idx="44">
                  <c:v>56</c:v>
                </c:pt>
                <c:pt idx="45">
                  <c:v>56</c:v>
                </c:pt>
                <c:pt idx="46">
                  <c:v>56</c:v>
                </c:pt>
                <c:pt idx="47">
                  <c:v>56</c:v>
                </c:pt>
                <c:pt idx="48">
                  <c:v>56</c:v>
                </c:pt>
                <c:pt idx="49">
                  <c:v>56</c:v>
                </c:pt>
                <c:pt idx="50">
                  <c:v>56</c:v>
                </c:pt>
                <c:pt idx="51">
                  <c:v>56</c:v>
                </c:pt>
                <c:pt idx="52">
                  <c:v>56</c:v>
                </c:pt>
                <c:pt idx="53">
                  <c:v>56</c:v>
                </c:pt>
                <c:pt idx="54">
                  <c:v>56</c:v>
                </c:pt>
                <c:pt idx="55">
                  <c:v>56</c:v>
                </c:pt>
                <c:pt idx="56">
                  <c:v>56</c:v>
                </c:pt>
                <c:pt idx="57">
                  <c:v>56</c:v>
                </c:pt>
                <c:pt idx="58">
                  <c:v>56</c:v>
                </c:pt>
                <c:pt idx="59">
                  <c:v>56</c:v>
                </c:pt>
                <c:pt idx="60">
                  <c:v>56</c:v>
                </c:pt>
                <c:pt idx="61">
                  <c:v>56</c:v>
                </c:pt>
                <c:pt idx="62">
                  <c:v>56</c:v>
                </c:pt>
                <c:pt idx="63">
                  <c:v>56</c:v>
                </c:pt>
                <c:pt idx="64">
                  <c:v>56</c:v>
                </c:pt>
                <c:pt idx="65">
                  <c:v>56</c:v>
                </c:pt>
                <c:pt idx="66">
                  <c:v>56</c:v>
                </c:pt>
                <c:pt idx="67">
                  <c:v>56</c:v>
                </c:pt>
                <c:pt idx="68">
                  <c:v>56</c:v>
                </c:pt>
                <c:pt idx="69">
                  <c:v>56</c:v>
                </c:pt>
                <c:pt idx="70">
                  <c:v>56</c:v>
                </c:pt>
                <c:pt idx="71">
                  <c:v>56</c:v>
                </c:pt>
                <c:pt idx="72">
                  <c:v>56</c:v>
                </c:pt>
                <c:pt idx="73">
                  <c:v>56</c:v>
                </c:pt>
                <c:pt idx="74">
                  <c:v>56</c:v>
                </c:pt>
                <c:pt idx="75">
                  <c:v>56</c:v>
                </c:pt>
                <c:pt idx="76">
                  <c:v>56</c:v>
                </c:pt>
                <c:pt idx="77">
                  <c:v>56</c:v>
                </c:pt>
                <c:pt idx="78">
                  <c:v>56</c:v>
                </c:pt>
                <c:pt idx="79">
                  <c:v>56</c:v>
                </c:pt>
                <c:pt idx="80">
                  <c:v>56</c:v>
                </c:pt>
                <c:pt idx="81">
                  <c:v>56</c:v>
                </c:pt>
                <c:pt idx="82">
                  <c:v>56</c:v>
                </c:pt>
                <c:pt idx="83">
                  <c:v>56</c:v>
                </c:pt>
                <c:pt idx="84">
                  <c:v>56</c:v>
                </c:pt>
                <c:pt idx="85">
                  <c:v>56</c:v>
                </c:pt>
                <c:pt idx="86">
                  <c:v>56</c:v>
                </c:pt>
                <c:pt idx="87">
                  <c:v>56</c:v>
                </c:pt>
                <c:pt idx="88">
                  <c:v>56</c:v>
                </c:pt>
                <c:pt idx="89">
                  <c:v>56</c:v>
                </c:pt>
                <c:pt idx="90">
                  <c:v>56</c:v>
                </c:pt>
                <c:pt idx="91">
                  <c:v>56</c:v>
                </c:pt>
                <c:pt idx="92">
                  <c:v>56</c:v>
                </c:pt>
                <c:pt idx="93">
                  <c:v>56</c:v>
                </c:pt>
                <c:pt idx="94">
                  <c:v>56</c:v>
                </c:pt>
                <c:pt idx="95">
                  <c:v>56</c:v>
                </c:pt>
                <c:pt idx="96">
                  <c:v>56</c:v>
                </c:pt>
                <c:pt idx="97">
                  <c:v>56</c:v>
                </c:pt>
                <c:pt idx="98">
                  <c:v>56</c:v>
                </c:pt>
                <c:pt idx="99">
                  <c:v>56</c:v>
                </c:pt>
                <c:pt idx="100">
                  <c:v>56</c:v>
                </c:pt>
                <c:pt idx="101">
                  <c:v>56</c:v>
                </c:pt>
                <c:pt idx="102">
                  <c:v>56</c:v>
                </c:pt>
                <c:pt idx="103">
                  <c:v>56</c:v>
                </c:pt>
                <c:pt idx="104">
                  <c:v>56</c:v>
                </c:pt>
                <c:pt idx="105">
                  <c:v>56</c:v>
                </c:pt>
                <c:pt idx="106">
                  <c:v>56</c:v>
                </c:pt>
                <c:pt idx="107">
                  <c:v>56</c:v>
                </c:pt>
                <c:pt idx="108">
                  <c:v>56</c:v>
                </c:pt>
                <c:pt idx="109">
                  <c:v>56</c:v>
                </c:pt>
                <c:pt idx="110">
                  <c:v>56</c:v>
                </c:pt>
                <c:pt idx="111">
                  <c:v>56</c:v>
                </c:pt>
                <c:pt idx="112">
                  <c:v>56</c:v>
                </c:pt>
                <c:pt idx="113">
                  <c:v>56</c:v>
                </c:pt>
                <c:pt idx="114">
                  <c:v>56</c:v>
                </c:pt>
                <c:pt idx="115">
                  <c:v>56</c:v>
                </c:pt>
                <c:pt idx="116">
                  <c:v>56</c:v>
                </c:pt>
                <c:pt idx="117">
                  <c:v>56</c:v>
                </c:pt>
                <c:pt idx="118">
                  <c:v>56</c:v>
                </c:pt>
                <c:pt idx="119">
                  <c:v>56</c:v>
                </c:pt>
                <c:pt idx="120">
                  <c:v>56</c:v>
                </c:pt>
                <c:pt idx="121">
                  <c:v>56</c:v>
                </c:pt>
                <c:pt idx="122">
                  <c:v>56</c:v>
                </c:pt>
                <c:pt idx="123">
                  <c:v>56</c:v>
                </c:pt>
                <c:pt idx="124">
                  <c:v>56</c:v>
                </c:pt>
              </c:numCache>
            </c:numRef>
          </c:yVal>
          <c:smooth val="1"/>
        </c:ser>
        <c:ser>
          <c:idx val="5"/>
          <c:order val="5"/>
          <c:tx>
            <c:strRef>
              <c:f>MotorStopBack201808311721!$AG$1</c:f>
              <c:strCache>
                <c:ptCount val="1"/>
                <c:pt idx="0">
                  <c:v>5回目</c:v>
                </c:pt>
              </c:strCache>
            </c:strRef>
          </c:tx>
          <c:spPr>
            <a:ln w="19050" cap="rnd">
              <a:solidFill>
                <a:schemeClr val="accent6"/>
              </a:solidFill>
              <a:round/>
            </a:ln>
            <a:effectLst/>
          </c:spPr>
          <c:marker>
            <c:symbol val="none"/>
          </c:marker>
          <c:xVal>
            <c:numRef>
              <c:f>MotorStopBack201808311721!$AF$2:$AF$126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MotorStopBack201808311721!$AG$2:$AG$126</c:f>
              <c:numCache>
                <c:formatCode>General</c:formatCode>
                <c:ptCount val="125"/>
                <c:pt idx="0">
                  <c:v>58</c:v>
                </c:pt>
                <c:pt idx="1">
                  <c:v>58</c:v>
                </c:pt>
                <c:pt idx="2">
                  <c:v>56</c:v>
                </c:pt>
                <c:pt idx="3">
                  <c:v>54</c:v>
                </c:pt>
                <c:pt idx="4">
                  <c:v>54</c:v>
                </c:pt>
                <c:pt idx="5">
                  <c:v>53</c:v>
                </c:pt>
                <c:pt idx="6">
                  <c:v>53</c:v>
                </c:pt>
                <c:pt idx="7">
                  <c:v>54</c:v>
                </c:pt>
                <c:pt idx="8">
                  <c:v>53</c:v>
                </c:pt>
                <c:pt idx="9">
                  <c:v>53</c:v>
                </c:pt>
                <c:pt idx="10">
                  <c:v>53</c:v>
                </c:pt>
                <c:pt idx="11">
                  <c:v>53</c:v>
                </c:pt>
                <c:pt idx="12">
                  <c:v>53</c:v>
                </c:pt>
                <c:pt idx="13">
                  <c:v>53</c:v>
                </c:pt>
                <c:pt idx="14">
                  <c:v>53</c:v>
                </c:pt>
                <c:pt idx="15">
                  <c:v>53</c:v>
                </c:pt>
                <c:pt idx="16">
                  <c:v>53</c:v>
                </c:pt>
                <c:pt idx="17">
                  <c:v>53</c:v>
                </c:pt>
                <c:pt idx="18">
                  <c:v>53</c:v>
                </c:pt>
                <c:pt idx="19">
                  <c:v>53</c:v>
                </c:pt>
                <c:pt idx="20">
                  <c:v>53</c:v>
                </c:pt>
                <c:pt idx="21">
                  <c:v>53</c:v>
                </c:pt>
                <c:pt idx="22">
                  <c:v>53</c:v>
                </c:pt>
                <c:pt idx="23">
                  <c:v>53</c:v>
                </c:pt>
                <c:pt idx="24">
                  <c:v>53</c:v>
                </c:pt>
                <c:pt idx="25">
                  <c:v>53</c:v>
                </c:pt>
                <c:pt idx="26">
                  <c:v>53</c:v>
                </c:pt>
                <c:pt idx="27">
                  <c:v>53</c:v>
                </c:pt>
                <c:pt idx="28">
                  <c:v>53</c:v>
                </c:pt>
                <c:pt idx="29">
                  <c:v>53</c:v>
                </c:pt>
                <c:pt idx="30">
                  <c:v>53</c:v>
                </c:pt>
                <c:pt idx="31">
                  <c:v>53</c:v>
                </c:pt>
                <c:pt idx="32">
                  <c:v>53</c:v>
                </c:pt>
                <c:pt idx="33">
                  <c:v>53</c:v>
                </c:pt>
                <c:pt idx="34">
                  <c:v>53</c:v>
                </c:pt>
                <c:pt idx="35">
                  <c:v>53</c:v>
                </c:pt>
                <c:pt idx="36">
                  <c:v>53</c:v>
                </c:pt>
                <c:pt idx="37">
                  <c:v>53</c:v>
                </c:pt>
                <c:pt idx="38">
                  <c:v>53</c:v>
                </c:pt>
                <c:pt idx="39">
                  <c:v>53</c:v>
                </c:pt>
                <c:pt idx="40">
                  <c:v>53</c:v>
                </c:pt>
                <c:pt idx="41">
                  <c:v>53</c:v>
                </c:pt>
                <c:pt idx="42">
                  <c:v>53</c:v>
                </c:pt>
                <c:pt idx="43">
                  <c:v>53</c:v>
                </c:pt>
                <c:pt idx="44">
                  <c:v>53</c:v>
                </c:pt>
                <c:pt idx="45">
                  <c:v>53</c:v>
                </c:pt>
                <c:pt idx="46">
                  <c:v>53</c:v>
                </c:pt>
                <c:pt idx="47">
                  <c:v>53</c:v>
                </c:pt>
                <c:pt idx="48">
                  <c:v>53</c:v>
                </c:pt>
                <c:pt idx="49">
                  <c:v>53</c:v>
                </c:pt>
                <c:pt idx="50">
                  <c:v>53</c:v>
                </c:pt>
                <c:pt idx="51">
                  <c:v>53</c:v>
                </c:pt>
                <c:pt idx="52">
                  <c:v>53</c:v>
                </c:pt>
                <c:pt idx="53">
                  <c:v>53</c:v>
                </c:pt>
                <c:pt idx="54">
                  <c:v>53</c:v>
                </c:pt>
                <c:pt idx="55">
                  <c:v>53</c:v>
                </c:pt>
                <c:pt idx="56">
                  <c:v>53</c:v>
                </c:pt>
                <c:pt idx="57">
                  <c:v>53</c:v>
                </c:pt>
                <c:pt idx="58">
                  <c:v>53</c:v>
                </c:pt>
                <c:pt idx="59">
                  <c:v>53</c:v>
                </c:pt>
                <c:pt idx="60">
                  <c:v>53</c:v>
                </c:pt>
                <c:pt idx="61">
                  <c:v>53</c:v>
                </c:pt>
                <c:pt idx="62">
                  <c:v>53</c:v>
                </c:pt>
                <c:pt idx="63">
                  <c:v>53</c:v>
                </c:pt>
                <c:pt idx="64">
                  <c:v>53</c:v>
                </c:pt>
                <c:pt idx="65">
                  <c:v>53</c:v>
                </c:pt>
                <c:pt idx="66">
                  <c:v>53</c:v>
                </c:pt>
                <c:pt idx="67">
                  <c:v>53</c:v>
                </c:pt>
                <c:pt idx="68">
                  <c:v>53</c:v>
                </c:pt>
                <c:pt idx="69">
                  <c:v>53</c:v>
                </c:pt>
                <c:pt idx="70">
                  <c:v>53</c:v>
                </c:pt>
                <c:pt idx="71">
                  <c:v>53</c:v>
                </c:pt>
                <c:pt idx="72">
                  <c:v>53</c:v>
                </c:pt>
                <c:pt idx="73">
                  <c:v>53</c:v>
                </c:pt>
                <c:pt idx="74">
                  <c:v>53</c:v>
                </c:pt>
                <c:pt idx="75">
                  <c:v>53</c:v>
                </c:pt>
                <c:pt idx="76">
                  <c:v>53</c:v>
                </c:pt>
                <c:pt idx="77">
                  <c:v>53</c:v>
                </c:pt>
                <c:pt idx="78">
                  <c:v>53</c:v>
                </c:pt>
                <c:pt idx="79">
                  <c:v>53</c:v>
                </c:pt>
                <c:pt idx="80">
                  <c:v>53</c:v>
                </c:pt>
                <c:pt idx="81">
                  <c:v>53</c:v>
                </c:pt>
                <c:pt idx="82">
                  <c:v>53</c:v>
                </c:pt>
                <c:pt idx="83">
                  <c:v>53</c:v>
                </c:pt>
                <c:pt idx="84">
                  <c:v>53</c:v>
                </c:pt>
                <c:pt idx="85">
                  <c:v>53</c:v>
                </c:pt>
                <c:pt idx="86">
                  <c:v>53</c:v>
                </c:pt>
                <c:pt idx="87">
                  <c:v>53</c:v>
                </c:pt>
                <c:pt idx="88">
                  <c:v>53</c:v>
                </c:pt>
                <c:pt idx="89">
                  <c:v>53</c:v>
                </c:pt>
                <c:pt idx="90">
                  <c:v>53</c:v>
                </c:pt>
                <c:pt idx="91">
                  <c:v>53</c:v>
                </c:pt>
                <c:pt idx="92">
                  <c:v>53</c:v>
                </c:pt>
                <c:pt idx="93">
                  <c:v>53</c:v>
                </c:pt>
                <c:pt idx="94">
                  <c:v>53</c:v>
                </c:pt>
                <c:pt idx="95">
                  <c:v>53</c:v>
                </c:pt>
                <c:pt idx="96">
                  <c:v>53</c:v>
                </c:pt>
                <c:pt idx="97">
                  <c:v>53</c:v>
                </c:pt>
                <c:pt idx="98">
                  <c:v>53</c:v>
                </c:pt>
                <c:pt idx="99">
                  <c:v>53</c:v>
                </c:pt>
                <c:pt idx="100">
                  <c:v>53</c:v>
                </c:pt>
                <c:pt idx="101">
                  <c:v>53</c:v>
                </c:pt>
                <c:pt idx="102">
                  <c:v>53</c:v>
                </c:pt>
                <c:pt idx="103">
                  <c:v>53</c:v>
                </c:pt>
                <c:pt idx="104">
                  <c:v>53</c:v>
                </c:pt>
                <c:pt idx="105">
                  <c:v>53</c:v>
                </c:pt>
                <c:pt idx="106">
                  <c:v>53</c:v>
                </c:pt>
                <c:pt idx="107">
                  <c:v>53</c:v>
                </c:pt>
                <c:pt idx="108">
                  <c:v>53</c:v>
                </c:pt>
                <c:pt idx="109">
                  <c:v>53</c:v>
                </c:pt>
                <c:pt idx="110">
                  <c:v>53</c:v>
                </c:pt>
                <c:pt idx="111">
                  <c:v>53</c:v>
                </c:pt>
                <c:pt idx="112">
                  <c:v>53</c:v>
                </c:pt>
                <c:pt idx="113">
                  <c:v>53</c:v>
                </c:pt>
                <c:pt idx="114">
                  <c:v>53</c:v>
                </c:pt>
                <c:pt idx="115">
                  <c:v>53</c:v>
                </c:pt>
                <c:pt idx="116">
                  <c:v>53</c:v>
                </c:pt>
                <c:pt idx="117">
                  <c:v>53</c:v>
                </c:pt>
                <c:pt idx="118">
                  <c:v>53</c:v>
                </c:pt>
                <c:pt idx="119">
                  <c:v>53</c:v>
                </c:pt>
                <c:pt idx="120">
                  <c:v>53</c:v>
                </c:pt>
                <c:pt idx="121">
                  <c:v>53</c:v>
                </c:pt>
                <c:pt idx="122">
                  <c:v>53</c:v>
                </c:pt>
                <c:pt idx="123">
                  <c:v>53</c:v>
                </c:pt>
                <c:pt idx="124">
                  <c:v>53</c:v>
                </c:pt>
              </c:numCache>
            </c:numRef>
          </c:yVal>
          <c:smooth val="1"/>
        </c:ser>
        <c:ser>
          <c:idx val="6"/>
          <c:order val="6"/>
          <c:tx>
            <c:strRef>
              <c:f>MotorStopBack201808311721!$AN$1</c:f>
              <c:strCache>
                <c:ptCount val="1"/>
                <c:pt idx="0">
                  <c:v>6回目</c:v>
                </c:pt>
              </c:strCache>
            </c:strRef>
          </c:tx>
          <c:spPr>
            <a:ln w="19050" cap="rnd">
              <a:solidFill>
                <a:schemeClr val="accent1">
                  <a:lumMod val="60000"/>
                </a:schemeClr>
              </a:solidFill>
              <a:round/>
            </a:ln>
            <a:effectLst/>
          </c:spPr>
          <c:marker>
            <c:symbol val="none"/>
          </c:marker>
          <c:xVal>
            <c:numRef>
              <c:f>MotorStopBack201808311721!$AM$2:$AM$126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MotorStopBack201808311721!$AN$2:$AN$126</c:f>
              <c:numCache>
                <c:formatCode>General</c:formatCode>
                <c:ptCount val="125"/>
                <c:pt idx="0">
                  <c:v>56</c:v>
                </c:pt>
                <c:pt idx="1">
                  <c:v>55</c:v>
                </c:pt>
                <c:pt idx="2">
                  <c:v>54</c:v>
                </c:pt>
                <c:pt idx="3">
                  <c:v>52</c:v>
                </c:pt>
                <c:pt idx="4">
                  <c:v>52</c:v>
                </c:pt>
                <c:pt idx="5">
                  <c:v>52</c:v>
                </c:pt>
                <c:pt idx="6">
                  <c:v>52</c:v>
                </c:pt>
                <c:pt idx="7">
                  <c:v>52</c:v>
                </c:pt>
                <c:pt idx="8">
                  <c:v>52</c:v>
                </c:pt>
                <c:pt idx="9">
                  <c:v>52</c:v>
                </c:pt>
                <c:pt idx="10">
                  <c:v>52</c:v>
                </c:pt>
                <c:pt idx="11">
                  <c:v>52</c:v>
                </c:pt>
                <c:pt idx="12">
                  <c:v>52</c:v>
                </c:pt>
                <c:pt idx="13">
                  <c:v>52</c:v>
                </c:pt>
                <c:pt idx="14">
                  <c:v>52</c:v>
                </c:pt>
                <c:pt idx="15">
                  <c:v>52</c:v>
                </c:pt>
                <c:pt idx="16">
                  <c:v>52</c:v>
                </c:pt>
                <c:pt idx="17">
                  <c:v>52</c:v>
                </c:pt>
                <c:pt idx="18">
                  <c:v>52</c:v>
                </c:pt>
                <c:pt idx="19">
                  <c:v>52</c:v>
                </c:pt>
                <c:pt idx="20">
                  <c:v>52</c:v>
                </c:pt>
                <c:pt idx="21">
                  <c:v>52</c:v>
                </c:pt>
                <c:pt idx="22">
                  <c:v>52</c:v>
                </c:pt>
                <c:pt idx="23">
                  <c:v>52</c:v>
                </c:pt>
                <c:pt idx="24">
                  <c:v>52</c:v>
                </c:pt>
                <c:pt idx="25">
                  <c:v>52</c:v>
                </c:pt>
                <c:pt idx="26">
                  <c:v>52</c:v>
                </c:pt>
                <c:pt idx="27">
                  <c:v>52</c:v>
                </c:pt>
                <c:pt idx="28">
                  <c:v>52</c:v>
                </c:pt>
                <c:pt idx="29">
                  <c:v>52</c:v>
                </c:pt>
                <c:pt idx="30">
                  <c:v>52</c:v>
                </c:pt>
                <c:pt idx="31">
                  <c:v>52</c:v>
                </c:pt>
                <c:pt idx="32">
                  <c:v>52</c:v>
                </c:pt>
                <c:pt idx="33">
                  <c:v>52</c:v>
                </c:pt>
                <c:pt idx="34">
                  <c:v>52</c:v>
                </c:pt>
                <c:pt idx="35">
                  <c:v>52</c:v>
                </c:pt>
                <c:pt idx="36">
                  <c:v>52</c:v>
                </c:pt>
                <c:pt idx="37">
                  <c:v>52</c:v>
                </c:pt>
                <c:pt idx="38">
                  <c:v>52</c:v>
                </c:pt>
                <c:pt idx="39">
                  <c:v>52</c:v>
                </c:pt>
                <c:pt idx="40">
                  <c:v>52</c:v>
                </c:pt>
                <c:pt idx="41">
                  <c:v>52</c:v>
                </c:pt>
                <c:pt idx="42">
                  <c:v>52</c:v>
                </c:pt>
                <c:pt idx="43">
                  <c:v>52</c:v>
                </c:pt>
                <c:pt idx="44">
                  <c:v>52</c:v>
                </c:pt>
                <c:pt idx="45">
                  <c:v>52</c:v>
                </c:pt>
                <c:pt idx="46">
                  <c:v>52</c:v>
                </c:pt>
                <c:pt idx="47">
                  <c:v>52</c:v>
                </c:pt>
                <c:pt idx="48">
                  <c:v>52</c:v>
                </c:pt>
                <c:pt idx="49">
                  <c:v>52</c:v>
                </c:pt>
                <c:pt idx="50">
                  <c:v>52</c:v>
                </c:pt>
                <c:pt idx="51">
                  <c:v>52</c:v>
                </c:pt>
                <c:pt idx="52">
                  <c:v>52</c:v>
                </c:pt>
                <c:pt idx="53">
                  <c:v>52</c:v>
                </c:pt>
                <c:pt idx="54">
                  <c:v>52</c:v>
                </c:pt>
                <c:pt idx="55">
                  <c:v>52</c:v>
                </c:pt>
                <c:pt idx="56">
                  <c:v>52</c:v>
                </c:pt>
                <c:pt idx="57">
                  <c:v>52</c:v>
                </c:pt>
                <c:pt idx="58">
                  <c:v>52</c:v>
                </c:pt>
                <c:pt idx="59">
                  <c:v>52</c:v>
                </c:pt>
                <c:pt idx="60">
                  <c:v>52</c:v>
                </c:pt>
                <c:pt idx="61">
                  <c:v>52</c:v>
                </c:pt>
                <c:pt idx="62">
                  <c:v>52</c:v>
                </c:pt>
                <c:pt idx="63">
                  <c:v>52</c:v>
                </c:pt>
                <c:pt idx="64">
                  <c:v>52</c:v>
                </c:pt>
                <c:pt idx="65">
                  <c:v>52</c:v>
                </c:pt>
                <c:pt idx="66">
                  <c:v>52</c:v>
                </c:pt>
                <c:pt idx="67">
                  <c:v>52</c:v>
                </c:pt>
                <c:pt idx="68">
                  <c:v>52</c:v>
                </c:pt>
                <c:pt idx="69">
                  <c:v>52</c:v>
                </c:pt>
                <c:pt idx="70">
                  <c:v>52</c:v>
                </c:pt>
                <c:pt idx="71">
                  <c:v>52</c:v>
                </c:pt>
                <c:pt idx="72">
                  <c:v>52</c:v>
                </c:pt>
                <c:pt idx="73">
                  <c:v>52</c:v>
                </c:pt>
                <c:pt idx="74">
                  <c:v>52</c:v>
                </c:pt>
                <c:pt idx="75">
                  <c:v>52</c:v>
                </c:pt>
                <c:pt idx="76">
                  <c:v>52</c:v>
                </c:pt>
                <c:pt idx="77">
                  <c:v>52</c:v>
                </c:pt>
                <c:pt idx="78">
                  <c:v>52</c:v>
                </c:pt>
                <c:pt idx="79">
                  <c:v>52</c:v>
                </c:pt>
                <c:pt idx="80">
                  <c:v>52</c:v>
                </c:pt>
                <c:pt idx="81">
                  <c:v>52</c:v>
                </c:pt>
                <c:pt idx="82">
                  <c:v>52</c:v>
                </c:pt>
                <c:pt idx="83">
                  <c:v>52</c:v>
                </c:pt>
                <c:pt idx="84">
                  <c:v>52</c:v>
                </c:pt>
                <c:pt idx="85">
                  <c:v>52</c:v>
                </c:pt>
                <c:pt idx="86">
                  <c:v>52</c:v>
                </c:pt>
                <c:pt idx="87">
                  <c:v>52</c:v>
                </c:pt>
                <c:pt idx="88">
                  <c:v>52</c:v>
                </c:pt>
                <c:pt idx="89">
                  <c:v>52</c:v>
                </c:pt>
                <c:pt idx="90">
                  <c:v>52</c:v>
                </c:pt>
                <c:pt idx="91">
                  <c:v>52</c:v>
                </c:pt>
                <c:pt idx="92">
                  <c:v>52</c:v>
                </c:pt>
                <c:pt idx="93">
                  <c:v>52</c:v>
                </c:pt>
                <c:pt idx="94">
                  <c:v>52</c:v>
                </c:pt>
                <c:pt idx="95">
                  <c:v>52</c:v>
                </c:pt>
                <c:pt idx="96">
                  <c:v>52</c:v>
                </c:pt>
                <c:pt idx="97">
                  <c:v>52</c:v>
                </c:pt>
                <c:pt idx="98">
                  <c:v>52</c:v>
                </c:pt>
                <c:pt idx="99">
                  <c:v>52</c:v>
                </c:pt>
                <c:pt idx="100">
                  <c:v>52</c:v>
                </c:pt>
                <c:pt idx="101">
                  <c:v>52</c:v>
                </c:pt>
                <c:pt idx="102">
                  <c:v>52</c:v>
                </c:pt>
                <c:pt idx="103">
                  <c:v>52</c:v>
                </c:pt>
                <c:pt idx="104">
                  <c:v>52</c:v>
                </c:pt>
                <c:pt idx="105">
                  <c:v>52</c:v>
                </c:pt>
                <c:pt idx="106">
                  <c:v>52</c:v>
                </c:pt>
                <c:pt idx="107">
                  <c:v>52</c:v>
                </c:pt>
                <c:pt idx="108">
                  <c:v>52</c:v>
                </c:pt>
                <c:pt idx="109">
                  <c:v>52</c:v>
                </c:pt>
                <c:pt idx="110">
                  <c:v>52</c:v>
                </c:pt>
                <c:pt idx="111">
                  <c:v>52</c:v>
                </c:pt>
                <c:pt idx="112">
                  <c:v>52</c:v>
                </c:pt>
                <c:pt idx="113">
                  <c:v>52</c:v>
                </c:pt>
                <c:pt idx="114">
                  <c:v>52</c:v>
                </c:pt>
                <c:pt idx="115">
                  <c:v>52</c:v>
                </c:pt>
                <c:pt idx="116">
                  <c:v>52</c:v>
                </c:pt>
                <c:pt idx="117">
                  <c:v>52</c:v>
                </c:pt>
                <c:pt idx="118">
                  <c:v>52</c:v>
                </c:pt>
                <c:pt idx="119">
                  <c:v>52</c:v>
                </c:pt>
                <c:pt idx="120">
                  <c:v>52</c:v>
                </c:pt>
                <c:pt idx="121">
                  <c:v>52</c:v>
                </c:pt>
                <c:pt idx="122">
                  <c:v>52</c:v>
                </c:pt>
                <c:pt idx="123">
                  <c:v>52</c:v>
                </c:pt>
                <c:pt idx="124">
                  <c:v>52</c:v>
                </c:pt>
              </c:numCache>
            </c:numRef>
          </c:yVal>
          <c:smooth val="1"/>
        </c:ser>
        <c:ser>
          <c:idx val="7"/>
          <c:order val="7"/>
          <c:tx>
            <c:strRef>
              <c:f>MotorStopBack201808311721!$AU$1</c:f>
              <c:strCache>
                <c:ptCount val="1"/>
                <c:pt idx="0">
                  <c:v>7回目</c:v>
                </c:pt>
              </c:strCache>
            </c:strRef>
          </c:tx>
          <c:spPr>
            <a:ln w="19050" cap="rnd">
              <a:solidFill>
                <a:schemeClr val="accent2">
                  <a:lumMod val="60000"/>
                </a:schemeClr>
              </a:solidFill>
              <a:round/>
            </a:ln>
            <a:effectLst/>
          </c:spPr>
          <c:marker>
            <c:symbol val="none"/>
          </c:marker>
          <c:xVal>
            <c:numRef>
              <c:f>MotorStopBack201808311721!$AT$2:$AT$126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MotorStopBack201808311721!$AU$2:$AU$126</c:f>
              <c:numCache>
                <c:formatCode>General</c:formatCode>
                <c:ptCount val="125"/>
                <c:pt idx="0">
                  <c:v>58</c:v>
                </c:pt>
                <c:pt idx="1">
                  <c:v>57</c:v>
                </c:pt>
                <c:pt idx="2">
                  <c:v>56</c:v>
                </c:pt>
                <c:pt idx="3">
                  <c:v>54</c:v>
                </c:pt>
                <c:pt idx="4">
                  <c:v>54</c:v>
                </c:pt>
                <c:pt idx="5">
                  <c:v>54</c:v>
                </c:pt>
                <c:pt idx="6">
                  <c:v>54</c:v>
                </c:pt>
                <c:pt idx="7">
                  <c:v>54</c:v>
                </c:pt>
                <c:pt idx="8">
                  <c:v>54</c:v>
                </c:pt>
                <c:pt idx="9">
                  <c:v>55</c:v>
                </c:pt>
                <c:pt idx="10">
                  <c:v>55</c:v>
                </c:pt>
                <c:pt idx="11">
                  <c:v>55</c:v>
                </c:pt>
                <c:pt idx="12">
                  <c:v>55</c:v>
                </c:pt>
                <c:pt idx="13">
                  <c:v>55</c:v>
                </c:pt>
                <c:pt idx="14">
                  <c:v>55</c:v>
                </c:pt>
                <c:pt idx="15">
                  <c:v>55</c:v>
                </c:pt>
                <c:pt idx="16">
                  <c:v>55</c:v>
                </c:pt>
                <c:pt idx="17">
                  <c:v>55</c:v>
                </c:pt>
                <c:pt idx="18">
                  <c:v>55</c:v>
                </c:pt>
                <c:pt idx="19">
                  <c:v>54</c:v>
                </c:pt>
                <c:pt idx="20">
                  <c:v>54</c:v>
                </c:pt>
                <c:pt idx="21">
                  <c:v>54</c:v>
                </c:pt>
                <c:pt idx="22">
                  <c:v>54</c:v>
                </c:pt>
                <c:pt idx="23">
                  <c:v>54</c:v>
                </c:pt>
                <c:pt idx="24">
                  <c:v>54</c:v>
                </c:pt>
                <c:pt idx="25">
                  <c:v>54</c:v>
                </c:pt>
                <c:pt idx="26">
                  <c:v>54</c:v>
                </c:pt>
                <c:pt idx="27">
                  <c:v>54</c:v>
                </c:pt>
                <c:pt idx="28">
                  <c:v>54</c:v>
                </c:pt>
                <c:pt idx="29">
                  <c:v>54</c:v>
                </c:pt>
                <c:pt idx="30">
                  <c:v>54</c:v>
                </c:pt>
                <c:pt idx="31">
                  <c:v>54</c:v>
                </c:pt>
                <c:pt idx="32">
                  <c:v>54</c:v>
                </c:pt>
                <c:pt idx="33">
                  <c:v>54</c:v>
                </c:pt>
                <c:pt idx="34">
                  <c:v>54</c:v>
                </c:pt>
                <c:pt idx="35">
                  <c:v>54</c:v>
                </c:pt>
                <c:pt idx="36">
                  <c:v>54</c:v>
                </c:pt>
                <c:pt idx="37">
                  <c:v>54</c:v>
                </c:pt>
                <c:pt idx="38">
                  <c:v>54</c:v>
                </c:pt>
                <c:pt idx="39">
                  <c:v>54</c:v>
                </c:pt>
                <c:pt idx="40">
                  <c:v>54</c:v>
                </c:pt>
                <c:pt idx="41">
                  <c:v>54</c:v>
                </c:pt>
                <c:pt idx="42">
                  <c:v>54</c:v>
                </c:pt>
                <c:pt idx="43">
                  <c:v>54</c:v>
                </c:pt>
                <c:pt idx="44">
                  <c:v>54</c:v>
                </c:pt>
                <c:pt idx="45">
                  <c:v>54</c:v>
                </c:pt>
                <c:pt idx="46">
                  <c:v>54</c:v>
                </c:pt>
                <c:pt idx="47">
                  <c:v>54</c:v>
                </c:pt>
                <c:pt idx="48">
                  <c:v>54</c:v>
                </c:pt>
                <c:pt idx="49">
                  <c:v>54</c:v>
                </c:pt>
                <c:pt idx="50">
                  <c:v>54</c:v>
                </c:pt>
                <c:pt idx="51">
                  <c:v>54</c:v>
                </c:pt>
                <c:pt idx="52">
                  <c:v>54</c:v>
                </c:pt>
                <c:pt idx="53">
                  <c:v>54</c:v>
                </c:pt>
                <c:pt idx="54">
                  <c:v>54</c:v>
                </c:pt>
                <c:pt idx="55">
                  <c:v>54</c:v>
                </c:pt>
                <c:pt idx="56">
                  <c:v>54</c:v>
                </c:pt>
                <c:pt idx="57">
                  <c:v>54</c:v>
                </c:pt>
                <c:pt idx="58">
                  <c:v>54</c:v>
                </c:pt>
                <c:pt idx="59">
                  <c:v>54</c:v>
                </c:pt>
                <c:pt idx="60">
                  <c:v>54</c:v>
                </c:pt>
                <c:pt idx="61">
                  <c:v>54</c:v>
                </c:pt>
                <c:pt idx="62">
                  <c:v>54</c:v>
                </c:pt>
                <c:pt idx="63">
                  <c:v>54</c:v>
                </c:pt>
                <c:pt idx="64">
                  <c:v>54</c:v>
                </c:pt>
                <c:pt idx="65">
                  <c:v>54</c:v>
                </c:pt>
                <c:pt idx="66">
                  <c:v>54</c:v>
                </c:pt>
                <c:pt idx="67">
                  <c:v>54</c:v>
                </c:pt>
                <c:pt idx="68">
                  <c:v>54</c:v>
                </c:pt>
                <c:pt idx="69">
                  <c:v>54</c:v>
                </c:pt>
                <c:pt idx="70">
                  <c:v>54</c:v>
                </c:pt>
                <c:pt idx="71">
                  <c:v>54</c:v>
                </c:pt>
                <c:pt idx="72">
                  <c:v>54</c:v>
                </c:pt>
                <c:pt idx="73">
                  <c:v>54</c:v>
                </c:pt>
                <c:pt idx="74">
                  <c:v>54</c:v>
                </c:pt>
                <c:pt idx="75">
                  <c:v>54</c:v>
                </c:pt>
                <c:pt idx="76">
                  <c:v>54</c:v>
                </c:pt>
                <c:pt idx="77">
                  <c:v>54</c:v>
                </c:pt>
                <c:pt idx="78">
                  <c:v>54</c:v>
                </c:pt>
                <c:pt idx="79">
                  <c:v>54</c:v>
                </c:pt>
                <c:pt idx="80">
                  <c:v>54</c:v>
                </c:pt>
                <c:pt idx="81">
                  <c:v>54</c:v>
                </c:pt>
                <c:pt idx="82">
                  <c:v>54</c:v>
                </c:pt>
                <c:pt idx="83">
                  <c:v>54</c:v>
                </c:pt>
                <c:pt idx="84">
                  <c:v>54</c:v>
                </c:pt>
                <c:pt idx="85">
                  <c:v>54</c:v>
                </c:pt>
                <c:pt idx="86">
                  <c:v>54</c:v>
                </c:pt>
                <c:pt idx="87">
                  <c:v>54</c:v>
                </c:pt>
                <c:pt idx="88">
                  <c:v>54</c:v>
                </c:pt>
                <c:pt idx="89">
                  <c:v>54</c:v>
                </c:pt>
                <c:pt idx="90">
                  <c:v>54</c:v>
                </c:pt>
                <c:pt idx="91">
                  <c:v>54</c:v>
                </c:pt>
                <c:pt idx="92">
                  <c:v>54</c:v>
                </c:pt>
                <c:pt idx="93">
                  <c:v>54</c:v>
                </c:pt>
                <c:pt idx="94">
                  <c:v>54</c:v>
                </c:pt>
                <c:pt idx="95">
                  <c:v>54</c:v>
                </c:pt>
                <c:pt idx="96">
                  <c:v>54</c:v>
                </c:pt>
                <c:pt idx="97">
                  <c:v>54</c:v>
                </c:pt>
                <c:pt idx="98">
                  <c:v>54</c:v>
                </c:pt>
                <c:pt idx="99">
                  <c:v>54</c:v>
                </c:pt>
                <c:pt idx="100">
                  <c:v>54</c:v>
                </c:pt>
                <c:pt idx="101">
                  <c:v>54</c:v>
                </c:pt>
                <c:pt idx="102">
                  <c:v>54</c:v>
                </c:pt>
                <c:pt idx="103">
                  <c:v>54</c:v>
                </c:pt>
                <c:pt idx="104">
                  <c:v>54</c:v>
                </c:pt>
                <c:pt idx="105">
                  <c:v>54</c:v>
                </c:pt>
                <c:pt idx="106">
                  <c:v>54</c:v>
                </c:pt>
                <c:pt idx="107">
                  <c:v>54</c:v>
                </c:pt>
                <c:pt idx="108">
                  <c:v>54</c:v>
                </c:pt>
                <c:pt idx="109">
                  <c:v>54</c:v>
                </c:pt>
                <c:pt idx="110">
                  <c:v>54</c:v>
                </c:pt>
                <c:pt idx="111">
                  <c:v>54</c:v>
                </c:pt>
                <c:pt idx="112">
                  <c:v>54</c:v>
                </c:pt>
                <c:pt idx="113">
                  <c:v>54</c:v>
                </c:pt>
                <c:pt idx="114">
                  <c:v>54</c:v>
                </c:pt>
                <c:pt idx="115">
                  <c:v>54</c:v>
                </c:pt>
                <c:pt idx="116">
                  <c:v>54</c:v>
                </c:pt>
                <c:pt idx="117">
                  <c:v>54</c:v>
                </c:pt>
                <c:pt idx="118">
                  <c:v>54</c:v>
                </c:pt>
                <c:pt idx="119">
                  <c:v>54</c:v>
                </c:pt>
                <c:pt idx="120">
                  <c:v>54</c:v>
                </c:pt>
                <c:pt idx="121">
                  <c:v>54</c:v>
                </c:pt>
                <c:pt idx="122">
                  <c:v>54</c:v>
                </c:pt>
                <c:pt idx="123">
                  <c:v>54</c:v>
                </c:pt>
                <c:pt idx="124">
                  <c:v>54</c:v>
                </c:pt>
              </c:numCache>
            </c:numRef>
          </c:yVal>
          <c:smooth val="1"/>
        </c:ser>
        <c:ser>
          <c:idx val="8"/>
          <c:order val="8"/>
          <c:tx>
            <c:strRef>
              <c:f>MotorStopBack201808311721!$BB$1</c:f>
              <c:strCache>
                <c:ptCount val="1"/>
                <c:pt idx="0">
                  <c:v>8回目</c:v>
                </c:pt>
              </c:strCache>
            </c:strRef>
          </c:tx>
          <c:spPr>
            <a:ln w="19050" cap="rnd">
              <a:solidFill>
                <a:schemeClr val="accent3">
                  <a:lumMod val="60000"/>
                </a:schemeClr>
              </a:solidFill>
              <a:round/>
            </a:ln>
            <a:effectLst/>
          </c:spPr>
          <c:marker>
            <c:symbol val="none"/>
          </c:marker>
          <c:xVal>
            <c:numRef>
              <c:f>MotorStopBack201808311721!$BA$2:$BA$125</c:f>
              <c:numCache>
                <c:formatCode>General</c:formatCode>
                <c:ptCount val="124"/>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numCache>
            </c:numRef>
          </c:xVal>
          <c:yVal>
            <c:numRef>
              <c:f>MotorStopBack201808311721!$BB$2:$BB$125</c:f>
              <c:numCache>
                <c:formatCode>General</c:formatCode>
                <c:ptCount val="124"/>
                <c:pt idx="0">
                  <c:v>60</c:v>
                </c:pt>
                <c:pt idx="1">
                  <c:v>59</c:v>
                </c:pt>
                <c:pt idx="2">
                  <c:v>58</c:v>
                </c:pt>
                <c:pt idx="3">
                  <c:v>56</c:v>
                </c:pt>
                <c:pt idx="4">
                  <c:v>56</c:v>
                </c:pt>
                <c:pt idx="5">
                  <c:v>56</c:v>
                </c:pt>
                <c:pt idx="6">
                  <c:v>56</c:v>
                </c:pt>
                <c:pt idx="7">
                  <c:v>56</c:v>
                </c:pt>
                <c:pt idx="8">
                  <c:v>56</c:v>
                </c:pt>
                <c:pt idx="9">
                  <c:v>56</c:v>
                </c:pt>
                <c:pt idx="10">
                  <c:v>56</c:v>
                </c:pt>
                <c:pt idx="11">
                  <c:v>56</c:v>
                </c:pt>
                <c:pt idx="12">
                  <c:v>56</c:v>
                </c:pt>
                <c:pt idx="13">
                  <c:v>56</c:v>
                </c:pt>
                <c:pt idx="14">
                  <c:v>56</c:v>
                </c:pt>
                <c:pt idx="15">
                  <c:v>56</c:v>
                </c:pt>
                <c:pt idx="16">
                  <c:v>56</c:v>
                </c:pt>
                <c:pt idx="17">
                  <c:v>56</c:v>
                </c:pt>
                <c:pt idx="18">
                  <c:v>55</c:v>
                </c:pt>
                <c:pt idx="19">
                  <c:v>55</c:v>
                </c:pt>
                <c:pt idx="20">
                  <c:v>55</c:v>
                </c:pt>
                <c:pt idx="21">
                  <c:v>55</c:v>
                </c:pt>
                <c:pt idx="22">
                  <c:v>55</c:v>
                </c:pt>
                <c:pt idx="23">
                  <c:v>55</c:v>
                </c:pt>
                <c:pt idx="24">
                  <c:v>55</c:v>
                </c:pt>
                <c:pt idx="25">
                  <c:v>55</c:v>
                </c:pt>
                <c:pt idx="26">
                  <c:v>55</c:v>
                </c:pt>
                <c:pt idx="27">
                  <c:v>55</c:v>
                </c:pt>
                <c:pt idx="28">
                  <c:v>55</c:v>
                </c:pt>
                <c:pt idx="29">
                  <c:v>55</c:v>
                </c:pt>
                <c:pt idx="30">
                  <c:v>55</c:v>
                </c:pt>
                <c:pt idx="31">
                  <c:v>55</c:v>
                </c:pt>
                <c:pt idx="32">
                  <c:v>55</c:v>
                </c:pt>
                <c:pt idx="33">
                  <c:v>55</c:v>
                </c:pt>
                <c:pt idx="34">
                  <c:v>55</c:v>
                </c:pt>
                <c:pt idx="35">
                  <c:v>55</c:v>
                </c:pt>
                <c:pt idx="36">
                  <c:v>55</c:v>
                </c:pt>
                <c:pt idx="37">
                  <c:v>55</c:v>
                </c:pt>
                <c:pt idx="38">
                  <c:v>55</c:v>
                </c:pt>
                <c:pt idx="39">
                  <c:v>55</c:v>
                </c:pt>
                <c:pt idx="40">
                  <c:v>55</c:v>
                </c:pt>
                <c:pt idx="41">
                  <c:v>55</c:v>
                </c:pt>
                <c:pt idx="42">
                  <c:v>55</c:v>
                </c:pt>
                <c:pt idx="43">
                  <c:v>55</c:v>
                </c:pt>
                <c:pt idx="44">
                  <c:v>55</c:v>
                </c:pt>
                <c:pt idx="45">
                  <c:v>55</c:v>
                </c:pt>
                <c:pt idx="46">
                  <c:v>55</c:v>
                </c:pt>
                <c:pt idx="47">
                  <c:v>55</c:v>
                </c:pt>
                <c:pt idx="48">
                  <c:v>55</c:v>
                </c:pt>
                <c:pt idx="49">
                  <c:v>55</c:v>
                </c:pt>
                <c:pt idx="50">
                  <c:v>55</c:v>
                </c:pt>
                <c:pt idx="51">
                  <c:v>55</c:v>
                </c:pt>
                <c:pt idx="52">
                  <c:v>55</c:v>
                </c:pt>
                <c:pt idx="53">
                  <c:v>55</c:v>
                </c:pt>
                <c:pt idx="54">
                  <c:v>55</c:v>
                </c:pt>
                <c:pt idx="55">
                  <c:v>55</c:v>
                </c:pt>
                <c:pt idx="56">
                  <c:v>55</c:v>
                </c:pt>
                <c:pt idx="57">
                  <c:v>55</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55</c:v>
                </c:pt>
                <c:pt idx="92">
                  <c:v>55</c:v>
                </c:pt>
                <c:pt idx="93">
                  <c:v>55</c:v>
                </c:pt>
                <c:pt idx="94">
                  <c:v>55</c:v>
                </c:pt>
                <c:pt idx="95">
                  <c:v>55</c:v>
                </c:pt>
                <c:pt idx="96">
                  <c:v>55</c:v>
                </c:pt>
                <c:pt idx="97">
                  <c:v>55</c:v>
                </c:pt>
                <c:pt idx="98">
                  <c:v>55</c:v>
                </c:pt>
                <c:pt idx="99">
                  <c:v>55</c:v>
                </c:pt>
                <c:pt idx="100">
                  <c:v>55</c:v>
                </c:pt>
                <c:pt idx="101">
                  <c:v>55</c:v>
                </c:pt>
                <c:pt idx="102">
                  <c:v>55</c:v>
                </c:pt>
                <c:pt idx="103">
                  <c:v>55</c:v>
                </c:pt>
                <c:pt idx="104">
                  <c:v>55</c:v>
                </c:pt>
                <c:pt idx="105">
                  <c:v>55</c:v>
                </c:pt>
                <c:pt idx="106">
                  <c:v>55</c:v>
                </c:pt>
                <c:pt idx="107">
                  <c:v>55</c:v>
                </c:pt>
                <c:pt idx="108">
                  <c:v>55</c:v>
                </c:pt>
                <c:pt idx="109">
                  <c:v>55</c:v>
                </c:pt>
                <c:pt idx="110">
                  <c:v>55</c:v>
                </c:pt>
                <c:pt idx="111">
                  <c:v>55</c:v>
                </c:pt>
                <c:pt idx="112">
                  <c:v>55</c:v>
                </c:pt>
                <c:pt idx="113">
                  <c:v>55</c:v>
                </c:pt>
                <c:pt idx="114">
                  <c:v>55</c:v>
                </c:pt>
                <c:pt idx="115">
                  <c:v>55</c:v>
                </c:pt>
                <c:pt idx="116">
                  <c:v>55</c:v>
                </c:pt>
                <c:pt idx="117">
                  <c:v>55</c:v>
                </c:pt>
                <c:pt idx="118">
                  <c:v>55</c:v>
                </c:pt>
                <c:pt idx="119">
                  <c:v>55</c:v>
                </c:pt>
                <c:pt idx="120">
                  <c:v>55</c:v>
                </c:pt>
                <c:pt idx="121">
                  <c:v>55</c:v>
                </c:pt>
                <c:pt idx="122">
                  <c:v>55</c:v>
                </c:pt>
                <c:pt idx="123">
                  <c:v>55</c:v>
                </c:pt>
              </c:numCache>
            </c:numRef>
          </c:yVal>
          <c:smooth val="1"/>
        </c:ser>
        <c:ser>
          <c:idx val="9"/>
          <c:order val="9"/>
          <c:tx>
            <c:strRef>
              <c:f>MotorStopBack201808311721!$BI$1</c:f>
              <c:strCache>
                <c:ptCount val="1"/>
                <c:pt idx="0">
                  <c:v>9回目</c:v>
                </c:pt>
              </c:strCache>
            </c:strRef>
          </c:tx>
          <c:spPr>
            <a:ln w="19050" cap="rnd">
              <a:solidFill>
                <a:schemeClr val="accent4">
                  <a:lumMod val="60000"/>
                </a:schemeClr>
              </a:solidFill>
              <a:round/>
            </a:ln>
            <a:effectLst/>
          </c:spPr>
          <c:marker>
            <c:symbol val="none"/>
          </c:marker>
          <c:xVal>
            <c:numRef>
              <c:f>MotorStopBack201808311721!$BH$2:$BH$125</c:f>
              <c:numCache>
                <c:formatCode>General</c:formatCode>
                <c:ptCount val="124"/>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numCache>
            </c:numRef>
          </c:xVal>
          <c:yVal>
            <c:numRef>
              <c:f>MotorStopBack201808311721!$BI$2:$BI$125</c:f>
              <c:numCache>
                <c:formatCode>General</c:formatCode>
                <c:ptCount val="124"/>
                <c:pt idx="0">
                  <c:v>59</c:v>
                </c:pt>
                <c:pt idx="1">
                  <c:v>59</c:v>
                </c:pt>
                <c:pt idx="2">
                  <c:v>58</c:v>
                </c:pt>
                <c:pt idx="3">
                  <c:v>56</c:v>
                </c:pt>
                <c:pt idx="4">
                  <c:v>56</c:v>
                </c:pt>
                <c:pt idx="5">
                  <c:v>56</c:v>
                </c:pt>
                <c:pt idx="6">
                  <c:v>56</c:v>
                </c:pt>
                <c:pt idx="7">
                  <c:v>56</c:v>
                </c:pt>
                <c:pt idx="8">
                  <c:v>56</c:v>
                </c:pt>
                <c:pt idx="9">
                  <c:v>56</c:v>
                </c:pt>
                <c:pt idx="10">
                  <c:v>56</c:v>
                </c:pt>
                <c:pt idx="11">
                  <c:v>56</c:v>
                </c:pt>
                <c:pt idx="12">
                  <c:v>56</c:v>
                </c:pt>
                <c:pt idx="13">
                  <c:v>56</c:v>
                </c:pt>
                <c:pt idx="14">
                  <c:v>56</c:v>
                </c:pt>
                <c:pt idx="15">
                  <c:v>55</c:v>
                </c:pt>
                <c:pt idx="16">
                  <c:v>55</c:v>
                </c:pt>
                <c:pt idx="17">
                  <c:v>55</c:v>
                </c:pt>
                <c:pt idx="18">
                  <c:v>55</c:v>
                </c:pt>
                <c:pt idx="19">
                  <c:v>55</c:v>
                </c:pt>
                <c:pt idx="20">
                  <c:v>55</c:v>
                </c:pt>
                <c:pt idx="21">
                  <c:v>55</c:v>
                </c:pt>
                <c:pt idx="22">
                  <c:v>55</c:v>
                </c:pt>
                <c:pt idx="23">
                  <c:v>55</c:v>
                </c:pt>
                <c:pt idx="24">
                  <c:v>55</c:v>
                </c:pt>
                <c:pt idx="25">
                  <c:v>55</c:v>
                </c:pt>
                <c:pt idx="26">
                  <c:v>55</c:v>
                </c:pt>
                <c:pt idx="27">
                  <c:v>55</c:v>
                </c:pt>
                <c:pt idx="28">
                  <c:v>55</c:v>
                </c:pt>
                <c:pt idx="29">
                  <c:v>55</c:v>
                </c:pt>
                <c:pt idx="30">
                  <c:v>55</c:v>
                </c:pt>
                <c:pt idx="31">
                  <c:v>55</c:v>
                </c:pt>
                <c:pt idx="32">
                  <c:v>55</c:v>
                </c:pt>
                <c:pt idx="33">
                  <c:v>55</c:v>
                </c:pt>
                <c:pt idx="34">
                  <c:v>55</c:v>
                </c:pt>
                <c:pt idx="35">
                  <c:v>55</c:v>
                </c:pt>
                <c:pt idx="36">
                  <c:v>55</c:v>
                </c:pt>
                <c:pt idx="37">
                  <c:v>55</c:v>
                </c:pt>
                <c:pt idx="38">
                  <c:v>55</c:v>
                </c:pt>
                <c:pt idx="39">
                  <c:v>55</c:v>
                </c:pt>
                <c:pt idx="40">
                  <c:v>55</c:v>
                </c:pt>
                <c:pt idx="41">
                  <c:v>55</c:v>
                </c:pt>
                <c:pt idx="42">
                  <c:v>55</c:v>
                </c:pt>
                <c:pt idx="43">
                  <c:v>55</c:v>
                </c:pt>
                <c:pt idx="44">
                  <c:v>55</c:v>
                </c:pt>
                <c:pt idx="45">
                  <c:v>55</c:v>
                </c:pt>
                <c:pt idx="46">
                  <c:v>55</c:v>
                </c:pt>
                <c:pt idx="47">
                  <c:v>55</c:v>
                </c:pt>
                <c:pt idx="48">
                  <c:v>55</c:v>
                </c:pt>
                <c:pt idx="49">
                  <c:v>55</c:v>
                </c:pt>
                <c:pt idx="50">
                  <c:v>55</c:v>
                </c:pt>
                <c:pt idx="51">
                  <c:v>55</c:v>
                </c:pt>
                <c:pt idx="52">
                  <c:v>55</c:v>
                </c:pt>
                <c:pt idx="53">
                  <c:v>55</c:v>
                </c:pt>
                <c:pt idx="54">
                  <c:v>55</c:v>
                </c:pt>
                <c:pt idx="55">
                  <c:v>55</c:v>
                </c:pt>
                <c:pt idx="56">
                  <c:v>55</c:v>
                </c:pt>
                <c:pt idx="57">
                  <c:v>55</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55</c:v>
                </c:pt>
                <c:pt idx="92">
                  <c:v>55</c:v>
                </c:pt>
                <c:pt idx="93">
                  <c:v>55</c:v>
                </c:pt>
                <c:pt idx="94">
                  <c:v>55</c:v>
                </c:pt>
                <c:pt idx="95">
                  <c:v>55</c:v>
                </c:pt>
                <c:pt idx="96">
                  <c:v>55</c:v>
                </c:pt>
                <c:pt idx="97">
                  <c:v>55</c:v>
                </c:pt>
                <c:pt idx="98">
                  <c:v>55</c:v>
                </c:pt>
                <c:pt idx="99">
                  <c:v>55</c:v>
                </c:pt>
                <c:pt idx="100">
                  <c:v>55</c:v>
                </c:pt>
                <c:pt idx="101">
                  <c:v>55</c:v>
                </c:pt>
                <c:pt idx="102">
                  <c:v>55</c:v>
                </c:pt>
                <c:pt idx="103">
                  <c:v>55</c:v>
                </c:pt>
                <c:pt idx="104">
                  <c:v>55</c:v>
                </c:pt>
                <c:pt idx="105">
                  <c:v>55</c:v>
                </c:pt>
                <c:pt idx="106">
                  <c:v>55</c:v>
                </c:pt>
                <c:pt idx="107">
                  <c:v>55</c:v>
                </c:pt>
                <c:pt idx="108">
                  <c:v>55</c:v>
                </c:pt>
                <c:pt idx="109">
                  <c:v>55</c:v>
                </c:pt>
                <c:pt idx="110">
                  <c:v>55</c:v>
                </c:pt>
                <c:pt idx="111">
                  <c:v>55</c:v>
                </c:pt>
                <c:pt idx="112">
                  <c:v>55</c:v>
                </c:pt>
                <c:pt idx="113">
                  <c:v>55</c:v>
                </c:pt>
                <c:pt idx="114">
                  <c:v>55</c:v>
                </c:pt>
                <c:pt idx="115">
                  <c:v>55</c:v>
                </c:pt>
                <c:pt idx="116">
                  <c:v>55</c:v>
                </c:pt>
                <c:pt idx="117">
                  <c:v>55</c:v>
                </c:pt>
                <c:pt idx="118">
                  <c:v>55</c:v>
                </c:pt>
                <c:pt idx="119">
                  <c:v>55</c:v>
                </c:pt>
                <c:pt idx="120">
                  <c:v>55</c:v>
                </c:pt>
                <c:pt idx="121">
                  <c:v>55</c:v>
                </c:pt>
                <c:pt idx="122">
                  <c:v>55</c:v>
                </c:pt>
                <c:pt idx="123">
                  <c:v>55</c:v>
                </c:pt>
              </c:numCache>
            </c:numRef>
          </c:yVal>
          <c:smooth val="1"/>
        </c:ser>
        <c:ser>
          <c:idx val="10"/>
          <c:order val="10"/>
          <c:tx>
            <c:strRef>
              <c:f>MotorStopBack201808311721!$BP$1</c:f>
              <c:strCache>
                <c:ptCount val="1"/>
                <c:pt idx="0">
                  <c:v>10回目</c:v>
                </c:pt>
              </c:strCache>
            </c:strRef>
          </c:tx>
          <c:spPr>
            <a:ln w="19050" cap="rnd">
              <a:solidFill>
                <a:schemeClr val="accent5">
                  <a:lumMod val="60000"/>
                </a:schemeClr>
              </a:solidFill>
              <a:round/>
            </a:ln>
            <a:effectLst/>
          </c:spPr>
          <c:marker>
            <c:symbol val="none"/>
          </c:marker>
          <c:xVal>
            <c:numRef>
              <c:f>MotorStopBack201808311721!$BO$2:$BO$126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MotorStopBack201808311721!$BP$2:$BP$126</c:f>
              <c:numCache>
                <c:formatCode>General</c:formatCode>
                <c:ptCount val="125"/>
                <c:pt idx="0">
                  <c:v>59</c:v>
                </c:pt>
                <c:pt idx="1">
                  <c:v>58</c:v>
                </c:pt>
                <c:pt idx="2">
                  <c:v>57</c:v>
                </c:pt>
                <c:pt idx="3">
                  <c:v>56</c:v>
                </c:pt>
                <c:pt idx="4">
                  <c:v>56</c:v>
                </c:pt>
                <c:pt idx="5">
                  <c:v>56</c:v>
                </c:pt>
                <c:pt idx="6">
                  <c:v>56</c:v>
                </c:pt>
                <c:pt idx="7">
                  <c:v>56</c:v>
                </c:pt>
                <c:pt idx="8">
                  <c:v>56</c:v>
                </c:pt>
                <c:pt idx="9">
                  <c:v>56</c:v>
                </c:pt>
                <c:pt idx="10">
                  <c:v>56</c:v>
                </c:pt>
                <c:pt idx="11">
                  <c:v>56</c:v>
                </c:pt>
                <c:pt idx="12">
                  <c:v>56</c:v>
                </c:pt>
                <c:pt idx="13">
                  <c:v>56</c:v>
                </c:pt>
                <c:pt idx="14">
                  <c:v>56</c:v>
                </c:pt>
                <c:pt idx="15">
                  <c:v>56</c:v>
                </c:pt>
                <c:pt idx="16">
                  <c:v>56</c:v>
                </c:pt>
                <c:pt idx="17">
                  <c:v>55</c:v>
                </c:pt>
                <c:pt idx="18">
                  <c:v>55</c:v>
                </c:pt>
                <c:pt idx="19">
                  <c:v>55</c:v>
                </c:pt>
                <c:pt idx="20">
                  <c:v>55</c:v>
                </c:pt>
                <c:pt idx="21">
                  <c:v>55</c:v>
                </c:pt>
                <c:pt idx="22">
                  <c:v>55</c:v>
                </c:pt>
                <c:pt idx="23">
                  <c:v>55</c:v>
                </c:pt>
                <c:pt idx="24">
                  <c:v>55</c:v>
                </c:pt>
                <c:pt idx="25">
                  <c:v>55</c:v>
                </c:pt>
                <c:pt idx="26">
                  <c:v>55</c:v>
                </c:pt>
                <c:pt idx="27">
                  <c:v>55</c:v>
                </c:pt>
                <c:pt idx="28">
                  <c:v>55</c:v>
                </c:pt>
                <c:pt idx="29">
                  <c:v>55</c:v>
                </c:pt>
                <c:pt idx="30">
                  <c:v>55</c:v>
                </c:pt>
                <c:pt idx="31">
                  <c:v>55</c:v>
                </c:pt>
                <c:pt idx="32">
                  <c:v>55</c:v>
                </c:pt>
                <c:pt idx="33">
                  <c:v>55</c:v>
                </c:pt>
                <c:pt idx="34">
                  <c:v>55</c:v>
                </c:pt>
                <c:pt idx="35">
                  <c:v>55</c:v>
                </c:pt>
                <c:pt idx="36">
                  <c:v>55</c:v>
                </c:pt>
                <c:pt idx="37">
                  <c:v>55</c:v>
                </c:pt>
                <c:pt idx="38">
                  <c:v>55</c:v>
                </c:pt>
                <c:pt idx="39">
                  <c:v>55</c:v>
                </c:pt>
                <c:pt idx="40">
                  <c:v>55</c:v>
                </c:pt>
                <c:pt idx="41">
                  <c:v>55</c:v>
                </c:pt>
                <c:pt idx="42">
                  <c:v>55</c:v>
                </c:pt>
                <c:pt idx="43">
                  <c:v>55</c:v>
                </c:pt>
                <c:pt idx="44">
                  <c:v>55</c:v>
                </c:pt>
                <c:pt idx="45">
                  <c:v>55</c:v>
                </c:pt>
                <c:pt idx="46">
                  <c:v>55</c:v>
                </c:pt>
                <c:pt idx="47">
                  <c:v>55</c:v>
                </c:pt>
                <c:pt idx="48">
                  <c:v>55</c:v>
                </c:pt>
                <c:pt idx="49">
                  <c:v>55</c:v>
                </c:pt>
                <c:pt idx="50">
                  <c:v>55</c:v>
                </c:pt>
                <c:pt idx="51">
                  <c:v>55</c:v>
                </c:pt>
                <c:pt idx="52">
                  <c:v>55</c:v>
                </c:pt>
                <c:pt idx="53">
                  <c:v>55</c:v>
                </c:pt>
                <c:pt idx="54">
                  <c:v>55</c:v>
                </c:pt>
                <c:pt idx="55">
                  <c:v>55</c:v>
                </c:pt>
                <c:pt idx="56">
                  <c:v>55</c:v>
                </c:pt>
                <c:pt idx="57">
                  <c:v>55</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55</c:v>
                </c:pt>
                <c:pt idx="92">
                  <c:v>55</c:v>
                </c:pt>
                <c:pt idx="93">
                  <c:v>55</c:v>
                </c:pt>
                <c:pt idx="94">
                  <c:v>55</c:v>
                </c:pt>
                <c:pt idx="95">
                  <c:v>55</c:v>
                </c:pt>
                <c:pt idx="96">
                  <c:v>55</c:v>
                </c:pt>
                <c:pt idx="97">
                  <c:v>55</c:v>
                </c:pt>
                <c:pt idx="98">
                  <c:v>55</c:v>
                </c:pt>
                <c:pt idx="99">
                  <c:v>55</c:v>
                </c:pt>
                <c:pt idx="100">
                  <c:v>55</c:v>
                </c:pt>
                <c:pt idx="101">
                  <c:v>55</c:v>
                </c:pt>
                <c:pt idx="102">
                  <c:v>55</c:v>
                </c:pt>
                <c:pt idx="103">
                  <c:v>55</c:v>
                </c:pt>
                <c:pt idx="104">
                  <c:v>55</c:v>
                </c:pt>
                <c:pt idx="105">
                  <c:v>55</c:v>
                </c:pt>
                <c:pt idx="106">
                  <c:v>55</c:v>
                </c:pt>
                <c:pt idx="107">
                  <c:v>55</c:v>
                </c:pt>
                <c:pt idx="108">
                  <c:v>55</c:v>
                </c:pt>
                <c:pt idx="109">
                  <c:v>55</c:v>
                </c:pt>
                <c:pt idx="110">
                  <c:v>55</c:v>
                </c:pt>
                <c:pt idx="111">
                  <c:v>55</c:v>
                </c:pt>
                <c:pt idx="112">
                  <c:v>55</c:v>
                </c:pt>
                <c:pt idx="113">
                  <c:v>55</c:v>
                </c:pt>
                <c:pt idx="114">
                  <c:v>55</c:v>
                </c:pt>
                <c:pt idx="115">
                  <c:v>55</c:v>
                </c:pt>
                <c:pt idx="116">
                  <c:v>55</c:v>
                </c:pt>
                <c:pt idx="117">
                  <c:v>55</c:v>
                </c:pt>
                <c:pt idx="118">
                  <c:v>55</c:v>
                </c:pt>
                <c:pt idx="119">
                  <c:v>55</c:v>
                </c:pt>
                <c:pt idx="120">
                  <c:v>55</c:v>
                </c:pt>
                <c:pt idx="121">
                  <c:v>55</c:v>
                </c:pt>
                <c:pt idx="122">
                  <c:v>55</c:v>
                </c:pt>
                <c:pt idx="123">
                  <c:v>55</c:v>
                </c:pt>
                <c:pt idx="124">
                  <c:v>55</c:v>
                </c:pt>
              </c:numCache>
            </c:numRef>
          </c:yVal>
          <c:smooth val="1"/>
        </c:ser>
        <c:dLbls>
          <c:showLegendKey val="0"/>
          <c:showVal val="0"/>
          <c:showCatName val="0"/>
          <c:showSerName val="0"/>
          <c:showPercent val="0"/>
          <c:showBubbleSize val="0"/>
        </c:dLbls>
        <c:axId val="126740736"/>
        <c:axId val="126419328"/>
      </c:scatterChart>
      <c:valAx>
        <c:axId val="126740736"/>
        <c:scaling>
          <c:orientation val="minMax"/>
        </c:scaling>
        <c:delete val="0"/>
        <c:axPos val="b"/>
        <c:majorGridlines>
          <c:spPr>
            <a:ln w="9525" cap="flat" cmpd="sng" algn="ctr">
              <a:solidFill>
                <a:sysClr val="windowText" lastClr="000000"/>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時間</a:t>
                </a:r>
                <a:r>
                  <a:rPr lang="en-US" altLang="ja-JP" dirty="0"/>
                  <a:t>,s</a:t>
                </a:r>
                <a:endParaRPr lang="ja-JP" altLang="en-US" dirty="0"/>
              </a:p>
            </c:rich>
          </c:tx>
          <c:layout>
            <c:manualLayout>
              <c:xMode val="edge"/>
              <c:yMode val="edge"/>
              <c:x val="0.41350436166607757"/>
              <c:y val="0.90475569977609138"/>
            </c:manualLayout>
          </c:layout>
          <c:overlay val="0"/>
          <c:spPr>
            <a:noFill/>
            <a:ln>
              <a:noFill/>
            </a:ln>
            <a:effectLst/>
          </c:sp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6419328"/>
        <c:crosses val="autoZero"/>
        <c:crossBetween val="midCat"/>
      </c:valAx>
      <c:valAx>
        <c:axId val="126419328"/>
        <c:scaling>
          <c:orientation val="minMax"/>
          <c:min val="5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尻尾角度</a:t>
                </a:r>
                <a:r>
                  <a:rPr lang="en-US" altLang="ja-JP" dirty="0"/>
                  <a:t>,deg</a:t>
                </a:r>
                <a:endParaRPr lang="ja-JP" altLang="en-US" dirty="0"/>
              </a:p>
            </c:rich>
          </c:tx>
          <c:layout/>
          <c:overlay val="0"/>
          <c:spPr>
            <a:noFill/>
            <a:ln>
              <a:noFill/>
            </a:ln>
            <a:effectLst/>
          </c:sp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6740736"/>
        <c:crosses val="autoZero"/>
        <c:crossBetween val="midCat"/>
      </c:valAx>
      <c:spPr>
        <a:noFill/>
        <a:ln>
          <a:solidFill>
            <a:schemeClr val="tx1"/>
          </a:solidFill>
        </a:ln>
        <a:effectLst/>
      </c:spPr>
    </c:plotArea>
    <c:legend>
      <c:legendPos val="r"/>
      <c:layout>
        <c:manualLayout>
          <c:xMode val="edge"/>
          <c:yMode val="edge"/>
          <c:x val="0.8268418324811736"/>
          <c:y val="0.16981682885781138"/>
          <c:w val="0.17160900448570673"/>
          <c:h val="0.727700735220287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a:latin typeface="Times New Roman" panose="02020603050405020304" pitchFamily="18" charset="0"/>
                <a:cs typeface="Times New Roman" panose="02020603050405020304" pitchFamily="18" charset="0"/>
              </a:rPr>
              <a:t>graph3.</a:t>
            </a:r>
            <a:r>
              <a:rPr lang="ja-JP" altLang="en-US" dirty="0"/>
              <a:t>サンプルプログラムにおける尻尾角度の変化</a:t>
            </a:r>
            <a:endParaRPr lang="en-US" altLang="ja-JP" baseline="0" dirty="0"/>
          </a:p>
        </c:rich>
      </c:tx>
      <c:layout>
        <c:manualLayout>
          <c:xMode val="edge"/>
          <c:yMode val="edge"/>
          <c:x val="0.16402103233427706"/>
          <c:y val="2.9630818664522669E-2"/>
        </c:manualLayout>
      </c:layout>
      <c:overlay val="0"/>
      <c:spPr>
        <a:noFill/>
        <a:ln>
          <a:noFill/>
        </a:ln>
        <a:effectLst/>
      </c:spPr>
    </c:title>
    <c:autoTitleDeleted val="0"/>
    <c:plotArea>
      <c:layout>
        <c:manualLayout>
          <c:layoutTarget val="inner"/>
          <c:xMode val="edge"/>
          <c:yMode val="edge"/>
          <c:x val="6.3008167140698484E-2"/>
          <c:y val="0.16317209751018971"/>
          <c:w val="0.76177593499073626"/>
          <c:h val="0.66125777517849704"/>
        </c:manualLayout>
      </c:layout>
      <c:scatterChart>
        <c:scatterStyle val="smoothMarker"/>
        <c:varyColors val="0"/>
        <c:ser>
          <c:idx val="1"/>
          <c:order val="0"/>
          <c:tx>
            <c:strRef>
              <c:f>SampleBack201808311729!$E$1</c:f>
              <c:strCache>
                <c:ptCount val="1"/>
                <c:pt idx="0">
                  <c:v>目標尻尾角</c:v>
                </c:pt>
              </c:strCache>
            </c:strRef>
          </c:tx>
          <c:spPr>
            <a:ln w="19050" cap="rnd">
              <a:solidFill>
                <a:schemeClr val="accent2"/>
              </a:solidFill>
              <a:prstDash val="sysDash"/>
              <a:round/>
            </a:ln>
            <a:effectLst/>
          </c:spPr>
          <c:marker>
            <c:symbol val="none"/>
          </c:marker>
          <c:xVal>
            <c:numRef>
              <c:f>SampleBack201808311729!$D$2:$D$126</c:f>
              <c:numCache>
                <c:formatCode>General</c:formatCode>
                <c:ptCount val="125"/>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SampleBack201808311729!$E$2:$E$126</c:f>
              <c:numCache>
                <c:formatCode>General</c:formatCode>
                <c:ptCount val="125"/>
                <c:pt idx="0">
                  <c:v>62</c:v>
                </c:pt>
                <c:pt idx="1">
                  <c:v>62</c:v>
                </c:pt>
                <c:pt idx="2">
                  <c:v>62</c:v>
                </c:pt>
                <c:pt idx="3">
                  <c:v>62</c:v>
                </c:pt>
                <c:pt idx="4">
                  <c:v>62</c:v>
                </c:pt>
                <c:pt idx="5">
                  <c:v>62</c:v>
                </c:pt>
                <c:pt idx="6">
                  <c:v>62</c:v>
                </c:pt>
                <c:pt idx="7">
                  <c:v>62</c:v>
                </c:pt>
                <c:pt idx="8">
                  <c:v>62</c:v>
                </c:pt>
                <c:pt idx="9">
                  <c:v>62</c:v>
                </c:pt>
                <c:pt idx="10">
                  <c:v>62</c:v>
                </c:pt>
                <c:pt idx="11">
                  <c:v>62</c:v>
                </c:pt>
                <c:pt idx="12">
                  <c:v>62</c:v>
                </c:pt>
                <c:pt idx="13">
                  <c:v>62</c:v>
                </c:pt>
                <c:pt idx="14">
                  <c:v>62</c:v>
                </c:pt>
                <c:pt idx="15">
                  <c:v>62</c:v>
                </c:pt>
                <c:pt idx="16">
                  <c:v>62</c:v>
                </c:pt>
                <c:pt idx="17">
                  <c:v>62</c:v>
                </c:pt>
                <c:pt idx="18">
                  <c:v>62</c:v>
                </c:pt>
                <c:pt idx="19">
                  <c:v>62</c:v>
                </c:pt>
                <c:pt idx="20">
                  <c:v>62</c:v>
                </c:pt>
                <c:pt idx="21">
                  <c:v>62</c:v>
                </c:pt>
                <c:pt idx="22">
                  <c:v>62</c:v>
                </c:pt>
                <c:pt idx="23">
                  <c:v>62</c:v>
                </c:pt>
                <c:pt idx="24">
                  <c:v>62</c:v>
                </c:pt>
                <c:pt idx="25">
                  <c:v>62</c:v>
                </c:pt>
                <c:pt idx="26">
                  <c:v>62</c:v>
                </c:pt>
                <c:pt idx="27">
                  <c:v>62</c:v>
                </c:pt>
                <c:pt idx="28">
                  <c:v>62</c:v>
                </c:pt>
                <c:pt idx="29">
                  <c:v>62</c:v>
                </c:pt>
                <c:pt idx="30">
                  <c:v>62</c:v>
                </c:pt>
                <c:pt idx="31">
                  <c:v>62</c:v>
                </c:pt>
                <c:pt idx="32">
                  <c:v>62</c:v>
                </c:pt>
                <c:pt idx="33">
                  <c:v>62</c:v>
                </c:pt>
                <c:pt idx="34">
                  <c:v>62</c:v>
                </c:pt>
                <c:pt idx="35">
                  <c:v>62</c:v>
                </c:pt>
                <c:pt idx="36">
                  <c:v>62</c:v>
                </c:pt>
                <c:pt idx="37">
                  <c:v>62</c:v>
                </c:pt>
                <c:pt idx="38">
                  <c:v>62</c:v>
                </c:pt>
                <c:pt idx="39">
                  <c:v>62</c:v>
                </c:pt>
                <c:pt idx="40">
                  <c:v>62</c:v>
                </c:pt>
                <c:pt idx="41">
                  <c:v>62</c:v>
                </c:pt>
                <c:pt idx="42">
                  <c:v>62</c:v>
                </c:pt>
                <c:pt idx="43">
                  <c:v>62</c:v>
                </c:pt>
                <c:pt idx="44">
                  <c:v>62</c:v>
                </c:pt>
                <c:pt idx="45">
                  <c:v>62</c:v>
                </c:pt>
                <c:pt idx="46">
                  <c:v>62</c:v>
                </c:pt>
                <c:pt idx="47">
                  <c:v>62</c:v>
                </c:pt>
                <c:pt idx="48">
                  <c:v>62</c:v>
                </c:pt>
                <c:pt idx="49">
                  <c:v>62</c:v>
                </c:pt>
                <c:pt idx="50">
                  <c:v>62</c:v>
                </c:pt>
                <c:pt idx="51">
                  <c:v>62</c:v>
                </c:pt>
                <c:pt idx="52">
                  <c:v>62</c:v>
                </c:pt>
                <c:pt idx="53">
                  <c:v>62</c:v>
                </c:pt>
                <c:pt idx="54">
                  <c:v>62</c:v>
                </c:pt>
                <c:pt idx="55">
                  <c:v>62</c:v>
                </c:pt>
                <c:pt idx="56">
                  <c:v>62</c:v>
                </c:pt>
                <c:pt idx="57">
                  <c:v>62</c:v>
                </c:pt>
                <c:pt idx="58">
                  <c:v>62</c:v>
                </c:pt>
                <c:pt idx="59">
                  <c:v>62</c:v>
                </c:pt>
                <c:pt idx="60">
                  <c:v>62</c:v>
                </c:pt>
                <c:pt idx="61">
                  <c:v>62</c:v>
                </c:pt>
                <c:pt idx="62">
                  <c:v>62</c:v>
                </c:pt>
                <c:pt idx="63">
                  <c:v>62</c:v>
                </c:pt>
                <c:pt idx="64">
                  <c:v>62</c:v>
                </c:pt>
                <c:pt idx="65">
                  <c:v>62</c:v>
                </c:pt>
                <c:pt idx="66">
                  <c:v>62</c:v>
                </c:pt>
                <c:pt idx="67">
                  <c:v>62</c:v>
                </c:pt>
                <c:pt idx="68">
                  <c:v>62</c:v>
                </c:pt>
                <c:pt idx="69">
                  <c:v>62</c:v>
                </c:pt>
                <c:pt idx="70">
                  <c:v>62</c:v>
                </c:pt>
                <c:pt idx="71">
                  <c:v>62</c:v>
                </c:pt>
                <c:pt idx="72">
                  <c:v>62</c:v>
                </c:pt>
                <c:pt idx="73">
                  <c:v>62</c:v>
                </c:pt>
                <c:pt idx="74">
                  <c:v>62</c:v>
                </c:pt>
                <c:pt idx="75">
                  <c:v>62</c:v>
                </c:pt>
                <c:pt idx="76">
                  <c:v>62</c:v>
                </c:pt>
                <c:pt idx="77">
                  <c:v>62</c:v>
                </c:pt>
                <c:pt idx="78">
                  <c:v>62</c:v>
                </c:pt>
                <c:pt idx="79">
                  <c:v>62</c:v>
                </c:pt>
                <c:pt idx="80">
                  <c:v>62</c:v>
                </c:pt>
                <c:pt idx="81">
                  <c:v>62</c:v>
                </c:pt>
                <c:pt idx="82">
                  <c:v>62</c:v>
                </c:pt>
                <c:pt idx="83">
                  <c:v>62</c:v>
                </c:pt>
                <c:pt idx="84">
                  <c:v>62</c:v>
                </c:pt>
                <c:pt idx="85">
                  <c:v>62</c:v>
                </c:pt>
                <c:pt idx="86">
                  <c:v>62</c:v>
                </c:pt>
                <c:pt idx="87">
                  <c:v>62</c:v>
                </c:pt>
                <c:pt idx="88">
                  <c:v>62</c:v>
                </c:pt>
                <c:pt idx="89">
                  <c:v>62</c:v>
                </c:pt>
                <c:pt idx="90">
                  <c:v>62</c:v>
                </c:pt>
                <c:pt idx="91">
                  <c:v>62</c:v>
                </c:pt>
                <c:pt idx="92">
                  <c:v>62</c:v>
                </c:pt>
                <c:pt idx="93">
                  <c:v>62</c:v>
                </c:pt>
                <c:pt idx="94">
                  <c:v>62</c:v>
                </c:pt>
                <c:pt idx="95">
                  <c:v>62</c:v>
                </c:pt>
                <c:pt idx="96">
                  <c:v>62</c:v>
                </c:pt>
                <c:pt idx="97">
                  <c:v>62</c:v>
                </c:pt>
                <c:pt idx="98">
                  <c:v>62</c:v>
                </c:pt>
                <c:pt idx="99">
                  <c:v>62</c:v>
                </c:pt>
                <c:pt idx="100">
                  <c:v>62</c:v>
                </c:pt>
                <c:pt idx="101">
                  <c:v>62</c:v>
                </c:pt>
                <c:pt idx="102">
                  <c:v>62</c:v>
                </c:pt>
                <c:pt idx="103">
                  <c:v>62</c:v>
                </c:pt>
                <c:pt idx="104">
                  <c:v>62</c:v>
                </c:pt>
                <c:pt idx="105">
                  <c:v>62</c:v>
                </c:pt>
                <c:pt idx="106">
                  <c:v>62</c:v>
                </c:pt>
                <c:pt idx="107">
                  <c:v>62</c:v>
                </c:pt>
                <c:pt idx="108">
                  <c:v>62</c:v>
                </c:pt>
                <c:pt idx="109">
                  <c:v>62</c:v>
                </c:pt>
                <c:pt idx="110">
                  <c:v>62</c:v>
                </c:pt>
                <c:pt idx="111">
                  <c:v>62</c:v>
                </c:pt>
                <c:pt idx="112">
                  <c:v>62</c:v>
                </c:pt>
                <c:pt idx="113">
                  <c:v>62</c:v>
                </c:pt>
                <c:pt idx="114">
                  <c:v>62</c:v>
                </c:pt>
                <c:pt idx="115">
                  <c:v>62</c:v>
                </c:pt>
                <c:pt idx="116">
                  <c:v>62</c:v>
                </c:pt>
                <c:pt idx="117">
                  <c:v>62</c:v>
                </c:pt>
                <c:pt idx="118">
                  <c:v>62</c:v>
                </c:pt>
                <c:pt idx="119">
                  <c:v>62</c:v>
                </c:pt>
                <c:pt idx="120">
                  <c:v>62</c:v>
                </c:pt>
                <c:pt idx="121">
                  <c:v>62</c:v>
                </c:pt>
                <c:pt idx="122">
                  <c:v>62</c:v>
                </c:pt>
                <c:pt idx="123">
                  <c:v>62</c:v>
                </c:pt>
                <c:pt idx="124">
                  <c:v>62</c:v>
                </c:pt>
              </c:numCache>
            </c:numRef>
          </c:yVal>
          <c:smooth val="1"/>
        </c:ser>
        <c:ser>
          <c:idx val="0"/>
          <c:order val="1"/>
          <c:tx>
            <c:strRef>
              <c:f>SampleBack201808311729!$F$1</c:f>
              <c:strCache>
                <c:ptCount val="1"/>
                <c:pt idx="0">
                  <c:v>1回目</c:v>
                </c:pt>
              </c:strCache>
            </c:strRef>
          </c:tx>
          <c:spPr>
            <a:ln w="19050" cap="rnd">
              <a:solidFill>
                <a:schemeClr val="accent1"/>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SampleBack201808311729!$F$2:$F$1263</c:f>
              <c:numCache>
                <c:formatCode>General</c:formatCode>
                <c:ptCount val="1262"/>
                <c:pt idx="0">
                  <c:v>60</c:v>
                </c:pt>
                <c:pt idx="1">
                  <c:v>60</c:v>
                </c:pt>
                <c:pt idx="2">
                  <c:v>60</c:v>
                </c:pt>
                <c:pt idx="3">
                  <c:v>60</c:v>
                </c:pt>
                <c:pt idx="4">
                  <c:v>60</c:v>
                </c:pt>
                <c:pt idx="5">
                  <c:v>60</c:v>
                </c:pt>
                <c:pt idx="6">
                  <c:v>62</c:v>
                </c:pt>
                <c:pt idx="7">
                  <c:v>63</c:v>
                </c:pt>
                <c:pt idx="8">
                  <c:v>63</c:v>
                </c:pt>
                <c:pt idx="9">
                  <c:v>62</c:v>
                </c:pt>
                <c:pt idx="10">
                  <c:v>63</c:v>
                </c:pt>
                <c:pt idx="11">
                  <c:v>63</c:v>
                </c:pt>
                <c:pt idx="12">
                  <c:v>63</c:v>
                </c:pt>
                <c:pt idx="13">
                  <c:v>63</c:v>
                </c:pt>
                <c:pt idx="14">
                  <c:v>63</c:v>
                </c:pt>
                <c:pt idx="15">
                  <c:v>63</c:v>
                </c:pt>
                <c:pt idx="16">
                  <c:v>63</c:v>
                </c:pt>
                <c:pt idx="17">
                  <c:v>63</c:v>
                </c:pt>
                <c:pt idx="18">
                  <c:v>63</c:v>
                </c:pt>
                <c:pt idx="19">
                  <c:v>63</c:v>
                </c:pt>
                <c:pt idx="20">
                  <c:v>63</c:v>
                </c:pt>
                <c:pt idx="21">
                  <c:v>63</c:v>
                </c:pt>
                <c:pt idx="22">
                  <c:v>63</c:v>
                </c:pt>
                <c:pt idx="23">
                  <c:v>63</c:v>
                </c:pt>
                <c:pt idx="24">
                  <c:v>62</c:v>
                </c:pt>
                <c:pt idx="25">
                  <c:v>62</c:v>
                </c:pt>
                <c:pt idx="26">
                  <c:v>62</c:v>
                </c:pt>
                <c:pt idx="27">
                  <c:v>60</c:v>
                </c:pt>
                <c:pt idx="28">
                  <c:v>58</c:v>
                </c:pt>
                <c:pt idx="29">
                  <c:v>57</c:v>
                </c:pt>
                <c:pt idx="30">
                  <c:v>56</c:v>
                </c:pt>
                <c:pt idx="31">
                  <c:v>56</c:v>
                </c:pt>
                <c:pt idx="32">
                  <c:v>56</c:v>
                </c:pt>
                <c:pt idx="33">
                  <c:v>56</c:v>
                </c:pt>
                <c:pt idx="34">
                  <c:v>56</c:v>
                </c:pt>
                <c:pt idx="35">
                  <c:v>56</c:v>
                </c:pt>
                <c:pt idx="36">
                  <c:v>56</c:v>
                </c:pt>
                <c:pt idx="37">
                  <c:v>56</c:v>
                </c:pt>
                <c:pt idx="38">
                  <c:v>57</c:v>
                </c:pt>
                <c:pt idx="39">
                  <c:v>58</c:v>
                </c:pt>
                <c:pt idx="40">
                  <c:v>58</c:v>
                </c:pt>
                <c:pt idx="41">
                  <c:v>60</c:v>
                </c:pt>
                <c:pt idx="42">
                  <c:v>62</c:v>
                </c:pt>
                <c:pt idx="43">
                  <c:v>62</c:v>
                </c:pt>
                <c:pt idx="44">
                  <c:v>61</c:v>
                </c:pt>
                <c:pt idx="45">
                  <c:v>61</c:v>
                </c:pt>
                <c:pt idx="46">
                  <c:v>61</c:v>
                </c:pt>
                <c:pt idx="47">
                  <c:v>61</c:v>
                </c:pt>
                <c:pt idx="48">
                  <c:v>62</c:v>
                </c:pt>
                <c:pt idx="49">
                  <c:v>62</c:v>
                </c:pt>
                <c:pt idx="50">
                  <c:v>62</c:v>
                </c:pt>
                <c:pt idx="51">
                  <c:v>62</c:v>
                </c:pt>
                <c:pt idx="52">
                  <c:v>62</c:v>
                </c:pt>
                <c:pt idx="53">
                  <c:v>62</c:v>
                </c:pt>
                <c:pt idx="54">
                  <c:v>62</c:v>
                </c:pt>
                <c:pt idx="55">
                  <c:v>62</c:v>
                </c:pt>
                <c:pt idx="56">
                  <c:v>61</c:v>
                </c:pt>
                <c:pt idx="57">
                  <c:v>60</c:v>
                </c:pt>
                <c:pt idx="58">
                  <c:v>59</c:v>
                </c:pt>
                <c:pt idx="59">
                  <c:v>58</c:v>
                </c:pt>
                <c:pt idx="60">
                  <c:v>58</c:v>
                </c:pt>
                <c:pt idx="61">
                  <c:v>58</c:v>
                </c:pt>
                <c:pt idx="62">
                  <c:v>58</c:v>
                </c:pt>
                <c:pt idx="63">
                  <c:v>58</c:v>
                </c:pt>
                <c:pt idx="64">
                  <c:v>58</c:v>
                </c:pt>
                <c:pt idx="65">
                  <c:v>58</c:v>
                </c:pt>
                <c:pt idx="66">
                  <c:v>58</c:v>
                </c:pt>
                <c:pt idx="67">
                  <c:v>58</c:v>
                </c:pt>
                <c:pt idx="68">
                  <c:v>58</c:v>
                </c:pt>
                <c:pt idx="69">
                  <c:v>58</c:v>
                </c:pt>
                <c:pt idx="70">
                  <c:v>58</c:v>
                </c:pt>
                <c:pt idx="71">
                  <c:v>58</c:v>
                </c:pt>
                <c:pt idx="72">
                  <c:v>58</c:v>
                </c:pt>
                <c:pt idx="73">
                  <c:v>58</c:v>
                </c:pt>
                <c:pt idx="74">
                  <c:v>58</c:v>
                </c:pt>
                <c:pt idx="75">
                  <c:v>58</c:v>
                </c:pt>
                <c:pt idx="76">
                  <c:v>58</c:v>
                </c:pt>
                <c:pt idx="77">
                  <c:v>58</c:v>
                </c:pt>
                <c:pt idx="78">
                  <c:v>58</c:v>
                </c:pt>
                <c:pt idx="79">
                  <c:v>58</c:v>
                </c:pt>
                <c:pt idx="80">
                  <c:v>58</c:v>
                </c:pt>
                <c:pt idx="81">
                  <c:v>58</c:v>
                </c:pt>
                <c:pt idx="82">
                  <c:v>59</c:v>
                </c:pt>
                <c:pt idx="83">
                  <c:v>61</c:v>
                </c:pt>
                <c:pt idx="84">
                  <c:v>62</c:v>
                </c:pt>
                <c:pt idx="85">
                  <c:v>61</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pt idx="124">
                  <c:v>60</c:v>
                </c:pt>
              </c:numCache>
            </c:numRef>
          </c:yVal>
          <c:smooth val="1"/>
          <c:extLst xmlns:c16r2="http://schemas.microsoft.com/office/drawing/2015/06/chart">
            <c:ext xmlns:c16="http://schemas.microsoft.com/office/drawing/2014/chart" uri="{C3380CC4-5D6E-409C-BE32-E72D297353CC}">
              <c16:uniqueId val="{00000000-B3CF-4C22-B351-B61B7B96AD49}"/>
            </c:ext>
          </c:extLst>
        </c:ser>
        <c:ser>
          <c:idx val="2"/>
          <c:order val="2"/>
          <c:tx>
            <c:strRef>
              <c:f>SampleBack201808311729!$M$1</c:f>
              <c:strCache>
                <c:ptCount val="1"/>
                <c:pt idx="0">
                  <c:v>2回目</c:v>
                </c:pt>
              </c:strCache>
            </c:strRef>
          </c:tx>
          <c:spPr>
            <a:ln w="19050" cap="rnd">
              <a:solidFill>
                <a:schemeClr val="accent3"/>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SampleBack201808311729!$M$2:$M$1263</c:f>
              <c:numCache>
                <c:formatCode>General</c:formatCode>
                <c:ptCount val="1262"/>
                <c:pt idx="0">
                  <c:v>60</c:v>
                </c:pt>
                <c:pt idx="1">
                  <c:v>60</c:v>
                </c:pt>
                <c:pt idx="2">
                  <c:v>60</c:v>
                </c:pt>
                <c:pt idx="3">
                  <c:v>60</c:v>
                </c:pt>
                <c:pt idx="4">
                  <c:v>60</c:v>
                </c:pt>
                <c:pt idx="5">
                  <c:v>60</c:v>
                </c:pt>
                <c:pt idx="6">
                  <c:v>61</c:v>
                </c:pt>
                <c:pt idx="7">
                  <c:v>63</c:v>
                </c:pt>
                <c:pt idx="8">
                  <c:v>63</c:v>
                </c:pt>
                <c:pt idx="9">
                  <c:v>62</c:v>
                </c:pt>
                <c:pt idx="10">
                  <c:v>62</c:v>
                </c:pt>
                <c:pt idx="11">
                  <c:v>62</c:v>
                </c:pt>
                <c:pt idx="12">
                  <c:v>62</c:v>
                </c:pt>
                <c:pt idx="13">
                  <c:v>62</c:v>
                </c:pt>
                <c:pt idx="14">
                  <c:v>62</c:v>
                </c:pt>
                <c:pt idx="15">
                  <c:v>62</c:v>
                </c:pt>
                <c:pt idx="16">
                  <c:v>62</c:v>
                </c:pt>
                <c:pt idx="17">
                  <c:v>62</c:v>
                </c:pt>
                <c:pt idx="18">
                  <c:v>62</c:v>
                </c:pt>
                <c:pt idx="19">
                  <c:v>62</c:v>
                </c:pt>
                <c:pt idx="20">
                  <c:v>62</c:v>
                </c:pt>
                <c:pt idx="21">
                  <c:v>62</c:v>
                </c:pt>
                <c:pt idx="22">
                  <c:v>61</c:v>
                </c:pt>
                <c:pt idx="23">
                  <c:v>60</c:v>
                </c:pt>
                <c:pt idx="24">
                  <c:v>58</c:v>
                </c:pt>
                <c:pt idx="25">
                  <c:v>57</c:v>
                </c:pt>
                <c:pt idx="26">
                  <c:v>57</c:v>
                </c:pt>
                <c:pt idx="27">
                  <c:v>57</c:v>
                </c:pt>
                <c:pt idx="28">
                  <c:v>57</c:v>
                </c:pt>
                <c:pt idx="29">
                  <c:v>57</c:v>
                </c:pt>
                <c:pt idx="30">
                  <c:v>57</c:v>
                </c:pt>
                <c:pt idx="31">
                  <c:v>57</c:v>
                </c:pt>
                <c:pt idx="32">
                  <c:v>57</c:v>
                </c:pt>
                <c:pt idx="33">
                  <c:v>57</c:v>
                </c:pt>
                <c:pt idx="34">
                  <c:v>57</c:v>
                </c:pt>
                <c:pt idx="35">
                  <c:v>57</c:v>
                </c:pt>
                <c:pt idx="36">
                  <c:v>58</c:v>
                </c:pt>
                <c:pt idx="37">
                  <c:v>58</c:v>
                </c:pt>
                <c:pt idx="38">
                  <c:v>59</c:v>
                </c:pt>
                <c:pt idx="39">
                  <c:v>60</c:v>
                </c:pt>
                <c:pt idx="40">
                  <c:v>61</c:v>
                </c:pt>
                <c:pt idx="41">
                  <c:v>62</c:v>
                </c:pt>
                <c:pt idx="42">
                  <c:v>61</c:v>
                </c:pt>
                <c:pt idx="43">
                  <c:v>60</c:v>
                </c:pt>
                <c:pt idx="44">
                  <c:v>60</c:v>
                </c:pt>
                <c:pt idx="45">
                  <c:v>61</c:v>
                </c:pt>
                <c:pt idx="46">
                  <c:v>61</c:v>
                </c:pt>
                <c:pt idx="47">
                  <c:v>62</c:v>
                </c:pt>
                <c:pt idx="48">
                  <c:v>61</c:v>
                </c:pt>
                <c:pt idx="49">
                  <c:v>61</c:v>
                </c:pt>
                <c:pt idx="50">
                  <c:v>61</c:v>
                </c:pt>
                <c:pt idx="51">
                  <c:v>61</c:v>
                </c:pt>
                <c:pt idx="52">
                  <c:v>61</c:v>
                </c:pt>
                <c:pt idx="53">
                  <c:v>60</c:v>
                </c:pt>
                <c:pt idx="54">
                  <c:v>60</c:v>
                </c:pt>
                <c:pt idx="55">
                  <c:v>60</c:v>
                </c:pt>
                <c:pt idx="56">
                  <c:v>59</c:v>
                </c:pt>
                <c:pt idx="57">
                  <c:v>59</c:v>
                </c:pt>
                <c:pt idx="58">
                  <c:v>59</c:v>
                </c:pt>
                <c:pt idx="59">
                  <c:v>59</c:v>
                </c:pt>
                <c:pt idx="60">
                  <c:v>59</c:v>
                </c:pt>
                <c:pt idx="61">
                  <c:v>59</c:v>
                </c:pt>
                <c:pt idx="62">
                  <c:v>59</c:v>
                </c:pt>
                <c:pt idx="63">
                  <c:v>59</c:v>
                </c:pt>
                <c:pt idx="64">
                  <c:v>59</c:v>
                </c:pt>
                <c:pt idx="65">
                  <c:v>59</c:v>
                </c:pt>
                <c:pt idx="66">
                  <c:v>59</c:v>
                </c:pt>
                <c:pt idx="67">
                  <c:v>59</c:v>
                </c:pt>
                <c:pt idx="68">
                  <c:v>59</c:v>
                </c:pt>
                <c:pt idx="69">
                  <c:v>59</c:v>
                </c:pt>
                <c:pt idx="70">
                  <c:v>59</c:v>
                </c:pt>
                <c:pt idx="71">
                  <c:v>59</c:v>
                </c:pt>
                <c:pt idx="72">
                  <c:v>59</c:v>
                </c:pt>
                <c:pt idx="73">
                  <c:v>60</c:v>
                </c:pt>
                <c:pt idx="74">
                  <c:v>60</c:v>
                </c:pt>
                <c:pt idx="75">
                  <c:v>60</c:v>
                </c:pt>
                <c:pt idx="76">
                  <c:v>60</c:v>
                </c:pt>
                <c:pt idx="77">
                  <c:v>60</c:v>
                </c:pt>
                <c:pt idx="78">
                  <c:v>60</c:v>
                </c:pt>
                <c:pt idx="79">
                  <c:v>60</c:v>
                </c:pt>
                <c:pt idx="80">
                  <c:v>60</c:v>
                </c:pt>
                <c:pt idx="81">
                  <c:v>60</c:v>
                </c:pt>
                <c:pt idx="82">
                  <c:v>60</c:v>
                </c:pt>
                <c:pt idx="83">
                  <c:v>60</c:v>
                </c:pt>
                <c:pt idx="84">
                  <c:v>60</c:v>
                </c:pt>
                <c:pt idx="85">
                  <c:v>60</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61</c:v>
                </c:pt>
                <c:pt idx="108">
                  <c:v>62</c:v>
                </c:pt>
                <c:pt idx="109">
                  <c:v>61</c:v>
                </c:pt>
                <c:pt idx="110">
                  <c:v>60</c:v>
                </c:pt>
                <c:pt idx="111">
                  <c:v>60</c:v>
                </c:pt>
                <c:pt idx="112">
                  <c:v>60</c:v>
                </c:pt>
                <c:pt idx="113">
                  <c:v>60</c:v>
                </c:pt>
                <c:pt idx="114">
                  <c:v>60</c:v>
                </c:pt>
                <c:pt idx="115">
                  <c:v>60</c:v>
                </c:pt>
                <c:pt idx="116">
                  <c:v>60</c:v>
                </c:pt>
                <c:pt idx="117">
                  <c:v>60</c:v>
                </c:pt>
                <c:pt idx="118">
                  <c:v>59</c:v>
                </c:pt>
                <c:pt idx="119">
                  <c:v>59</c:v>
                </c:pt>
                <c:pt idx="120">
                  <c:v>59</c:v>
                </c:pt>
                <c:pt idx="121">
                  <c:v>59</c:v>
                </c:pt>
                <c:pt idx="122">
                  <c:v>59</c:v>
                </c:pt>
                <c:pt idx="123">
                  <c:v>59</c:v>
                </c:pt>
                <c:pt idx="124">
                  <c:v>59</c:v>
                </c:pt>
              </c:numCache>
            </c:numRef>
          </c:yVal>
          <c:smooth val="1"/>
          <c:extLst xmlns:c16r2="http://schemas.microsoft.com/office/drawing/2015/06/chart">
            <c:ext xmlns:c16="http://schemas.microsoft.com/office/drawing/2014/chart" uri="{C3380CC4-5D6E-409C-BE32-E72D297353CC}">
              <c16:uniqueId val="{00000002-B3CF-4C22-B351-B61B7B96AD49}"/>
            </c:ext>
          </c:extLst>
        </c:ser>
        <c:ser>
          <c:idx val="3"/>
          <c:order val="3"/>
          <c:tx>
            <c:strRef>
              <c:f>SampleBack201808311729!$T$1</c:f>
              <c:strCache>
                <c:ptCount val="1"/>
                <c:pt idx="0">
                  <c:v>3回目(後転倒)</c:v>
                </c:pt>
              </c:strCache>
            </c:strRef>
          </c:tx>
          <c:spPr>
            <a:ln w="19050" cap="rnd">
              <a:solidFill>
                <a:schemeClr val="accent4"/>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SampleBack201808311729!$T$2:$T$1263</c:f>
              <c:numCache>
                <c:formatCode>General</c:formatCode>
                <c:ptCount val="1262"/>
                <c:pt idx="0">
                  <c:v>54</c:v>
                </c:pt>
                <c:pt idx="1">
                  <c:v>54</c:v>
                </c:pt>
                <c:pt idx="2">
                  <c:v>54</c:v>
                </c:pt>
                <c:pt idx="3">
                  <c:v>54</c:v>
                </c:pt>
                <c:pt idx="4">
                  <c:v>54</c:v>
                </c:pt>
                <c:pt idx="5">
                  <c:v>54</c:v>
                </c:pt>
                <c:pt idx="6">
                  <c:v>54</c:v>
                </c:pt>
                <c:pt idx="7">
                  <c:v>56</c:v>
                </c:pt>
                <c:pt idx="8">
                  <c:v>59</c:v>
                </c:pt>
                <c:pt idx="9">
                  <c:v>61</c:v>
                </c:pt>
                <c:pt idx="10">
                  <c:v>62</c:v>
                </c:pt>
                <c:pt idx="11">
                  <c:v>62</c:v>
                </c:pt>
                <c:pt idx="12">
                  <c:v>61</c:v>
                </c:pt>
                <c:pt idx="13">
                  <c:v>61</c:v>
                </c:pt>
                <c:pt idx="14">
                  <c:v>62</c:v>
                </c:pt>
                <c:pt idx="15">
                  <c:v>62</c:v>
                </c:pt>
                <c:pt idx="16">
                  <c:v>62</c:v>
                </c:pt>
                <c:pt idx="17">
                  <c:v>62</c:v>
                </c:pt>
                <c:pt idx="18">
                  <c:v>62</c:v>
                </c:pt>
                <c:pt idx="19">
                  <c:v>62</c:v>
                </c:pt>
                <c:pt idx="20">
                  <c:v>62</c:v>
                </c:pt>
                <c:pt idx="21">
                  <c:v>62</c:v>
                </c:pt>
                <c:pt idx="22">
                  <c:v>62</c:v>
                </c:pt>
                <c:pt idx="23">
                  <c:v>62</c:v>
                </c:pt>
                <c:pt idx="24">
                  <c:v>62</c:v>
                </c:pt>
                <c:pt idx="25">
                  <c:v>60</c:v>
                </c:pt>
                <c:pt idx="26">
                  <c:v>58</c:v>
                </c:pt>
                <c:pt idx="27">
                  <c:v>56</c:v>
                </c:pt>
                <c:pt idx="28">
                  <c:v>55</c:v>
                </c:pt>
                <c:pt idx="29">
                  <c:v>54</c:v>
                </c:pt>
                <c:pt idx="30">
                  <c:v>54</c:v>
                </c:pt>
                <c:pt idx="31">
                  <c:v>54</c:v>
                </c:pt>
                <c:pt idx="32">
                  <c:v>54</c:v>
                </c:pt>
                <c:pt idx="33">
                  <c:v>54</c:v>
                </c:pt>
                <c:pt idx="34">
                  <c:v>54</c:v>
                </c:pt>
                <c:pt idx="35">
                  <c:v>54</c:v>
                </c:pt>
                <c:pt idx="36">
                  <c:v>54</c:v>
                </c:pt>
                <c:pt idx="37">
                  <c:v>54</c:v>
                </c:pt>
                <c:pt idx="38">
                  <c:v>54</c:v>
                </c:pt>
                <c:pt idx="39">
                  <c:v>54</c:v>
                </c:pt>
                <c:pt idx="40">
                  <c:v>54</c:v>
                </c:pt>
                <c:pt idx="41">
                  <c:v>54</c:v>
                </c:pt>
                <c:pt idx="42">
                  <c:v>54</c:v>
                </c:pt>
                <c:pt idx="43">
                  <c:v>54</c:v>
                </c:pt>
                <c:pt idx="44">
                  <c:v>54</c:v>
                </c:pt>
                <c:pt idx="45">
                  <c:v>54</c:v>
                </c:pt>
                <c:pt idx="46">
                  <c:v>54</c:v>
                </c:pt>
                <c:pt idx="47">
                  <c:v>54</c:v>
                </c:pt>
                <c:pt idx="48">
                  <c:v>54</c:v>
                </c:pt>
                <c:pt idx="49">
                  <c:v>54</c:v>
                </c:pt>
                <c:pt idx="50">
                  <c:v>54</c:v>
                </c:pt>
                <c:pt idx="51">
                  <c:v>54</c:v>
                </c:pt>
                <c:pt idx="52">
                  <c:v>54</c:v>
                </c:pt>
                <c:pt idx="53">
                  <c:v>54</c:v>
                </c:pt>
                <c:pt idx="54">
                  <c:v>54</c:v>
                </c:pt>
                <c:pt idx="55">
                  <c:v>54</c:v>
                </c:pt>
                <c:pt idx="56">
                  <c:v>54</c:v>
                </c:pt>
                <c:pt idx="57">
                  <c:v>54</c:v>
                </c:pt>
                <c:pt idx="58">
                  <c:v>54</c:v>
                </c:pt>
                <c:pt idx="59">
                  <c:v>54</c:v>
                </c:pt>
                <c:pt idx="60">
                  <c:v>54</c:v>
                </c:pt>
                <c:pt idx="61">
                  <c:v>54</c:v>
                </c:pt>
                <c:pt idx="62">
                  <c:v>54</c:v>
                </c:pt>
                <c:pt idx="63">
                  <c:v>54</c:v>
                </c:pt>
                <c:pt idx="64">
                  <c:v>54</c:v>
                </c:pt>
                <c:pt idx="65">
                  <c:v>54</c:v>
                </c:pt>
                <c:pt idx="66">
                  <c:v>54</c:v>
                </c:pt>
                <c:pt idx="67">
                  <c:v>54</c:v>
                </c:pt>
                <c:pt idx="68">
                  <c:v>54</c:v>
                </c:pt>
                <c:pt idx="69">
                  <c:v>54</c:v>
                </c:pt>
                <c:pt idx="70">
                  <c:v>54</c:v>
                </c:pt>
                <c:pt idx="71">
                  <c:v>54</c:v>
                </c:pt>
                <c:pt idx="72">
                  <c:v>54</c:v>
                </c:pt>
                <c:pt idx="73">
                  <c:v>54</c:v>
                </c:pt>
                <c:pt idx="74">
                  <c:v>54</c:v>
                </c:pt>
                <c:pt idx="75">
                  <c:v>54</c:v>
                </c:pt>
                <c:pt idx="76">
                  <c:v>54</c:v>
                </c:pt>
                <c:pt idx="77">
                  <c:v>54</c:v>
                </c:pt>
                <c:pt idx="78">
                  <c:v>55</c:v>
                </c:pt>
                <c:pt idx="79">
                  <c:v>56</c:v>
                </c:pt>
                <c:pt idx="80">
                  <c:v>58</c:v>
                </c:pt>
                <c:pt idx="81">
                  <c:v>59</c:v>
                </c:pt>
                <c:pt idx="82">
                  <c:v>62</c:v>
                </c:pt>
                <c:pt idx="83">
                  <c:v>64</c:v>
                </c:pt>
                <c:pt idx="84">
                  <c:v>64</c:v>
                </c:pt>
                <c:pt idx="85">
                  <c:v>63</c:v>
                </c:pt>
                <c:pt idx="86">
                  <c:v>63</c:v>
                </c:pt>
                <c:pt idx="87">
                  <c:v>62</c:v>
                </c:pt>
                <c:pt idx="88">
                  <c:v>62</c:v>
                </c:pt>
                <c:pt idx="89">
                  <c:v>62</c:v>
                </c:pt>
                <c:pt idx="90">
                  <c:v>62</c:v>
                </c:pt>
                <c:pt idx="91">
                  <c:v>62</c:v>
                </c:pt>
                <c:pt idx="92">
                  <c:v>62</c:v>
                </c:pt>
                <c:pt idx="93">
                  <c:v>62</c:v>
                </c:pt>
                <c:pt idx="94">
                  <c:v>62</c:v>
                </c:pt>
                <c:pt idx="95">
                  <c:v>62</c:v>
                </c:pt>
                <c:pt idx="96">
                  <c:v>62</c:v>
                </c:pt>
                <c:pt idx="97">
                  <c:v>62</c:v>
                </c:pt>
                <c:pt idx="98">
                  <c:v>62</c:v>
                </c:pt>
                <c:pt idx="99">
                  <c:v>62</c:v>
                </c:pt>
                <c:pt idx="100">
                  <c:v>62</c:v>
                </c:pt>
                <c:pt idx="101">
                  <c:v>62</c:v>
                </c:pt>
                <c:pt idx="102">
                  <c:v>62</c:v>
                </c:pt>
                <c:pt idx="103">
                  <c:v>62</c:v>
                </c:pt>
                <c:pt idx="104">
                  <c:v>62</c:v>
                </c:pt>
                <c:pt idx="105">
                  <c:v>60</c:v>
                </c:pt>
                <c:pt idx="106">
                  <c:v>59</c:v>
                </c:pt>
                <c:pt idx="107">
                  <c:v>56</c:v>
                </c:pt>
                <c:pt idx="108">
                  <c:v>55</c:v>
                </c:pt>
                <c:pt idx="109">
                  <c:v>54</c:v>
                </c:pt>
                <c:pt idx="110">
                  <c:v>54</c:v>
                </c:pt>
                <c:pt idx="111">
                  <c:v>54</c:v>
                </c:pt>
                <c:pt idx="112">
                  <c:v>54</c:v>
                </c:pt>
                <c:pt idx="113">
                  <c:v>54</c:v>
                </c:pt>
                <c:pt idx="114">
                  <c:v>54</c:v>
                </c:pt>
                <c:pt idx="115">
                  <c:v>54</c:v>
                </c:pt>
                <c:pt idx="116">
                  <c:v>54</c:v>
                </c:pt>
                <c:pt idx="117">
                  <c:v>54</c:v>
                </c:pt>
                <c:pt idx="118">
                  <c:v>54</c:v>
                </c:pt>
                <c:pt idx="119">
                  <c:v>54</c:v>
                </c:pt>
                <c:pt idx="120">
                  <c:v>54</c:v>
                </c:pt>
                <c:pt idx="121">
                  <c:v>54</c:v>
                </c:pt>
              </c:numCache>
            </c:numRef>
          </c:yVal>
          <c:smooth val="1"/>
          <c:extLst xmlns:c16r2="http://schemas.microsoft.com/office/drawing/2015/06/chart">
            <c:ext xmlns:c16="http://schemas.microsoft.com/office/drawing/2014/chart" uri="{C3380CC4-5D6E-409C-BE32-E72D297353CC}">
              <c16:uniqueId val="{00000003-B3CF-4C22-B351-B61B7B96AD49}"/>
            </c:ext>
          </c:extLst>
        </c:ser>
        <c:ser>
          <c:idx val="4"/>
          <c:order val="4"/>
          <c:tx>
            <c:strRef>
              <c:f>SampleBack201808311729!$AA$1</c:f>
              <c:strCache>
                <c:ptCount val="1"/>
                <c:pt idx="0">
                  <c:v>4回目</c:v>
                </c:pt>
              </c:strCache>
            </c:strRef>
          </c:tx>
          <c:spPr>
            <a:ln w="19050" cap="rnd">
              <a:solidFill>
                <a:schemeClr val="accent5"/>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SampleBack201808311729!$AA$2:$AA$1263</c:f>
              <c:numCache>
                <c:formatCode>General</c:formatCode>
                <c:ptCount val="1262"/>
                <c:pt idx="0">
                  <c:v>61</c:v>
                </c:pt>
                <c:pt idx="1">
                  <c:v>61</c:v>
                </c:pt>
                <c:pt idx="2">
                  <c:v>61</c:v>
                </c:pt>
                <c:pt idx="3">
                  <c:v>61</c:v>
                </c:pt>
                <c:pt idx="4">
                  <c:v>61</c:v>
                </c:pt>
                <c:pt idx="5">
                  <c:v>61</c:v>
                </c:pt>
                <c:pt idx="6">
                  <c:v>61</c:v>
                </c:pt>
                <c:pt idx="7">
                  <c:v>62</c:v>
                </c:pt>
                <c:pt idx="8">
                  <c:v>62</c:v>
                </c:pt>
                <c:pt idx="9">
                  <c:v>63</c:v>
                </c:pt>
                <c:pt idx="10">
                  <c:v>62</c:v>
                </c:pt>
                <c:pt idx="11">
                  <c:v>62</c:v>
                </c:pt>
                <c:pt idx="12">
                  <c:v>62</c:v>
                </c:pt>
                <c:pt idx="13">
                  <c:v>62</c:v>
                </c:pt>
                <c:pt idx="14">
                  <c:v>62</c:v>
                </c:pt>
                <c:pt idx="15">
                  <c:v>62</c:v>
                </c:pt>
                <c:pt idx="16">
                  <c:v>62</c:v>
                </c:pt>
                <c:pt idx="17">
                  <c:v>62</c:v>
                </c:pt>
                <c:pt idx="18">
                  <c:v>62</c:v>
                </c:pt>
                <c:pt idx="19">
                  <c:v>61</c:v>
                </c:pt>
                <c:pt idx="20">
                  <c:v>60</c:v>
                </c:pt>
                <c:pt idx="21">
                  <c:v>59</c:v>
                </c:pt>
                <c:pt idx="22">
                  <c:v>58</c:v>
                </c:pt>
                <c:pt idx="23">
                  <c:v>58</c:v>
                </c:pt>
                <c:pt idx="24">
                  <c:v>57</c:v>
                </c:pt>
                <c:pt idx="25">
                  <c:v>57</c:v>
                </c:pt>
                <c:pt idx="26">
                  <c:v>57</c:v>
                </c:pt>
                <c:pt idx="27">
                  <c:v>57</c:v>
                </c:pt>
                <c:pt idx="28">
                  <c:v>57</c:v>
                </c:pt>
                <c:pt idx="29">
                  <c:v>57</c:v>
                </c:pt>
                <c:pt idx="30">
                  <c:v>57</c:v>
                </c:pt>
                <c:pt idx="31">
                  <c:v>57</c:v>
                </c:pt>
                <c:pt idx="32">
                  <c:v>58</c:v>
                </c:pt>
                <c:pt idx="33">
                  <c:v>58</c:v>
                </c:pt>
                <c:pt idx="34">
                  <c:v>59</c:v>
                </c:pt>
                <c:pt idx="35">
                  <c:v>60</c:v>
                </c:pt>
                <c:pt idx="36">
                  <c:v>61</c:v>
                </c:pt>
                <c:pt idx="37">
                  <c:v>61</c:v>
                </c:pt>
                <c:pt idx="38">
                  <c:v>62</c:v>
                </c:pt>
                <c:pt idx="39">
                  <c:v>61</c:v>
                </c:pt>
                <c:pt idx="40">
                  <c:v>61</c:v>
                </c:pt>
                <c:pt idx="41">
                  <c:v>60</c:v>
                </c:pt>
                <c:pt idx="42">
                  <c:v>60</c:v>
                </c:pt>
                <c:pt idx="43">
                  <c:v>60</c:v>
                </c:pt>
                <c:pt idx="44">
                  <c:v>60</c:v>
                </c:pt>
                <c:pt idx="45">
                  <c:v>60</c:v>
                </c:pt>
                <c:pt idx="46">
                  <c:v>60</c:v>
                </c:pt>
                <c:pt idx="47">
                  <c:v>60</c:v>
                </c:pt>
                <c:pt idx="48">
                  <c:v>60</c:v>
                </c:pt>
                <c:pt idx="49">
                  <c:v>60</c:v>
                </c:pt>
                <c:pt idx="50">
                  <c:v>60</c:v>
                </c:pt>
                <c:pt idx="51">
                  <c:v>60</c:v>
                </c:pt>
                <c:pt idx="52">
                  <c:v>60</c:v>
                </c:pt>
                <c:pt idx="53">
                  <c:v>60</c:v>
                </c:pt>
                <c:pt idx="54">
                  <c:v>60</c:v>
                </c:pt>
                <c:pt idx="55">
                  <c:v>60</c:v>
                </c:pt>
                <c:pt idx="56">
                  <c:v>60</c:v>
                </c:pt>
                <c:pt idx="57">
                  <c:v>60</c:v>
                </c:pt>
                <c:pt idx="58">
                  <c:v>60</c:v>
                </c:pt>
                <c:pt idx="59">
                  <c:v>60</c:v>
                </c:pt>
                <c:pt idx="60">
                  <c:v>60</c:v>
                </c:pt>
                <c:pt idx="61">
                  <c:v>60</c:v>
                </c:pt>
                <c:pt idx="62">
                  <c:v>60</c:v>
                </c:pt>
                <c:pt idx="63">
                  <c:v>60</c:v>
                </c:pt>
                <c:pt idx="64">
                  <c:v>60</c:v>
                </c:pt>
                <c:pt idx="65">
                  <c:v>60</c:v>
                </c:pt>
                <c:pt idx="66">
                  <c:v>60</c:v>
                </c:pt>
                <c:pt idx="67">
                  <c:v>60</c:v>
                </c:pt>
                <c:pt idx="68">
                  <c:v>60</c:v>
                </c:pt>
                <c:pt idx="69">
                  <c:v>60</c:v>
                </c:pt>
                <c:pt idx="70">
                  <c:v>60</c:v>
                </c:pt>
                <c:pt idx="71">
                  <c:v>60</c:v>
                </c:pt>
                <c:pt idx="72">
                  <c:v>60</c:v>
                </c:pt>
                <c:pt idx="73">
                  <c:v>60</c:v>
                </c:pt>
                <c:pt idx="74">
                  <c:v>60</c:v>
                </c:pt>
                <c:pt idx="75">
                  <c:v>60</c:v>
                </c:pt>
                <c:pt idx="76">
                  <c:v>60</c:v>
                </c:pt>
                <c:pt idx="77">
                  <c:v>60</c:v>
                </c:pt>
                <c:pt idx="78">
                  <c:v>60</c:v>
                </c:pt>
                <c:pt idx="79">
                  <c:v>60</c:v>
                </c:pt>
                <c:pt idx="80">
                  <c:v>60</c:v>
                </c:pt>
                <c:pt idx="81">
                  <c:v>60</c:v>
                </c:pt>
                <c:pt idx="82">
                  <c:v>60</c:v>
                </c:pt>
                <c:pt idx="83">
                  <c:v>60</c:v>
                </c:pt>
                <c:pt idx="84">
                  <c:v>61</c:v>
                </c:pt>
                <c:pt idx="85">
                  <c:v>61</c:v>
                </c:pt>
                <c:pt idx="86">
                  <c:v>61</c:v>
                </c:pt>
                <c:pt idx="87">
                  <c:v>61</c:v>
                </c:pt>
                <c:pt idx="88">
                  <c:v>61</c:v>
                </c:pt>
                <c:pt idx="89">
                  <c:v>61</c:v>
                </c:pt>
                <c:pt idx="90">
                  <c:v>61</c:v>
                </c:pt>
                <c:pt idx="91">
                  <c:v>61</c:v>
                </c:pt>
                <c:pt idx="92">
                  <c:v>62</c:v>
                </c:pt>
                <c:pt idx="93">
                  <c:v>61</c:v>
                </c:pt>
                <c:pt idx="94">
                  <c:v>61</c:v>
                </c:pt>
                <c:pt idx="95">
                  <c:v>61</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numCache>
            </c:numRef>
          </c:yVal>
          <c:smooth val="1"/>
          <c:extLst xmlns:c16r2="http://schemas.microsoft.com/office/drawing/2015/06/chart">
            <c:ext xmlns:c16="http://schemas.microsoft.com/office/drawing/2014/chart" uri="{C3380CC4-5D6E-409C-BE32-E72D297353CC}">
              <c16:uniqueId val="{00000004-B3CF-4C22-B351-B61B7B96AD49}"/>
            </c:ext>
          </c:extLst>
        </c:ser>
        <c:ser>
          <c:idx val="5"/>
          <c:order val="5"/>
          <c:tx>
            <c:strRef>
              <c:f>SampleBack201808311729!$AH$1</c:f>
              <c:strCache>
                <c:ptCount val="1"/>
                <c:pt idx="0">
                  <c:v>5回目(後転倒)</c:v>
                </c:pt>
              </c:strCache>
            </c:strRef>
          </c:tx>
          <c:spPr>
            <a:ln w="19050" cap="rnd">
              <a:solidFill>
                <a:schemeClr val="accent6"/>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SampleBack201808311729!$AH$2:$AH$1263</c:f>
              <c:numCache>
                <c:formatCode>General</c:formatCode>
                <c:ptCount val="1262"/>
                <c:pt idx="0">
                  <c:v>56</c:v>
                </c:pt>
                <c:pt idx="1">
                  <c:v>56</c:v>
                </c:pt>
                <c:pt idx="2">
                  <c:v>56</c:v>
                </c:pt>
                <c:pt idx="3">
                  <c:v>56</c:v>
                </c:pt>
                <c:pt idx="4">
                  <c:v>56</c:v>
                </c:pt>
                <c:pt idx="5">
                  <c:v>56</c:v>
                </c:pt>
                <c:pt idx="6">
                  <c:v>57</c:v>
                </c:pt>
                <c:pt idx="7">
                  <c:v>60</c:v>
                </c:pt>
                <c:pt idx="8">
                  <c:v>63</c:v>
                </c:pt>
                <c:pt idx="9">
                  <c:v>63</c:v>
                </c:pt>
                <c:pt idx="10">
                  <c:v>61</c:v>
                </c:pt>
                <c:pt idx="11">
                  <c:v>61</c:v>
                </c:pt>
                <c:pt idx="12">
                  <c:v>61</c:v>
                </c:pt>
                <c:pt idx="13">
                  <c:v>61</c:v>
                </c:pt>
                <c:pt idx="14">
                  <c:v>61</c:v>
                </c:pt>
                <c:pt idx="15">
                  <c:v>62</c:v>
                </c:pt>
                <c:pt idx="16">
                  <c:v>63</c:v>
                </c:pt>
                <c:pt idx="17">
                  <c:v>62</c:v>
                </c:pt>
                <c:pt idx="18">
                  <c:v>62</c:v>
                </c:pt>
                <c:pt idx="19">
                  <c:v>62</c:v>
                </c:pt>
                <c:pt idx="20">
                  <c:v>62</c:v>
                </c:pt>
                <c:pt idx="21">
                  <c:v>61</c:v>
                </c:pt>
                <c:pt idx="22">
                  <c:v>61</c:v>
                </c:pt>
                <c:pt idx="23">
                  <c:v>59</c:v>
                </c:pt>
                <c:pt idx="24">
                  <c:v>57</c:v>
                </c:pt>
                <c:pt idx="25">
                  <c:v>56</c:v>
                </c:pt>
                <c:pt idx="26">
                  <c:v>56</c:v>
                </c:pt>
                <c:pt idx="27">
                  <c:v>56</c:v>
                </c:pt>
                <c:pt idx="28">
                  <c:v>56</c:v>
                </c:pt>
                <c:pt idx="29">
                  <c:v>56</c:v>
                </c:pt>
                <c:pt idx="30">
                  <c:v>56</c:v>
                </c:pt>
                <c:pt idx="31">
                  <c:v>56</c:v>
                </c:pt>
                <c:pt idx="32">
                  <c:v>56</c:v>
                </c:pt>
                <c:pt idx="33">
                  <c:v>56</c:v>
                </c:pt>
                <c:pt idx="34">
                  <c:v>56</c:v>
                </c:pt>
                <c:pt idx="35">
                  <c:v>56</c:v>
                </c:pt>
                <c:pt idx="36">
                  <c:v>56</c:v>
                </c:pt>
                <c:pt idx="37">
                  <c:v>56</c:v>
                </c:pt>
                <c:pt idx="38">
                  <c:v>56</c:v>
                </c:pt>
                <c:pt idx="39">
                  <c:v>56</c:v>
                </c:pt>
                <c:pt idx="40">
                  <c:v>56</c:v>
                </c:pt>
                <c:pt idx="41">
                  <c:v>56</c:v>
                </c:pt>
                <c:pt idx="42">
                  <c:v>56</c:v>
                </c:pt>
                <c:pt idx="43">
                  <c:v>56</c:v>
                </c:pt>
                <c:pt idx="44">
                  <c:v>56</c:v>
                </c:pt>
                <c:pt idx="45">
                  <c:v>57</c:v>
                </c:pt>
                <c:pt idx="46">
                  <c:v>61</c:v>
                </c:pt>
                <c:pt idx="47">
                  <c:v>64</c:v>
                </c:pt>
                <c:pt idx="48">
                  <c:v>64</c:v>
                </c:pt>
                <c:pt idx="49">
                  <c:v>63</c:v>
                </c:pt>
                <c:pt idx="50">
                  <c:v>62</c:v>
                </c:pt>
                <c:pt idx="51">
                  <c:v>61</c:v>
                </c:pt>
                <c:pt idx="52">
                  <c:v>61</c:v>
                </c:pt>
                <c:pt idx="53">
                  <c:v>61</c:v>
                </c:pt>
                <c:pt idx="54">
                  <c:v>61</c:v>
                </c:pt>
                <c:pt idx="55">
                  <c:v>62</c:v>
                </c:pt>
                <c:pt idx="56">
                  <c:v>63</c:v>
                </c:pt>
                <c:pt idx="57">
                  <c:v>63</c:v>
                </c:pt>
                <c:pt idx="58">
                  <c:v>62</c:v>
                </c:pt>
                <c:pt idx="59">
                  <c:v>62</c:v>
                </c:pt>
                <c:pt idx="60">
                  <c:v>62</c:v>
                </c:pt>
                <c:pt idx="61">
                  <c:v>61</c:v>
                </c:pt>
                <c:pt idx="62">
                  <c:v>61</c:v>
                </c:pt>
                <c:pt idx="63">
                  <c:v>59</c:v>
                </c:pt>
                <c:pt idx="64">
                  <c:v>57</c:v>
                </c:pt>
                <c:pt idx="65">
                  <c:v>55</c:v>
                </c:pt>
                <c:pt idx="66">
                  <c:v>55</c:v>
                </c:pt>
                <c:pt idx="67">
                  <c:v>55</c:v>
                </c:pt>
                <c:pt idx="68">
                  <c:v>55</c:v>
                </c:pt>
                <c:pt idx="69">
                  <c:v>55</c:v>
                </c:pt>
                <c:pt idx="70">
                  <c:v>55</c:v>
                </c:pt>
                <c:pt idx="71">
                  <c:v>55</c:v>
                </c:pt>
                <c:pt idx="72">
                  <c:v>55</c:v>
                </c:pt>
                <c:pt idx="73">
                  <c:v>55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56</c:v>
                </c:pt>
                <c:pt idx="92">
                  <c:v>58</c:v>
                </c:pt>
                <c:pt idx="93">
                  <c:v>62</c:v>
                </c:pt>
                <c:pt idx="94">
                  <c:v>65</c:v>
                </c:pt>
                <c:pt idx="95">
                  <c:v>65</c:v>
                </c:pt>
                <c:pt idx="96">
                  <c:v>65</c:v>
                </c:pt>
                <c:pt idx="97">
                  <c:v>64</c:v>
                </c:pt>
                <c:pt idx="98">
                  <c:v>64</c:v>
                </c:pt>
                <c:pt idx="99">
                  <c:v>63</c:v>
                </c:pt>
                <c:pt idx="100">
                  <c:v>63</c:v>
                </c:pt>
                <c:pt idx="101">
                  <c:v>62</c:v>
                </c:pt>
                <c:pt idx="102">
                  <c:v>62</c:v>
                </c:pt>
                <c:pt idx="103">
                  <c:v>62</c:v>
                </c:pt>
                <c:pt idx="104">
                  <c:v>63</c:v>
                </c:pt>
                <c:pt idx="105">
                  <c:v>63</c:v>
                </c:pt>
                <c:pt idx="106">
                  <c:v>62</c:v>
                </c:pt>
                <c:pt idx="107">
                  <c:v>62</c:v>
                </c:pt>
                <c:pt idx="108">
                  <c:v>62</c:v>
                </c:pt>
                <c:pt idx="109">
                  <c:v>62</c:v>
                </c:pt>
                <c:pt idx="110">
                  <c:v>62</c:v>
                </c:pt>
                <c:pt idx="111">
                  <c:v>62</c:v>
                </c:pt>
                <c:pt idx="112">
                  <c:v>62</c:v>
                </c:pt>
                <c:pt idx="113">
                  <c:v>62</c:v>
                </c:pt>
                <c:pt idx="114">
                  <c:v>62</c:v>
                </c:pt>
                <c:pt idx="115">
                  <c:v>62</c:v>
                </c:pt>
                <c:pt idx="116">
                  <c:v>62</c:v>
                </c:pt>
                <c:pt idx="117">
                  <c:v>62</c:v>
                </c:pt>
                <c:pt idx="118">
                  <c:v>61</c:v>
                </c:pt>
                <c:pt idx="119">
                  <c:v>59</c:v>
                </c:pt>
                <c:pt idx="120">
                  <c:v>57</c:v>
                </c:pt>
                <c:pt idx="121">
                  <c:v>55</c:v>
                </c:pt>
                <c:pt idx="122">
                  <c:v>53</c:v>
                </c:pt>
                <c:pt idx="123">
                  <c:v>53</c:v>
                </c:pt>
              </c:numCache>
            </c:numRef>
          </c:yVal>
          <c:smooth val="1"/>
          <c:extLst xmlns:c16r2="http://schemas.microsoft.com/office/drawing/2015/06/chart">
            <c:ext xmlns:c16="http://schemas.microsoft.com/office/drawing/2014/chart" uri="{C3380CC4-5D6E-409C-BE32-E72D297353CC}">
              <c16:uniqueId val="{00000005-B3CF-4C22-B351-B61B7B96AD49}"/>
            </c:ext>
          </c:extLst>
        </c:ser>
        <c:ser>
          <c:idx val="6"/>
          <c:order val="6"/>
          <c:tx>
            <c:strRef>
              <c:f>SampleBack201808311729!$AO$1</c:f>
              <c:strCache>
                <c:ptCount val="1"/>
                <c:pt idx="0">
                  <c:v>6回目</c:v>
                </c:pt>
              </c:strCache>
            </c:strRef>
          </c:tx>
          <c:spPr>
            <a:ln w="19050" cap="rnd">
              <a:solidFill>
                <a:schemeClr val="accent1">
                  <a:lumMod val="60000"/>
                </a:schemeClr>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SampleBack201808311729!$AO$2:$AO$1263</c:f>
              <c:numCache>
                <c:formatCode>General</c:formatCode>
                <c:ptCount val="1262"/>
                <c:pt idx="0">
                  <c:v>60</c:v>
                </c:pt>
                <c:pt idx="1">
                  <c:v>60</c:v>
                </c:pt>
                <c:pt idx="2">
                  <c:v>60</c:v>
                </c:pt>
                <c:pt idx="3">
                  <c:v>60</c:v>
                </c:pt>
                <c:pt idx="4">
                  <c:v>60</c:v>
                </c:pt>
                <c:pt idx="5">
                  <c:v>61</c:v>
                </c:pt>
                <c:pt idx="6">
                  <c:v>63</c:v>
                </c:pt>
                <c:pt idx="7">
                  <c:v>63</c:v>
                </c:pt>
                <c:pt idx="8">
                  <c:v>62</c:v>
                </c:pt>
                <c:pt idx="9">
                  <c:v>62</c:v>
                </c:pt>
                <c:pt idx="10">
                  <c:v>62</c:v>
                </c:pt>
                <c:pt idx="11">
                  <c:v>61</c:v>
                </c:pt>
                <c:pt idx="12">
                  <c:v>62</c:v>
                </c:pt>
                <c:pt idx="13">
                  <c:v>62</c:v>
                </c:pt>
                <c:pt idx="14">
                  <c:v>62</c:v>
                </c:pt>
                <c:pt idx="15">
                  <c:v>62</c:v>
                </c:pt>
                <c:pt idx="16">
                  <c:v>61</c:v>
                </c:pt>
                <c:pt idx="17">
                  <c:v>61</c:v>
                </c:pt>
                <c:pt idx="18">
                  <c:v>62</c:v>
                </c:pt>
                <c:pt idx="19">
                  <c:v>61</c:v>
                </c:pt>
                <c:pt idx="20">
                  <c:v>61</c:v>
                </c:pt>
                <c:pt idx="21">
                  <c:v>61</c:v>
                </c:pt>
                <c:pt idx="22">
                  <c:v>61</c:v>
                </c:pt>
                <c:pt idx="23">
                  <c:v>60</c:v>
                </c:pt>
                <c:pt idx="24">
                  <c:v>58</c:v>
                </c:pt>
                <c:pt idx="25">
                  <c:v>57</c:v>
                </c:pt>
                <c:pt idx="26">
                  <c:v>56</c:v>
                </c:pt>
                <c:pt idx="27">
                  <c:v>55</c:v>
                </c:pt>
                <c:pt idx="28">
                  <c:v>56</c:v>
                </c:pt>
                <c:pt idx="29">
                  <c:v>56</c:v>
                </c:pt>
                <c:pt idx="30">
                  <c:v>56</c:v>
                </c:pt>
                <c:pt idx="31">
                  <c:v>56</c:v>
                </c:pt>
                <c:pt idx="32">
                  <c:v>56</c:v>
                </c:pt>
                <c:pt idx="33">
                  <c:v>56</c:v>
                </c:pt>
                <c:pt idx="34">
                  <c:v>56</c:v>
                </c:pt>
                <c:pt idx="35">
                  <c:v>56</c:v>
                </c:pt>
                <c:pt idx="36">
                  <c:v>56</c:v>
                </c:pt>
                <c:pt idx="37">
                  <c:v>58</c:v>
                </c:pt>
                <c:pt idx="38">
                  <c:v>60</c:v>
                </c:pt>
                <c:pt idx="39">
                  <c:v>62</c:v>
                </c:pt>
                <c:pt idx="40">
                  <c:v>62</c:v>
                </c:pt>
                <c:pt idx="41">
                  <c:v>61</c:v>
                </c:pt>
                <c:pt idx="42">
                  <c:v>60</c:v>
                </c:pt>
                <c:pt idx="43">
                  <c:v>61</c:v>
                </c:pt>
                <c:pt idx="44">
                  <c:v>62</c:v>
                </c:pt>
                <c:pt idx="45">
                  <c:v>62</c:v>
                </c:pt>
                <c:pt idx="46">
                  <c:v>62</c:v>
                </c:pt>
                <c:pt idx="47">
                  <c:v>62</c:v>
                </c:pt>
                <c:pt idx="48">
                  <c:v>62</c:v>
                </c:pt>
                <c:pt idx="49">
                  <c:v>62</c:v>
                </c:pt>
                <c:pt idx="50">
                  <c:v>62</c:v>
                </c:pt>
                <c:pt idx="51">
                  <c:v>62</c:v>
                </c:pt>
                <c:pt idx="52">
                  <c:v>62</c:v>
                </c:pt>
                <c:pt idx="53">
                  <c:v>62</c:v>
                </c:pt>
                <c:pt idx="54">
                  <c:v>61</c:v>
                </c:pt>
                <c:pt idx="55">
                  <c:v>60</c:v>
                </c:pt>
                <c:pt idx="56">
                  <c:v>59</c:v>
                </c:pt>
                <c:pt idx="57">
                  <c:v>59</c:v>
                </c:pt>
                <c:pt idx="58">
                  <c:v>59</c:v>
                </c:pt>
                <c:pt idx="59">
                  <c:v>59</c:v>
                </c:pt>
                <c:pt idx="60">
                  <c:v>59</c:v>
                </c:pt>
                <c:pt idx="61">
                  <c:v>59</c:v>
                </c:pt>
                <c:pt idx="62">
                  <c:v>59</c:v>
                </c:pt>
                <c:pt idx="63">
                  <c:v>59</c:v>
                </c:pt>
                <c:pt idx="64">
                  <c:v>59</c:v>
                </c:pt>
                <c:pt idx="65">
                  <c:v>59</c:v>
                </c:pt>
                <c:pt idx="66">
                  <c:v>59</c:v>
                </c:pt>
                <c:pt idx="67">
                  <c:v>59</c:v>
                </c:pt>
                <c:pt idx="68">
                  <c:v>59</c:v>
                </c:pt>
                <c:pt idx="69">
                  <c:v>59</c:v>
                </c:pt>
                <c:pt idx="70">
                  <c:v>59</c:v>
                </c:pt>
                <c:pt idx="71">
                  <c:v>59</c:v>
                </c:pt>
                <c:pt idx="72">
                  <c:v>59</c:v>
                </c:pt>
                <c:pt idx="73">
                  <c:v>59</c:v>
                </c:pt>
                <c:pt idx="74">
                  <c:v>59</c:v>
                </c:pt>
                <c:pt idx="75">
                  <c:v>59</c:v>
                </c:pt>
                <c:pt idx="76">
                  <c:v>59</c:v>
                </c:pt>
                <c:pt idx="77">
                  <c:v>59</c:v>
                </c:pt>
                <c:pt idx="78">
                  <c:v>59</c:v>
                </c:pt>
                <c:pt idx="79">
                  <c:v>60</c:v>
                </c:pt>
                <c:pt idx="80">
                  <c:v>60</c:v>
                </c:pt>
                <c:pt idx="81">
                  <c:v>60</c:v>
                </c:pt>
                <c:pt idx="82">
                  <c:v>60</c:v>
                </c:pt>
                <c:pt idx="83">
                  <c:v>60</c:v>
                </c:pt>
                <c:pt idx="84">
                  <c:v>60</c:v>
                </c:pt>
                <c:pt idx="85">
                  <c:v>60</c:v>
                </c:pt>
                <c:pt idx="86">
                  <c:v>60</c:v>
                </c:pt>
                <c:pt idx="87">
                  <c:v>60</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61</c:v>
                </c:pt>
                <c:pt idx="112">
                  <c:v>62</c:v>
                </c:pt>
                <c:pt idx="113">
                  <c:v>62</c:v>
                </c:pt>
                <c:pt idx="114">
                  <c:v>61</c:v>
                </c:pt>
                <c:pt idx="115">
                  <c:v>60</c:v>
                </c:pt>
                <c:pt idx="116">
                  <c:v>60</c:v>
                </c:pt>
                <c:pt idx="117">
                  <c:v>60</c:v>
                </c:pt>
                <c:pt idx="118">
                  <c:v>60</c:v>
                </c:pt>
                <c:pt idx="119">
                  <c:v>60</c:v>
                </c:pt>
                <c:pt idx="120">
                  <c:v>60</c:v>
                </c:pt>
                <c:pt idx="121">
                  <c:v>60</c:v>
                </c:pt>
                <c:pt idx="122">
                  <c:v>60</c:v>
                </c:pt>
                <c:pt idx="123">
                  <c:v>60</c:v>
                </c:pt>
                <c:pt idx="124">
                  <c:v>60</c:v>
                </c:pt>
              </c:numCache>
            </c:numRef>
          </c:yVal>
          <c:smooth val="1"/>
          <c:extLst xmlns:c16r2="http://schemas.microsoft.com/office/drawing/2015/06/chart">
            <c:ext xmlns:c16="http://schemas.microsoft.com/office/drawing/2014/chart" uri="{C3380CC4-5D6E-409C-BE32-E72D297353CC}">
              <c16:uniqueId val="{00000006-B3CF-4C22-B351-B61B7B96AD49}"/>
            </c:ext>
          </c:extLst>
        </c:ser>
        <c:ser>
          <c:idx val="7"/>
          <c:order val="7"/>
          <c:tx>
            <c:strRef>
              <c:f>SampleBack201808311729!$AV$1</c:f>
              <c:strCache>
                <c:ptCount val="1"/>
                <c:pt idx="0">
                  <c:v>7回目(後転倒)</c:v>
                </c:pt>
              </c:strCache>
            </c:strRef>
          </c:tx>
          <c:spPr>
            <a:ln w="19050" cap="rnd">
              <a:solidFill>
                <a:schemeClr val="accent2">
                  <a:lumMod val="60000"/>
                </a:schemeClr>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SampleBack201808311729!$AV$2:$AV$1263</c:f>
              <c:numCache>
                <c:formatCode>General</c:formatCode>
                <c:ptCount val="1262"/>
                <c:pt idx="0">
                  <c:v>55</c:v>
                </c:pt>
                <c:pt idx="1">
                  <c:v>55</c:v>
                </c:pt>
                <c:pt idx="2">
                  <c:v>55</c:v>
                </c:pt>
                <c:pt idx="3">
                  <c:v>55</c:v>
                </c:pt>
                <c:pt idx="4">
                  <c:v>55</c:v>
                </c:pt>
                <c:pt idx="5">
                  <c:v>55</c:v>
                </c:pt>
                <c:pt idx="6">
                  <c:v>56</c:v>
                </c:pt>
                <c:pt idx="7">
                  <c:v>58</c:v>
                </c:pt>
                <c:pt idx="8">
                  <c:v>61</c:v>
                </c:pt>
                <c:pt idx="9">
                  <c:v>62</c:v>
                </c:pt>
                <c:pt idx="10">
                  <c:v>62</c:v>
                </c:pt>
                <c:pt idx="11">
                  <c:v>61</c:v>
                </c:pt>
                <c:pt idx="12">
                  <c:v>61</c:v>
                </c:pt>
                <c:pt idx="13">
                  <c:v>62</c:v>
                </c:pt>
                <c:pt idx="14">
                  <c:v>62</c:v>
                </c:pt>
                <c:pt idx="15">
                  <c:v>63</c:v>
                </c:pt>
                <c:pt idx="16">
                  <c:v>62</c:v>
                </c:pt>
                <c:pt idx="17">
                  <c:v>62</c:v>
                </c:pt>
                <c:pt idx="18">
                  <c:v>62</c:v>
                </c:pt>
                <c:pt idx="19">
                  <c:v>62</c:v>
                </c:pt>
                <c:pt idx="20">
                  <c:v>62</c:v>
                </c:pt>
                <c:pt idx="21">
                  <c:v>62</c:v>
                </c:pt>
                <c:pt idx="22">
                  <c:v>62</c:v>
                </c:pt>
                <c:pt idx="23">
                  <c:v>60</c:v>
                </c:pt>
                <c:pt idx="24">
                  <c:v>59</c:v>
                </c:pt>
                <c:pt idx="25">
                  <c:v>58</c:v>
                </c:pt>
                <c:pt idx="26">
                  <c:v>57</c:v>
                </c:pt>
                <c:pt idx="27">
                  <c:v>56</c:v>
                </c:pt>
                <c:pt idx="28">
                  <c:v>56</c:v>
                </c:pt>
                <c:pt idx="29">
                  <c:v>56</c:v>
                </c:pt>
                <c:pt idx="30">
                  <c:v>56</c:v>
                </c:pt>
                <c:pt idx="31">
                  <c:v>56</c:v>
                </c:pt>
                <c:pt idx="32">
                  <c:v>56</c:v>
                </c:pt>
                <c:pt idx="33">
                  <c:v>56</c:v>
                </c:pt>
                <c:pt idx="34">
                  <c:v>56</c:v>
                </c:pt>
                <c:pt idx="35">
                  <c:v>56</c:v>
                </c:pt>
                <c:pt idx="36">
                  <c:v>56</c:v>
                </c:pt>
                <c:pt idx="37">
                  <c:v>56</c:v>
                </c:pt>
                <c:pt idx="38">
                  <c:v>56</c:v>
                </c:pt>
                <c:pt idx="39">
                  <c:v>56</c:v>
                </c:pt>
                <c:pt idx="40">
                  <c:v>56</c:v>
                </c:pt>
                <c:pt idx="41">
                  <c:v>56</c:v>
                </c:pt>
                <c:pt idx="42">
                  <c:v>56</c:v>
                </c:pt>
                <c:pt idx="43">
                  <c:v>56</c:v>
                </c:pt>
                <c:pt idx="44">
                  <c:v>56</c:v>
                </c:pt>
                <c:pt idx="45">
                  <c:v>59</c:v>
                </c:pt>
                <c:pt idx="46">
                  <c:v>62</c:v>
                </c:pt>
                <c:pt idx="47">
                  <c:v>64</c:v>
                </c:pt>
                <c:pt idx="48">
                  <c:v>63</c:v>
                </c:pt>
                <c:pt idx="49">
                  <c:v>62</c:v>
                </c:pt>
                <c:pt idx="50">
                  <c:v>62</c:v>
                </c:pt>
                <c:pt idx="51">
                  <c:v>61</c:v>
                </c:pt>
                <c:pt idx="52">
                  <c:v>61</c:v>
                </c:pt>
                <c:pt idx="53">
                  <c:v>62</c:v>
                </c:pt>
                <c:pt idx="54">
                  <c:v>62</c:v>
                </c:pt>
                <c:pt idx="55">
                  <c:v>61</c:v>
                </c:pt>
                <c:pt idx="56">
                  <c:v>61</c:v>
                </c:pt>
                <c:pt idx="57">
                  <c:v>61</c:v>
                </c:pt>
                <c:pt idx="58">
                  <c:v>61</c:v>
                </c:pt>
                <c:pt idx="59">
                  <c:v>60</c:v>
                </c:pt>
                <c:pt idx="60">
                  <c:v>60</c:v>
                </c:pt>
                <c:pt idx="61">
                  <c:v>58</c:v>
                </c:pt>
                <c:pt idx="62">
                  <c:v>56</c:v>
                </c:pt>
                <c:pt idx="63">
                  <c:v>56</c:v>
                </c:pt>
                <c:pt idx="64">
                  <c:v>55</c:v>
                </c:pt>
                <c:pt idx="65">
                  <c:v>55</c:v>
                </c:pt>
                <c:pt idx="66">
                  <c:v>55</c:v>
                </c:pt>
                <c:pt idx="67">
                  <c:v>55</c:v>
                </c:pt>
                <c:pt idx="68">
                  <c:v>55</c:v>
                </c:pt>
                <c:pt idx="69">
                  <c:v>55</c:v>
                </c:pt>
                <c:pt idx="70">
                  <c:v>55</c:v>
                </c:pt>
                <c:pt idx="71">
                  <c:v>55</c:v>
                </c:pt>
                <c:pt idx="72">
                  <c:v>56</c:v>
                </c:pt>
                <c:pt idx="73">
                  <c:v>56</c:v>
                </c:pt>
                <c:pt idx="74">
                  <c:v>57</c:v>
                </c:pt>
                <c:pt idx="75">
                  <c:v>58</c:v>
                </c:pt>
                <c:pt idx="76">
                  <c:v>58</c:v>
                </c:pt>
                <c:pt idx="77">
                  <c:v>58</c:v>
                </c:pt>
                <c:pt idx="78">
                  <c:v>58</c:v>
                </c:pt>
                <c:pt idx="79">
                  <c:v>58</c:v>
                </c:pt>
                <c:pt idx="80">
                  <c:v>59</c:v>
                </c:pt>
                <c:pt idx="81">
                  <c:v>61</c:v>
                </c:pt>
                <c:pt idx="82">
                  <c:v>62</c:v>
                </c:pt>
                <c:pt idx="83">
                  <c:v>60</c:v>
                </c:pt>
                <c:pt idx="84">
                  <c:v>59</c:v>
                </c:pt>
                <c:pt idx="85">
                  <c:v>58</c:v>
                </c:pt>
                <c:pt idx="86">
                  <c:v>59</c:v>
                </c:pt>
                <c:pt idx="87">
                  <c:v>59</c:v>
                </c:pt>
                <c:pt idx="88">
                  <c:v>59</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60</c:v>
                </c:pt>
                <c:pt idx="112">
                  <c:v>60</c:v>
                </c:pt>
                <c:pt idx="113">
                  <c:v>60</c:v>
                </c:pt>
                <c:pt idx="114">
                  <c:v>60</c:v>
                </c:pt>
                <c:pt idx="115">
                  <c:v>60</c:v>
                </c:pt>
                <c:pt idx="116">
                  <c:v>60</c:v>
                </c:pt>
                <c:pt idx="117">
                  <c:v>60</c:v>
                </c:pt>
                <c:pt idx="118">
                  <c:v>60</c:v>
                </c:pt>
                <c:pt idx="119">
                  <c:v>60</c:v>
                </c:pt>
                <c:pt idx="120">
                  <c:v>60</c:v>
                </c:pt>
                <c:pt idx="121">
                  <c:v>60</c:v>
                </c:pt>
                <c:pt idx="122">
                  <c:v>60</c:v>
                </c:pt>
                <c:pt idx="123">
                  <c:v>60</c:v>
                </c:pt>
                <c:pt idx="124">
                  <c:v>60</c:v>
                </c:pt>
              </c:numCache>
            </c:numRef>
          </c:yVal>
          <c:smooth val="1"/>
          <c:extLst xmlns:c16r2="http://schemas.microsoft.com/office/drawing/2015/06/chart">
            <c:ext xmlns:c16="http://schemas.microsoft.com/office/drawing/2014/chart" uri="{C3380CC4-5D6E-409C-BE32-E72D297353CC}">
              <c16:uniqueId val="{00000007-B3CF-4C22-B351-B61B7B96AD49}"/>
            </c:ext>
          </c:extLst>
        </c:ser>
        <c:ser>
          <c:idx val="8"/>
          <c:order val="8"/>
          <c:tx>
            <c:strRef>
              <c:f>SampleBack201808311729!$BC$1</c:f>
              <c:strCache>
                <c:ptCount val="1"/>
                <c:pt idx="0">
                  <c:v>8回目(後転倒)</c:v>
                </c:pt>
              </c:strCache>
            </c:strRef>
          </c:tx>
          <c:spPr>
            <a:ln w="19050" cap="rnd">
              <a:solidFill>
                <a:schemeClr val="accent3">
                  <a:lumMod val="60000"/>
                </a:schemeClr>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SampleBack201808311729!$BC$2:$BC$1263</c:f>
              <c:numCache>
                <c:formatCode>General</c:formatCode>
                <c:ptCount val="1262"/>
                <c:pt idx="0">
                  <c:v>60</c:v>
                </c:pt>
                <c:pt idx="1">
                  <c:v>60</c:v>
                </c:pt>
                <c:pt idx="2">
                  <c:v>60</c:v>
                </c:pt>
                <c:pt idx="3">
                  <c:v>60</c:v>
                </c:pt>
                <c:pt idx="4">
                  <c:v>60</c:v>
                </c:pt>
                <c:pt idx="5">
                  <c:v>61</c:v>
                </c:pt>
                <c:pt idx="6">
                  <c:v>62</c:v>
                </c:pt>
                <c:pt idx="7">
                  <c:v>62</c:v>
                </c:pt>
                <c:pt idx="8">
                  <c:v>62</c:v>
                </c:pt>
                <c:pt idx="9">
                  <c:v>61</c:v>
                </c:pt>
                <c:pt idx="10">
                  <c:v>61</c:v>
                </c:pt>
                <c:pt idx="11">
                  <c:v>62</c:v>
                </c:pt>
                <c:pt idx="12">
                  <c:v>62</c:v>
                </c:pt>
                <c:pt idx="13">
                  <c:v>61</c:v>
                </c:pt>
                <c:pt idx="14">
                  <c:v>62</c:v>
                </c:pt>
                <c:pt idx="15">
                  <c:v>62</c:v>
                </c:pt>
                <c:pt idx="16">
                  <c:v>61</c:v>
                </c:pt>
                <c:pt idx="17">
                  <c:v>62</c:v>
                </c:pt>
                <c:pt idx="18">
                  <c:v>61</c:v>
                </c:pt>
                <c:pt idx="19">
                  <c:v>61</c:v>
                </c:pt>
                <c:pt idx="20">
                  <c:v>61</c:v>
                </c:pt>
                <c:pt idx="21">
                  <c:v>60</c:v>
                </c:pt>
                <c:pt idx="22">
                  <c:v>58</c:v>
                </c:pt>
                <c:pt idx="23">
                  <c:v>57</c:v>
                </c:pt>
                <c:pt idx="24">
                  <c:v>56</c:v>
                </c:pt>
                <c:pt idx="25">
                  <c:v>55</c:v>
                </c:pt>
                <c:pt idx="26">
                  <c:v>55</c:v>
                </c:pt>
                <c:pt idx="27">
                  <c:v>55</c:v>
                </c:pt>
                <c:pt idx="28">
                  <c:v>55</c:v>
                </c:pt>
                <c:pt idx="29">
                  <c:v>55</c:v>
                </c:pt>
                <c:pt idx="30">
                  <c:v>55</c:v>
                </c:pt>
                <c:pt idx="31">
                  <c:v>55</c:v>
                </c:pt>
                <c:pt idx="32">
                  <c:v>55</c:v>
                </c:pt>
                <c:pt idx="33">
                  <c:v>55</c:v>
                </c:pt>
                <c:pt idx="34">
                  <c:v>55</c:v>
                </c:pt>
                <c:pt idx="35">
                  <c:v>55</c:v>
                </c:pt>
                <c:pt idx="36">
                  <c:v>55</c:v>
                </c:pt>
                <c:pt idx="37">
                  <c:v>55</c:v>
                </c:pt>
                <c:pt idx="38">
                  <c:v>55</c:v>
                </c:pt>
                <c:pt idx="39">
                  <c:v>55</c:v>
                </c:pt>
                <c:pt idx="40">
                  <c:v>55</c:v>
                </c:pt>
                <c:pt idx="41">
                  <c:v>55</c:v>
                </c:pt>
                <c:pt idx="42">
                  <c:v>55</c:v>
                </c:pt>
                <c:pt idx="43">
                  <c:v>55</c:v>
                </c:pt>
                <c:pt idx="44">
                  <c:v>55</c:v>
                </c:pt>
                <c:pt idx="45">
                  <c:v>55</c:v>
                </c:pt>
                <c:pt idx="46">
                  <c:v>55</c:v>
                </c:pt>
                <c:pt idx="47">
                  <c:v>56</c:v>
                </c:pt>
                <c:pt idx="48">
                  <c:v>59</c:v>
                </c:pt>
                <c:pt idx="49">
                  <c:v>63</c:v>
                </c:pt>
                <c:pt idx="50">
                  <c:v>64</c:v>
                </c:pt>
                <c:pt idx="51">
                  <c:v>64</c:v>
                </c:pt>
                <c:pt idx="52">
                  <c:v>63</c:v>
                </c:pt>
                <c:pt idx="53">
                  <c:v>63</c:v>
                </c:pt>
                <c:pt idx="54">
                  <c:v>63</c:v>
                </c:pt>
                <c:pt idx="55">
                  <c:v>63</c:v>
                </c:pt>
                <c:pt idx="56">
                  <c:v>63</c:v>
                </c:pt>
                <c:pt idx="57">
                  <c:v>63</c:v>
                </c:pt>
                <c:pt idx="58">
                  <c:v>62</c:v>
                </c:pt>
                <c:pt idx="59">
                  <c:v>62</c:v>
                </c:pt>
                <c:pt idx="60">
                  <c:v>62</c:v>
                </c:pt>
                <c:pt idx="61">
                  <c:v>62</c:v>
                </c:pt>
                <c:pt idx="62">
                  <c:v>62</c:v>
                </c:pt>
                <c:pt idx="63">
                  <c:v>62</c:v>
                </c:pt>
                <c:pt idx="64">
                  <c:v>62</c:v>
                </c:pt>
                <c:pt idx="65">
                  <c:v>62</c:v>
                </c:pt>
                <c:pt idx="66">
                  <c:v>62</c:v>
                </c:pt>
                <c:pt idx="67">
                  <c:v>60</c:v>
                </c:pt>
                <c:pt idx="68">
                  <c:v>59</c:v>
                </c:pt>
                <c:pt idx="69">
                  <c:v>57</c:v>
                </c:pt>
                <c:pt idx="70">
                  <c:v>56</c:v>
                </c:pt>
                <c:pt idx="71">
                  <c:v>55</c:v>
                </c:pt>
                <c:pt idx="72">
                  <c:v>55</c:v>
                </c:pt>
                <c:pt idx="73">
                  <c:v>55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56</c:v>
                </c:pt>
                <c:pt idx="92">
                  <c:v>59</c:v>
                </c:pt>
                <c:pt idx="93">
                  <c:v>64</c:v>
                </c:pt>
                <c:pt idx="94">
                  <c:v>65</c:v>
                </c:pt>
                <c:pt idx="95">
                  <c:v>64</c:v>
                </c:pt>
                <c:pt idx="96">
                  <c:v>64</c:v>
                </c:pt>
                <c:pt idx="97">
                  <c:v>64</c:v>
                </c:pt>
                <c:pt idx="98">
                  <c:v>63</c:v>
                </c:pt>
                <c:pt idx="99">
                  <c:v>63</c:v>
                </c:pt>
                <c:pt idx="100">
                  <c:v>62</c:v>
                </c:pt>
                <c:pt idx="101">
                  <c:v>62</c:v>
                </c:pt>
                <c:pt idx="102">
                  <c:v>62</c:v>
                </c:pt>
                <c:pt idx="103">
                  <c:v>62</c:v>
                </c:pt>
                <c:pt idx="104">
                  <c:v>62</c:v>
                </c:pt>
                <c:pt idx="105">
                  <c:v>62</c:v>
                </c:pt>
                <c:pt idx="106">
                  <c:v>62</c:v>
                </c:pt>
                <c:pt idx="107">
                  <c:v>62</c:v>
                </c:pt>
                <c:pt idx="108">
                  <c:v>62</c:v>
                </c:pt>
                <c:pt idx="109">
                  <c:v>62</c:v>
                </c:pt>
                <c:pt idx="110">
                  <c:v>62</c:v>
                </c:pt>
                <c:pt idx="111">
                  <c:v>62</c:v>
                </c:pt>
                <c:pt idx="112">
                  <c:v>62</c:v>
                </c:pt>
                <c:pt idx="113">
                  <c:v>62</c:v>
                </c:pt>
                <c:pt idx="114">
                  <c:v>62</c:v>
                </c:pt>
                <c:pt idx="115">
                  <c:v>62</c:v>
                </c:pt>
                <c:pt idx="116">
                  <c:v>62</c:v>
                </c:pt>
                <c:pt idx="117">
                  <c:v>61</c:v>
                </c:pt>
                <c:pt idx="118">
                  <c:v>59</c:v>
                </c:pt>
                <c:pt idx="119">
                  <c:v>57</c:v>
                </c:pt>
                <c:pt idx="120">
                  <c:v>55</c:v>
                </c:pt>
                <c:pt idx="121">
                  <c:v>54</c:v>
                </c:pt>
                <c:pt idx="122">
                  <c:v>54</c:v>
                </c:pt>
                <c:pt idx="123">
                  <c:v>54</c:v>
                </c:pt>
                <c:pt idx="124">
                  <c:v>54</c:v>
                </c:pt>
              </c:numCache>
            </c:numRef>
          </c:yVal>
          <c:smooth val="1"/>
          <c:extLst xmlns:c16r2="http://schemas.microsoft.com/office/drawing/2015/06/chart">
            <c:ext xmlns:c16="http://schemas.microsoft.com/office/drawing/2014/chart" uri="{C3380CC4-5D6E-409C-BE32-E72D297353CC}">
              <c16:uniqueId val="{00000008-B3CF-4C22-B351-B61B7B96AD49}"/>
            </c:ext>
          </c:extLst>
        </c:ser>
        <c:ser>
          <c:idx val="9"/>
          <c:order val="9"/>
          <c:tx>
            <c:strRef>
              <c:f>SampleBack201808311729!$BJ$1</c:f>
              <c:strCache>
                <c:ptCount val="1"/>
                <c:pt idx="0">
                  <c:v>9回目(前転倒)</c:v>
                </c:pt>
              </c:strCache>
            </c:strRef>
          </c:tx>
          <c:spPr>
            <a:ln w="19050" cap="rnd">
              <a:solidFill>
                <a:schemeClr val="accent4">
                  <a:lumMod val="60000"/>
                </a:schemeClr>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SampleBack201808311729!$BJ$2:$BJ$1263</c:f>
              <c:numCache>
                <c:formatCode>General</c:formatCode>
                <c:ptCount val="1262"/>
                <c:pt idx="0">
                  <c:v>60</c:v>
                </c:pt>
                <c:pt idx="1">
                  <c:v>60</c:v>
                </c:pt>
                <c:pt idx="2">
                  <c:v>60</c:v>
                </c:pt>
                <c:pt idx="3">
                  <c:v>60</c:v>
                </c:pt>
                <c:pt idx="4">
                  <c:v>60</c:v>
                </c:pt>
                <c:pt idx="5">
                  <c:v>61</c:v>
                </c:pt>
                <c:pt idx="6">
                  <c:v>63</c:v>
                </c:pt>
                <c:pt idx="7">
                  <c:v>63</c:v>
                </c:pt>
                <c:pt idx="8">
                  <c:v>62</c:v>
                </c:pt>
                <c:pt idx="9">
                  <c:v>62</c:v>
                </c:pt>
                <c:pt idx="10">
                  <c:v>61</c:v>
                </c:pt>
                <c:pt idx="11">
                  <c:v>61</c:v>
                </c:pt>
                <c:pt idx="12">
                  <c:v>61</c:v>
                </c:pt>
                <c:pt idx="13">
                  <c:v>61</c:v>
                </c:pt>
                <c:pt idx="14">
                  <c:v>62</c:v>
                </c:pt>
                <c:pt idx="15">
                  <c:v>61</c:v>
                </c:pt>
                <c:pt idx="16">
                  <c:v>61</c:v>
                </c:pt>
                <c:pt idx="17">
                  <c:v>61</c:v>
                </c:pt>
                <c:pt idx="18">
                  <c:v>61</c:v>
                </c:pt>
                <c:pt idx="19">
                  <c:v>61</c:v>
                </c:pt>
                <c:pt idx="20">
                  <c:v>61</c:v>
                </c:pt>
                <c:pt idx="21">
                  <c:v>61</c:v>
                </c:pt>
                <c:pt idx="22">
                  <c:v>61</c:v>
                </c:pt>
                <c:pt idx="23">
                  <c:v>61</c:v>
                </c:pt>
                <c:pt idx="24">
                  <c:v>61</c:v>
                </c:pt>
                <c:pt idx="25">
                  <c:v>61</c:v>
                </c:pt>
                <c:pt idx="26">
                  <c:v>61</c:v>
                </c:pt>
                <c:pt idx="27">
                  <c:v>60</c:v>
                </c:pt>
                <c:pt idx="28">
                  <c:v>58</c:v>
                </c:pt>
                <c:pt idx="29">
                  <c:v>57</c:v>
                </c:pt>
                <c:pt idx="30">
                  <c:v>55</c:v>
                </c:pt>
                <c:pt idx="31">
                  <c:v>55</c:v>
                </c:pt>
                <c:pt idx="32">
                  <c:v>55</c:v>
                </c:pt>
                <c:pt idx="33">
                  <c:v>55</c:v>
                </c:pt>
                <c:pt idx="34">
                  <c:v>55</c:v>
                </c:pt>
                <c:pt idx="35">
                  <c:v>55</c:v>
                </c:pt>
                <c:pt idx="36">
                  <c:v>55</c:v>
                </c:pt>
                <c:pt idx="37">
                  <c:v>55</c:v>
                </c:pt>
                <c:pt idx="38">
                  <c:v>55</c:v>
                </c:pt>
                <c:pt idx="39">
                  <c:v>55</c:v>
                </c:pt>
                <c:pt idx="40">
                  <c:v>55</c:v>
                </c:pt>
                <c:pt idx="41">
                  <c:v>55</c:v>
                </c:pt>
                <c:pt idx="42">
                  <c:v>56</c:v>
                </c:pt>
                <c:pt idx="43">
                  <c:v>57</c:v>
                </c:pt>
                <c:pt idx="44">
                  <c:v>59</c:v>
                </c:pt>
                <c:pt idx="45">
                  <c:v>59</c:v>
                </c:pt>
                <c:pt idx="46">
                  <c:v>59</c:v>
                </c:pt>
                <c:pt idx="47">
                  <c:v>61</c:v>
                </c:pt>
                <c:pt idx="48">
                  <c:v>64</c:v>
                </c:pt>
                <c:pt idx="49">
                  <c:v>65</c:v>
                </c:pt>
                <c:pt idx="50">
                  <c:v>65</c:v>
                </c:pt>
                <c:pt idx="51">
                  <c:v>65</c:v>
                </c:pt>
                <c:pt idx="52">
                  <c:v>63</c:v>
                </c:pt>
                <c:pt idx="53">
                  <c:v>62</c:v>
                </c:pt>
                <c:pt idx="54">
                  <c:v>61</c:v>
                </c:pt>
                <c:pt idx="55">
                  <c:v>61</c:v>
                </c:pt>
                <c:pt idx="56">
                  <c:v>61</c:v>
                </c:pt>
                <c:pt idx="57">
                  <c:v>62</c:v>
                </c:pt>
                <c:pt idx="58">
                  <c:v>62</c:v>
                </c:pt>
                <c:pt idx="59">
                  <c:v>62</c:v>
                </c:pt>
                <c:pt idx="60">
                  <c:v>63</c:v>
                </c:pt>
                <c:pt idx="61">
                  <c:v>63</c:v>
                </c:pt>
                <c:pt idx="62">
                  <c:v>62</c:v>
                </c:pt>
                <c:pt idx="63">
                  <c:v>62</c:v>
                </c:pt>
                <c:pt idx="64">
                  <c:v>63</c:v>
                </c:pt>
                <c:pt idx="65">
                  <c:v>63</c:v>
                </c:pt>
                <c:pt idx="66">
                  <c:v>63</c:v>
                </c:pt>
                <c:pt idx="67">
                  <c:v>63</c:v>
                </c:pt>
                <c:pt idx="68">
                  <c:v>63</c:v>
                </c:pt>
                <c:pt idx="69">
                  <c:v>63</c:v>
                </c:pt>
                <c:pt idx="70">
                  <c:v>63</c:v>
                </c:pt>
                <c:pt idx="71">
                  <c:v>63</c:v>
                </c:pt>
                <c:pt idx="72">
                  <c:v>63</c:v>
                </c:pt>
                <c:pt idx="73">
                  <c:v>63</c:v>
                </c:pt>
                <c:pt idx="74">
                  <c:v>63</c:v>
                </c:pt>
                <c:pt idx="75">
                  <c:v>63</c:v>
                </c:pt>
                <c:pt idx="76">
                  <c:v>62</c:v>
                </c:pt>
                <c:pt idx="77">
                  <c:v>63</c:v>
                </c:pt>
                <c:pt idx="78">
                  <c:v>63</c:v>
                </c:pt>
                <c:pt idx="79">
                  <c:v>63</c:v>
                </c:pt>
                <c:pt idx="80">
                  <c:v>63</c:v>
                </c:pt>
                <c:pt idx="81">
                  <c:v>63</c:v>
                </c:pt>
                <c:pt idx="82">
                  <c:v>63</c:v>
                </c:pt>
                <c:pt idx="83">
                  <c:v>62</c:v>
                </c:pt>
                <c:pt idx="84">
                  <c:v>63</c:v>
                </c:pt>
                <c:pt idx="85">
                  <c:v>63</c:v>
                </c:pt>
                <c:pt idx="86">
                  <c:v>63</c:v>
                </c:pt>
                <c:pt idx="87">
                  <c:v>63</c:v>
                </c:pt>
                <c:pt idx="88">
                  <c:v>63</c:v>
                </c:pt>
                <c:pt idx="89">
                  <c:v>62</c:v>
                </c:pt>
                <c:pt idx="90">
                  <c:v>62</c:v>
                </c:pt>
                <c:pt idx="91">
                  <c:v>62</c:v>
                </c:pt>
                <c:pt idx="92">
                  <c:v>62</c:v>
                </c:pt>
                <c:pt idx="93">
                  <c:v>62</c:v>
                </c:pt>
                <c:pt idx="94">
                  <c:v>62</c:v>
                </c:pt>
                <c:pt idx="95">
                  <c:v>62</c:v>
                </c:pt>
                <c:pt idx="96">
                  <c:v>62</c:v>
                </c:pt>
                <c:pt idx="97">
                  <c:v>62</c:v>
                </c:pt>
                <c:pt idx="98">
                  <c:v>62</c:v>
                </c:pt>
                <c:pt idx="99">
                  <c:v>62</c:v>
                </c:pt>
                <c:pt idx="100">
                  <c:v>62</c:v>
                </c:pt>
                <c:pt idx="101">
                  <c:v>62</c:v>
                </c:pt>
                <c:pt idx="102">
                  <c:v>62</c:v>
                </c:pt>
                <c:pt idx="103">
                  <c:v>62</c:v>
                </c:pt>
                <c:pt idx="104">
                  <c:v>62</c:v>
                </c:pt>
                <c:pt idx="105">
                  <c:v>62</c:v>
                </c:pt>
                <c:pt idx="106">
                  <c:v>62</c:v>
                </c:pt>
                <c:pt idx="107">
                  <c:v>62</c:v>
                </c:pt>
                <c:pt idx="108">
                  <c:v>62</c:v>
                </c:pt>
                <c:pt idx="109">
                  <c:v>62</c:v>
                </c:pt>
                <c:pt idx="110">
                  <c:v>62</c:v>
                </c:pt>
                <c:pt idx="111">
                  <c:v>62</c:v>
                </c:pt>
                <c:pt idx="112">
                  <c:v>62</c:v>
                </c:pt>
                <c:pt idx="113">
                  <c:v>62</c:v>
                </c:pt>
                <c:pt idx="114">
                  <c:v>62</c:v>
                </c:pt>
                <c:pt idx="115">
                  <c:v>62</c:v>
                </c:pt>
                <c:pt idx="116">
                  <c:v>62</c:v>
                </c:pt>
                <c:pt idx="117">
                  <c:v>62</c:v>
                </c:pt>
                <c:pt idx="118">
                  <c:v>62</c:v>
                </c:pt>
                <c:pt idx="119">
                  <c:v>62</c:v>
                </c:pt>
                <c:pt idx="120">
                  <c:v>62</c:v>
                </c:pt>
                <c:pt idx="121">
                  <c:v>62</c:v>
                </c:pt>
                <c:pt idx="122">
                  <c:v>62</c:v>
                </c:pt>
              </c:numCache>
            </c:numRef>
          </c:yVal>
          <c:smooth val="1"/>
          <c:extLst xmlns:c16r2="http://schemas.microsoft.com/office/drawing/2015/06/chart">
            <c:ext xmlns:c16="http://schemas.microsoft.com/office/drawing/2014/chart" uri="{C3380CC4-5D6E-409C-BE32-E72D297353CC}">
              <c16:uniqueId val="{00000009-B3CF-4C22-B351-B61B7B96AD49}"/>
            </c:ext>
          </c:extLst>
        </c:ser>
        <c:ser>
          <c:idx val="10"/>
          <c:order val="10"/>
          <c:tx>
            <c:strRef>
              <c:f>SampleBack201808311729!$BQ$1</c:f>
              <c:strCache>
                <c:ptCount val="1"/>
                <c:pt idx="0">
                  <c:v>10回目</c:v>
                </c:pt>
              </c:strCache>
            </c:strRef>
          </c:tx>
          <c:spPr>
            <a:ln w="19050" cap="rnd">
              <a:solidFill>
                <a:schemeClr val="accent5">
                  <a:lumMod val="60000"/>
                </a:schemeClr>
              </a:solidFill>
              <a:round/>
            </a:ln>
            <a:effectLst/>
          </c:spPr>
          <c:marker>
            <c:symbol val="none"/>
          </c:marker>
          <c:xVal>
            <c:numRef>
              <c:f>SampleBack201808311729!$D$2:$D$1263</c:f>
              <c:numCache>
                <c:formatCode>General</c:formatCode>
                <c:ptCount val="1262"/>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pt idx="28">
                  <c:v>0.57999999999999996</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c:v>
                </c:pt>
                <c:pt idx="50">
                  <c:v>1.02</c:v>
                </c:pt>
                <c:pt idx="51">
                  <c:v>1.04</c:v>
                </c:pt>
                <c:pt idx="52">
                  <c:v>1.06</c:v>
                </c:pt>
                <c:pt idx="53">
                  <c:v>1.08</c:v>
                </c:pt>
                <c:pt idx="54">
                  <c:v>1.1000000000000001</c:v>
                </c:pt>
                <c:pt idx="55">
                  <c:v>1.1200000000000001</c:v>
                </c:pt>
                <c:pt idx="56">
                  <c:v>1.1399999999999999</c:v>
                </c:pt>
                <c:pt idx="57">
                  <c:v>1.159999</c:v>
                </c:pt>
                <c:pt idx="58">
                  <c:v>1.179999</c:v>
                </c:pt>
                <c:pt idx="59">
                  <c:v>1.199999</c:v>
                </c:pt>
                <c:pt idx="60">
                  <c:v>1.2199990000000001</c:v>
                </c:pt>
                <c:pt idx="61">
                  <c:v>1.2399990000000001</c:v>
                </c:pt>
                <c:pt idx="62">
                  <c:v>1.2599990000000001</c:v>
                </c:pt>
                <c:pt idx="63">
                  <c:v>1.2799990000000001</c:v>
                </c:pt>
                <c:pt idx="64">
                  <c:v>1.2999989999999999</c:v>
                </c:pt>
                <c:pt idx="65">
                  <c:v>1.3199989999999999</c:v>
                </c:pt>
                <c:pt idx="66">
                  <c:v>1.3399989999999999</c:v>
                </c:pt>
                <c:pt idx="67">
                  <c:v>1.359999</c:v>
                </c:pt>
                <c:pt idx="68">
                  <c:v>1.379999</c:v>
                </c:pt>
                <c:pt idx="69">
                  <c:v>1.399999</c:v>
                </c:pt>
                <c:pt idx="70">
                  <c:v>1.419999</c:v>
                </c:pt>
                <c:pt idx="71">
                  <c:v>1.439999</c:v>
                </c:pt>
                <c:pt idx="72">
                  <c:v>1.459999</c:v>
                </c:pt>
                <c:pt idx="73">
                  <c:v>1.4799990000000001</c:v>
                </c:pt>
                <c:pt idx="74">
                  <c:v>1.4999990000000001</c:v>
                </c:pt>
                <c:pt idx="75">
                  <c:v>1.5199990000000001</c:v>
                </c:pt>
                <c:pt idx="76">
                  <c:v>1.5399989999999999</c:v>
                </c:pt>
                <c:pt idx="77">
                  <c:v>1.5599989999999999</c:v>
                </c:pt>
                <c:pt idx="78">
                  <c:v>1.5799989999999999</c:v>
                </c:pt>
                <c:pt idx="79">
                  <c:v>1.5999989999999999</c:v>
                </c:pt>
                <c:pt idx="80">
                  <c:v>1.619999</c:v>
                </c:pt>
                <c:pt idx="81">
                  <c:v>1.639999</c:v>
                </c:pt>
                <c:pt idx="82">
                  <c:v>1.659999</c:v>
                </c:pt>
                <c:pt idx="83">
                  <c:v>1.679999</c:v>
                </c:pt>
                <c:pt idx="84">
                  <c:v>1.699999</c:v>
                </c:pt>
                <c:pt idx="85">
                  <c:v>1.7199990000000001</c:v>
                </c:pt>
                <c:pt idx="86">
                  <c:v>1.7399990000000001</c:v>
                </c:pt>
                <c:pt idx="87">
                  <c:v>1.7599990000000001</c:v>
                </c:pt>
                <c:pt idx="88">
                  <c:v>1.7799990000000001</c:v>
                </c:pt>
                <c:pt idx="89">
                  <c:v>1.7999989999999999</c:v>
                </c:pt>
                <c:pt idx="90">
                  <c:v>1.8199989999999999</c:v>
                </c:pt>
                <c:pt idx="91">
                  <c:v>1.8399989999999999</c:v>
                </c:pt>
                <c:pt idx="92">
                  <c:v>1.859999</c:v>
                </c:pt>
                <c:pt idx="93">
                  <c:v>1.879999</c:v>
                </c:pt>
                <c:pt idx="94">
                  <c:v>1.899999</c:v>
                </c:pt>
                <c:pt idx="95">
                  <c:v>1.919999</c:v>
                </c:pt>
                <c:pt idx="96">
                  <c:v>1.939999</c:v>
                </c:pt>
                <c:pt idx="97">
                  <c:v>1.959999</c:v>
                </c:pt>
                <c:pt idx="98">
                  <c:v>1.9799990000000001</c:v>
                </c:pt>
                <c:pt idx="99">
                  <c:v>1.9999990000000001</c:v>
                </c:pt>
                <c:pt idx="100">
                  <c:v>2.0199989999999999</c:v>
                </c:pt>
                <c:pt idx="101">
                  <c:v>2.0399989999999999</c:v>
                </c:pt>
                <c:pt idx="102">
                  <c:v>2.0599989999999999</c:v>
                </c:pt>
                <c:pt idx="103">
                  <c:v>2.0799989999999999</c:v>
                </c:pt>
                <c:pt idx="104">
                  <c:v>2.0999989999999999</c:v>
                </c:pt>
                <c:pt idx="105">
                  <c:v>2.119999</c:v>
                </c:pt>
                <c:pt idx="106">
                  <c:v>2.139999</c:v>
                </c:pt>
                <c:pt idx="107">
                  <c:v>2.159999</c:v>
                </c:pt>
                <c:pt idx="108">
                  <c:v>2.179999</c:v>
                </c:pt>
                <c:pt idx="109">
                  <c:v>2.199999</c:v>
                </c:pt>
                <c:pt idx="110">
                  <c:v>2.2199990000000001</c:v>
                </c:pt>
                <c:pt idx="111">
                  <c:v>2.2399990000000001</c:v>
                </c:pt>
                <c:pt idx="112">
                  <c:v>2.2599990000000001</c:v>
                </c:pt>
                <c:pt idx="113">
                  <c:v>2.2799990000000001</c:v>
                </c:pt>
                <c:pt idx="114">
                  <c:v>2.2999990000000001</c:v>
                </c:pt>
                <c:pt idx="115">
                  <c:v>2.3199990000000001</c:v>
                </c:pt>
                <c:pt idx="116">
                  <c:v>2.339998</c:v>
                </c:pt>
                <c:pt idx="117">
                  <c:v>2.359998</c:v>
                </c:pt>
                <c:pt idx="118">
                  <c:v>2.3799980000000001</c:v>
                </c:pt>
                <c:pt idx="119">
                  <c:v>2.3999980000000001</c:v>
                </c:pt>
                <c:pt idx="120">
                  <c:v>2.4199980000000001</c:v>
                </c:pt>
                <c:pt idx="121">
                  <c:v>2.4399980000000001</c:v>
                </c:pt>
                <c:pt idx="122">
                  <c:v>2.4599980000000001</c:v>
                </c:pt>
                <c:pt idx="123">
                  <c:v>2.4799980000000001</c:v>
                </c:pt>
                <c:pt idx="124">
                  <c:v>2.4999980000000002</c:v>
                </c:pt>
              </c:numCache>
            </c:numRef>
          </c:xVal>
          <c:yVal>
            <c:numRef>
              <c:f>SampleBack201808311729!$BQ$2:$BQ$1263</c:f>
              <c:numCache>
                <c:formatCode>General</c:formatCode>
                <c:ptCount val="1262"/>
                <c:pt idx="0">
                  <c:v>60</c:v>
                </c:pt>
                <c:pt idx="1">
                  <c:v>60</c:v>
                </c:pt>
                <c:pt idx="2">
                  <c:v>60</c:v>
                </c:pt>
                <c:pt idx="3">
                  <c:v>60</c:v>
                </c:pt>
                <c:pt idx="4">
                  <c:v>60</c:v>
                </c:pt>
                <c:pt idx="5">
                  <c:v>60</c:v>
                </c:pt>
                <c:pt idx="6">
                  <c:v>63</c:v>
                </c:pt>
                <c:pt idx="7">
                  <c:v>63</c:v>
                </c:pt>
                <c:pt idx="8">
                  <c:v>63</c:v>
                </c:pt>
                <c:pt idx="9">
                  <c:v>62</c:v>
                </c:pt>
                <c:pt idx="10">
                  <c:v>62</c:v>
                </c:pt>
                <c:pt idx="11">
                  <c:v>62</c:v>
                </c:pt>
                <c:pt idx="12">
                  <c:v>62</c:v>
                </c:pt>
                <c:pt idx="13">
                  <c:v>62</c:v>
                </c:pt>
                <c:pt idx="14">
                  <c:v>62</c:v>
                </c:pt>
                <c:pt idx="15">
                  <c:v>62</c:v>
                </c:pt>
                <c:pt idx="16">
                  <c:v>62</c:v>
                </c:pt>
                <c:pt idx="17">
                  <c:v>62</c:v>
                </c:pt>
                <c:pt idx="18">
                  <c:v>62</c:v>
                </c:pt>
                <c:pt idx="19">
                  <c:v>62</c:v>
                </c:pt>
                <c:pt idx="20">
                  <c:v>62</c:v>
                </c:pt>
                <c:pt idx="21">
                  <c:v>62</c:v>
                </c:pt>
                <c:pt idx="22">
                  <c:v>62</c:v>
                </c:pt>
                <c:pt idx="23">
                  <c:v>62</c:v>
                </c:pt>
                <c:pt idx="24">
                  <c:v>62</c:v>
                </c:pt>
                <c:pt idx="25">
                  <c:v>62</c:v>
                </c:pt>
                <c:pt idx="26">
                  <c:v>62</c:v>
                </c:pt>
                <c:pt idx="27">
                  <c:v>61</c:v>
                </c:pt>
                <c:pt idx="28">
                  <c:v>59</c:v>
                </c:pt>
                <c:pt idx="29">
                  <c:v>57</c:v>
                </c:pt>
                <c:pt idx="30">
                  <c:v>56</c:v>
                </c:pt>
                <c:pt idx="31">
                  <c:v>54</c:v>
                </c:pt>
                <c:pt idx="32">
                  <c:v>54</c:v>
                </c:pt>
                <c:pt idx="33">
                  <c:v>54</c:v>
                </c:pt>
                <c:pt idx="34">
                  <c:v>54</c:v>
                </c:pt>
                <c:pt idx="35">
                  <c:v>54</c:v>
                </c:pt>
                <c:pt idx="36">
                  <c:v>54</c:v>
                </c:pt>
                <c:pt idx="37">
                  <c:v>54</c:v>
                </c:pt>
                <c:pt idx="38">
                  <c:v>54</c:v>
                </c:pt>
                <c:pt idx="39">
                  <c:v>55</c:v>
                </c:pt>
                <c:pt idx="40">
                  <c:v>55</c:v>
                </c:pt>
                <c:pt idx="41">
                  <c:v>57</c:v>
                </c:pt>
                <c:pt idx="42">
                  <c:v>60</c:v>
                </c:pt>
                <c:pt idx="43">
                  <c:v>61</c:v>
                </c:pt>
                <c:pt idx="44">
                  <c:v>62</c:v>
                </c:pt>
                <c:pt idx="45">
                  <c:v>61</c:v>
                </c:pt>
                <c:pt idx="46">
                  <c:v>60</c:v>
                </c:pt>
                <c:pt idx="47">
                  <c:v>61</c:v>
                </c:pt>
                <c:pt idx="48">
                  <c:v>62</c:v>
                </c:pt>
                <c:pt idx="49">
                  <c:v>62</c:v>
                </c:pt>
                <c:pt idx="50">
                  <c:v>62</c:v>
                </c:pt>
                <c:pt idx="51">
                  <c:v>62</c:v>
                </c:pt>
                <c:pt idx="52">
                  <c:v>62</c:v>
                </c:pt>
                <c:pt idx="53">
                  <c:v>62</c:v>
                </c:pt>
                <c:pt idx="54">
                  <c:v>62</c:v>
                </c:pt>
                <c:pt idx="55">
                  <c:v>62</c:v>
                </c:pt>
                <c:pt idx="56">
                  <c:v>62</c:v>
                </c:pt>
                <c:pt idx="57">
                  <c:v>62</c:v>
                </c:pt>
                <c:pt idx="58">
                  <c:v>62</c:v>
                </c:pt>
                <c:pt idx="59">
                  <c:v>61</c:v>
                </c:pt>
                <c:pt idx="60">
                  <c:v>60</c:v>
                </c:pt>
                <c:pt idx="61">
                  <c:v>58</c:v>
                </c:pt>
                <c:pt idx="62">
                  <c:v>58</c:v>
                </c:pt>
                <c:pt idx="63">
                  <c:v>57</c:v>
                </c:pt>
                <c:pt idx="64">
                  <c:v>57</c:v>
                </c:pt>
                <c:pt idx="65">
                  <c:v>57</c:v>
                </c:pt>
                <c:pt idx="66">
                  <c:v>57</c:v>
                </c:pt>
                <c:pt idx="67">
                  <c:v>57</c:v>
                </c:pt>
                <c:pt idx="68">
                  <c:v>57</c:v>
                </c:pt>
                <c:pt idx="69">
                  <c:v>57</c:v>
                </c:pt>
                <c:pt idx="70">
                  <c:v>57</c:v>
                </c:pt>
                <c:pt idx="71">
                  <c:v>57</c:v>
                </c:pt>
                <c:pt idx="72">
                  <c:v>57</c:v>
                </c:pt>
                <c:pt idx="73">
                  <c:v>58</c:v>
                </c:pt>
                <c:pt idx="74">
                  <c:v>58</c:v>
                </c:pt>
                <c:pt idx="75">
                  <c:v>60</c:v>
                </c:pt>
                <c:pt idx="76">
                  <c:v>60</c:v>
                </c:pt>
                <c:pt idx="77">
                  <c:v>61</c:v>
                </c:pt>
                <c:pt idx="78">
                  <c:v>62</c:v>
                </c:pt>
                <c:pt idx="79">
                  <c:v>61</c:v>
                </c:pt>
                <c:pt idx="80">
                  <c:v>60</c:v>
                </c:pt>
                <c:pt idx="81">
                  <c:v>60</c:v>
                </c:pt>
                <c:pt idx="82">
                  <c:v>61</c:v>
                </c:pt>
                <c:pt idx="83">
                  <c:v>61</c:v>
                </c:pt>
                <c:pt idx="84">
                  <c:v>61</c:v>
                </c:pt>
                <c:pt idx="85">
                  <c:v>61</c:v>
                </c:pt>
                <c:pt idx="86">
                  <c:v>61</c:v>
                </c:pt>
                <c:pt idx="87">
                  <c:v>61</c:v>
                </c:pt>
                <c:pt idx="88">
                  <c:v>60</c:v>
                </c:pt>
                <c:pt idx="89">
                  <c:v>60</c:v>
                </c:pt>
                <c:pt idx="90">
                  <c:v>60</c:v>
                </c:pt>
                <c:pt idx="91">
                  <c:v>60</c:v>
                </c:pt>
                <c:pt idx="92">
                  <c:v>60</c:v>
                </c:pt>
                <c:pt idx="93">
                  <c:v>60</c:v>
                </c:pt>
                <c:pt idx="94">
                  <c:v>60</c:v>
                </c:pt>
                <c:pt idx="95">
                  <c:v>60</c:v>
                </c:pt>
                <c:pt idx="96">
                  <c:v>60</c:v>
                </c:pt>
                <c:pt idx="97">
                  <c:v>60</c:v>
                </c:pt>
                <c:pt idx="98">
                  <c:v>60</c:v>
                </c:pt>
                <c:pt idx="99">
                  <c:v>60</c:v>
                </c:pt>
                <c:pt idx="100">
                  <c:v>60</c:v>
                </c:pt>
                <c:pt idx="101">
                  <c:v>60</c:v>
                </c:pt>
                <c:pt idx="102">
                  <c:v>60</c:v>
                </c:pt>
                <c:pt idx="103">
                  <c:v>60</c:v>
                </c:pt>
                <c:pt idx="104">
                  <c:v>60</c:v>
                </c:pt>
                <c:pt idx="105">
                  <c:v>60</c:v>
                </c:pt>
                <c:pt idx="106">
                  <c:v>60</c:v>
                </c:pt>
                <c:pt idx="107">
                  <c:v>60</c:v>
                </c:pt>
                <c:pt idx="108">
                  <c:v>60</c:v>
                </c:pt>
                <c:pt idx="109">
                  <c:v>60</c:v>
                </c:pt>
                <c:pt idx="110">
                  <c:v>60</c:v>
                </c:pt>
                <c:pt idx="111">
                  <c:v>61</c:v>
                </c:pt>
                <c:pt idx="112">
                  <c:v>61</c:v>
                </c:pt>
                <c:pt idx="113">
                  <c:v>61</c:v>
                </c:pt>
                <c:pt idx="114">
                  <c:v>61</c:v>
                </c:pt>
                <c:pt idx="115">
                  <c:v>61</c:v>
                </c:pt>
                <c:pt idx="116">
                  <c:v>61</c:v>
                </c:pt>
                <c:pt idx="117">
                  <c:v>61</c:v>
                </c:pt>
                <c:pt idx="118">
                  <c:v>61</c:v>
                </c:pt>
                <c:pt idx="119">
                  <c:v>61</c:v>
                </c:pt>
                <c:pt idx="120">
                  <c:v>61</c:v>
                </c:pt>
                <c:pt idx="121">
                  <c:v>61</c:v>
                </c:pt>
                <c:pt idx="122">
                  <c:v>61</c:v>
                </c:pt>
                <c:pt idx="123">
                  <c:v>61</c:v>
                </c:pt>
                <c:pt idx="124">
                  <c:v>61</c:v>
                </c:pt>
              </c:numCache>
            </c:numRef>
          </c:yVal>
          <c:smooth val="1"/>
          <c:extLst xmlns:c16r2="http://schemas.microsoft.com/office/drawing/2015/06/chart">
            <c:ext xmlns:c16="http://schemas.microsoft.com/office/drawing/2014/chart" uri="{C3380CC4-5D6E-409C-BE32-E72D297353CC}">
              <c16:uniqueId val="{0000000A-B3CF-4C22-B351-B61B7B96AD49}"/>
            </c:ext>
          </c:extLst>
        </c:ser>
        <c:dLbls>
          <c:showLegendKey val="0"/>
          <c:showVal val="0"/>
          <c:showCatName val="0"/>
          <c:showSerName val="0"/>
          <c:showPercent val="0"/>
          <c:showBubbleSize val="0"/>
        </c:dLbls>
        <c:axId val="126894848"/>
        <c:axId val="126896768"/>
      </c:scatterChart>
      <c:valAx>
        <c:axId val="126894848"/>
        <c:scaling>
          <c:orientation val="minMax"/>
        </c:scaling>
        <c:delete val="0"/>
        <c:axPos val="b"/>
        <c:majorGridlines>
          <c:spPr>
            <a:ln w="9525" cap="flat" cmpd="sng" algn="ctr">
              <a:solidFill>
                <a:sysClr val="windowText" lastClr="000000"/>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時間</a:t>
                </a:r>
                <a:r>
                  <a:rPr lang="en-US" altLang="ja-JP" dirty="0"/>
                  <a:t>,s</a:t>
                </a:r>
                <a:endParaRPr lang="ja-JP" altLang="en-US" dirty="0"/>
              </a:p>
            </c:rich>
          </c:tx>
          <c:layout/>
          <c:overlay val="0"/>
          <c:spPr>
            <a:noFill/>
            <a:ln>
              <a:noFill/>
            </a:ln>
            <a:effectLst/>
          </c:sp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6896768"/>
        <c:crosses val="autoZero"/>
        <c:crossBetween val="midCat"/>
      </c:valAx>
      <c:valAx>
        <c:axId val="126896768"/>
        <c:scaling>
          <c:orientation val="minMax"/>
          <c:min val="5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尻尾角度</a:t>
                </a:r>
                <a:r>
                  <a:rPr lang="en-US" altLang="ja-JP" dirty="0"/>
                  <a:t>,deg</a:t>
                </a:r>
                <a:endParaRPr lang="ja-JP" altLang="en-US" dirty="0"/>
              </a:p>
            </c:rich>
          </c:tx>
          <c:layout/>
          <c:overlay val="0"/>
          <c:spPr>
            <a:noFill/>
            <a:ln>
              <a:noFill/>
            </a:ln>
            <a:effectLst/>
          </c:sp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6894848"/>
        <c:crosses val="autoZero"/>
        <c:crossBetween val="midCat"/>
      </c:valAx>
      <c:spPr>
        <a:noFill/>
        <a:ln>
          <a:solidFill>
            <a:schemeClr val="tx1"/>
          </a:solidFill>
        </a:ln>
        <a:effectLst/>
      </c:spPr>
    </c:plotArea>
    <c:legend>
      <c:legendPos val="r"/>
      <c:layout>
        <c:manualLayout>
          <c:xMode val="edge"/>
          <c:yMode val="edge"/>
          <c:x val="0.82267468361685492"/>
          <c:y val="0.14155085371754786"/>
          <c:w val="0.17192568175160386"/>
          <c:h val="0.7707241069754875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4414088" cy="733416"/>
          </a:xfrm>
          <a:prstGeom prst="rect">
            <a:avLst/>
          </a:prstGeom>
        </p:spPr>
        <p:txBody>
          <a:bodyPr vert="horz" lIns="136557" tIns="68278" rIns="136557" bIns="68278" rtlCol="0"/>
          <a:lstStyle>
            <a:lvl1pPr algn="l">
              <a:defRPr sz="1800"/>
            </a:lvl1pPr>
          </a:lstStyle>
          <a:p>
            <a:endParaRPr kumimoji="1" lang="ja-JP" altLang="en-US" dirty="0"/>
          </a:p>
        </p:txBody>
      </p:sp>
      <p:sp>
        <p:nvSpPr>
          <p:cNvPr id="3" name="日付プレースホルダー 2"/>
          <p:cNvSpPr>
            <a:spLocks noGrp="1"/>
          </p:cNvSpPr>
          <p:nvPr>
            <p:ph type="dt" sz="quarter" idx="1"/>
          </p:nvPr>
        </p:nvSpPr>
        <p:spPr>
          <a:xfrm>
            <a:off x="5769621" y="2"/>
            <a:ext cx="4415728" cy="733416"/>
          </a:xfrm>
          <a:prstGeom prst="rect">
            <a:avLst/>
          </a:prstGeom>
        </p:spPr>
        <p:txBody>
          <a:bodyPr vert="horz" lIns="136557" tIns="68278" rIns="136557" bIns="68278" rtlCol="0"/>
          <a:lstStyle>
            <a:lvl1pPr algn="r">
              <a:defRPr sz="1800"/>
            </a:lvl1pPr>
          </a:lstStyle>
          <a:p>
            <a:fld id="{4AA99B07-27C1-46D7-8DEF-0B791A6B6FE4}" type="datetimeFigureOut">
              <a:rPr kumimoji="1" lang="ja-JP" altLang="en-US" smtClean="0"/>
              <a:t>2018/9/4</a:t>
            </a:fld>
            <a:endParaRPr kumimoji="1" lang="ja-JP" altLang="en-US" dirty="0"/>
          </a:p>
        </p:txBody>
      </p:sp>
      <p:sp>
        <p:nvSpPr>
          <p:cNvPr id="4" name="フッター プレースホルダー 3"/>
          <p:cNvSpPr>
            <a:spLocks noGrp="1"/>
          </p:cNvSpPr>
          <p:nvPr>
            <p:ph type="ftr" sz="quarter" idx="2"/>
          </p:nvPr>
        </p:nvSpPr>
        <p:spPr>
          <a:xfrm>
            <a:off x="0" y="13876349"/>
            <a:ext cx="4414088" cy="733416"/>
          </a:xfrm>
          <a:prstGeom prst="rect">
            <a:avLst/>
          </a:prstGeom>
        </p:spPr>
        <p:txBody>
          <a:bodyPr vert="horz" lIns="136557" tIns="68278" rIns="136557" bIns="68278" rtlCol="0" anchor="b"/>
          <a:lstStyle>
            <a:lvl1pPr algn="l">
              <a:defRPr sz="1800"/>
            </a:lvl1pPr>
          </a:lstStyle>
          <a:p>
            <a:endParaRPr kumimoji="1" lang="ja-JP" altLang="en-US" dirty="0"/>
          </a:p>
        </p:txBody>
      </p:sp>
      <p:sp>
        <p:nvSpPr>
          <p:cNvPr id="5" name="スライド番号プレースホルダー 4"/>
          <p:cNvSpPr>
            <a:spLocks noGrp="1"/>
          </p:cNvSpPr>
          <p:nvPr>
            <p:ph type="sldNum" sz="quarter" idx="3"/>
          </p:nvPr>
        </p:nvSpPr>
        <p:spPr>
          <a:xfrm>
            <a:off x="5769621" y="13876349"/>
            <a:ext cx="4415728" cy="733416"/>
          </a:xfrm>
          <a:prstGeom prst="rect">
            <a:avLst/>
          </a:prstGeom>
        </p:spPr>
        <p:txBody>
          <a:bodyPr vert="horz" lIns="136557" tIns="68278" rIns="136557" bIns="68278" rtlCol="0" anchor="b"/>
          <a:lstStyle>
            <a:lvl1pPr algn="r">
              <a:defRPr sz="1800"/>
            </a:lvl1pPr>
          </a:lstStyle>
          <a:p>
            <a:fld id="{629182DF-3691-4EC2-AAEC-89C1CD7714C3}" type="slidenum">
              <a:rPr kumimoji="1" lang="ja-JP" altLang="en-US" smtClean="0"/>
              <a:t>‹#›</a:t>
            </a:fld>
            <a:endParaRPr kumimoji="1" lang="ja-JP" altLang="en-US" dirty="0"/>
          </a:p>
        </p:txBody>
      </p:sp>
    </p:spTree>
    <p:extLst>
      <p:ext uri="{BB962C8B-B14F-4D97-AF65-F5344CB8AC3E}">
        <p14:creationId xmlns:p14="http://schemas.microsoft.com/office/powerpoint/2010/main" val="3378609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414361" cy="733871"/>
          </a:xfrm>
          <a:prstGeom prst="rect">
            <a:avLst/>
          </a:prstGeom>
        </p:spPr>
        <p:txBody>
          <a:bodyPr vert="horz" lIns="136557" tIns="68278" rIns="136557" bIns="68278" rtlCol="0"/>
          <a:lstStyle>
            <a:lvl1pPr algn="l">
              <a:defRPr sz="1800"/>
            </a:lvl1pPr>
          </a:lstStyle>
          <a:p>
            <a:endParaRPr kumimoji="1" lang="ja-JP" altLang="en-US" dirty="0"/>
          </a:p>
        </p:txBody>
      </p:sp>
      <p:sp>
        <p:nvSpPr>
          <p:cNvPr id="3" name="日付プレースホルダー 2"/>
          <p:cNvSpPr>
            <a:spLocks noGrp="1"/>
          </p:cNvSpPr>
          <p:nvPr>
            <p:ph type="dt" idx="1"/>
          </p:nvPr>
        </p:nvSpPr>
        <p:spPr>
          <a:xfrm>
            <a:off x="5770858" y="0"/>
            <a:ext cx="4414361" cy="733871"/>
          </a:xfrm>
          <a:prstGeom prst="rect">
            <a:avLst/>
          </a:prstGeom>
        </p:spPr>
        <p:txBody>
          <a:bodyPr vert="horz" lIns="136557" tIns="68278" rIns="136557" bIns="68278" rtlCol="0"/>
          <a:lstStyle>
            <a:lvl1pPr algn="r">
              <a:defRPr sz="1800"/>
            </a:lvl1pPr>
          </a:lstStyle>
          <a:p>
            <a:fld id="{E6E4D087-B9EE-4474-8DB1-27FE5ADFDA3F}" type="datetimeFigureOut">
              <a:rPr kumimoji="1" lang="ja-JP" altLang="en-US" smtClean="0"/>
              <a:t>2018/9/4</a:t>
            </a:fld>
            <a:endParaRPr kumimoji="1" lang="ja-JP" altLang="en-US" dirty="0"/>
          </a:p>
        </p:txBody>
      </p:sp>
      <p:sp>
        <p:nvSpPr>
          <p:cNvPr id="4" name="スライド イメージ プレースホルダー 3"/>
          <p:cNvSpPr>
            <a:spLocks noGrp="1" noRot="1" noChangeAspect="1"/>
          </p:cNvSpPr>
          <p:nvPr>
            <p:ph type="sldImg" idx="2"/>
          </p:nvPr>
        </p:nvSpPr>
        <p:spPr>
          <a:xfrm>
            <a:off x="1606550" y="1824038"/>
            <a:ext cx="6973888" cy="4932362"/>
          </a:xfrm>
          <a:prstGeom prst="rect">
            <a:avLst/>
          </a:prstGeom>
          <a:noFill/>
          <a:ln w="12700">
            <a:solidFill>
              <a:prstClr val="black"/>
            </a:solidFill>
          </a:ln>
        </p:spPr>
        <p:txBody>
          <a:bodyPr vert="horz" lIns="136557" tIns="68278" rIns="136557" bIns="68278" rtlCol="0" anchor="ctr"/>
          <a:lstStyle/>
          <a:p>
            <a:endParaRPr lang="ja-JP" altLang="en-US" dirty="0"/>
          </a:p>
        </p:txBody>
      </p:sp>
      <p:sp>
        <p:nvSpPr>
          <p:cNvPr id="5" name="ノート プレースホルダー 4"/>
          <p:cNvSpPr>
            <a:spLocks noGrp="1"/>
          </p:cNvSpPr>
          <p:nvPr>
            <p:ph type="body" sz="quarter" idx="3"/>
          </p:nvPr>
        </p:nvSpPr>
        <p:spPr>
          <a:xfrm>
            <a:off x="1018700" y="7030951"/>
            <a:ext cx="8149590" cy="5752593"/>
          </a:xfrm>
          <a:prstGeom prst="rect">
            <a:avLst/>
          </a:prstGeom>
        </p:spPr>
        <p:txBody>
          <a:bodyPr vert="horz" lIns="136557" tIns="68278" rIns="136557" bIns="6827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875898"/>
            <a:ext cx="4414361" cy="733869"/>
          </a:xfrm>
          <a:prstGeom prst="rect">
            <a:avLst/>
          </a:prstGeom>
        </p:spPr>
        <p:txBody>
          <a:bodyPr vert="horz" lIns="136557" tIns="68278" rIns="136557" bIns="68278" rtlCol="0" anchor="b"/>
          <a:lstStyle>
            <a:lvl1pPr algn="l">
              <a:defRPr sz="1800"/>
            </a:lvl1pPr>
          </a:lstStyle>
          <a:p>
            <a:endParaRPr kumimoji="1" lang="ja-JP" altLang="en-US" dirty="0"/>
          </a:p>
        </p:txBody>
      </p:sp>
      <p:sp>
        <p:nvSpPr>
          <p:cNvPr id="7" name="スライド番号プレースホルダー 6"/>
          <p:cNvSpPr>
            <a:spLocks noGrp="1"/>
          </p:cNvSpPr>
          <p:nvPr>
            <p:ph type="sldNum" sz="quarter" idx="5"/>
          </p:nvPr>
        </p:nvSpPr>
        <p:spPr>
          <a:xfrm>
            <a:off x="5770858" y="13875898"/>
            <a:ext cx="4414361" cy="733869"/>
          </a:xfrm>
          <a:prstGeom prst="rect">
            <a:avLst/>
          </a:prstGeom>
        </p:spPr>
        <p:txBody>
          <a:bodyPr vert="horz" lIns="136557" tIns="68278" rIns="136557" bIns="68278" rtlCol="0" anchor="b"/>
          <a:lstStyle>
            <a:lvl1pPr algn="r">
              <a:defRPr sz="1800"/>
            </a:lvl1pPr>
          </a:lstStyle>
          <a:p>
            <a:fld id="{959B4515-6A4F-407A-B830-B92E9312C520}" type="slidenum">
              <a:rPr kumimoji="1" lang="ja-JP" altLang="en-US" smtClean="0"/>
              <a:t>‹#›</a:t>
            </a:fld>
            <a:endParaRPr kumimoji="1" lang="ja-JP" altLang="en-US" dirty="0"/>
          </a:p>
        </p:txBody>
      </p:sp>
    </p:spTree>
    <p:extLst>
      <p:ext uri="{BB962C8B-B14F-4D97-AF65-F5344CB8AC3E}">
        <p14:creationId xmlns:p14="http://schemas.microsoft.com/office/powerpoint/2010/main" val="2066941153"/>
      </p:ext>
    </p:extLst>
  </p:cSld>
  <p:clrMap bg1="lt1" tx1="dk1" bg2="lt2" tx2="dk2" accent1="accent1" accent2="accent2" accent3="accent3" accent4="accent4" accent5="accent5" accent6="accent6" hlink="hlink" folHlink="folHlink"/>
  <p:notesStyle>
    <a:lvl1pPr marL="0" algn="l" defTabSz="1238663" rtl="0" eaLnBrk="1" latinLnBrk="0" hangingPunct="1">
      <a:defRPr kumimoji="1" sz="1626" kern="1200">
        <a:solidFill>
          <a:schemeClr val="tx1"/>
        </a:solidFill>
        <a:latin typeface="+mn-lt"/>
        <a:ea typeface="+mn-ea"/>
        <a:cs typeface="+mn-cs"/>
      </a:defRPr>
    </a:lvl1pPr>
    <a:lvl2pPr marL="619332" algn="l" defTabSz="1238663" rtl="0" eaLnBrk="1" latinLnBrk="0" hangingPunct="1">
      <a:defRPr kumimoji="1" sz="1626" kern="1200">
        <a:solidFill>
          <a:schemeClr val="tx1"/>
        </a:solidFill>
        <a:latin typeface="+mn-lt"/>
        <a:ea typeface="+mn-ea"/>
        <a:cs typeface="+mn-cs"/>
      </a:defRPr>
    </a:lvl2pPr>
    <a:lvl3pPr marL="1238663" algn="l" defTabSz="1238663" rtl="0" eaLnBrk="1" latinLnBrk="0" hangingPunct="1">
      <a:defRPr kumimoji="1" sz="1626" kern="1200">
        <a:solidFill>
          <a:schemeClr val="tx1"/>
        </a:solidFill>
        <a:latin typeface="+mn-lt"/>
        <a:ea typeface="+mn-ea"/>
        <a:cs typeface="+mn-cs"/>
      </a:defRPr>
    </a:lvl3pPr>
    <a:lvl4pPr marL="1857996" algn="l" defTabSz="1238663" rtl="0" eaLnBrk="1" latinLnBrk="0" hangingPunct="1">
      <a:defRPr kumimoji="1" sz="1626" kern="1200">
        <a:solidFill>
          <a:schemeClr val="tx1"/>
        </a:solidFill>
        <a:latin typeface="+mn-lt"/>
        <a:ea typeface="+mn-ea"/>
        <a:cs typeface="+mn-cs"/>
      </a:defRPr>
    </a:lvl4pPr>
    <a:lvl5pPr marL="2477327" algn="l" defTabSz="1238663" rtl="0" eaLnBrk="1" latinLnBrk="0" hangingPunct="1">
      <a:defRPr kumimoji="1" sz="1626" kern="1200">
        <a:solidFill>
          <a:schemeClr val="tx1"/>
        </a:solidFill>
        <a:latin typeface="+mn-lt"/>
        <a:ea typeface="+mn-ea"/>
        <a:cs typeface="+mn-cs"/>
      </a:defRPr>
    </a:lvl5pPr>
    <a:lvl6pPr marL="3096659" algn="l" defTabSz="1238663" rtl="0" eaLnBrk="1" latinLnBrk="0" hangingPunct="1">
      <a:defRPr kumimoji="1" sz="1626" kern="1200">
        <a:solidFill>
          <a:schemeClr val="tx1"/>
        </a:solidFill>
        <a:latin typeface="+mn-lt"/>
        <a:ea typeface="+mn-ea"/>
        <a:cs typeface="+mn-cs"/>
      </a:defRPr>
    </a:lvl6pPr>
    <a:lvl7pPr marL="3715991" algn="l" defTabSz="1238663" rtl="0" eaLnBrk="1" latinLnBrk="0" hangingPunct="1">
      <a:defRPr kumimoji="1" sz="1626" kern="1200">
        <a:solidFill>
          <a:schemeClr val="tx1"/>
        </a:solidFill>
        <a:latin typeface="+mn-lt"/>
        <a:ea typeface="+mn-ea"/>
        <a:cs typeface="+mn-cs"/>
      </a:defRPr>
    </a:lvl7pPr>
    <a:lvl8pPr marL="4335322" algn="l" defTabSz="1238663" rtl="0" eaLnBrk="1" latinLnBrk="0" hangingPunct="1">
      <a:defRPr kumimoji="1" sz="1626" kern="1200">
        <a:solidFill>
          <a:schemeClr val="tx1"/>
        </a:solidFill>
        <a:latin typeface="+mn-lt"/>
        <a:ea typeface="+mn-ea"/>
        <a:cs typeface="+mn-cs"/>
      </a:defRPr>
    </a:lvl8pPr>
    <a:lvl9pPr marL="4954656" algn="l" defTabSz="1238663"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1</a:t>
            </a:fld>
            <a:endParaRPr kumimoji="1" lang="ja-JP" altLang="en-US" dirty="0"/>
          </a:p>
        </p:txBody>
      </p:sp>
    </p:spTree>
    <p:extLst>
      <p:ext uri="{BB962C8B-B14F-4D97-AF65-F5344CB8AC3E}">
        <p14:creationId xmlns:p14="http://schemas.microsoft.com/office/powerpoint/2010/main" val="291538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06550" y="1824038"/>
            <a:ext cx="6973888" cy="49323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2</a:t>
            </a:fld>
            <a:endParaRPr kumimoji="1" lang="ja-JP" altLang="en-US" dirty="0"/>
          </a:p>
        </p:txBody>
      </p:sp>
    </p:spTree>
    <p:extLst>
      <p:ext uri="{BB962C8B-B14F-4D97-AF65-F5344CB8AC3E}">
        <p14:creationId xmlns:p14="http://schemas.microsoft.com/office/powerpoint/2010/main" val="154673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06550" y="1824038"/>
            <a:ext cx="6973888" cy="49323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3</a:t>
            </a:fld>
            <a:endParaRPr kumimoji="1" lang="ja-JP" altLang="en-US" dirty="0"/>
          </a:p>
        </p:txBody>
      </p:sp>
    </p:spTree>
    <p:extLst>
      <p:ext uri="{BB962C8B-B14F-4D97-AF65-F5344CB8AC3E}">
        <p14:creationId xmlns:p14="http://schemas.microsoft.com/office/powerpoint/2010/main" val="232710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06550" y="1824038"/>
            <a:ext cx="6973888" cy="49323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4</a:t>
            </a:fld>
            <a:endParaRPr kumimoji="1" lang="ja-JP" altLang="en-US" dirty="0"/>
          </a:p>
        </p:txBody>
      </p:sp>
    </p:spTree>
    <p:extLst>
      <p:ext uri="{BB962C8B-B14F-4D97-AF65-F5344CB8AC3E}">
        <p14:creationId xmlns:p14="http://schemas.microsoft.com/office/powerpoint/2010/main" val="313575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06550" y="1824038"/>
            <a:ext cx="6973888" cy="49323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5</a:t>
            </a:fld>
            <a:endParaRPr kumimoji="1" lang="ja-JP" altLang="en-US" dirty="0"/>
          </a:p>
        </p:txBody>
      </p:sp>
    </p:spTree>
    <p:extLst>
      <p:ext uri="{BB962C8B-B14F-4D97-AF65-F5344CB8AC3E}">
        <p14:creationId xmlns:p14="http://schemas.microsoft.com/office/powerpoint/2010/main" val="233767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606550" y="1824038"/>
            <a:ext cx="6973888" cy="49323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9B4515-6A4F-407A-B830-B92E9312C520}" type="slidenum">
              <a:rPr kumimoji="1" lang="ja-JP" altLang="en-US" smtClean="0"/>
              <a:t>6</a:t>
            </a:fld>
            <a:endParaRPr kumimoji="1" lang="ja-JP" altLang="en-US" dirty="0"/>
          </a:p>
        </p:txBody>
      </p:sp>
    </p:spTree>
    <p:extLst>
      <p:ext uri="{BB962C8B-B14F-4D97-AF65-F5344CB8AC3E}">
        <p14:creationId xmlns:p14="http://schemas.microsoft.com/office/powerpoint/2010/main" val="1878424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889921" y="1753176"/>
            <a:ext cx="11339513" cy="3722335"/>
          </a:xfrm>
        </p:spPr>
        <p:txBody>
          <a:bodyPr anchor="b">
            <a:normAutofit/>
          </a:bodyPr>
          <a:lstStyle>
            <a:lvl1pPr algn="ctr">
              <a:defRPr sz="7016"/>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21" y="5615681"/>
            <a:ext cx="11339513" cy="2581379"/>
          </a:xfrm>
        </p:spPr>
        <p:txBody>
          <a:bodyPr>
            <a:normAutofit/>
          </a:bodyPr>
          <a:lstStyle>
            <a:lvl1pPr marL="0" indent="0" algn="ctr">
              <a:buNone/>
              <a:defRPr sz="2806">
                <a:solidFill>
                  <a:schemeClr val="tx1">
                    <a:lumMod val="75000"/>
                    <a:lumOff val="25000"/>
                  </a:schemeClr>
                </a:solidFill>
              </a:defRPr>
            </a:lvl1pPr>
            <a:lvl2pPr marL="534588" indent="0" algn="ctr">
              <a:buNone/>
              <a:defRPr sz="3274"/>
            </a:lvl2pPr>
            <a:lvl3pPr marL="1069176" indent="0" algn="ctr">
              <a:buNone/>
              <a:defRPr sz="2806"/>
            </a:lvl3pPr>
            <a:lvl4pPr marL="1603764" indent="0" algn="ctr">
              <a:buNone/>
              <a:defRPr sz="2339"/>
            </a:lvl4pPr>
            <a:lvl5pPr marL="2138354" indent="0" algn="ctr">
              <a:buNone/>
              <a:defRPr sz="2339"/>
            </a:lvl5pPr>
            <a:lvl6pPr marL="2672941" indent="0" algn="ctr">
              <a:buNone/>
              <a:defRPr sz="2339"/>
            </a:lvl6pPr>
            <a:lvl7pPr marL="3207530" indent="0" algn="ctr">
              <a:buNone/>
              <a:defRPr sz="2339"/>
            </a:lvl7pPr>
            <a:lvl8pPr marL="3742118" indent="0" algn="ctr">
              <a:buNone/>
              <a:defRPr sz="2339"/>
            </a:lvl8pPr>
            <a:lvl9pPr marL="4276706" indent="0" algn="ctr">
              <a:buNone/>
              <a:defRPr sz="2339"/>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a:xfrm>
            <a:off x="12375817" y="340610"/>
            <a:ext cx="853617" cy="569240"/>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stStyle>
          <a:p>
            <a:fld id="{72904FCB-9A2C-4F92-998F-ED3B0993B9BB}" type="slidenum">
              <a:rPr lang="ja-JP" altLang="en-US" smtClean="0"/>
              <a:pPr/>
              <a:t>‹#›</a:t>
            </a:fld>
            <a:endParaRPr lang="ja-JP" altLang="en-US" dirty="0"/>
          </a:p>
        </p:txBody>
      </p:sp>
      <p:grpSp>
        <p:nvGrpSpPr>
          <p:cNvPr id="7" name="グループ化 6"/>
          <p:cNvGrpSpPr/>
          <p:nvPr userDrawn="1"/>
        </p:nvGrpSpPr>
        <p:grpSpPr>
          <a:xfrm>
            <a:off x="6134267" y="200440"/>
            <a:ext cx="6347873" cy="672090"/>
            <a:chOff x="4113537" y="-93971"/>
            <a:chExt cx="4825031" cy="510857"/>
          </a:xfrm>
        </p:grpSpPr>
        <p:sp>
          <p:nvSpPr>
            <p:cNvPr id="8" name="正方形/長方形 7"/>
            <p:cNvSpPr/>
            <p:nvPr/>
          </p:nvSpPr>
          <p:spPr>
            <a:xfrm>
              <a:off x="4113537" y="-93971"/>
              <a:ext cx="2839225" cy="510857"/>
            </a:xfrm>
            <a:prstGeom prst="rect">
              <a:avLst/>
            </a:prstGeom>
            <a:no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59" dirty="0">
                  <a:solidFill>
                    <a:schemeClr val="tx2">
                      <a:lumMod val="50000"/>
                    </a:schemeClr>
                  </a:solidFill>
                  <a:latin typeface="HGS教科書体" panose="02020600000000000000" pitchFamily="18" charset="-128"/>
                  <a:ea typeface="HGS教科書体" panose="02020600000000000000" pitchFamily="18" charset="-128"/>
                </a:rPr>
                <a:t>産学連携</a:t>
              </a:r>
              <a:r>
                <a:rPr lang="ja-JP" altLang="en-US" sz="1782" dirty="0">
                  <a:solidFill>
                    <a:schemeClr val="tx2">
                      <a:lumMod val="50000"/>
                    </a:schemeClr>
                  </a:solidFill>
                  <a:latin typeface="HGS教科書体" panose="02020600000000000000" pitchFamily="18" charset="-128"/>
                  <a:ea typeface="HGS教科書体" panose="02020600000000000000" pitchFamily="18" charset="-128"/>
                </a:rPr>
                <a:t>　</a:t>
              </a:r>
              <a:r>
                <a:rPr lang="en-US" altLang="ja-JP" sz="2673" dirty="0">
                  <a:solidFill>
                    <a:schemeClr val="tx2">
                      <a:lumMod val="50000"/>
                    </a:schemeClr>
                  </a:solidFill>
                  <a:latin typeface="Roboto" panose="02000000000000000000" pitchFamily="2" charset="0"/>
                  <a:ea typeface="Roboto" panose="02000000000000000000" pitchFamily="2" charset="0"/>
                  <a:cs typeface="Roboto" panose="02000000000000000000" pitchFamily="2" charset="0"/>
                </a:rPr>
                <a:t>RoboOhta+M&amp;C</a:t>
              </a:r>
              <a:r>
                <a:rPr lang="en-US" altLang="ja-JP" sz="2004" dirty="0">
                  <a:solidFill>
                    <a:schemeClr val="tx2">
                      <a:lumMod val="50000"/>
                    </a:schemeClr>
                  </a:solidFill>
                  <a:latin typeface="Roboto" panose="02000000000000000000" pitchFamily="2" charset="0"/>
                  <a:ea typeface="Roboto" panose="02000000000000000000" pitchFamily="2" charset="0"/>
                  <a:cs typeface="Roboto" panose="02000000000000000000" pitchFamily="2" charset="0"/>
                </a:rPr>
                <a:t/>
              </a:r>
              <a:br>
                <a:rPr lang="en-US" altLang="ja-JP" sz="2004" dirty="0">
                  <a:solidFill>
                    <a:schemeClr val="tx2">
                      <a:lumMod val="50000"/>
                    </a:schemeClr>
                  </a:solidFill>
                  <a:latin typeface="Roboto" panose="02000000000000000000" pitchFamily="2" charset="0"/>
                  <a:ea typeface="Roboto" panose="02000000000000000000" pitchFamily="2" charset="0"/>
                  <a:cs typeface="Roboto" panose="02000000000000000000" pitchFamily="2" charset="0"/>
                </a:rPr>
              </a:br>
              <a:r>
                <a:rPr lang="ja-JP" altLang="en-US" sz="1002" dirty="0">
                  <a:solidFill>
                    <a:schemeClr val="tx2">
                      <a:lumMod val="50000"/>
                    </a:schemeClr>
                  </a:solidFill>
                  <a:latin typeface="HGS教科書体" panose="02020600000000000000" pitchFamily="18" charset="-128"/>
                  <a:ea typeface="HGS教科書体" panose="02020600000000000000" pitchFamily="18" charset="-128"/>
                </a:rPr>
                <a:t>群馬大学　＋　日本精工株式会社ステアリング技術センター</a:t>
              </a:r>
              <a:r>
                <a:rPr lang="ja-JP" altLang="en-US" sz="1002" dirty="0">
                  <a:solidFill>
                    <a:schemeClr val="tx2">
                      <a:lumMod val="50000"/>
                    </a:schemeClr>
                  </a:solidFill>
                </a:rPr>
                <a:t>　</a:t>
              </a:r>
            </a:p>
          </p:txBody>
        </p:sp>
        <p:pic>
          <p:nvPicPr>
            <p:cNvPr id="9" name="図 8"/>
            <p:cNvPicPr>
              <a:picLocks noChangeAspect="1"/>
            </p:cNvPicPr>
            <p:nvPr/>
          </p:nvPicPr>
          <p:blipFill rotWithShape="1">
            <a:blip r:embed="rId2" cstate="print">
              <a:duotone>
                <a:prstClr val="black"/>
                <a:srgbClr val="991B0F">
                  <a:tint val="45000"/>
                  <a:satMod val="400000"/>
                </a:srgbClr>
              </a:duotone>
              <a:extLst>
                <a:ext uri="{28A0092B-C50C-407E-A947-70E740481C1C}">
                  <a14:useLocalDpi xmlns:a14="http://schemas.microsoft.com/office/drawing/2010/main" val="0"/>
                </a:ext>
              </a:extLst>
            </a:blip>
            <a:srcRect b="3642"/>
            <a:stretch/>
          </p:blipFill>
          <p:spPr>
            <a:xfrm>
              <a:off x="6952764" y="-93970"/>
              <a:ext cx="1985804" cy="510856"/>
            </a:xfrm>
            <a:prstGeom prst="rect">
              <a:avLst/>
            </a:prstGeom>
          </p:spPr>
        </p:pic>
      </p:grpSp>
      <p:grpSp>
        <p:nvGrpSpPr>
          <p:cNvPr id="10" name="グループ化 9"/>
          <p:cNvGrpSpPr/>
          <p:nvPr userDrawn="1"/>
        </p:nvGrpSpPr>
        <p:grpSpPr>
          <a:xfrm>
            <a:off x="13270158" y="166532"/>
            <a:ext cx="1698174" cy="2656422"/>
            <a:chOff x="13270158" y="166532"/>
            <a:chExt cx="1698174" cy="2656422"/>
          </a:xfrm>
          <a:solidFill>
            <a:srgbClr val="12B2BE"/>
          </a:solidFill>
        </p:grpSpPr>
        <p:sp>
          <p:nvSpPr>
            <p:cNvPr id="11" name="下矢印吹き出し 10"/>
            <p:cNvSpPr/>
            <p:nvPr/>
          </p:nvSpPr>
          <p:spPr>
            <a:xfrm>
              <a:off x="13270159" y="166532"/>
              <a:ext cx="1698171" cy="652293"/>
            </a:xfrm>
            <a:prstGeom prst="downArrowCallout">
              <a:avLst/>
            </a:prstGeom>
            <a:grp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227" dirty="0">
                  <a:solidFill>
                    <a:schemeClr val="bg2">
                      <a:lumMod val="25000"/>
                    </a:schemeClr>
                  </a:solidFill>
                  <a:latin typeface="HG教科書体" panose="02020609000000000000" pitchFamily="17" charset="-128"/>
                  <a:ea typeface="HG教科書体" panose="02020609000000000000" pitchFamily="17" charset="-128"/>
                </a:rPr>
                <a:t>機能モデル</a:t>
              </a:r>
              <a:endParaRPr lang="en-US" altLang="ja-JP" sz="2227" dirty="0">
                <a:solidFill>
                  <a:schemeClr val="bg2">
                    <a:lumMod val="25000"/>
                  </a:schemeClr>
                </a:solidFill>
                <a:latin typeface="HG教科書体" panose="02020609000000000000" pitchFamily="17" charset="-128"/>
                <a:ea typeface="HG教科書体" panose="02020609000000000000" pitchFamily="17" charset="-128"/>
              </a:endParaRPr>
            </a:p>
          </p:txBody>
        </p:sp>
        <p:sp>
          <p:nvSpPr>
            <p:cNvPr id="12" name="下矢印吹き出し 11"/>
            <p:cNvSpPr/>
            <p:nvPr/>
          </p:nvSpPr>
          <p:spPr>
            <a:xfrm>
              <a:off x="13270158" y="909850"/>
              <a:ext cx="1698171" cy="652293"/>
            </a:xfrm>
            <a:prstGeom prst="downArrowCallout">
              <a:avLst/>
            </a:prstGeom>
            <a:grp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227" dirty="0">
                  <a:solidFill>
                    <a:schemeClr val="bg2">
                      <a:lumMod val="25000"/>
                    </a:schemeClr>
                  </a:solidFill>
                  <a:latin typeface="HG教科書体" panose="02020609000000000000" pitchFamily="17" charset="-128"/>
                  <a:ea typeface="HG教科書体" panose="02020609000000000000" pitchFamily="17" charset="-128"/>
                </a:rPr>
                <a:t>構造モデル</a:t>
              </a:r>
            </a:p>
          </p:txBody>
        </p:sp>
        <p:sp>
          <p:nvSpPr>
            <p:cNvPr id="13" name="下矢印吹き出し 12"/>
            <p:cNvSpPr/>
            <p:nvPr/>
          </p:nvSpPr>
          <p:spPr>
            <a:xfrm>
              <a:off x="13270158" y="1650996"/>
              <a:ext cx="1698171" cy="652293"/>
            </a:xfrm>
            <a:prstGeom prst="downArrowCallout">
              <a:avLst/>
            </a:prstGeom>
            <a:grp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227" dirty="0">
                  <a:solidFill>
                    <a:schemeClr val="bg2">
                      <a:lumMod val="25000"/>
                    </a:schemeClr>
                  </a:solidFill>
                  <a:latin typeface="HG教科書体" panose="02020609000000000000" pitchFamily="17" charset="-128"/>
                  <a:ea typeface="HG教科書体" panose="02020609000000000000" pitchFamily="17" charset="-128"/>
                </a:rPr>
                <a:t>振舞モデル</a:t>
              </a:r>
              <a:endParaRPr lang="en-US" altLang="ja-JP" sz="2227" dirty="0">
                <a:solidFill>
                  <a:schemeClr val="bg2">
                    <a:lumMod val="25000"/>
                  </a:schemeClr>
                </a:solidFill>
                <a:latin typeface="HG教科書体" panose="02020609000000000000" pitchFamily="17" charset="-128"/>
                <a:ea typeface="HG教科書体" panose="02020609000000000000" pitchFamily="17" charset="-128"/>
              </a:endParaRPr>
            </a:p>
          </p:txBody>
        </p:sp>
        <p:sp>
          <p:nvSpPr>
            <p:cNvPr id="14" name="正方形/長方形 13"/>
            <p:cNvSpPr/>
            <p:nvPr/>
          </p:nvSpPr>
          <p:spPr>
            <a:xfrm>
              <a:off x="13270160" y="2392143"/>
              <a:ext cx="1698172" cy="430811"/>
            </a:xfrm>
            <a:prstGeom prst="rect">
              <a:avLst/>
            </a:prstGeom>
            <a:grp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227" dirty="0">
                  <a:solidFill>
                    <a:schemeClr val="bg2">
                      <a:lumMod val="25000"/>
                    </a:schemeClr>
                  </a:solidFill>
                  <a:latin typeface="HG教科書体" panose="02020609000000000000" pitchFamily="17" charset="-128"/>
                  <a:ea typeface="HG教科書体" panose="02020609000000000000" pitchFamily="17" charset="-128"/>
                </a:rPr>
                <a:t>工夫点</a:t>
              </a:r>
              <a:endParaRPr lang="en-US" altLang="ja-JP" sz="2227" dirty="0">
                <a:solidFill>
                  <a:schemeClr val="bg2">
                    <a:lumMod val="25000"/>
                  </a:schemeClr>
                </a:solidFill>
                <a:latin typeface="HG教科書体" panose="02020609000000000000" pitchFamily="17" charset="-128"/>
                <a:ea typeface="HG教科書体" panose="02020609000000000000" pitchFamily="17" charset="-128"/>
              </a:endParaRPr>
            </a:p>
          </p:txBody>
        </p:sp>
      </p:grpSp>
      <p:sp>
        <p:nvSpPr>
          <p:cNvPr id="15" name="テキスト ボックス 14"/>
          <p:cNvSpPr txBox="1"/>
          <p:nvPr userDrawn="1"/>
        </p:nvSpPr>
        <p:spPr>
          <a:xfrm>
            <a:off x="12588464" y="404838"/>
            <a:ext cx="428322" cy="467692"/>
          </a:xfrm>
          <a:prstGeom prst="rect">
            <a:avLst/>
          </a:prstGeom>
          <a:noFill/>
        </p:spPr>
        <p:txBody>
          <a:bodyPr wrap="none" rtlCol="0">
            <a:spAutoFit/>
          </a:bodyPr>
          <a:lstStyle/>
          <a:p>
            <a:r>
              <a:rPr kumimoji="1" lang="en-US" altLang="ja-JP" dirty="0" smtClean="0"/>
              <a:t>p.</a:t>
            </a:r>
            <a:endParaRPr kumimoji="1" lang="ja-JP" altLang="en-US" dirty="0"/>
          </a:p>
        </p:txBody>
      </p:sp>
    </p:spTree>
    <p:extLst>
      <p:ext uri="{BB962C8B-B14F-4D97-AF65-F5344CB8AC3E}">
        <p14:creationId xmlns:p14="http://schemas.microsoft.com/office/powerpoint/2010/main" val="23722627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96688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9" y="561820"/>
            <a:ext cx="3260110" cy="906081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1039458" y="561815"/>
            <a:ext cx="9591338" cy="9060816"/>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171606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9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398348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1" y="2669719"/>
            <a:ext cx="13040439" cy="4445112"/>
          </a:xfrm>
        </p:spPr>
        <p:txBody>
          <a:bodyPr anchor="b">
            <a:normAutofit/>
          </a:bodyPr>
          <a:lstStyle>
            <a:lvl1pPr>
              <a:defRPr sz="7016"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1" y="7097682"/>
            <a:ext cx="13040439" cy="2338834"/>
          </a:xfrm>
        </p:spPr>
        <p:txBody>
          <a:bodyPr anchor="t">
            <a:normAutofit/>
          </a:bodyPr>
          <a:lstStyle>
            <a:lvl1pPr marL="0" indent="0">
              <a:buNone/>
              <a:defRPr sz="2806">
                <a:solidFill>
                  <a:schemeClr val="tx1">
                    <a:lumMod val="75000"/>
                    <a:lumOff val="25000"/>
                  </a:schemeClr>
                </a:solidFill>
              </a:defRPr>
            </a:lvl1pPr>
            <a:lvl2pPr marL="534588" indent="0">
              <a:buNone/>
              <a:defRPr sz="2105">
                <a:solidFill>
                  <a:schemeClr val="tx1">
                    <a:tint val="75000"/>
                  </a:schemeClr>
                </a:solidFill>
              </a:defRPr>
            </a:lvl2pPr>
            <a:lvl3pPr marL="1069176" indent="0">
              <a:buNone/>
              <a:defRPr sz="1871">
                <a:solidFill>
                  <a:schemeClr val="tx1">
                    <a:tint val="75000"/>
                  </a:schemeClr>
                </a:solidFill>
              </a:defRPr>
            </a:lvl3pPr>
            <a:lvl4pPr marL="1603764" indent="0">
              <a:buNone/>
              <a:defRPr sz="1637">
                <a:solidFill>
                  <a:schemeClr val="tx1">
                    <a:tint val="75000"/>
                  </a:schemeClr>
                </a:solidFill>
              </a:defRPr>
            </a:lvl4pPr>
            <a:lvl5pPr marL="2138354" indent="0">
              <a:buNone/>
              <a:defRPr sz="1637">
                <a:solidFill>
                  <a:schemeClr val="tx1">
                    <a:tint val="75000"/>
                  </a:schemeClr>
                </a:solidFill>
              </a:defRPr>
            </a:lvl5pPr>
            <a:lvl6pPr marL="2672941" indent="0">
              <a:buNone/>
              <a:defRPr sz="1637">
                <a:solidFill>
                  <a:schemeClr val="tx1">
                    <a:tint val="75000"/>
                  </a:schemeClr>
                </a:solidFill>
              </a:defRPr>
            </a:lvl6pPr>
            <a:lvl7pPr marL="3207530" indent="0">
              <a:buNone/>
              <a:defRPr sz="1637">
                <a:solidFill>
                  <a:schemeClr val="tx1">
                    <a:tint val="75000"/>
                  </a:schemeClr>
                </a:solidFill>
              </a:defRPr>
            </a:lvl7pPr>
            <a:lvl8pPr marL="3742118" indent="0">
              <a:buNone/>
              <a:defRPr sz="1637">
                <a:solidFill>
                  <a:schemeClr val="tx1">
                    <a:tint val="75000"/>
                  </a:schemeClr>
                </a:solidFill>
              </a:defRPr>
            </a:lvl8pPr>
            <a:lvl9pPr marL="4276706" indent="0">
              <a:buNone/>
              <a:defRPr sz="163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266577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48045" y="2851151"/>
            <a:ext cx="6425724" cy="67838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51151"/>
            <a:ext cx="6425724" cy="67838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176174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8045" y="2622056"/>
            <a:ext cx="6394225" cy="1287288"/>
          </a:xfrm>
        </p:spPr>
        <p:txBody>
          <a:bodyPr anchor="b">
            <a:normAutofit/>
          </a:bodyPr>
          <a:lstStyle>
            <a:lvl1pPr marL="0" indent="0">
              <a:spcBef>
                <a:spcPts val="0"/>
              </a:spcBef>
              <a:buNone/>
              <a:defRPr sz="2806" b="1"/>
            </a:lvl1pPr>
            <a:lvl2pPr marL="534588" indent="0">
              <a:buNone/>
              <a:defRPr sz="2339" b="1"/>
            </a:lvl2pPr>
            <a:lvl3pPr marL="1069176" indent="0">
              <a:buNone/>
              <a:defRPr sz="2105" b="1"/>
            </a:lvl3pPr>
            <a:lvl4pPr marL="1603764" indent="0">
              <a:buNone/>
              <a:defRPr sz="1871" b="1"/>
            </a:lvl4pPr>
            <a:lvl5pPr marL="2138354" indent="0">
              <a:buNone/>
              <a:defRPr sz="1871" b="1"/>
            </a:lvl5pPr>
            <a:lvl6pPr marL="2672941" indent="0">
              <a:buNone/>
              <a:defRPr sz="1871" b="1"/>
            </a:lvl6pPr>
            <a:lvl7pPr marL="3207530" indent="0">
              <a:buNone/>
              <a:defRPr sz="1871" b="1"/>
            </a:lvl7pPr>
            <a:lvl8pPr marL="3742118" indent="0">
              <a:buNone/>
              <a:defRPr sz="1871" b="1"/>
            </a:lvl8pPr>
            <a:lvl9pPr marL="4276706" indent="0">
              <a:buNone/>
              <a:defRPr sz="1871" b="1"/>
            </a:lvl9pPr>
          </a:lstStyle>
          <a:p>
            <a:pPr lvl="0"/>
            <a:r>
              <a:rPr lang="ja-JP" altLang="en-US" smtClean="0"/>
              <a:t>マスター テキストの書式設定</a:t>
            </a:r>
          </a:p>
        </p:txBody>
      </p:sp>
      <p:sp>
        <p:nvSpPr>
          <p:cNvPr id="4" name="Content Placeholder 3"/>
          <p:cNvSpPr>
            <a:spLocks noGrp="1"/>
          </p:cNvSpPr>
          <p:nvPr>
            <p:ph sz="half" idx="2"/>
          </p:nvPr>
        </p:nvSpPr>
        <p:spPr>
          <a:xfrm>
            <a:off x="1048045" y="3909346"/>
            <a:ext cx="6394225" cy="573804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6" y="2622057"/>
            <a:ext cx="6425725" cy="1287286"/>
          </a:xfrm>
        </p:spPr>
        <p:txBody>
          <a:bodyPr anchor="b"/>
          <a:lstStyle>
            <a:lvl1pPr marL="0" indent="0">
              <a:spcBef>
                <a:spcPts val="0"/>
              </a:spcBef>
              <a:buNone/>
              <a:defRPr sz="2806" b="1"/>
            </a:lvl1pPr>
            <a:lvl2pPr marL="534588" indent="0">
              <a:buNone/>
              <a:defRPr sz="2339" b="1"/>
            </a:lvl2pPr>
            <a:lvl3pPr marL="1069176" indent="0">
              <a:buNone/>
              <a:defRPr sz="2105" b="1"/>
            </a:lvl3pPr>
            <a:lvl4pPr marL="1603764" indent="0">
              <a:buNone/>
              <a:defRPr sz="1871" b="1"/>
            </a:lvl4pPr>
            <a:lvl5pPr marL="2138354" indent="0">
              <a:buNone/>
              <a:defRPr sz="1871" b="1"/>
            </a:lvl5pPr>
            <a:lvl6pPr marL="2672941" indent="0">
              <a:buNone/>
              <a:defRPr sz="1871" b="1"/>
            </a:lvl6pPr>
            <a:lvl7pPr marL="3207530" indent="0">
              <a:buNone/>
              <a:defRPr sz="1871" b="1"/>
            </a:lvl7pPr>
            <a:lvl8pPr marL="3742118" indent="0">
              <a:buNone/>
              <a:defRPr sz="1871" b="1"/>
            </a:lvl8pPr>
            <a:lvl9pPr marL="4276706" indent="0">
              <a:buNone/>
              <a:defRPr sz="1871"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6" y="3909346"/>
            <a:ext cx="6425725" cy="573804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68670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92699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150726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3235" y="712789"/>
            <a:ext cx="4875990" cy="2494752"/>
          </a:xfrm>
        </p:spPr>
        <p:txBody>
          <a:bodyPr anchor="b">
            <a:normAutofit/>
          </a:bodyPr>
          <a:lstStyle>
            <a:lvl1pPr>
              <a:defRPr sz="3742"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5726" y="1544373"/>
            <a:ext cx="7654171" cy="7603067"/>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3235" y="3207546"/>
            <a:ext cx="4875990" cy="5939897"/>
          </a:xfrm>
        </p:spPr>
        <p:txBody>
          <a:bodyPr>
            <a:normAutofit/>
          </a:bodyPr>
          <a:lstStyle>
            <a:lvl1pPr marL="0" indent="0">
              <a:lnSpc>
                <a:spcPct val="90000"/>
              </a:lnSpc>
              <a:buNone/>
              <a:defRPr sz="1871"/>
            </a:lvl1pPr>
            <a:lvl2pPr marL="534588" indent="0">
              <a:buNone/>
              <a:defRPr sz="1403"/>
            </a:lvl2pPr>
            <a:lvl3pPr marL="1069176" indent="0">
              <a:buNone/>
              <a:defRPr sz="1169"/>
            </a:lvl3pPr>
            <a:lvl4pPr marL="1603764" indent="0">
              <a:buNone/>
              <a:defRPr sz="1052"/>
            </a:lvl4pPr>
            <a:lvl5pPr marL="2138354" indent="0">
              <a:buNone/>
              <a:defRPr sz="1052"/>
            </a:lvl5pPr>
            <a:lvl6pPr marL="2672941" indent="0">
              <a:buNone/>
              <a:defRPr sz="1052"/>
            </a:lvl6pPr>
            <a:lvl7pPr marL="3207530" indent="0">
              <a:buNone/>
              <a:defRPr sz="1052"/>
            </a:lvl7pPr>
            <a:lvl8pPr marL="3742118" indent="0">
              <a:buNone/>
              <a:defRPr sz="1052"/>
            </a:lvl8pPr>
            <a:lvl9pPr marL="4276706" indent="0">
              <a:buNone/>
              <a:defRPr sz="105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207868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3235" y="712788"/>
            <a:ext cx="4875990" cy="2494756"/>
          </a:xfrm>
        </p:spPr>
        <p:txBody>
          <a:bodyPr anchor="b">
            <a:normAutofit/>
          </a:bodyPr>
          <a:lstStyle>
            <a:lvl1pPr>
              <a:defRPr sz="3742"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6425726" y="1544373"/>
            <a:ext cx="7654171" cy="7603067"/>
          </a:xfrm>
        </p:spPr>
        <p:txBody>
          <a:bodyPr/>
          <a:lstStyle>
            <a:lvl1pPr marL="0" indent="0">
              <a:buNone/>
              <a:defRPr sz="3742"/>
            </a:lvl1pPr>
            <a:lvl2pPr marL="534588" indent="0">
              <a:buNone/>
              <a:defRPr sz="3274"/>
            </a:lvl2pPr>
            <a:lvl3pPr marL="1069176" indent="0">
              <a:buNone/>
              <a:defRPr sz="2806"/>
            </a:lvl3pPr>
            <a:lvl4pPr marL="1603764" indent="0">
              <a:buNone/>
              <a:defRPr sz="2339"/>
            </a:lvl4pPr>
            <a:lvl5pPr marL="2138354" indent="0">
              <a:buNone/>
              <a:defRPr sz="2339"/>
            </a:lvl5pPr>
            <a:lvl6pPr marL="2672941" indent="0">
              <a:buNone/>
              <a:defRPr sz="2339"/>
            </a:lvl6pPr>
            <a:lvl7pPr marL="3207530" indent="0">
              <a:buNone/>
              <a:defRPr sz="2339"/>
            </a:lvl7pPr>
            <a:lvl8pPr marL="3742118" indent="0">
              <a:buNone/>
              <a:defRPr sz="2339"/>
            </a:lvl8pPr>
            <a:lvl9pPr marL="4276706" indent="0">
              <a:buNone/>
              <a:defRPr sz="2339"/>
            </a:lvl9pPr>
          </a:lstStyle>
          <a:p>
            <a:r>
              <a:rPr lang="ja-JP" altLang="en-US" dirty="0" smtClean="0"/>
              <a:t>図を追加</a:t>
            </a:r>
            <a:endParaRPr lang="en-US" dirty="0"/>
          </a:p>
        </p:txBody>
      </p:sp>
      <p:sp>
        <p:nvSpPr>
          <p:cNvPr id="4" name="Text Placeholder 3"/>
          <p:cNvSpPr>
            <a:spLocks noGrp="1"/>
          </p:cNvSpPr>
          <p:nvPr>
            <p:ph type="body" sz="half" idx="2"/>
          </p:nvPr>
        </p:nvSpPr>
        <p:spPr>
          <a:xfrm>
            <a:off x="1043235" y="3207544"/>
            <a:ext cx="4875990" cy="5939896"/>
          </a:xfrm>
        </p:spPr>
        <p:txBody>
          <a:bodyPr>
            <a:normAutofit/>
          </a:bodyPr>
          <a:lstStyle>
            <a:lvl1pPr marL="0" indent="0">
              <a:lnSpc>
                <a:spcPct val="90000"/>
              </a:lnSpc>
              <a:buNone/>
              <a:defRPr sz="1871"/>
            </a:lvl1pPr>
            <a:lvl2pPr marL="534588" indent="0">
              <a:buNone/>
              <a:defRPr sz="1403"/>
            </a:lvl2pPr>
            <a:lvl3pPr marL="1069176" indent="0">
              <a:buNone/>
              <a:defRPr sz="1169"/>
            </a:lvl3pPr>
            <a:lvl4pPr marL="1603764" indent="0">
              <a:buNone/>
              <a:defRPr sz="1052"/>
            </a:lvl4pPr>
            <a:lvl5pPr marL="2138354" indent="0">
              <a:buNone/>
              <a:defRPr sz="1052"/>
            </a:lvl5pPr>
            <a:lvl6pPr marL="2672941" indent="0">
              <a:buNone/>
              <a:defRPr sz="1052"/>
            </a:lvl6pPr>
            <a:lvl7pPr marL="3207530" indent="0">
              <a:buNone/>
              <a:defRPr sz="1052"/>
            </a:lvl7pPr>
            <a:lvl8pPr marL="3742118" indent="0">
              <a:buNone/>
              <a:defRPr sz="1052"/>
            </a:lvl8pPr>
            <a:lvl9pPr marL="4276706" indent="0">
              <a:buNone/>
              <a:defRPr sz="105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368429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8045" y="570233"/>
            <a:ext cx="13040439" cy="20665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8045" y="2851151"/>
            <a:ext cx="13040439" cy="678385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33"/>
            <a:ext cx="3401854" cy="569240"/>
          </a:xfrm>
          <a:prstGeom prst="rect">
            <a:avLst/>
          </a:prstGeom>
        </p:spPr>
        <p:txBody>
          <a:bodyPr vert="horz" lIns="91440" tIns="45720" rIns="91440" bIns="45720" rtlCol="0" anchor="ctr"/>
          <a:lstStyle>
            <a:lvl1pPr algn="l">
              <a:defRPr sz="1286">
                <a:solidFill>
                  <a:schemeClr val="tx1">
                    <a:lumMod val="65000"/>
                    <a:lumOff val="35000"/>
                  </a:schemeClr>
                </a:solidFill>
              </a:defRPr>
            </a:lvl1pPr>
          </a:lstStyle>
          <a:p>
            <a:endParaRPr kumimoji="1" lang="ja-JP" altLang="en-US" dirty="0"/>
          </a:p>
        </p:txBody>
      </p:sp>
      <p:sp>
        <p:nvSpPr>
          <p:cNvPr id="5" name="Footer Placeholder 4"/>
          <p:cNvSpPr>
            <a:spLocks noGrp="1"/>
          </p:cNvSpPr>
          <p:nvPr>
            <p:ph type="ftr" sz="quarter" idx="3"/>
          </p:nvPr>
        </p:nvSpPr>
        <p:spPr>
          <a:xfrm>
            <a:off x="5008287" y="9909733"/>
            <a:ext cx="5102781" cy="569240"/>
          </a:xfrm>
          <a:prstGeom prst="rect">
            <a:avLst/>
          </a:prstGeom>
        </p:spPr>
        <p:txBody>
          <a:bodyPr vert="horz" lIns="91440" tIns="45720" rIns="91440" bIns="45720" rtlCol="0" anchor="ctr"/>
          <a:lstStyle>
            <a:lvl1pPr algn="ctr">
              <a:defRPr sz="1286">
                <a:solidFill>
                  <a:schemeClr val="tx1">
                    <a:lumMod val="65000"/>
                    <a:lumOff val="35000"/>
                  </a:schemeClr>
                </a:solidFill>
              </a:defRPr>
            </a:lvl1pPr>
          </a:lstStyle>
          <a:p>
            <a:endParaRPr kumimoji="1" lang="ja-JP" altLang="en-US" dirty="0"/>
          </a:p>
        </p:txBody>
      </p:sp>
      <p:sp>
        <p:nvSpPr>
          <p:cNvPr id="6" name="Slide Number Placeholder 5"/>
          <p:cNvSpPr>
            <a:spLocks noGrp="1"/>
          </p:cNvSpPr>
          <p:nvPr>
            <p:ph type="sldNum" sz="quarter" idx="4"/>
          </p:nvPr>
        </p:nvSpPr>
        <p:spPr>
          <a:xfrm>
            <a:off x="12973614" y="1318907"/>
            <a:ext cx="408699" cy="569240"/>
          </a:xfrm>
          <a:prstGeom prst="rect">
            <a:avLst/>
          </a:prstGeom>
        </p:spPr>
        <p:txBody>
          <a:bodyPr vert="horz" lIns="91440" tIns="45720" rIns="91440" bIns="45720" rtlCol="0" anchor="ctr"/>
          <a:lstStyle>
            <a:lvl1pPr algn="r">
              <a:defRPr sz="1286">
                <a:solidFill>
                  <a:schemeClr val="tx1">
                    <a:tint val="75000"/>
                  </a:schemeClr>
                </a:solidFill>
              </a:defRPr>
            </a:lvl1pPr>
          </a:lstStyle>
          <a:p>
            <a:fld id="{72904FCB-9A2C-4F92-998F-ED3B0993B9BB}" type="slidenum">
              <a:rPr kumimoji="1" lang="ja-JP" altLang="en-US" smtClean="0"/>
              <a:t>‹#›</a:t>
            </a:fld>
            <a:endParaRPr kumimoji="1" lang="ja-JP" altLang="en-US" dirty="0"/>
          </a:p>
        </p:txBody>
      </p:sp>
    </p:spTree>
    <p:extLst>
      <p:ext uri="{BB962C8B-B14F-4D97-AF65-F5344CB8AC3E}">
        <p14:creationId xmlns:p14="http://schemas.microsoft.com/office/powerpoint/2010/main" val="1041997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1069176" rtl="0" eaLnBrk="1" latinLnBrk="0" hangingPunct="1">
        <a:lnSpc>
          <a:spcPct val="90000"/>
        </a:lnSpc>
        <a:spcBef>
          <a:spcPct val="0"/>
        </a:spcBef>
        <a:buNone/>
        <a:defRPr kumimoji="1" sz="5145" kern="1200">
          <a:solidFill>
            <a:schemeClr val="tx1"/>
          </a:solidFill>
          <a:latin typeface="+mj-lt"/>
          <a:ea typeface="+mj-ea"/>
          <a:cs typeface="+mj-cs"/>
        </a:defRPr>
      </a:lvl1pPr>
    </p:titleStyle>
    <p:bodyStyle>
      <a:lvl1pPr marL="267294" indent="-267294" algn="l" defTabSz="1069176" rtl="0" eaLnBrk="1" latinLnBrk="0" hangingPunct="1">
        <a:lnSpc>
          <a:spcPct val="90000"/>
        </a:lnSpc>
        <a:spcBef>
          <a:spcPts val="1169"/>
        </a:spcBef>
        <a:buFont typeface="Wingdings 2" pitchFamily="18" charset="2"/>
        <a:buChar char=""/>
        <a:defRPr kumimoji="1" sz="3274" kern="1200">
          <a:solidFill>
            <a:schemeClr val="tx1"/>
          </a:solidFill>
          <a:latin typeface="+mn-lt"/>
          <a:ea typeface="+mn-ea"/>
          <a:cs typeface="+mn-cs"/>
        </a:defRPr>
      </a:lvl1pPr>
      <a:lvl2pPr marL="801882" indent="-267294" algn="l" defTabSz="1069176" rtl="0" eaLnBrk="1" latinLnBrk="0" hangingPunct="1">
        <a:lnSpc>
          <a:spcPct val="90000"/>
        </a:lnSpc>
        <a:spcBef>
          <a:spcPts val="585"/>
        </a:spcBef>
        <a:buFont typeface="Wingdings 2" pitchFamily="18" charset="2"/>
        <a:buChar char=""/>
        <a:defRPr kumimoji="1" sz="2806" kern="1200">
          <a:solidFill>
            <a:schemeClr val="tx1"/>
          </a:solidFill>
          <a:latin typeface="+mn-lt"/>
          <a:ea typeface="+mn-ea"/>
          <a:cs typeface="+mn-cs"/>
        </a:defRPr>
      </a:lvl2pPr>
      <a:lvl3pPr marL="1336471" indent="-267294" algn="l" defTabSz="1069176" rtl="0" eaLnBrk="1" latinLnBrk="0" hangingPunct="1">
        <a:lnSpc>
          <a:spcPct val="90000"/>
        </a:lnSpc>
        <a:spcBef>
          <a:spcPts val="585"/>
        </a:spcBef>
        <a:buFont typeface="Wingdings 2" pitchFamily="18" charset="2"/>
        <a:buChar char=""/>
        <a:defRPr kumimoji="1" sz="2339" kern="1200">
          <a:solidFill>
            <a:schemeClr val="tx1"/>
          </a:solidFill>
          <a:latin typeface="+mn-lt"/>
          <a:ea typeface="+mn-ea"/>
          <a:cs typeface="+mn-cs"/>
        </a:defRPr>
      </a:lvl3pPr>
      <a:lvl4pPr marL="1871058" indent="-267294" algn="l" defTabSz="1069176" rtl="0" eaLnBrk="1" latinLnBrk="0" hangingPunct="1">
        <a:lnSpc>
          <a:spcPct val="90000"/>
        </a:lnSpc>
        <a:spcBef>
          <a:spcPts val="585"/>
        </a:spcBef>
        <a:buFont typeface="Wingdings 2" pitchFamily="18" charset="2"/>
        <a:buChar char=""/>
        <a:defRPr kumimoji="1" sz="2105" kern="1200">
          <a:solidFill>
            <a:schemeClr val="tx1"/>
          </a:solidFill>
          <a:latin typeface="+mn-lt"/>
          <a:ea typeface="+mn-ea"/>
          <a:cs typeface="+mn-cs"/>
        </a:defRPr>
      </a:lvl4pPr>
      <a:lvl5pPr marL="2405648" indent="-267294" algn="l" defTabSz="1069176" rtl="0" eaLnBrk="1" latinLnBrk="0" hangingPunct="1">
        <a:lnSpc>
          <a:spcPct val="90000"/>
        </a:lnSpc>
        <a:spcBef>
          <a:spcPts val="585"/>
        </a:spcBef>
        <a:buFont typeface="Wingdings 2" pitchFamily="18" charset="2"/>
        <a:buChar char=""/>
        <a:defRPr kumimoji="1" sz="2105" kern="1200">
          <a:solidFill>
            <a:schemeClr val="tx1"/>
          </a:solidFill>
          <a:latin typeface="+mn-lt"/>
          <a:ea typeface="+mn-ea"/>
          <a:cs typeface="+mn-cs"/>
        </a:defRPr>
      </a:lvl5pPr>
      <a:lvl6pPr marL="2940236" indent="-267294" algn="l" defTabSz="1069176" rtl="0" eaLnBrk="1" latinLnBrk="0" hangingPunct="1">
        <a:spcBef>
          <a:spcPct val="20000"/>
        </a:spcBef>
        <a:buFont typeface="Wingdings 2" pitchFamily="18" charset="2"/>
        <a:buChar char=""/>
        <a:defRPr kumimoji="1" sz="2105" kern="1200">
          <a:solidFill>
            <a:schemeClr val="tx1"/>
          </a:solidFill>
          <a:latin typeface="+mn-lt"/>
          <a:ea typeface="+mn-ea"/>
          <a:cs typeface="+mn-cs"/>
        </a:defRPr>
      </a:lvl6pPr>
      <a:lvl7pPr marL="3474824" indent="-267294" algn="l" defTabSz="1069176" rtl="0" eaLnBrk="1" latinLnBrk="0" hangingPunct="1">
        <a:spcBef>
          <a:spcPct val="20000"/>
        </a:spcBef>
        <a:buFont typeface="Wingdings 2" pitchFamily="18" charset="2"/>
        <a:buChar char=""/>
        <a:defRPr kumimoji="1" sz="2105" kern="1200">
          <a:solidFill>
            <a:schemeClr val="tx1"/>
          </a:solidFill>
          <a:latin typeface="+mn-lt"/>
          <a:ea typeface="+mn-ea"/>
          <a:cs typeface="+mn-cs"/>
        </a:defRPr>
      </a:lvl7pPr>
      <a:lvl8pPr marL="4009412" indent="-267294" algn="l" defTabSz="1069176" rtl="0" eaLnBrk="1" latinLnBrk="0" hangingPunct="1">
        <a:spcBef>
          <a:spcPct val="20000"/>
        </a:spcBef>
        <a:buFont typeface="Wingdings 2" pitchFamily="18" charset="2"/>
        <a:buChar char=""/>
        <a:defRPr kumimoji="1" sz="2105" kern="1200">
          <a:solidFill>
            <a:schemeClr val="tx1"/>
          </a:solidFill>
          <a:latin typeface="+mn-lt"/>
          <a:ea typeface="+mn-ea"/>
          <a:cs typeface="+mn-cs"/>
        </a:defRPr>
      </a:lvl8pPr>
      <a:lvl9pPr marL="4544000" indent="-267294" algn="l" defTabSz="1069176" rtl="0" eaLnBrk="1" latinLnBrk="0" hangingPunct="1">
        <a:spcBef>
          <a:spcPct val="20000"/>
        </a:spcBef>
        <a:buFont typeface="Wingdings 2" pitchFamily="18" charset="2"/>
        <a:buChar char=""/>
        <a:defRPr kumimoji="1" sz="2105" kern="1200">
          <a:solidFill>
            <a:schemeClr val="tx1"/>
          </a:solidFill>
          <a:latin typeface="+mn-lt"/>
          <a:ea typeface="+mn-ea"/>
          <a:cs typeface="+mn-cs"/>
        </a:defRPr>
      </a:lvl9pPr>
    </p:bodyStyle>
    <p:otherStyle>
      <a:defPPr>
        <a:defRPr lang="en-US"/>
      </a:defPPr>
      <a:lvl1pPr marL="0" algn="l" defTabSz="1069176" rtl="0" eaLnBrk="1" latinLnBrk="0" hangingPunct="1">
        <a:defRPr kumimoji="1" sz="2105" kern="1200">
          <a:solidFill>
            <a:schemeClr val="tx1"/>
          </a:solidFill>
          <a:latin typeface="+mn-lt"/>
          <a:ea typeface="+mn-ea"/>
          <a:cs typeface="+mn-cs"/>
        </a:defRPr>
      </a:lvl1pPr>
      <a:lvl2pPr marL="534588" algn="l" defTabSz="1069176" rtl="0" eaLnBrk="1" latinLnBrk="0" hangingPunct="1">
        <a:defRPr kumimoji="1" sz="2105" kern="1200">
          <a:solidFill>
            <a:schemeClr val="tx1"/>
          </a:solidFill>
          <a:latin typeface="+mn-lt"/>
          <a:ea typeface="+mn-ea"/>
          <a:cs typeface="+mn-cs"/>
        </a:defRPr>
      </a:lvl2pPr>
      <a:lvl3pPr marL="1069176" algn="l" defTabSz="1069176" rtl="0" eaLnBrk="1" latinLnBrk="0" hangingPunct="1">
        <a:defRPr kumimoji="1" sz="2105" kern="1200">
          <a:solidFill>
            <a:schemeClr val="tx1"/>
          </a:solidFill>
          <a:latin typeface="+mn-lt"/>
          <a:ea typeface="+mn-ea"/>
          <a:cs typeface="+mn-cs"/>
        </a:defRPr>
      </a:lvl3pPr>
      <a:lvl4pPr marL="1603764" algn="l" defTabSz="1069176" rtl="0" eaLnBrk="1" latinLnBrk="0" hangingPunct="1">
        <a:defRPr kumimoji="1" sz="2105" kern="1200">
          <a:solidFill>
            <a:schemeClr val="tx1"/>
          </a:solidFill>
          <a:latin typeface="+mn-lt"/>
          <a:ea typeface="+mn-ea"/>
          <a:cs typeface="+mn-cs"/>
        </a:defRPr>
      </a:lvl4pPr>
      <a:lvl5pPr marL="2138354" algn="l" defTabSz="1069176" rtl="0" eaLnBrk="1" latinLnBrk="0" hangingPunct="1">
        <a:defRPr kumimoji="1" sz="2105" kern="1200">
          <a:solidFill>
            <a:schemeClr val="tx1"/>
          </a:solidFill>
          <a:latin typeface="+mn-lt"/>
          <a:ea typeface="+mn-ea"/>
          <a:cs typeface="+mn-cs"/>
        </a:defRPr>
      </a:lvl5pPr>
      <a:lvl6pPr marL="2672941" algn="l" defTabSz="1069176" rtl="0" eaLnBrk="1" latinLnBrk="0" hangingPunct="1">
        <a:defRPr kumimoji="1" sz="2105" kern="1200">
          <a:solidFill>
            <a:schemeClr val="tx1"/>
          </a:solidFill>
          <a:latin typeface="+mn-lt"/>
          <a:ea typeface="+mn-ea"/>
          <a:cs typeface="+mn-cs"/>
        </a:defRPr>
      </a:lvl6pPr>
      <a:lvl7pPr marL="3207530" algn="l" defTabSz="1069176" rtl="0" eaLnBrk="1" latinLnBrk="0" hangingPunct="1">
        <a:defRPr kumimoji="1" sz="2105" kern="1200">
          <a:solidFill>
            <a:schemeClr val="tx1"/>
          </a:solidFill>
          <a:latin typeface="+mn-lt"/>
          <a:ea typeface="+mn-ea"/>
          <a:cs typeface="+mn-cs"/>
        </a:defRPr>
      </a:lvl7pPr>
      <a:lvl8pPr marL="3742118" algn="l" defTabSz="1069176" rtl="0" eaLnBrk="1" latinLnBrk="0" hangingPunct="1">
        <a:defRPr kumimoji="1" sz="2105" kern="1200">
          <a:solidFill>
            <a:schemeClr val="tx1"/>
          </a:solidFill>
          <a:latin typeface="+mn-lt"/>
          <a:ea typeface="+mn-ea"/>
          <a:cs typeface="+mn-cs"/>
        </a:defRPr>
      </a:lvl8pPr>
      <a:lvl9pPr marL="4276706" algn="l" defTabSz="1069176" rtl="0" eaLnBrk="1" latinLnBrk="0" hangingPunct="1">
        <a:defRPr kumimoji="1" sz="21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524488"/>
      </p:ext>
    </p:extLst>
  </p:cSld>
  <p:clrMap bg1="lt1" tx1="dk1" bg2="lt2" tx2="dk2" accent1="accent1" accent2="accent2" accent3="accent3" accent4="accent4" accent5="accent5" accent6="accent6" hlink="hlink" folHlink="folHlink"/>
  <p:sldLayoutIdLst>
    <p:sldLayoutId id="2147483739" r:id="rId1"/>
  </p:sldLayoutIdLst>
  <p:hf hdr="0" ftr="0" dt="0"/>
  <p:txStyles>
    <p:titleStyle>
      <a:lvl1pPr algn="l" defTabSz="862185"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7" indent="-215547" algn="l" defTabSz="862185"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40" indent="-215547" algn="l" defTabSz="862185"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32" indent="-215547" algn="l" defTabSz="862185"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23"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917"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1009"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102"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94"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87" indent="-215547" algn="l" defTabSz="862185"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85" rtl="0" eaLnBrk="1" latinLnBrk="0" hangingPunct="1">
        <a:defRPr kumimoji="1" sz="1697" kern="1200">
          <a:solidFill>
            <a:schemeClr val="tx1"/>
          </a:solidFill>
          <a:latin typeface="+mn-lt"/>
          <a:ea typeface="+mn-ea"/>
          <a:cs typeface="+mn-cs"/>
        </a:defRPr>
      </a:lvl1pPr>
      <a:lvl2pPr marL="431092" algn="l" defTabSz="862185" rtl="0" eaLnBrk="1" latinLnBrk="0" hangingPunct="1">
        <a:defRPr kumimoji="1" sz="1697" kern="1200">
          <a:solidFill>
            <a:schemeClr val="tx1"/>
          </a:solidFill>
          <a:latin typeface="+mn-lt"/>
          <a:ea typeface="+mn-ea"/>
          <a:cs typeface="+mn-cs"/>
        </a:defRPr>
      </a:lvl2pPr>
      <a:lvl3pPr marL="862185" algn="l" defTabSz="862185" rtl="0" eaLnBrk="1" latinLnBrk="0" hangingPunct="1">
        <a:defRPr kumimoji="1" sz="1697" kern="1200">
          <a:solidFill>
            <a:schemeClr val="tx1"/>
          </a:solidFill>
          <a:latin typeface="+mn-lt"/>
          <a:ea typeface="+mn-ea"/>
          <a:cs typeface="+mn-cs"/>
        </a:defRPr>
      </a:lvl3pPr>
      <a:lvl4pPr marL="1293278" algn="l" defTabSz="862185" rtl="0" eaLnBrk="1" latinLnBrk="0" hangingPunct="1">
        <a:defRPr kumimoji="1" sz="1697" kern="1200">
          <a:solidFill>
            <a:schemeClr val="tx1"/>
          </a:solidFill>
          <a:latin typeface="+mn-lt"/>
          <a:ea typeface="+mn-ea"/>
          <a:cs typeface="+mn-cs"/>
        </a:defRPr>
      </a:lvl4pPr>
      <a:lvl5pPr marL="1724371" algn="l" defTabSz="862185" rtl="0" eaLnBrk="1" latinLnBrk="0" hangingPunct="1">
        <a:defRPr kumimoji="1" sz="1697" kern="1200">
          <a:solidFill>
            <a:schemeClr val="tx1"/>
          </a:solidFill>
          <a:latin typeface="+mn-lt"/>
          <a:ea typeface="+mn-ea"/>
          <a:cs typeface="+mn-cs"/>
        </a:defRPr>
      </a:lvl5pPr>
      <a:lvl6pPr marL="2155463" algn="l" defTabSz="862185" rtl="0" eaLnBrk="1" latinLnBrk="0" hangingPunct="1">
        <a:defRPr kumimoji="1" sz="1697" kern="1200">
          <a:solidFill>
            <a:schemeClr val="tx1"/>
          </a:solidFill>
          <a:latin typeface="+mn-lt"/>
          <a:ea typeface="+mn-ea"/>
          <a:cs typeface="+mn-cs"/>
        </a:defRPr>
      </a:lvl6pPr>
      <a:lvl7pPr marL="2586555" algn="l" defTabSz="862185" rtl="0" eaLnBrk="1" latinLnBrk="0" hangingPunct="1">
        <a:defRPr kumimoji="1" sz="1697" kern="1200">
          <a:solidFill>
            <a:schemeClr val="tx1"/>
          </a:solidFill>
          <a:latin typeface="+mn-lt"/>
          <a:ea typeface="+mn-ea"/>
          <a:cs typeface="+mn-cs"/>
        </a:defRPr>
      </a:lvl7pPr>
      <a:lvl8pPr marL="3017649" algn="l" defTabSz="862185" rtl="0" eaLnBrk="1" latinLnBrk="0" hangingPunct="1">
        <a:defRPr kumimoji="1" sz="1697" kern="1200">
          <a:solidFill>
            <a:schemeClr val="tx1"/>
          </a:solidFill>
          <a:latin typeface="+mn-lt"/>
          <a:ea typeface="+mn-ea"/>
          <a:cs typeface="+mn-cs"/>
        </a:defRPr>
      </a:lvl8pPr>
      <a:lvl9pPr marL="3448741" algn="l" defTabSz="862185" rtl="0" eaLnBrk="1" latinLnBrk="0" hangingPunct="1">
        <a:defRPr kumimoji="1" sz="16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emf"/><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microsoft.com/office/2007/relationships/hdphoto" Target="../media/hdphoto2.wdp"/><Relationship Id="rId5" Type="http://schemas.openxmlformats.org/officeDocument/2006/relationships/image" Target="../media/image5.png"/><Relationship Id="rId15" Type="http://schemas.microsoft.com/office/2007/relationships/hdphoto" Target="../media/hdphoto3.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microsoft.com/office/2007/relationships/hdphoto" Target="../media/hdphoto5.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7.emf"/><Relationship Id="rId5" Type="http://schemas.microsoft.com/office/2007/relationships/hdphoto" Target="../media/hdphoto4.wdp"/><Relationship Id="rId10" Type="http://schemas.openxmlformats.org/officeDocument/2006/relationships/image" Target="../media/image16.emf"/><Relationship Id="rId4" Type="http://schemas.openxmlformats.org/officeDocument/2006/relationships/image" Target="../media/image13.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21.emf"/><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2.xml"/><Relationship Id="rId7" Type="http://schemas.microsoft.com/office/2007/relationships/hdphoto" Target="../media/hdphoto6.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chart" Target="../charts/chart4.xml"/><Relationship Id="rId5" Type="http://schemas.openxmlformats.org/officeDocument/2006/relationships/image" Target="../media/image4.png"/><Relationship Id="rId10" Type="http://schemas.openxmlformats.org/officeDocument/2006/relationships/chart" Target="../charts/chart3.xml"/><Relationship Id="rId4" Type="http://schemas.openxmlformats.org/officeDocument/2006/relationships/image" Target="../media/image24.emf"/><Relationship Id="rId9" Type="http://schemas.microsoft.com/office/2007/relationships/hdphoto" Target="../media/hdphoto7.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D5D88259-ED24-BD49-9587-FD79AC5A0267}"/>
              </a:ext>
            </a:extLst>
          </p:cNvPr>
          <p:cNvSpPr>
            <a:spLocks noChangeArrowheads="1"/>
          </p:cNvSpPr>
          <p:nvPr/>
        </p:nvSpPr>
        <p:spPr bwMode="auto">
          <a:xfrm>
            <a:off x="1352907" y="1287031"/>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en-US" altLang="ja-JP" sz="2673" dirty="0" smtClean="0">
                <a:solidFill>
                  <a:prstClr val="black"/>
                </a:solidFill>
                <a:latin typeface="ＭＳ Ｐゴシック" panose="020B0600070205080204" pitchFamily="34" charset="-128"/>
              </a:rPr>
              <a:t>255</a:t>
            </a:r>
            <a:endParaRPr lang="ja-JP" altLang="en-US" sz="2673" dirty="0">
              <a:solidFill>
                <a:prstClr val="black"/>
              </a:solidFill>
              <a:latin typeface="ＭＳ Ｐゴシック" panose="020B0600070205080204" pitchFamily="34" charset="-128"/>
            </a:endParaRPr>
          </a:p>
        </p:txBody>
      </p:sp>
      <p:sp>
        <p:nvSpPr>
          <p:cNvPr id="3" name="Rectangle 17">
            <a:extLst>
              <a:ext uri="{FF2B5EF4-FFF2-40B4-BE49-F238E27FC236}">
                <a16:creationId xmlns:a16="http://schemas.microsoft.com/office/drawing/2014/main" xmlns="" id="{5382B293-F7D3-6840-BDDD-720EDDF9DFA7}"/>
              </a:ext>
            </a:extLst>
          </p:cNvPr>
          <p:cNvSpPr>
            <a:spLocks noChangeArrowheads="1"/>
          </p:cNvSpPr>
          <p:nvPr/>
        </p:nvSpPr>
        <p:spPr bwMode="auto">
          <a:xfrm>
            <a:off x="7319114"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673" dirty="0">
                <a:solidFill>
                  <a:prstClr val="black"/>
                </a:solidFill>
                <a:latin typeface="ＭＳ Ｐゴシック" panose="020B0600070205080204" pitchFamily="34" charset="-128"/>
              </a:rPr>
              <a:t>北関東</a:t>
            </a:r>
            <a:endParaRPr lang="ja-JP" altLang="en-US" sz="2673" dirty="0">
              <a:solidFill>
                <a:prstClr val="black"/>
              </a:solidFill>
            </a:endParaRPr>
          </a:p>
        </p:txBody>
      </p:sp>
      <p:sp>
        <p:nvSpPr>
          <p:cNvPr id="4" name="Rectangle 19">
            <a:extLst>
              <a:ext uri="{FF2B5EF4-FFF2-40B4-BE49-F238E27FC236}">
                <a16:creationId xmlns:a16="http://schemas.microsoft.com/office/drawing/2014/main" xmlns="" id="{A4EA8F5C-B909-8246-862C-8481017987DD}"/>
              </a:ext>
            </a:extLst>
          </p:cNvPr>
          <p:cNvSpPr>
            <a:spLocks noChangeArrowheads="1"/>
          </p:cNvSpPr>
          <p:nvPr/>
        </p:nvSpPr>
        <p:spPr bwMode="auto">
          <a:xfrm>
            <a:off x="9966459" y="367557"/>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673" dirty="0">
                <a:solidFill>
                  <a:prstClr val="black"/>
                </a:solidFill>
                <a:latin typeface="ＭＳ Ｐゴシック" panose="020B0600070205080204" pitchFamily="34" charset="-128"/>
              </a:rPr>
              <a:t>群馬県太田市</a:t>
            </a:r>
            <a:endParaRPr lang="ja-JP" altLang="en-US" sz="2673" dirty="0">
              <a:solidFill>
                <a:prstClr val="black"/>
              </a:solidFill>
            </a:endParaRPr>
          </a:p>
        </p:txBody>
      </p:sp>
      <p:sp>
        <p:nvSpPr>
          <p:cNvPr id="5" name="Rectangle 20">
            <a:extLst>
              <a:ext uri="{FF2B5EF4-FFF2-40B4-BE49-F238E27FC236}">
                <a16:creationId xmlns:a16="http://schemas.microsoft.com/office/drawing/2014/main" xmlns="" id="{88BB8863-1101-664A-A3BB-4EDEC868681D}"/>
              </a:ext>
            </a:extLst>
          </p:cNvPr>
          <p:cNvSpPr>
            <a:spLocks noChangeArrowheads="1"/>
          </p:cNvSpPr>
          <p:nvPr/>
        </p:nvSpPr>
        <p:spPr bwMode="auto">
          <a:xfrm>
            <a:off x="3619649" y="1336531"/>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en-US" altLang="ja-JP" sz="2673" dirty="0">
                <a:solidFill>
                  <a:prstClr val="black"/>
                </a:solidFill>
              </a:rPr>
              <a:t>RoboOhta + M&amp;C</a:t>
            </a:r>
          </a:p>
        </p:txBody>
      </p:sp>
      <p:sp>
        <p:nvSpPr>
          <p:cNvPr id="6" name="Rectangle 4">
            <a:extLst>
              <a:ext uri="{FF2B5EF4-FFF2-40B4-BE49-F238E27FC236}">
                <a16:creationId xmlns:a16="http://schemas.microsoft.com/office/drawing/2014/main" xmlns="" id="{3A027A30-C9DB-489E-84A9-224A19E472A9}"/>
              </a:ext>
            </a:extLst>
          </p:cNvPr>
          <p:cNvSpPr>
            <a:spLocks noChangeArrowheads="1"/>
          </p:cNvSpPr>
          <p:nvPr/>
        </p:nvSpPr>
        <p:spPr bwMode="auto">
          <a:xfrm>
            <a:off x="7559675" y="2048052"/>
            <a:ext cx="689208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lnSpc>
                <a:spcPct val="80000"/>
              </a:lnSpc>
              <a:spcBef>
                <a:spcPct val="20000"/>
              </a:spcBef>
              <a:spcAft>
                <a:spcPct val="0"/>
              </a:spcAft>
            </a:pPr>
            <a:r>
              <a:rPr lang="ja-JP" altLang="en-US" sz="2168" b="1" dirty="0">
                <a:solidFill>
                  <a:srgbClr val="FF0000"/>
                </a:solidFill>
              </a:rPr>
              <a:t>モデルの構成</a:t>
            </a:r>
            <a:endParaRPr lang="en-US" altLang="ja-JP" sz="2168" b="1" dirty="0">
              <a:solidFill>
                <a:srgbClr val="FF0000"/>
              </a:solidFill>
            </a:endParaRPr>
          </a:p>
          <a:p>
            <a:pPr marL="381858" indent="-381858" defTabSz="1018289" eaLnBrk="1" fontAlgn="base" hangingPunct="1">
              <a:lnSpc>
                <a:spcPct val="80000"/>
              </a:lnSpc>
              <a:spcBef>
                <a:spcPts val="668"/>
              </a:spcBef>
              <a:spcAft>
                <a:spcPct val="0"/>
              </a:spcAft>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機能</a:t>
            </a:r>
            <a:r>
              <a:rPr lang="ja-JP" altLang="en-US" sz="1782" dirty="0" smtClean="0">
                <a:solidFill>
                  <a:prstClr val="black"/>
                </a:solidFill>
                <a:latin typeface="HG丸ｺﾞｼｯｸM-PRO" panose="020F0600000000000000" pitchFamily="50" charset="-128"/>
                <a:ea typeface="HG丸ｺﾞｼｯｸM-PRO" panose="020F0600000000000000" pitchFamily="50" charset="-128"/>
              </a:rPr>
              <a:t>モデル</a:t>
            </a:r>
            <a:r>
              <a:rPr lang="en-US" altLang="ja-JP" sz="1782" dirty="0" smtClean="0">
                <a:solidFill>
                  <a:prstClr val="black"/>
                </a:solidFill>
                <a:latin typeface="HG丸ｺﾞｼｯｸM-PRO" panose="020F0600000000000000" pitchFamily="50" charset="-128"/>
                <a:ea typeface="HG丸ｺﾞｼｯｸM-PRO" panose="020F0600000000000000" pitchFamily="50" charset="-128"/>
              </a:rPr>
              <a:t>(p.2)</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4" indent="-219214"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uc1.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ルックアップゲート</a:t>
            </a:r>
            <a:r>
              <a:rPr lang="ja-JP" altLang="en-US" dirty="0">
                <a:solidFill>
                  <a:prstClr val="black"/>
                </a:solidFill>
                <a:latin typeface="HG丸ｺﾞｼｯｸM-PRO" panose="020F0600000000000000" pitchFamily="50" charset="-128"/>
                <a:ea typeface="HG丸ｺﾞｼｯｸM-PRO" panose="020F0600000000000000" pitchFamily="50" charset="-128"/>
              </a:rPr>
              <a:t>の</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攻略」と「</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uc2.</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ユースケース記述」ではルックアップゲートを攻略する</a:t>
            </a:r>
            <a:r>
              <a:rPr lang="ja-JP" altLang="en-US" dirty="0">
                <a:solidFill>
                  <a:prstClr val="black"/>
                </a:solidFill>
                <a:latin typeface="HG丸ｺﾞｼｯｸM-PRO" panose="020F0600000000000000" pitchFamily="50" charset="-128"/>
                <a:ea typeface="HG丸ｺﾞｼｯｸM-PRO" panose="020F0600000000000000" pitchFamily="50" charset="-128"/>
              </a:rPr>
              <a:t>上</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での必要機能やそのフローなどを記載しています。</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219214" indent="-219214"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act1.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基本フロー」では必要な機能と、それを実現するための仕様を記載しています。また、必要だと思われる部分では</a:t>
            </a:r>
            <a:r>
              <a:rPr lang="ja-JP" altLang="en-US" dirty="0">
                <a:solidFill>
                  <a:prstClr val="black"/>
                </a:solidFill>
                <a:latin typeface="HG丸ｺﾞｼｯｸM-PRO" panose="020F0600000000000000" pitchFamily="50" charset="-128"/>
                <a:ea typeface="HG丸ｺﾞｼｯｸM-PRO" panose="020F0600000000000000" pitchFamily="50" charset="-128"/>
              </a:rPr>
              <a:t>仕様</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の詳細を説明しています。アクティビティ図のパーティション名「ゲート前まで接近する」な</a:t>
            </a:r>
            <a:r>
              <a:rPr lang="ja-JP" altLang="en-US" dirty="0">
                <a:solidFill>
                  <a:prstClr val="black"/>
                </a:solidFill>
                <a:latin typeface="HG丸ｺﾞｼｯｸM-PRO" panose="020F0600000000000000" pitchFamily="50" charset="-128"/>
                <a:ea typeface="HG丸ｺﾞｼｯｸM-PRO" panose="020F0600000000000000" pitchFamily="50" charset="-128"/>
              </a:rPr>
              <a:t>ど</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を機能として</a:t>
            </a:r>
            <a:r>
              <a:rPr lang="ja-JP" altLang="en-US" dirty="0">
                <a:solidFill>
                  <a:prstClr val="black"/>
                </a:solidFill>
                <a:latin typeface="HG丸ｺﾞｼｯｸM-PRO" panose="020F0600000000000000" pitchFamily="50" charset="-128"/>
                <a:ea typeface="HG丸ｺﾞｼｯｸM-PRO" panose="020F0600000000000000" pitchFamily="50" charset="-128"/>
              </a:rPr>
              <a:t>考</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え、その中のアクション「倒立状態で停止する」などを仕様としています。</a:t>
            </a:r>
          </a:p>
          <a:p>
            <a:pPr marL="381858" indent="-381858" defTabSz="1018289" eaLnBrk="1" fontAlgn="base" hangingPunct="1">
              <a:lnSpc>
                <a:spcPct val="80000"/>
              </a:lnSpc>
              <a:spcBef>
                <a:spcPts val="668"/>
              </a:spcBef>
              <a:spcAft>
                <a:spcPct val="0"/>
              </a:spcAft>
              <a:buFont typeface="+mj-lt"/>
              <a:buAutoNum type="arabicPeriod" startAt="2"/>
            </a:pPr>
            <a:r>
              <a:rPr lang="ja-JP" altLang="en-US" sz="1782" dirty="0" smtClean="0">
                <a:solidFill>
                  <a:prstClr val="black"/>
                </a:solidFill>
                <a:latin typeface="HG丸ｺﾞｼｯｸM-PRO" panose="020F0600000000000000" pitchFamily="50" charset="-128"/>
                <a:ea typeface="HG丸ｺﾞｼｯｸM-PRO" panose="020F0600000000000000" pitchFamily="50" charset="-128"/>
              </a:rPr>
              <a:t>構造モデル</a:t>
            </a:r>
            <a:r>
              <a:rPr lang="en-US" altLang="ja-JP" sz="1782" dirty="0" smtClean="0">
                <a:solidFill>
                  <a:prstClr val="black"/>
                </a:solidFill>
                <a:latin typeface="HG丸ｺﾞｼｯｸM-PRO" panose="020F0600000000000000" pitchFamily="50" charset="-128"/>
                <a:ea typeface="HG丸ｺﾞｼｯｸM-PRO" panose="020F0600000000000000" pitchFamily="50" charset="-128"/>
              </a:rPr>
              <a:t>(p.3)</a:t>
            </a:r>
          </a:p>
          <a:p>
            <a:pPr marL="219214" indent="-219214" eaLnBrk="1" fontAlgn="base" hangingPunct="1">
              <a:lnSpc>
                <a:spcPct val="80000"/>
              </a:lnSpc>
              <a:spcBef>
                <a:spcPts val="668"/>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機能モデルで記載したアクティビティ図の流れ</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Ⅱ-2</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で「</a:t>
            </a:r>
            <a:r>
              <a:rPr lang="ja-JP" altLang="en-US" dirty="0">
                <a:solidFill>
                  <a:prstClr val="black"/>
                </a:solidFill>
                <a:latin typeface="HG丸ｺﾞｼｯｸM-PRO" panose="020F0600000000000000" pitchFamily="50" charset="-128"/>
                <a:ea typeface="HG丸ｺﾞｼｯｸM-PRO" panose="020F0600000000000000" pitchFamily="50" charset="-128"/>
              </a:rPr>
              <a:t>ストーリー」</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と定義し</a:t>
            </a:r>
            <a:r>
              <a:rPr lang="ja-JP" altLang="en-US" dirty="0">
                <a:solidFill>
                  <a:prstClr val="black"/>
                </a:solidFill>
                <a:latin typeface="HG丸ｺﾞｼｯｸM-PRO" panose="020F0600000000000000" pitchFamily="50" charset="-128"/>
                <a:ea typeface="HG丸ｺﾞｼｯｸM-PRO" panose="020F0600000000000000" pitchFamily="50" charset="-128"/>
              </a:rPr>
              <a:t>、その進行</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class1.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全体図」の「</a:t>
            </a:r>
            <a:r>
              <a:rPr lang="ja-JP" altLang="en-US" dirty="0">
                <a:solidFill>
                  <a:prstClr val="black"/>
                </a:solidFill>
                <a:latin typeface="HG丸ｺﾞｼｯｸM-PRO" panose="020F0600000000000000" pitchFamily="50" charset="-128"/>
                <a:ea typeface="HG丸ｺﾞｼｯｸM-PRO" panose="020F0600000000000000" pitchFamily="50" charset="-128"/>
              </a:rPr>
              <a:t>進行部」パッケージで行って</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います。</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219214" indent="-219214"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「情報処理部」で演算した結果から、「走行部」は「</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API</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部」に走行指令などを下しています。これによって各機能を実現します。</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342900" indent="-342900" eaLnBrk="1" fontAlgn="base" hangingPunct="1">
              <a:lnSpc>
                <a:spcPct val="80000"/>
              </a:lnSpc>
              <a:spcBef>
                <a:spcPts val="668"/>
              </a:spcBef>
              <a:spcAft>
                <a:spcPct val="0"/>
              </a:spcAft>
              <a:buFont typeface="+mj-lt"/>
              <a:buAutoNum type="arabicPeriod" startAt="3"/>
            </a:pPr>
            <a:r>
              <a:rPr lang="ja-JP" altLang="en-US" sz="1782" dirty="0" smtClean="0">
                <a:solidFill>
                  <a:prstClr val="black"/>
                </a:solidFill>
                <a:latin typeface="HG丸ｺﾞｼｯｸM-PRO" panose="020F0600000000000000" pitchFamily="50" charset="-128"/>
                <a:ea typeface="HG丸ｺﾞｼｯｸM-PRO" panose="020F0600000000000000" pitchFamily="50" charset="-128"/>
              </a:rPr>
              <a:t>振舞モデル</a:t>
            </a:r>
            <a:r>
              <a:rPr lang="en-US" altLang="ja-JP" sz="1782" dirty="0" smtClean="0">
                <a:solidFill>
                  <a:prstClr val="black"/>
                </a:solidFill>
                <a:latin typeface="HG丸ｺﾞｼｯｸM-PRO" panose="020F0600000000000000" pitchFamily="50" charset="-128"/>
                <a:ea typeface="HG丸ｺﾞｼｯｸM-PRO" panose="020F0600000000000000" pitchFamily="50" charset="-128"/>
              </a:rPr>
              <a:t>(p.4-5)</a:t>
            </a:r>
          </a:p>
          <a:p>
            <a:pPr marL="285750" indent="-285750"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構造モデルの動的な振る舞いについてシーケンス図を用いて表しています。「</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seq2.</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ストーリー進行」は「</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API</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部」や、「走行履歴」から各値を取得し、それを元に各「条件」達成の真偽を判断します。「</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seq3.</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尻尾制御」と「</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seq4.</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駆動輪制御」は尻尾・左右モータに</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PWM</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値を送り、「動作」を</a:t>
            </a:r>
            <a:r>
              <a:rPr lang="ja-JP" altLang="en-US" dirty="0">
                <a:solidFill>
                  <a:prstClr val="black"/>
                </a:solidFill>
                <a:latin typeface="HG丸ｺﾞｼｯｸM-PRO" panose="020F0600000000000000" pitchFamily="50" charset="-128"/>
                <a:ea typeface="HG丸ｺﾞｼｯｸM-PRO" panose="020F0600000000000000" pitchFamily="50" charset="-128"/>
              </a:rPr>
              <a:t>実行</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します。「</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seq5.</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ライントレース」は「ゲートを通過する」などの機能を実現するために「操舵量」を算出しています。</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これらの振る舞いから、「</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seq1.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全体実行」は構造モデルで記載した「動作」と「条件」の判断を、ルックアップゲートを攻略するまで繰り返しています。</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342900" indent="-342900" eaLnBrk="1" fontAlgn="base" hangingPunct="1">
              <a:lnSpc>
                <a:spcPct val="80000"/>
              </a:lnSpc>
              <a:spcBef>
                <a:spcPts val="668"/>
              </a:spcBef>
              <a:spcAft>
                <a:spcPct val="0"/>
              </a:spcAft>
              <a:buFont typeface="+mj-lt"/>
              <a:buAutoNum type="arabicPeriod" startAt="4"/>
            </a:pPr>
            <a:r>
              <a:rPr lang="ja-JP" altLang="en-US" sz="1782" dirty="0" smtClean="0">
                <a:solidFill>
                  <a:prstClr val="black"/>
                </a:solidFill>
                <a:latin typeface="HG丸ｺﾞｼｯｸM-PRO" panose="020F0600000000000000" pitchFamily="50" charset="-128"/>
                <a:ea typeface="HG丸ｺﾞｼｯｸM-PRO" panose="020F0600000000000000" pitchFamily="50" charset="-128"/>
              </a:rPr>
              <a:t>工夫点</a:t>
            </a:r>
            <a:r>
              <a:rPr lang="en-US" altLang="ja-JP" sz="1782" dirty="0" smtClean="0">
                <a:solidFill>
                  <a:prstClr val="black"/>
                </a:solidFill>
                <a:latin typeface="HG丸ｺﾞｼｯｸM-PRO" panose="020F0600000000000000" pitchFamily="50" charset="-128"/>
                <a:ea typeface="HG丸ｺﾞｼｯｸM-PRO" panose="020F0600000000000000" pitchFamily="50" charset="-128"/>
              </a:rPr>
              <a:t>(p.6)</a:t>
            </a:r>
          </a:p>
          <a:p>
            <a:pPr marL="285750" indent="-285750"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各機能の実現に対して信頼性を向上させるために、ルックアップゲートを攻略する上で重要な要因の</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つである、尻尾モータの制御を工夫点としました。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68"/>
              </a:spcBef>
              <a:spcAft>
                <a:spcPct val="0"/>
              </a:spcAft>
              <a:buFont typeface="Arial" panose="020B0604020202020204" pitchFamily="34" charset="0"/>
              <a:buChar cha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尻尾モータの動作を「</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stm1.</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尻尾制御」で表し、状態遷移の条件を工夫することでサンプルプログラムにおける問題点を解決しました。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 name="Rectangle 3">
            <a:extLst>
              <a:ext uri="{FF2B5EF4-FFF2-40B4-BE49-F238E27FC236}">
                <a16:creationId xmlns:a16="http://schemas.microsoft.com/office/drawing/2014/main" xmlns="" id="{1AB85E6D-E200-4D0E-A670-B9BEB009D762}"/>
              </a:ext>
            </a:extLst>
          </p:cNvPr>
          <p:cNvSpPr>
            <a:spLocks noChangeArrowheads="1"/>
          </p:cNvSpPr>
          <p:nvPr/>
        </p:nvSpPr>
        <p:spPr bwMode="auto">
          <a:xfrm>
            <a:off x="663553" y="2048052"/>
            <a:ext cx="6655561"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lnSpc>
                <a:spcPct val="80000"/>
              </a:lnSpc>
              <a:spcBef>
                <a:spcPct val="20000"/>
              </a:spcBef>
              <a:spcAft>
                <a:spcPct val="0"/>
              </a:spcAft>
            </a:pPr>
            <a:r>
              <a:rPr lang="ja-JP" altLang="en-US" sz="2168" b="1" dirty="0">
                <a:solidFill>
                  <a:prstClr val="black"/>
                </a:solidFill>
              </a:rPr>
              <a:t>チーム紹介、目標、</a:t>
            </a:r>
            <a:r>
              <a:rPr lang="ja-JP" altLang="en-US" sz="2168" b="1" dirty="0" smtClean="0">
                <a:solidFill>
                  <a:prstClr val="black"/>
                </a:solidFill>
              </a:rPr>
              <a:t>意気込み</a:t>
            </a:r>
            <a:endParaRPr lang="en-US" altLang="ja-JP" sz="2168" b="1" dirty="0" smtClean="0">
              <a:solidFill>
                <a:prstClr val="black"/>
              </a:solidFill>
            </a:endParaRPr>
          </a:p>
          <a:p>
            <a:pPr eaLnBrk="1" fontAlgn="base" hangingPunct="1">
              <a:lnSpc>
                <a:spcPct val="80000"/>
              </a:lnSpc>
              <a:spcBef>
                <a:spcPct val="20000"/>
              </a:spcBef>
              <a:spcAft>
                <a:spcPct val="0"/>
              </a:spcAft>
            </a:pPr>
            <a:endParaRPr lang="ja-JP" altLang="en-US" sz="1782" dirty="0">
              <a:solidFill>
                <a:prstClr val="black"/>
              </a:solidFill>
            </a:endParaRPr>
          </a:p>
          <a:p>
            <a:pPr marL="0" indent="0" fontAlgn="base">
              <a:spcBef>
                <a:spcPct val="0"/>
              </a:spcBef>
              <a:spcAft>
                <a:spcPct val="0"/>
              </a:spcAft>
            </a:pP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　群馬</a:t>
            </a:r>
            <a:r>
              <a:rPr lang="ja-JP" altLang="en-US" sz="1900" dirty="0">
                <a:solidFill>
                  <a:prstClr val="black"/>
                </a:solidFill>
                <a:latin typeface="HG丸ｺﾞｼｯｸM-PRO" panose="020F0600000000000000" pitchFamily="50" charset="-128"/>
                <a:ea typeface="HG丸ｺﾞｼｯｸM-PRO" panose="020F0600000000000000" pitchFamily="50" charset="-128"/>
              </a:rPr>
              <a:t>大学 理工学部の学部生と日本精工株式会社に</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よる産学</a:t>
            </a:r>
            <a:r>
              <a:rPr lang="ja-JP" altLang="en-US" sz="1900" dirty="0">
                <a:solidFill>
                  <a:prstClr val="black"/>
                </a:solidFill>
                <a:latin typeface="HG丸ｺﾞｼｯｸM-PRO" panose="020F0600000000000000" pitchFamily="50" charset="-128"/>
                <a:ea typeface="HG丸ｺﾞｼｯｸM-PRO" panose="020F0600000000000000" pitchFamily="50" charset="-128"/>
              </a:rPr>
              <a:t>連携</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チーム</a:t>
            </a:r>
            <a:r>
              <a:rPr lang="ja-JP" altLang="en-US" sz="1900" dirty="0">
                <a:solidFill>
                  <a:prstClr val="black"/>
                </a:solidFill>
                <a:latin typeface="HG丸ｺﾞｼｯｸM-PRO" panose="020F0600000000000000" pitchFamily="50" charset="-128"/>
                <a:ea typeface="HG丸ｺﾞｼｯｸM-PRO" panose="020F0600000000000000" pitchFamily="50" charset="-128"/>
              </a:rPr>
              <a:t>です</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。マネジメント・モデル</a:t>
            </a:r>
            <a:r>
              <a:rPr lang="ja-JP" altLang="en-US" sz="1900" dirty="0">
                <a:solidFill>
                  <a:prstClr val="black"/>
                </a:solidFill>
                <a:latin typeface="HG丸ｺﾞｼｯｸM-PRO" panose="020F0600000000000000" pitchFamily="50" charset="-128"/>
                <a:ea typeface="HG丸ｺﾞｼｯｸM-PRO" panose="020F0600000000000000" pitchFamily="50" charset="-128"/>
              </a:rPr>
              <a:t>・</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実装と役割を</a:t>
            </a:r>
            <a:r>
              <a:rPr lang="ja-JP" altLang="en-US" sz="1900" dirty="0">
                <a:solidFill>
                  <a:prstClr val="black"/>
                </a:solidFill>
                <a:latin typeface="HG丸ｺﾞｼｯｸM-PRO" panose="020F0600000000000000" pitchFamily="50" charset="-128"/>
                <a:ea typeface="HG丸ｺﾞｼｯｸM-PRO" panose="020F0600000000000000" pitchFamily="50" charset="-128"/>
              </a:rPr>
              <a:t>大別</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し</a:t>
            </a:r>
            <a:r>
              <a:rPr lang="ja-JP" altLang="en-US" sz="1900" dirty="0">
                <a:solidFill>
                  <a:prstClr val="black"/>
                </a:solidFill>
                <a:latin typeface="HG丸ｺﾞｼｯｸM-PRO" panose="020F0600000000000000" pitchFamily="50" charset="-128"/>
                <a:ea typeface="HG丸ｺﾞｼｯｸM-PRO" panose="020F0600000000000000" pitchFamily="50" charset="-128"/>
              </a:rPr>
              <a:t>、チーム一丸となって優勝を</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目指します</a:t>
            </a:r>
            <a:r>
              <a:rPr lang="ja-JP" altLang="en-US" sz="1900" dirty="0">
                <a:solidFill>
                  <a:prstClr val="black"/>
                </a:solidFill>
                <a:latin typeface="HG丸ｺﾞｼｯｸM-PRO" panose="020F0600000000000000" pitchFamily="50" charset="-128"/>
                <a:ea typeface="HG丸ｺﾞｼｯｸM-PRO" panose="020F0600000000000000" pitchFamily="50" charset="-128"/>
              </a:rPr>
              <a:t>！</a:t>
            </a:r>
            <a:endParaRPr lang="en-US" altLang="ja-JP" sz="1900" dirty="0" smtClean="0">
              <a:solidFill>
                <a:prstClr val="black"/>
              </a:solidFill>
              <a:latin typeface="HG丸ｺﾞｼｯｸM-PRO" panose="020F0600000000000000" pitchFamily="50" charset="-128"/>
              <a:ea typeface="HG丸ｺﾞｼｯｸM-PRO" panose="020F0600000000000000" pitchFamily="50" charset="-128"/>
            </a:endParaRPr>
          </a:p>
          <a:p>
            <a:pPr marL="0" indent="0" fontAlgn="base">
              <a:spcBef>
                <a:spcPct val="0"/>
              </a:spcBef>
              <a:spcAft>
                <a:spcPct val="0"/>
              </a:spcAft>
            </a:pPr>
            <a:r>
              <a:rPr lang="ja-JP" altLang="en-US" sz="1900" dirty="0">
                <a:solidFill>
                  <a:prstClr val="black"/>
                </a:solidFill>
                <a:latin typeface="HG丸ｺﾞｼｯｸM-PRO" panose="020F0600000000000000" pitchFamily="50" charset="-128"/>
                <a:ea typeface="HG丸ｺﾞｼｯｸM-PRO" panose="020F0600000000000000" pitchFamily="50" charset="-128"/>
              </a:rPr>
              <a:t>　</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チーム内</a:t>
            </a:r>
            <a:r>
              <a:rPr lang="ja-JP" altLang="en-US" sz="1900" dirty="0">
                <a:solidFill>
                  <a:prstClr val="black"/>
                </a:solidFill>
                <a:latin typeface="HG丸ｺﾞｼｯｸM-PRO" panose="020F0600000000000000" pitchFamily="50" charset="-128"/>
                <a:ea typeface="HG丸ｺﾞｼｯｸM-PRO" panose="020F0600000000000000" pitchFamily="50" charset="-128"/>
              </a:rPr>
              <a:t>では出来るだけ細かくミーティングを行い、意見の共有を図ってきました</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。初めて触れる</a:t>
            </a:r>
            <a:r>
              <a:rPr lang="en-US" altLang="ja-JP" sz="1900" dirty="0" smtClean="0">
                <a:solidFill>
                  <a:prstClr val="black"/>
                </a:solidFill>
                <a:latin typeface="HG丸ｺﾞｼｯｸM-PRO" panose="020F0600000000000000" pitchFamily="50" charset="-128"/>
                <a:ea typeface="HG丸ｺﾞｼｯｸM-PRO" panose="020F0600000000000000" pitchFamily="50" charset="-128"/>
              </a:rPr>
              <a:t>UML</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について勉強しながら多くの意見を出し合い、モデルの精度を向上させてきました。それ</a:t>
            </a:r>
            <a:r>
              <a:rPr lang="ja-JP" altLang="en-US" sz="1900" dirty="0">
                <a:solidFill>
                  <a:prstClr val="black"/>
                </a:solidFill>
                <a:latin typeface="HG丸ｺﾞｼｯｸM-PRO" panose="020F0600000000000000" pitchFamily="50" charset="-128"/>
                <a:ea typeface="HG丸ｺﾞｼｯｸM-PRO" panose="020F0600000000000000" pitchFamily="50" charset="-128"/>
              </a:rPr>
              <a:t>が結果に</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繋がると信じています</a:t>
            </a:r>
            <a:r>
              <a:rPr lang="ja-JP" altLang="en-US" sz="1900" dirty="0">
                <a:solidFill>
                  <a:prstClr val="black"/>
                </a:solidFill>
                <a:latin typeface="HG丸ｺﾞｼｯｸM-PRO" panose="020F0600000000000000" pitchFamily="50" charset="-128"/>
                <a:ea typeface="HG丸ｺﾞｼｯｸM-PRO" panose="020F0600000000000000" pitchFamily="50" charset="-128"/>
              </a:rPr>
              <a:t>！</a:t>
            </a:r>
            <a:endParaRPr lang="en-US" altLang="ja-JP" sz="1900" dirty="0" smtClean="0">
              <a:solidFill>
                <a:prstClr val="black"/>
              </a:solidFill>
              <a:latin typeface="HG丸ｺﾞｼｯｸM-PRO" panose="020F0600000000000000" pitchFamily="50" charset="-128"/>
              <a:ea typeface="HG丸ｺﾞｼｯｸM-PRO" panose="020F0600000000000000" pitchFamily="50" charset="-128"/>
            </a:endParaRPr>
          </a:p>
          <a:p>
            <a:pPr marL="0" indent="0" fontAlgn="base">
              <a:spcBef>
                <a:spcPct val="0"/>
              </a:spcBef>
              <a:spcAft>
                <a:spcPct val="0"/>
              </a:spcAft>
            </a:pPr>
            <a:r>
              <a:rPr lang="ja-JP" altLang="en-US" sz="1900" dirty="0">
                <a:solidFill>
                  <a:prstClr val="black"/>
                </a:solidFill>
                <a:latin typeface="HG丸ｺﾞｼｯｸM-PRO" panose="020F0600000000000000" pitchFamily="50" charset="-128"/>
                <a:ea typeface="HG丸ｺﾞｼｯｸM-PRO" panose="020F0600000000000000" pitchFamily="50" charset="-128"/>
              </a:rPr>
              <a:t>　</a:t>
            </a:r>
            <a:r>
              <a:rPr lang="ja-JP" altLang="en-US" sz="1900" dirty="0" smtClean="0">
                <a:solidFill>
                  <a:prstClr val="black"/>
                </a:solidFill>
                <a:latin typeface="HG丸ｺﾞｼｯｸM-PRO" panose="020F0600000000000000" pitchFamily="50" charset="-128"/>
                <a:ea typeface="HG丸ｺﾞｼｯｸM-PRO" panose="020F0600000000000000" pitchFamily="50" charset="-128"/>
              </a:rPr>
              <a:t>群馬大学と日本精工株式会社の産学連携チームとしては数年出場経験がありますが、私たちは初出場なので先輩方の成績を超えられるよう、頑張りたいと思います！</a:t>
            </a:r>
            <a:endParaRPr lang="ja-JP" altLang="en-US" sz="1900" dirty="0">
              <a:solidFill>
                <a:prstClr val="black"/>
              </a:solidFill>
              <a:latin typeface="HG丸ｺﾞｼｯｸM-PRO" panose="020F0600000000000000" pitchFamily="50" charset="-128"/>
              <a:ea typeface="HG丸ｺﾞｼｯｸM-PRO" panose="020F0600000000000000" pitchFamily="50" charset="-128"/>
            </a:endParaRPr>
          </a:p>
        </p:txBody>
      </p:sp>
      <p:sp>
        <p:nvSpPr>
          <p:cNvPr id="8" name="Rectangle 3">
            <a:extLst>
              <a:ext uri="{FF2B5EF4-FFF2-40B4-BE49-F238E27FC236}">
                <a16:creationId xmlns:a16="http://schemas.microsoft.com/office/drawing/2014/main" xmlns="" id="{687A221C-737B-4A73-B53A-5BB71A1A9081}"/>
              </a:ext>
            </a:extLst>
          </p:cNvPr>
          <p:cNvSpPr>
            <a:spLocks noChangeArrowheads="1"/>
          </p:cNvSpPr>
          <p:nvPr/>
        </p:nvSpPr>
        <p:spPr bwMode="auto">
          <a:xfrm>
            <a:off x="667591" y="6054252"/>
            <a:ext cx="6651523"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85" eaLnBrk="1" fontAlgn="base" hangingPunct="1">
              <a:lnSpc>
                <a:spcPct val="80000"/>
              </a:lnSpc>
              <a:spcBef>
                <a:spcPct val="20000"/>
              </a:spcBef>
              <a:spcAft>
                <a:spcPct val="0"/>
              </a:spcAft>
            </a:pPr>
            <a:r>
              <a:rPr lang="ja-JP" altLang="en-US" sz="2168" b="1" dirty="0">
                <a:solidFill>
                  <a:srgbClr val="FF0000"/>
                </a:solidFill>
              </a:rPr>
              <a:t>モデルの概要</a:t>
            </a:r>
          </a:p>
          <a:p>
            <a:pPr marL="219214" indent="-219214" eaLnBrk="1" fontAlgn="base" hangingPunct="1">
              <a:lnSpc>
                <a:spcPct val="80000"/>
              </a:lnSpc>
              <a:spcBef>
                <a:spcPts val="668"/>
              </a:spcBef>
              <a:spcAft>
                <a:spcPct val="0"/>
              </a:spcAft>
              <a:buFont typeface="Arial" panose="020B0604020202020204" pitchFamily="34" charset="0"/>
              <a:buChar char="•"/>
            </a:pPr>
            <a:r>
              <a:rPr lang="en-US" altLang="ja-JP" sz="2000" dirty="0" smtClean="0">
                <a:solidFill>
                  <a:prstClr val="black"/>
                </a:solidFill>
                <a:latin typeface="HG丸ｺﾞｼｯｸM-PRO" panose="020F0600000000000000" pitchFamily="50" charset="-128"/>
                <a:ea typeface="HG丸ｺﾞｼｯｸM-PRO" panose="020F0600000000000000" pitchFamily="50" charset="-128"/>
              </a:rPr>
              <a:t>4</a:t>
            </a:r>
            <a:r>
              <a:rPr lang="ja-JP" altLang="en-US" sz="2000" dirty="0" smtClean="0">
                <a:solidFill>
                  <a:prstClr val="black"/>
                </a:solidFill>
                <a:latin typeface="HG丸ｺﾞｼｯｸM-PRO" panose="020F0600000000000000" pitchFamily="50" charset="-128"/>
                <a:ea typeface="HG丸ｺﾞｼｯｸM-PRO" panose="020F0600000000000000" pitchFamily="50" charset="-128"/>
              </a:rPr>
              <a:t>つの機能の中から「</a:t>
            </a:r>
            <a:r>
              <a:rPr lang="ja-JP" altLang="en-US" sz="2800" dirty="0" smtClean="0">
                <a:solidFill>
                  <a:srgbClr val="FF0000"/>
                </a:solidFill>
                <a:latin typeface="HG丸ｺﾞｼｯｸM-PRO" panose="020F0600000000000000" pitchFamily="50" charset="-128"/>
                <a:ea typeface="HG丸ｺﾞｼｯｸM-PRO" panose="020F0600000000000000" pitchFamily="50" charset="-128"/>
              </a:rPr>
              <a:t>ルックアップゲートを通過する</a:t>
            </a:r>
            <a:r>
              <a:rPr lang="ja-JP" altLang="en-US" sz="2000" dirty="0" smtClean="0">
                <a:solidFill>
                  <a:prstClr val="black"/>
                </a:solidFill>
                <a:latin typeface="HG丸ｺﾞｼｯｸM-PRO" panose="020F0600000000000000" pitchFamily="50" charset="-128"/>
                <a:ea typeface="HG丸ｺﾞｼｯｸM-PRO" panose="020F0600000000000000" pitchFamily="50" charset="-128"/>
              </a:rPr>
              <a:t>」について選択しました。「ルックアップゲートを通過する」については、ダブル達成も含めた「ルックアップゲートを攻略する」の</a:t>
            </a:r>
            <a:r>
              <a:rPr lang="ja-JP" altLang="en-US" sz="2000" dirty="0">
                <a:solidFill>
                  <a:prstClr val="black"/>
                </a:solidFill>
                <a:latin typeface="HG丸ｺﾞｼｯｸM-PRO" panose="020F0600000000000000" pitchFamily="50" charset="-128"/>
                <a:ea typeface="HG丸ｺﾞｼｯｸM-PRO" panose="020F0600000000000000" pitchFamily="50" charset="-128"/>
              </a:rPr>
              <a:t>一</a:t>
            </a:r>
            <a:r>
              <a:rPr lang="ja-JP" altLang="en-US" sz="2000" dirty="0" smtClean="0">
                <a:solidFill>
                  <a:prstClr val="black"/>
                </a:solidFill>
                <a:latin typeface="HG丸ｺﾞｼｯｸM-PRO" panose="020F0600000000000000" pitchFamily="50" charset="-128"/>
                <a:ea typeface="HG丸ｺﾞｼｯｸM-PRO" panose="020F0600000000000000" pitchFamily="50" charset="-128"/>
              </a:rPr>
              <a:t>部だと捉え、攻略を実現できるようにしました。</a:t>
            </a:r>
            <a:endParaRPr lang="en-US" altLang="ja-JP" sz="2000" dirty="0" smtClean="0">
              <a:solidFill>
                <a:prstClr val="black"/>
              </a:solidFill>
              <a:latin typeface="HG丸ｺﾞｼｯｸM-PRO" panose="020F0600000000000000" pitchFamily="50" charset="-128"/>
              <a:ea typeface="HG丸ｺﾞｼｯｸM-PRO" panose="020F0600000000000000" pitchFamily="50" charset="-128"/>
            </a:endParaRPr>
          </a:p>
          <a:p>
            <a:pPr marL="219214" indent="-219214" eaLnBrk="1" fontAlgn="base" hangingPunct="1">
              <a:lnSpc>
                <a:spcPct val="80000"/>
              </a:lnSpc>
              <a:spcBef>
                <a:spcPts val="668"/>
              </a:spcBef>
              <a:spcAft>
                <a:spcPct val="0"/>
              </a:spcAft>
              <a:buFont typeface="Arial" panose="020B0604020202020204" pitchFamily="34" charset="0"/>
              <a:buChar char="•"/>
            </a:pPr>
            <a:r>
              <a:rPr lang="ja-JP" altLang="en-US" sz="2000" dirty="0" smtClean="0">
                <a:solidFill>
                  <a:prstClr val="black"/>
                </a:solidFill>
                <a:latin typeface="HG丸ｺﾞｼｯｸM-PRO" panose="020F0600000000000000" pitchFamily="50" charset="-128"/>
                <a:ea typeface="HG丸ｺﾞｼｯｸM-PRO" panose="020F0600000000000000" pitchFamily="50" charset="-128"/>
              </a:rPr>
              <a:t>走行体が動作を行う流れを「ストーリー」と</a:t>
            </a:r>
            <a:r>
              <a:rPr lang="ja-JP" altLang="en-US" sz="2000" dirty="0">
                <a:solidFill>
                  <a:prstClr val="black"/>
                </a:solidFill>
                <a:latin typeface="HG丸ｺﾞｼｯｸM-PRO" panose="020F0600000000000000" pitchFamily="50" charset="-128"/>
                <a:ea typeface="HG丸ｺﾞｼｯｸM-PRO" panose="020F0600000000000000" pitchFamily="50" charset="-128"/>
              </a:rPr>
              <a:t>考</a:t>
            </a:r>
            <a:r>
              <a:rPr lang="ja-JP" altLang="en-US" sz="2000" dirty="0" smtClean="0">
                <a:solidFill>
                  <a:prstClr val="black"/>
                </a:solidFill>
                <a:latin typeface="HG丸ｺﾞｼｯｸM-PRO" panose="020F0600000000000000" pitchFamily="50" charset="-128"/>
                <a:ea typeface="HG丸ｺﾞｼｯｸM-PRO" panose="020F0600000000000000" pitchFamily="50" charset="-128"/>
              </a:rPr>
              <a:t>え、その流れによってルックアップゲートの攻略を実現します。この点が開発するソフトウェアのベースの考えになっています。また、ルックアップゲートを攻略する上で必要なのは、倒立状態と尻尾をおろして走行する状態の遷移を安定させることだと考えました。したがって、尻尾モータの制御についても走行状態遷移が安定して行われるようにソフトウェアの開発を行いました。</a:t>
            </a:r>
            <a:endParaRPr lang="en-US" altLang="ja-JP" sz="2000" dirty="0">
              <a:solidFill>
                <a:prstClr val="black"/>
              </a:solidFill>
              <a:latin typeface="HG丸ｺﾞｼｯｸM-PRO" panose="020F0600000000000000" pitchFamily="50" charset="-128"/>
              <a:ea typeface="HG丸ｺﾞｼｯｸM-PRO" panose="020F0600000000000000" pitchFamily="50" charset="-128"/>
            </a:endParaRPr>
          </a:p>
        </p:txBody>
      </p:sp>
      <p:sp>
        <p:nvSpPr>
          <p:cNvPr id="15" name="Rectangle 15">
            <a:extLst>
              <a:ext uri="{FF2B5EF4-FFF2-40B4-BE49-F238E27FC236}">
                <a16:creationId xmlns:a16="http://schemas.microsoft.com/office/drawing/2014/main" xmlns="" id="{28DDC781-0083-4B44-A3FB-9FF0E3B74E13}"/>
              </a:ext>
            </a:extLst>
          </p:cNvPr>
          <p:cNvSpPr>
            <a:spLocks noChangeArrowheads="1"/>
          </p:cNvSpPr>
          <p:nvPr/>
        </p:nvSpPr>
        <p:spPr bwMode="auto">
          <a:xfrm>
            <a:off x="7481808" y="13017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000" dirty="0">
                <a:solidFill>
                  <a:prstClr val="black"/>
                </a:solidFill>
                <a:latin typeface="ＭＳ Ｐゴシック" panose="020B0600070205080204" pitchFamily="34" charset="-128"/>
              </a:rPr>
              <a:t>群馬大学　理工学部 </a:t>
            </a:r>
            <a:r>
              <a:rPr lang="en-US" altLang="ja-JP" sz="2000" dirty="0">
                <a:solidFill>
                  <a:prstClr val="black"/>
                </a:solidFill>
                <a:latin typeface="ＭＳ Ｐゴシック" panose="020B0600070205080204" pitchFamily="34" charset="-128"/>
              </a:rPr>
              <a:t>&amp; </a:t>
            </a:r>
            <a:r>
              <a:rPr lang="ja-JP" altLang="en-US" sz="2000" dirty="0">
                <a:solidFill>
                  <a:prstClr val="black"/>
                </a:solidFill>
                <a:latin typeface="ＭＳ Ｐゴシック" panose="020B0600070205080204" pitchFamily="34" charset="-128"/>
              </a:rPr>
              <a:t>日本精工株式会社</a:t>
            </a:r>
            <a:endParaRPr lang="en-US" altLang="ja-JP" sz="2000" dirty="0">
              <a:solidFill>
                <a:prstClr val="black"/>
              </a:solidFill>
              <a:latin typeface="ＭＳ Ｐゴシック" panose="020B0600070205080204" pitchFamily="34" charset="-128"/>
            </a:endParaRPr>
          </a:p>
          <a:p>
            <a:pPr eaLnBrk="1" fontAlgn="base" hangingPunct="1">
              <a:spcBef>
                <a:spcPct val="0"/>
              </a:spcBef>
              <a:spcAft>
                <a:spcPct val="0"/>
              </a:spcAft>
            </a:pPr>
            <a:r>
              <a:rPr lang="ja-JP" altLang="en-US" sz="1800" dirty="0">
                <a:solidFill>
                  <a:prstClr val="black"/>
                </a:solidFill>
                <a:latin typeface="ＭＳ Ｐゴシック" panose="020B0600070205080204" pitchFamily="34" charset="-128"/>
              </a:rPr>
              <a:t>ステアリング</a:t>
            </a:r>
            <a:r>
              <a:rPr lang="en-US" altLang="ja-JP" sz="1800" dirty="0">
                <a:solidFill>
                  <a:prstClr val="black"/>
                </a:solidFill>
                <a:latin typeface="ＭＳ Ｐゴシック" panose="020B0600070205080204" pitchFamily="34" charset="-128"/>
              </a:rPr>
              <a:t>&amp;</a:t>
            </a:r>
            <a:r>
              <a:rPr lang="ja-JP" altLang="en-US" sz="1800" dirty="0">
                <a:solidFill>
                  <a:prstClr val="black"/>
                </a:solidFill>
                <a:latin typeface="ＭＳ Ｐゴシック" panose="020B0600070205080204" pitchFamily="34" charset="-128"/>
              </a:rPr>
              <a:t>アクチュエータ技術センター</a:t>
            </a:r>
          </a:p>
        </p:txBody>
      </p:sp>
    </p:spTree>
    <p:extLst>
      <p:ext uri="{BB962C8B-B14F-4D97-AF65-F5344CB8AC3E}">
        <p14:creationId xmlns:p14="http://schemas.microsoft.com/office/powerpoint/2010/main" val="2741071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A9D9DE"/>
            </a:gs>
            <a:gs pos="0">
              <a:srgbClr val="E4F2F4"/>
            </a:gs>
            <a:gs pos="99000">
              <a:srgbClr val="7AC5CC"/>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949" y="1141860"/>
            <a:ext cx="3858753" cy="9472301"/>
          </a:xfrm>
          <a:prstGeom prst="rect">
            <a:avLst/>
          </a:prstGeom>
        </p:spPr>
      </p:pic>
      <p:sp>
        <p:nvSpPr>
          <p:cNvPr id="4" name="正方形/長方形 3"/>
          <p:cNvSpPr/>
          <p:nvPr/>
        </p:nvSpPr>
        <p:spPr>
          <a:xfrm>
            <a:off x="-1" y="4314"/>
            <a:ext cx="5852973" cy="108244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en-US" altLang="ja-JP" sz="6682"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Ⅰ</a:t>
            </a:r>
            <a:r>
              <a:rPr lang="en-US" altLang="ja-JP" sz="6682" dirty="0">
                <a:solidFill>
                  <a:schemeClr val="tx1">
                    <a:lumMod val="95000"/>
                    <a:lumOff val="5000"/>
                  </a:schemeClr>
                </a:solidFill>
                <a:latin typeface="HG教科書体" panose="02020609000000000000" pitchFamily="17" charset="-128"/>
                <a:ea typeface="HG教科書体" panose="02020609000000000000" pitchFamily="17" charset="-128"/>
              </a:rPr>
              <a:t>.</a:t>
            </a:r>
            <a:r>
              <a:rPr lang="ja-JP" altLang="en-US" sz="6682" dirty="0">
                <a:solidFill>
                  <a:schemeClr val="tx1">
                    <a:lumMod val="95000"/>
                    <a:lumOff val="5000"/>
                  </a:schemeClr>
                </a:solidFill>
                <a:latin typeface="HG教科書体" panose="02020609000000000000" pitchFamily="17" charset="-128"/>
                <a:ea typeface="HG教科書体" panose="02020609000000000000" pitchFamily="17" charset="-128"/>
              </a:rPr>
              <a:t>機能モデル</a:t>
            </a:r>
            <a:endParaRPr lang="en-US" altLang="ja-JP" sz="6682" dirty="0">
              <a:solidFill>
                <a:schemeClr val="tx1">
                  <a:lumMod val="95000"/>
                  <a:lumOff val="5000"/>
                </a:schemeClr>
              </a:solidFill>
              <a:latin typeface="HG教科書体" panose="02020609000000000000" pitchFamily="17" charset="-128"/>
              <a:ea typeface="HG教科書体" panose="02020609000000000000" pitchFamily="17" charset="-128"/>
            </a:endParaRPr>
          </a:p>
        </p:txBody>
      </p:sp>
      <p:pic>
        <p:nvPicPr>
          <p:cNvPr id="37" name="図 3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4080" y="-94683"/>
            <a:ext cx="544251" cy="544251"/>
          </a:xfrm>
          <a:prstGeom prst="rect">
            <a:avLst/>
          </a:prstGeom>
        </p:spPr>
      </p:pic>
      <p:sp>
        <p:nvSpPr>
          <p:cNvPr id="19" name="テキスト ボックス 18"/>
          <p:cNvSpPr txBox="1"/>
          <p:nvPr/>
        </p:nvSpPr>
        <p:spPr>
          <a:xfrm>
            <a:off x="249252" y="1111140"/>
            <a:ext cx="6378669" cy="307777"/>
          </a:xfrm>
          <a:prstGeom prst="rect">
            <a:avLst/>
          </a:prstGeom>
          <a:noFill/>
        </p:spPr>
        <p:txBody>
          <a:bodyPr wrap="none" rtlCol="0">
            <a:spAutoFit/>
          </a:bodyPr>
          <a:lstStyle/>
          <a:p>
            <a:r>
              <a:rPr lang="ja-JP" altLang="en-US" sz="1400" dirty="0">
                <a:latin typeface="HG教科書体" panose="02020609000000000000" pitchFamily="17" charset="-128"/>
                <a:ea typeface="HG教科書体" panose="02020609000000000000" pitchFamily="17" charset="-128"/>
              </a:rPr>
              <a:t>我々</a:t>
            </a:r>
            <a:r>
              <a:rPr lang="ja-JP" altLang="en-US" sz="1400" dirty="0" smtClean="0">
                <a:latin typeface="HG教科書体" panose="02020609000000000000" pitchFamily="17" charset="-128"/>
                <a:ea typeface="HG教科書体" panose="02020609000000000000" pitchFamily="17" charset="-128"/>
              </a:rPr>
              <a:t>は</a:t>
            </a:r>
            <a:r>
              <a:rPr lang="ja-JP" altLang="en-US" sz="1400" dirty="0">
                <a:latin typeface="HG教科書体" panose="02020609000000000000" pitchFamily="17" charset="-128"/>
                <a:ea typeface="HG教科書体" panose="02020609000000000000" pitchFamily="17" charset="-128"/>
              </a:rPr>
              <a:t>、</a:t>
            </a:r>
            <a:r>
              <a:rPr lang="en-US" altLang="ja-JP" sz="1400" dirty="0">
                <a:latin typeface="HG教科書体" panose="02020609000000000000" pitchFamily="17" charset="-128"/>
                <a:ea typeface="HG教科書体" panose="02020609000000000000" pitchFamily="17" charset="-128"/>
              </a:rPr>
              <a:t>4</a:t>
            </a:r>
            <a:r>
              <a:rPr lang="ja-JP" altLang="en-US" sz="1400" dirty="0">
                <a:latin typeface="HG教科書体" panose="02020609000000000000" pitchFamily="17" charset="-128"/>
                <a:ea typeface="HG教科書体" panose="02020609000000000000" pitchFamily="17" charset="-128"/>
              </a:rPr>
              <a:t>つの機能の中から「ルックアップゲートを通過する」を</a:t>
            </a:r>
            <a:r>
              <a:rPr lang="ja-JP" altLang="en-US" sz="1400" dirty="0" smtClean="0">
                <a:latin typeface="HG教科書体" panose="02020609000000000000" pitchFamily="17" charset="-128"/>
                <a:ea typeface="HG教科書体" panose="02020609000000000000" pitchFamily="17" charset="-128"/>
              </a:rPr>
              <a:t>選択した</a:t>
            </a:r>
            <a:r>
              <a:rPr lang="ja-JP" altLang="en-US" sz="1400" dirty="0">
                <a:latin typeface="HG教科書体" panose="02020609000000000000" pitchFamily="17" charset="-128"/>
                <a:ea typeface="HG教科書体" panose="02020609000000000000" pitchFamily="17" charset="-128"/>
              </a:rPr>
              <a:t>。</a:t>
            </a:r>
          </a:p>
        </p:txBody>
      </p:sp>
      <p:sp>
        <p:nvSpPr>
          <p:cNvPr id="22" name="テキスト ボックス 21"/>
          <p:cNvSpPr txBox="1"/>
          <p:nvPr/>
        </p:nvSpPr>
        <p:spPr>
          <a:xfrm>
            <a:off x="234243" y="1444583"/>
            <a:ext cx="3852337" cy="510268"/>
          </a:xfrm>
          <a:prstGeom prst="rect">
            <a:avLst/>
          </a:prstGeom>
          <a:noFill/>
        </p:spPr>
        <p:txBody>
          <a:bodyPr wrap="non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uc1.</a:t>
            </a:r>
            <a:r>
              <a:rPr lang="ja-JP" altLang="en-US" sz="2004" dirty="0">
                <a:latin typeface="HG教科書体" panose="02020609000000000000" pitchFamily="17" charset="-128"/>
                <a:ea typeface="HG教科書体" panose="02020609000000000000" pitchFamily="17" charset="-128"/>
              </a:rPr>
              <a:t>ルックアップゲートの攻略</a:t>
            </a:r>
          </a:p>
        </p:txBody>
      </p:sp>
      <p:sp>
        <p:nvSpPr>
          <p:cNvPr id="23" name="テキスト ボックス 22"/>
          <p:cNvSpPr txBox="1"/>
          <p:nvPr/>
        </p:nvSpPr>
        <p:spPr>
          <a:xfrm>
            <a:off x="7284394" y="780035"/>
            <a:ext cx="1927131" cy="461665"/>
          </a:xfrm>
          <a:prstGeom prst="rect">
            <a:avLst/>
          </a:prstGeom>
          <a:noFill/>
        </p:spPr>
        <p:txBody>
          <a:bodyPr wrap="none" rtlCol="0">
            <a:spAutoFit/>
          </a:bodyPr>
          <a:lstStyle/>
          <a:p>
            <a:r>
              <a:rPr lang="en-US" altLang="ja-JP" sz="2400" dirty="0" smtClean="0">
                <a:latin typeface="Times New Roman" panose="02020603050405020304" pitchFamily="18" charset="0"/>
                <a:ea typeface="HG教科書体" panose="02020609000000000000" pitchFamily="17" charset="-128"/>
                <a:cs typeface="Times New Roman" panose="02020603050405020304" pitchFamily="18" charset="0"/>
              </a:rPr>
              <a:t>act1.</a:t>
            </a:r>
            <a:r>
              <a:rPr lang="ja-JP" altLang="en-US" sz="1800" dirty="0" smtClean="0">
                <a:latin typeface="HG教科書体" panose="02020609000000000000" pitchFamily="17" charset="-128"/>
                <a:ea typeface="HG教科書体" panose="02020609000000000000" pitchFamily="17" charset="-128"/>
              </a:rPr>
              <a:t>基本</a:t>
            </a:r>
            <a:r>
              <a:rPr lang="ja-JP" altLang="en-US" sz="1800" dirty="0">
                <a:latin typeface="HG教科書体" panose="02020609000000000000" pitchFamily="17" charset="-128"/>
                <a:ea typeface="HG教科書体" panose="02020609000000000000" pitchFamily="17" charset="-128"/>
              </a:rPr>
              <a:t>フロー</a:t>
            </a:r>
          </a:p>
        </p:txBody>
      </p:sp>
      <p:sp>
        <p:nvSpPr>
          <p:cNvPr id="25" name="角丸四角形 24"/>
          <p:cNvSpPr/>
          <p:nvPr/>
        </p:nvSpPr>
        <p:spPr>
          <a:xfrm>
            <a:off x="4349140" y="1547920"/>
            <a:ext cx="2855406" cy="3010262"/>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31" name="角丸四角形 30"/>
          <p:cNvSpPr/>
          <p:nvPr/>
        </p:nvSpPr>
        <p:spPr>
          <a:xfrm>
            <a:off x="11180917" y="4008480"/>
            <a:ext cx="3787411" cy="3702375"/>
          </a:xfrm>
          <a:prstGeom prst="roundRect">
            <a:avLst>
              <a:gd name="adj" fmla="val 12956"/>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32" name="角丸四角形 31"/>
          <p:cNvSpPr/>
          <p:nvPr/>
        </p:nvSpPr>
        <p:spPr>
          <a:xfrm>
            <a:off x="11180917" y="7892707"/>
            <a:ext cx="3787411" cy="2623509"/>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33" name="角丸四角形 32"/>
          <p:cNvSpPr/>
          <p:nvPr/>
        </p:nvSpPr>
        <p:spPr>
          <a:xfrm>
            <a:off x="4350068" y="4722821"/>
            <a:ext cx="2818622" cy="5793393"/>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34" name="テキスト ボックス 33"/>
          <p:cNvSpPr txBox="1"/>
          <p:nvPr/>
        </p:nvSpPr>
        <p:spPr>
          <a:xfrm>
            <a:off x="228914" y="4106981"/>
            <a:ext cx="3254417" cy="523220"/>
          </a:xfrm>
          <a:prstGeom prst="rect">
            <a:avLst/>
          </a:prstGeom>
          <a:noFill/>
        </p:spPr>
        <p:txBody>
          <a:bodyPr wrap="none" rtlCol="0">
            <a:spAutoFit/>
          </a:bodyPr>
          <a:lstStyle/>
          <a:p>
            <a:r>
              <a:rPr lang="en-US" altLang="ja-JP" sz="2720" dirty="0" smtClean="0">
                <a:latin typeface="Times New Roman" panose="02020603050405020304" pitchFamily="18" charset="0"/>
                <a:ea typeface="HG教科書体" panose="02020609000000000000" pitchFamily="17" charset="-128"/>
                <a:cs typeface="Times New Roman" panose="02020603050405020304" pitchFamily="18" charset="0"/>
              </a:rPr>
              <a:t>uc2.</a:t>
            </a:r>
            <a:r>
              <a:rPr lang="ja-JP" altLang="en-US" sz="2400" dirty="0" smtClean="0">
                <a:latin typeface="HG教科書体" panose="02020609000000000000" pitchFamily="17" charset="-128"/>
                <a:ea typeface="HG教科書体" panose="02020609000000000000" pitchFamily="17" charset="-128"/>
              </a:rPr>
              <a:t>ユースケース</a:t>
            </a:r>
            <a:r>
              <a:rPr lang="ja-JP" altLang="en-US" sz="2400" dirty="0">
                <a:latin typeface="HG教科書体" panose="02020609000000000000" pitchFamily="17" charset="-128"/>
                <a:ea typeface="HG教科書体" panose="02020609000000000000" pitchFamily="17" charset="-128"/>
              </a:rPr>
              <a:t>記述</a:t>
            </a:r>
            <a:endParaRPr lang="en-US" altLang="ja-JP" sz="2400" dirty="0">
              <a:latin typeface="HG教科書体" panose="02020609000000000000" pitchFamily="17" charset="-128"/>
              <a:ea typeface="HG教科書体" panose="02020609000000000000" pitchFamily="17" charset="-128"/>
            </a:endParaRPr>
          </a:p>
        </p:txBody>
      </p:sp>
      <p:sp>
        <p:nvSpPr>
          <p:cNvPr id="35" name="テキスト ボックス 34"/>
          <p:cNvSpPr txBox="1"/>
          <p:nvPr/>
        </p:nvSpPr>
        <p:spPr>
          <a:xfrm>
            <a:off x="4433677" y="3273850"/>
            <a:ext cx="2780728" cy="1171859"/>
          </a:xfrm>
          <a:prstGeom prst="rect">
            <a:avLst/>
          </a:prstGeom>
          <a:noFill/>
        </p:spPr>
        <p:txBody>
          <a:bodyPr wrap="square" rtlCol="0">
            <a:spAutoFit/>
          </a:bodyPr>
          <a:lstStyle/>
          <a:p>
            <a:r>
              <a:rPr lang="ja-JP" altLang="en-US" sz="1169" dirty="0">
                <a:latin typeface="HGP教科書体" panose="02020600000000000000" pitchFamily="18" charset="-128"/>
                <a:ea typeface="HGP教科書体" panose="02020600000000000000" pitchFamily="18" charset="-128"/>
              </a:rPr>
              <a:t>　倒立状態での停止とは、走行体が前進も後退もせず倒立状態を維持し続けることと定義する。</a:t>
            </a:r>
            <a:endParaRPr lang="en-US" altLang="ja-JP" sz="1169" dirty="0">
              <a:latin typeface="HGP教科書体" panose="02020600000000000000" pitchFamily="18" charset="-128"/>
              <a:ea typeface="HGP教科書体" panose="02020600000000000000" pitchFamily="18" charset="-128"/>
            </a:endParaRPr>
          </a:p>
          <a:p>
            <a:r>
              <a:rPr lang="ja-JP" altLang="en-US" sz="1169" dirty="0">
                <a:latin typeface="HGP教科書体" panose="02020600000000000000" pitchFamily="18" charset="-128"/>
                <a:ea typeface="HGP教科書体" panose="02020600000000000000" pitchFamily="18" charset="-128"/>
              </a:rPr>
              <a:t>　即ち、この状態において走行体は倒立振子ライブラリを</a:t>
            </a:r>
            <a:r>
              <a:rPr lang="en-US" altLang="ja-JP" sz="1169" dirty="0">
                <a:latin typeface="HGP教科書体" panose="02020600000000000000" pitchFamily="18" charset="-128"/>
                <a:ea typeface="HGP教科書体" panose="02020600000000000000" pitchFamily="18" charset="-128"/>
              </a:rPr>
              <a:t>4ms</a:t>
            </a:r>
            <a:r>
              <a:rPr lang="ja-JP" altLang="en-US" sz="1169" dirty="0">
                <a:latin typeface="HGP教科書体" panose="02020600000000000000" pitchFamily="18" charset="-128"/>
                <a:ea typeface="HGP教科書体" panose="02020600000000000000" pitchFamily="18" charset="-128"/>
              </a:rPr>
              <a:t>ごとに読み込み、常にモータは動いているということになる。</a:t>
            </a:r>
            <a:endParaRPr lang="en-US" altLang="ja-JP" sz="1169" dirty="0">
              <a:latin typeface="HGP教科書体" panose="02020600000000000000" pitchFamily="18" charset="-128"/>
              <a:ea typeface="HGP教科書体" panose="02020600000000000000" pitchFamily="18" charset="-128"/>
            </a:endParaRPr>
          </a:p>
        </p:txBody>
      </p:sp>
      <p:grpSp>
        <p:nvGrpSpPr>
          <p:cNvPr id="39" name="グループ化 38"/>
          <p:cNvGrpSpPr/>
          <p:nvPr/>
        </p:nvGrpSpPr>
        <p:grpSpPr>
          <a:xfrm>
            <a:off x="6691787" y="1748939"/>
            <a:ext cx="496396" cy="496396"/>
            <a:chOff x="3932490" y="6610881"/>
            <a:chExt cx="623880" cy="623880"/>
          </a:xfrm>
        </p:grpSpPr>
        <p:pic>
          <p:nvPicPr>
            <p:cNvPr id="40" name="図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41" name="テキスト ボックス 40"/>
            <p:cNvSpPr txBox="1"/>
            <p:nvPr/>
          </p:nvSpPr>
          <p:spPr>
            <a:xfrm>
              <a:off x="4136662" y="6701694"/>
              <a:ext cx="213123" cy="331536"/>
            </a:xfrm>
            <a:prstGeom prst="rect">
              <a:avLst/>
            </a:prstGeom>
            <a:noFill/>
          </p:spPr>
          <p:txBody>
            <a:bodyPr wrap="square" rtlCol="0">
              <a:spAutoFit/>
            </a:bodyPr>
            <a:lstStyle/>
            <a:p>
              <a:r>
                <a:rPr lang="en-US" altLang="ja-JP" sz="1114" dirty="0"/>
                <a:t>1</a:t>
              </a:r>
              <a:endParaRPr lang="ja-JP" altLang="en-US" sz="1114" dirty="0"/>
            </a:p>
          </p:txBody>
        </p:sp>
      </p:grpSp>
      <p:sp>
        <p:nvSpPr>
          <p:cNvPr id="42" name="左矢印 41"/>
          <p:cNvSpPr/>
          <p:nvPr/>
        </p:nvSpPr>
        <p:spPr>
          <a:xfrm>
            <a:off x="4725029" y="2542293"/>
            <a:ext cx="624990" cy="226447"/>
          </a:xfrm>
          <a:prstGeom prst="leftArrow">
            <a:avLst/>
          </a:prstGeom>
          <a:solidFill>
            <a:srgbClr val="12B2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2716" dirty="0"/>
          </a:p>
        </p:txBody>
      </p:sp>
      <p:grpSp>
        <p:nvGrpSpPr>
          <p:cNvPr id="46" name="グループ化 45"/>
          <p:cNvGrpSpPr/>
          <p:nvPr/>
        </p:nvGrpSpPr>
        <p:grpSpPr>
          <a:xfrm>
            <a:off x="6223867" y="2197470"/>
            <a:ext cx="316970" cy="283715"/>
            <a:chOff x="5208966" y="2094065"/>
            <a:chExt cx="284638" cy="254775"/>
          </a:xfrm>
        </p:grpSpPr>
        <p:sp>
          <p:nvSpPr>
            <p:cNvPr id="47" name="円弧 46"/>
            <p:cNvSpPr/>
            <p:nvPr/>
          </p:nvSpPr>
          <p:spPr>
            <a:xfrm>
              <a:off x="5255066" y="2094065"/>
              <a:ext cx="238538" cy="222881"/>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716" dirty="0"/>
            </a:p>
          </p:txBody>
        </p:sp>
        <p:sp>
          <p:nvSpPr>
            <p:cNvPr id="48" name="円弧 47"/>
            <p:cNvSpPr/>
            <p:nvPr/>
          </p:nvSpPr>
          <p:spPr>
            <a:xfrm>
              <a:off x="5208966" y="2125959"/>
              <a:ext cx="238538" cy="222881"/>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716" dirty="0"/>
            </a:p>
          </p:txBody>
        </p:sp>
      </p:grpSp>
      <p:grpSp>
        <p:nvGrpSpPr>
          <p:cNvPr id="49" name="グループ化 48"/>
          <p:cNvGrpSpPr/>
          <p:nvPr/>
        </p:nvGrpSpPr>
        <p:grpSpPr>
          <a:xfrm rot="12003078">
            <a:off x="5618135" y="2732265"/>
            <a:ext cx="375504" cy="283715"/>
            <a:chOff x="5208966" y="2094065"/>
            <a:chExt cx="284638" cy="254775"/>
          </a:xfrm>
        </p:grpSpPr>
        <p:sp>
          <p:nvSpPr>
            <p:cNvPr id="50" name="円弧 49"/>
            <p:cNvSpPr/>
            <p:nvPr/>
          </p:nvSpPr>
          <p:spPr>
            <a:xfrm>
              <a:off x="5255066" y="2094065"/>
              <a:ext cx="238538" cy="222881"/>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716" dirty="0"/>
            </a:p>
          </p:txBody>
        </p:sp>
        <p:sp>
          <p:nvSpPr>
            <p:cNvPr id="51" name="円弧 50"/>
            <p:cNvSpPr/>
            <p:nvPr/>
          </p:nvSpPr>
          <p:spPr>
            <a:xfrm>
              <a:off x="5208966" y="2125959"/>
              <a:ext cx="238538" cy="222881"/>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716" dirty="0"/>
            </a:p>
          </p:txBody>
        </p:sp>
      </p:grpSp>
      <p:grpSp>
        <p:nvGrpSpPr>
          <p:cNvPr id="52" name="グループ化 51"/>
          <p:cNvGrpSpPr/>
          <p:nvPr/>
        </p:nvGrpSpPr>
        <p:grpSpPr>
          <a:xfrm>
            <a:off x="12548597" y="1069542"/>
            <a:ext cx="496396" cy="496396"/>
            <a:chOff x="3932490" y="6610881"/>
            <a:chExt cx="623880" cy="623880"/>
          </a:xfrm>
        </p:grpSpPr>
        <p:pic>
          <p:nvPicPr>
            <p:cNvPr id="53" name="図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54" name="テキスト ボックス 53"/>
            <p:cNvSpPr txBox="1"/>
            <p:nvPr/>
          </p:nvSpPr>
          <p:spPr>
            <a:xfrm>
              <a:off x="4136662" y="6701694"/>
              <a:ext cx="213123" cy="331536"/>
            </a:xfrm>
            <a:prstGeom prst="rect">
              <a:avLst/>
            </a:prstGeom>
            <a:noFill/>
          </p:spPr>
          <p:txBody>
            <a:bodyPr wrap="square" rtlCol="0">
              <a:spAutoFit/>
            </a:bodyPr>
            <a:lstStyle/>
            <a:p>
              <a:r>
                <a:rPr lang="en-US" altLang="ja-JP" sz="1114" dirty="0"/>
                <a:t>2</a:t>
              </a:r>
            </a:p>
          </p:txBody>
        </p:sp>
      </p:grpSp>
      <p:sp>
        <p:nvSpPr>
          <p:cNvPr id="55" name="テキスト ボックス 54"/>
          <p:cNvSpPr txBox="1"/>
          <p:nvPr/>
        </p:nvSpPr>
        <p:spPr>
          <a:xfrm>
            <a:off x="11296739" y="1056130"/>
            <a:ext cx="1573831" cy="584775"/>
          </a:xfrm>
          <a:prstGeom prst="rect">
            <a:avLst/>
          </a:prstGeom>
          <a:noFill/>
        </p:spPr>
        <p:txBody>
          <a:bodyPr wrap="square" rtlCol="0">
            <a:spAutoFit/>
          </a:bodyPr>
          <a:lstStyle/>
          <a:p>
            <a:r>
              <a:rPr lang="en-US" altLang="ja-JP" sz="1600" dirty="0" smtClean="0">
                <a:latin typeface="Times New Roman" panose="02020603050405020304" pitchFamily="18" charset="0"/>
                <a:ea typeface="HGP教科書体" panose="02020600000000000000" pitchFamily="18" charset="-128"/>
                <a:cs typeface="Times New Roman" panose="02020603050405020304" pitchFamily="18" charset="0"/>
              </a:rPr>
              <a:t>Ⅰ-3 </a:t>
            </a:r>
            <a:r>
              <a:rPr lang="ja-JP" altLang="en-US" sz="1600" dirty="0" smtClean="0">
                <a:latin typeface="HGP教科書体" panose="02020600000000000000" pitchFamily="18" charset="-128"/>
                <a:ea typeface="HGP教科書体" panose="02020600000000000000" pitchFamily="18" charset="-128"/>
              </a:rPr>
              <a:t>尻尾</a:t>
            </a:r>
            <a:r>
              <a:rPr lang="ja-JP" altLang="en-US" sz="1600" dirty="0">
                <a:latin typeface="HGP教科書体" panose="02020600000000000000" pitchFamily="18" charset="-128"/>
                <a:ea typeface="HGP教科書体" panose="02020600000000000000" pitchFamily="18" charset="-128"/>
              </a:rPr>
              <a:t>モータ</a:t>
            </a:r>
            <a:endParaRPr lang="en-US" altLang="ja-JP" sz="1600" dirty="0">
              <a:latin typeface="HGP教科書体" panose="02020600000000000000" pitchFamily="18" charset="-128"/>
              <a:ea typeface="HGP教科書体" panose="02020600000000000000" pitchFamily="18" charset="-128"/>
            </a:endParaRPr>
          </a:p>
          <a:p>
            <a:r>
              <a:rPr lang="ja-JP" altLang="en-US" sz="1600" dirty="0">
                <a:latin typeface="HGP教科書体" panose="02020600000000000000" pitchFamily="18" charset="-128"/>
                <a:ea typeface="HGP教科書体" panose="02020600000000000000" pitchFamily="18" charset="-128"/>
              </a:rPr>
              <a:t>の</a:t>
            </a:r>
            <a:r>
              <a:rPr lang="ja-JP" altLang="en-US" sz="1600" dirty="0" smtClean="0">
                <a:latin typeface="HGP教科書体" panose="02020600000000000000" pitchFamily="18" charset="-128"/>
                <a:ea typeface="HGP教科書体" panose="02020600000000000000" pitchFamily="18" charset="-128"/>
              </a:rPr>
              <a:t>制御</a:t>
            </a:r>
            <a:endParaRPr lang="en-US" altLang="ja-JP" sz="1600" dirty="0">
              <a:latin typeface="HGP教科書体" panose="02020600000000000000" pitchFamily="18" charset="-128"/>
              <a:ea typeface="HGP教科書体" panose="02020600000000000000" pitchFamily="18" charset="-128"/>
            </a:endParaRPr>
          </a:p>
        </p:txBody>
      </p:sp>
      <p:sp>
        <p:nvSpPr>
          <p:cNvPr id="56" name="テキスト ボックス 55"/>
          <p:cNvSpPr txBox="1"/>
          <p:nvPr/>
        </p:nvSpPr>
        <p:spPr>
          <a:xfrm>
            <a:off x="4460305" y="1654270"/>
            <a:ext cx="2579844" cy="338554"/>
          </a:xfrm>
          <a:prstGeom prst="rect">
            <a:avLst/>
          </a:prstGeom>
          <a:noFill/>
        </p:spPr>
        <p:txBody>
          <a:bodyPr wrap="square" rtlCol="0">
            <a:spAutoFit/>
          </a:bodyPr>
          <a:lstStyle/>
          <a:p>
            <a:r>
              <a:rPr lang="en-US" altLang="ja-JP" sz="1600" dirty="0" smtClean="0">
                <a:latin typeface="Times New Roman" panose="02020603050405020304" pitchFamily="18" charset="0"/>
                <a:ea typeface="HGP教科書体" panose="02020600000000000000" pitchFamily="18" charset="-128"/>
                <a:cs typeface="Times New Roman" panose="02020603050405020304" pitchFamily="18" charset="0"/>
              </a:rPr>
              <a:t>Ⅰ-1 </a:t>
            </a:r>
            <a:r>
              <a:rPr lang="ja-JP" altLang="en-US" sz="1600" dirty="0" smtClean="0">
                <a:latin typeface="HGP教科書体" panose="02020600000000000000" pitchFamily="18" charset="-128"/>
                <a:ea typeface="HGP教科書体" panose="02020600000000000000" pitchFamily="18" charset="-128"/>
              </a:rPr>
              <a:t>倒立</a:t>
            </a:r>
            <a:r>
              <a:rPr lang="ja-JP" altLang="en-US" sz="1600" dirty="0">
                <a:latin typeface="HGP教科書体" panose="02020600000000000000" pitchFamily="18" charset="-128"/>
                <a:ea typeface="HGP教科書体" panose="02020600000000000000" pitchFamily="18" charset="-128"/>
              </a:rPr>
              <a:t>状態での停止とは</a:t>
            </a:r>
            <a:r>
              <a:rPr lang="en-US" altLang="ja-JP" sz="1600" dirty="0">
                <a:latin typeface="HGP教科書体" panose="02020600000000000000" pitchFamily="18" charset="-128"/>
                <a:ea typeface="HGP教科書体" panose="02020600000000000000" pitchFamily="18" charset="-128"/>
              </a:rPr>
              <a:t>?</a:t>
            </a:r>
          </a:p>
        </p:txBody>
      </p:sp>
      <p:grpSp>
        <p:nvGrpSpPr>
          <p:cNvPr id="57" name="グループ化 56"/>
          <p:cNvGrpSpPr/>
          <p:nvPr/>
        </p:nvGrpSpPr>
        <p:grpSpPr>
          <a:xfrm>
            <a:off x="6626960" y="4805994"/>
            <a:ext cx="496396" cy="496396"/>
            <a:chOff x="3932490" y="6610881"/>
            <a:chExt cx="623880" cy="623880"/>
          </a:xfrm>
        </p:grpSpPr>
        <p:pic>
          <p:nvPicPr>
            <p:cNvPr id="58" name="図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59" name="テキスト ボックス 58"/>
            <p:cNvSpPr txBox="1"/>
            <p:nvPr/>
          </p:nvSpPr>
          <p:spPr>
            <a:xfrm>
              <a:off x="4136662" y="6701694"/>
              <a:ext cx="213123" cy="331536"/>
            </a:xfrm>
            <a:prstGeom prst="rect">
              <a:avLst/>
            </a:prstGeom>
            <a:noFill/>
          </p:spPr>
          <p:txBody>
            <a:bodyPr wrap="square" rtlCol="0">
              <a:spAutoFit/>
            </a:bodyPr>
            <a:lstStyle/>
            <a:p>
              <a:r>
                <a:rPr lang="en-US" altLang="ja-JP" sz="1114" dirty="0"/>
                <a:t>3</a:t>
              </a:r>
            </a:p>
          </p:txBody>
        </p:sp>
      </p:grpSp>
      <p:sp>
        <p:nvSpPr>
          <p:cNvPr id="60" name="正方形/長方形 59"/>
          <p:cNvSpPr/>
          <p:nvPr/>
        </p:nvSpPr>
        <p:spPr>
          <a:xfrm>
            <a:off x="4481165" y="6862453"/>
            <a:ext cx="2580021" cy="3506473"/>
          </a:xfrm>
          <a:prstGeom prst="rect">
            <a:avLst/>
          </a:prstGeom>
        </p:spPr>
        <p:txBody>
          <a:bodyPr wrap="square">
            <a:spAutoFit/>
          </a:bodyPr>
          <a:lstStyle/>
          <a:p>
            <a:pPr lvl="0"/>
            <a:r>
              <a:rPr lang="ja-JP" altLang="en-US" sz="1336" dirty="0">
                <a:solidFill>
                  <a:prstClr val="black"/>
                </a:solidFill>
                <a:latin typeface="HGP教科書体" panose="02020600000000000000" pitchFamily="18" charset="-128"/>
                <a:ea typeface="HGP教科書体" panose="02020600000000000000" pitchFamily="18" charset="-128"/>
              </a:rPr>
              <a:t>　</a:t>
            </a:r>
            <a:r>
              <a:rPr lang="ja-JP" altLang="en-US" sz="1225" dirty="0" smtClean="0">
                <a:solidFill>
                  <a:prstClr val="black"/>
                </a:solidFill>
                <a:latin typeface="HGP教科書体" panose="02020600000000000000" pitchFamily="18" charset="-128"/>
                <a:ea typeface="HGP教科書体" panose="02020600000000000000" pitchFamily="18" charset="-128"/>
              </a:rPr>
              <a:t>ルックアップゲートを</a:t>
            </a:r>
            <a:r>
              <a:rPr lang="ja-JP" altLang="en-US" sz="1225" dirty="0">
                <a:solidFill>
                  <a:prstClr val="black"/>
                </a:solidFill>
                <a:latin typeface="HGP教科書体" panose="02020600000000000000" pitchFamily="18" charset="-128"/>
                <a:ea typeface="HGP教科書体" panose="02020600000000000000" pitchFamily="18" charset="-128"/>
              </a:rPr>
              <a:t>通過</a:t>
            </a:r>
            <a:r>
              <a:rPr lang="ja-JP" altLang="en-US" sz="1225" dirty="0" smtClean="0">
                <a:solidFill>
                  <a:prstClr val="black"/>
                </a:solidFill>
                <a:latin typeface="HGP教科書体" panose="02020600000000000000" pitchFamily="18" charset="-128"/>
                <a:ea typeface="HGP教科書体" panose="02020600000000000000" pitchFamily="18" charset="-128"/>
              </a:rPr>
              <a:t>する準備段階として、尻尾を接地させた走行姿勢</a:t>
            </a:r>
            <a:r>
              <a:rPr lang="en-US" altLang="ja-JP" sz="1225" dirty="0" smtClean="0">
                <a:solidFill>
                  <a:prstClr val="black"/>
                </a:solidFill>
                <a:latin typeface="HGP教科書体" panose="02020600000000000000" pitchFamily="18" charset="-128"/>
                <a:ea typeface="HGP教科書体" panose="02020600000000000000" pitchFamily="18" charset="-128"/>
              </a:rPr>
              <a:t>(</a:t>
            </a:r>
            <a:r>
              <a:rPr lang="ja-JP" altLang="en-US" sz="1225" dirty="0" smtClean="0">
                <a:solidFill>
                  <a:prstClr val="black"/>
                </a:solidFill>
                <a:latin typeface="HGP教科書体" panose="02020600000000000000" pitchFamily="18" charset="-128"/>
                <a:ea typeface="HGP教科書体" panose="02020600000000000000" pitchFamily="18" charset="-128"/>
              </a:rPr>
              <a:t>「尻尾走行」と定義する</a:t>
            </a:r>
            <a:r>
              <a:rPr lang="en-US" altLang="ja-JP" sz="1225" dirty="0" smtClean="0">
                <a:solidFill>
                  <a:prstClr val="black"/>
                </a:solidFill>
                <a:latin typeface="HGP教科書体" panose="02020600000000000000" pitchFamily="18" charset="-128"/>
                <a:ea typeface="HGP教科書体" panose="02020600000000000000" pitchFamily="18" charset="-128"/>
              </a:rPr>
              <a:t>)</a:t>
            </a:r>
            <a:r>
              <a:rPr lang="ja-JP" altLang="en-US" sz="1225" dirty="0" smtClean="0">
                <a:solidFill>
                  <a:prstClr val="black"/>
                </a:solidFill>
                <a:latin typeface="HGP教科書体" panose="02020600000000000000" pitchFamily="18" charset="-128"/>
                <a:ea typeface="HGP教科書体" panose="02020600000000000000" pitchFamily="18" charset="-128"/>
              </a:rPr>
              <a:t>に移行する。尻尾走行には以下のようなフローで移行する。</a:t>
            </a:r>
            <a:endParaRPr lang="en-US" altLang="ja-JP" sz="1225" dirty="0">
              <a:solidFill>
                <a:prstClr val="black"/>
              </a:solidFill>
              <a:latin typeface="HGP教科書体" panose="02020600000000000000" pitchFamily="18" charset="-128"/>
              <a:ea typeface="HGP教科書体" panose="02020600000000000000" pitchFamily="18" charset="-128"/>
            </a:endParaRPr>
          </a:p>
          <a:p>
            <a:pPr lvl="0"/>
            <a:endParaRPr lang="en-US" altLang="ja-JP" sz="1050" dirty="0">
              <a:solidFill>
                <a:prstClr val="black"/>
              </a:solidFill>
              <a:latin typeface="HGP教科書体" panose="02020600000000000000" pitchFamily="18" charset="-128"/>
              <a:ea typeface="HGP教科書体" panose="02020600000000000000" pitchFamily="18" charset="-128"/>
            </a:endParaRPr>
          </a:p>
          <a:p>
            <a:pPr lvl="0"/>
            <a:r>
              <a:rPr lang="ja-JP" altLang="en-US" sz="1300" dirty="0">
                <a:solidFill>
                  <a:prstClr val="black"/>
                </a:solidFill>
                <a:latin typeface="HGP教科書体" panose="02020600000000000000" pitchFamily="18" charset="-128"/>
                <a:ea typeface="HGP教科書体" panose="02020600000000000000" pitchFamily="18" charset="-128"/>
              </a:rPr>
              <a:t>①尻尾モータを</a:t>
            </a:r>
            <a:r>
              <a:rPr lang="ja-JP" altLang="en-US" sz="1300" dirty="0" smtClean="0">
                <a:solidFill>
                  <a:prstClr val="black"/>
                </a:solidFill>
                <a:latin typeface="HGP教科書体" panose="02020600000000000000" pitchFamily="18" charset="-128"/>
                <a:ea typeface="HGP教科書体" panose="02020600000000000000" pitchFamily="18" charset="-128"/>
              </a:rPr>
              <a:t>約</a:t>
            </a:r>
            <a:r>
              <a:rPr lang="en-US" altLang="ja-JP" sz="1300" dirty="0" smtClean="0">
                <a:solidFill>
                  <a:prstClr val="black"/>
                </a:solidFill>
                <a:latin typeface="HGP教科書体" panose="02020600000000000000" pitchFamily="18" charset="-128"/>
                <a:ea typeface="HGP教科書体" panose="02020600000000000000" pitchFamily="18" charset="-128"/>
              </a:rPr>
              <a:t>80</a:t>
            </a:r>
            <a:r>
              <a:rPr lang="ja-JP" altLang="en-US" sz="1300" dirty="0" smtClean="0">
                <a:solidFill>
                  <a:prstClr val="black"/>
                </a:solidFill>
                <a:latin typeface="HGP教科書体" panose="02020600000000000000" pitchFamily="18" charset="-128"/>
                <a:ea typeface="HGP教科書体" panose="02020600000000000000" pitchFamily="18" charset="-128"/>
              </a:rPr>
              <a:t>度、正転する。</a:t>
            </a:r>
            <a:endParaRPr lang="en-US" altLang="ja-JP" sz="1300" dirty="0">
              <a:solidFill>
                <a:prstClr val="black"/>
              </a:solidFill>
              <a:latin typeface="HGP教科書体" panose="02020600000000000000" pitchFamily="18" charset="-128"/>
              <a:ea typeface="HGP教科書体" panose="02020600000000000000" pitchFamily="18" charset="-128"/>
            </a:endParaRPr>
          </a:p>
          <a:p>
            <a:pPr lvl="0"/>
            <a:r>
              <a:rPr lang="ja-JP" altLang="en-US" sz="1300" dirty="0">
                <a:solidFill>
                  <a:prstClr val="black"/>
                </a:solidFill>
                <a:latin typeface="HGP教科書体" panose="02020600000000000000" pitchFamily="18" charset="-128"/>
                <a:ea typeface="HGP教科書体" panose="02020600000000000000" pitchFamily="18" charset="-128"/>
              </a:rPr>
              <a:t>②</a:t>
            </a:r>
            <a:r>
              <a:rPr lang="ja-JP" altLang="en-US" sz="1300" dirty="0" smtClean="0">
                <a:solidFill>
                  <a:prstClr val="black"/>
                </a:solidFill>
                <a:latin typeface="HGP教科書体" panose="02020600000000000000" pitchFamily="18" charset="-128"/>
                <a:ea typeface="HGP教科書体" panose="02020600000000000000" pitchFamily="18" charset="-128"/>
              </a:rPr>
              <a:t>倒立</a:t>
            </a:r>
            <a:r>
              <a:rPr lang="ja-JP" altLang="en-US" sz="1300" dirty="0">
                <a:solidFill>
                  <a:prstClr val="black"/>
                </a:solidFill>
                <a:latin typeface="HGP教科書体" panose="02020600000000000000" pitchFamily="18" charset="-128"/>
                <a:ea typeface="HGP教科書体" panose="02020600000000000000" pitchFamily="18" charset="-128"/>
              </a:rPr>
              <a:t>振子ライブラリの参照を解除する。</a:t>
            </a:r>
            <a:endParaRPr lang="en-US" altLang="ja-JP" sz="1300" dirty="0">
              <a:solidFill>
                <a:prstClr val="black"/>
              </a:solidFill>
              <a:latin typeface="HGP教科書体" panose="02020600000000000000" pitchFamily="18" charset="-128"/>
              <a:ea typeface="HGP教科書体" panose="02020600000000000000" pitchFamily="18" charset="-128"/>
            </a:endParaRPr>
          </a:p>
          <a:p>
            <a:pPr lvl="0"/>
            <a:r>
              <a:rPr lang="ja-JP" altLang="en-US" sz="1300" dirty="0">
                <a:solidFill>
                  <a:prstClr val="black"/>
                </a:solidFill>
                <a:latin typeface="HGP教科書体" panose="02020600000000000000" pitchFamily="18" charset="-128"/>
                <a:ea typeface="HGP教科書体" panose="02020600000000000000" pitchFamily="18" charset="-128"/>
              </a:rPr>
              <a:t>③両輪を少し</a:t>
            </a:r>
            <a:r>
              <a:rPr lang="ja-JP" altLang="en-US" sz="1300" dirty="0" smtClean="0">
                <a:solidFill>
                  <a:prstClr val="black"/>
                </a:solidFill>
                <a:latin typeface="HGP教科書体" panose="02020600000000000000" pitchFamily="18" charset="-128"/>
                <a:ea typeface="HGP教科書体" panose="02020600000000000000" pitchFamily="18" charset="-128"/>
              </a:rPr>
              <a:t>正転</a:t>
            </a:r>
            <a:r>
              <a:rPr lang="ja-JP" altLang="en-US" sz="1300" dirty="0">
                <a:solidFill>
                  <a:prstClr val="black"/>
                </a:solidFill>
                <a:latin typeface="HGP教科書体" panose="02020600000000000000" pitchFamily="18" charset="-128"/>
                <a:ea typeface="HGP教科書体" panose="02020600000000000000" pitchFamily="18" charset="-128"/>
              </a:rPr>
              <a:t>し</a:t>
            </a:r>
            <a:r>
              <a:rPr lang="ja-JP" altLang="en-US" sz="1300" dirty="0" smtClean="0">
                <a:solidFill>
                  <a:prstClr val="black"/>
                </a:solidFill>
                <a:latin typeface="HGP教科書体" panose="02020600000000000000" pitchFamily="18" charset="-128"/>
                <a:ea typeface="HGP教科書体" panose="02020600000000000000" pitchFamily="18" charset="-128"/>
              </a:rPr>
              <a:t>、</a:t>
            </a:r>
            <a:r>
              <a:rPr lang="ja-JP" altLang="en-US" sz="1300" dirty="0">
                <a:solidFill>
                  <a:prstClr val="black"/>
                </a:solidFill>
                <a:latin typeface="HGP教科書体" panose="02020600000000000000" pitchFamily="18" charset="-128"/>
                <a:ea typeface="HGP教科書体" panose="02020600000000000000" pitchFamily="18" charset="-128"/>
              </a:rPr>
              <a:t>尻尾にもたれかかるように</a:t>
            </a:r>
            <a:r>
              <a:rPr lang="ja-JP" altLang="en-US" sz="1300" dirty="0" smtClean="0">
                <a:solidFill>
                  <a:prstClr val="black"/>
                </a:solidFill>
                <a:latin typeface="HGP教科書体" panose="02020600000000000000" pitchFamily="18" charset="-128"/>
                <a:ea typeface="HGP教科書体" panose="02020600000000000000" pitchFamily="18" charset="-128"/>
              </a:rPr>
              <a:t>する</a:t>
            </a:r>
            <a:r>
              <a:rPr lang="ja-JP" altLang="en-US" sz="1300" dirty="0">
                <a:solidFill>
                  <a:prstClr val="black"/>
                </a:solidFill>
                <a:latin typeface="HGP教科書体" panose="02020600000000000000" pitchFamily="18" charset="-128"/>
                <a:ea typeface="HGP教科書体" panose="02020600000000000000" pitchFamily="18" charset="-128"/>
              </a:rPr>
              <a:t>。</a:t>
            </a:r>
            <a:endParaRPr lang="en-US" altLang="ja-JP" sz="1300" dirty="0">
              <a:solidFill>
                <a:prstClr val="black"/>
              </a:solidFill>
              <a:latin typeface="HGP教科書体" panose="02020600000000000000" pitchFamily="18" charset="-128"/>
              <a:ea typeface="HGP教科書体" panose="02020600000000000000" pitchFamily="18" charset="-128"/>
            </a:endParaRPr>
          </a:p>
          <a:p>
            <a:pPr lvl="0"/>
            <a:endParaRPr lang="en-US" altLang="ja-JP" sz="1050" dirty="0">
              <a:solidFill>
                <a:prstClr val="black"/>
              </a:solidFill>
              <a:latin typeface="HGP教科書体" panose="02020600000000000000" pitchFamily="18" charset="-128"/>
              <a:ea typeface="HGP教科書体" panose="02020600000000000000" pitchFamily="18" charset="-128"/>
            </a:endParaRPr>
          </a:p>
          <a:p>
            <a:pPr lvl="0"/>
            <a:r>
              <a:rPr lang="ja-JP" altLang="en-US" sz="1225" dirty="0" smtClean="0">
                <a:solidFill>
                  <a:prstClr val="black"/>
                </a:solidFill>
                <a:latin typeface="HGP教科書体" panose="02020600000000000000" pitchFamily="18" charset="-128"/>
                <a:ea typeface="HGP教科書体" panose="02020600000000000000" pitchFamily="18" charset="-128"/>
              </a:rPr>
              <a:t>　図</a:t>
            </a:r>
            <a:r>
              <a:rPr lang="ja-JP" altLang="en-US" sz="1225" dirty="0">
                <a:solidFill>
                  <a:prstClr val="black"/>
                </a:solidFill>
                <a:latin typeface="HGP教科書体" panose="02020600000000000000" pitchFamily="18" charset="-128"/>
                <a:ea typeface="HGP教科書体" panose="02020600000000000000" pitchFamily="18" charset="-128"/>
              </a:rPr>
              <a:t>のように</a:t>
            </a:r>
            <a:r>
              <a:rPr lang="ja-JP" altLang="en-US" sz="1225" dirty="0" smtClean="0">
                <a:solidFill>
                  <a:prstClr val="black"/>
                </a:solidFill>
                <a:latin typeface="HGP教科書体" panose="02020600000000000000" pitchFamily="18" charset="-128"/>
                <a:ea typeface="HGP教科書体" panose="02020600000000000000" pitchFamily="18" charset="-128"/>
              </a:rPr>
              <a:t>少しだけ両輪</a:t>
            </a:r>
            <a:r>
              <a:rPr lang="ja-JP" altLang="en-US" sz="1225" dirty="0">
                <a:solidFill>
                  <a:prstClr val="black"/>
                </a:solidFill>
                <a:latin typeface="HGP教科書体" panose="02020600000000000000" pitchFamily="18" charset="-128"/>
                <a:ea typeface="HGP教科書体" panose="02020600000000000000" pitchFamily="18" charset="-128"/>
              </a:rPr>
              <a:t>を正転させること</a:t>
            </a:r>
            <a:r>
              <a:rPr lang="ja-JP" altLang="en-US" sz="1225" dirty="0" smtClean="0">
                <a:solidFill>
                  <a:prstClr val="black"/>
                </a:solidFill>
                <a:latin typeface="HGP教科書体" panose="02020600000000000000" pitchFamily="18" charset="-128"/>
                <a:ea typeface="HGP教科書体" panose="02020600000000000000" pitchFamily="18" charset="-128"/>
              </a:rPr>
              <a:t>で</a:t>
            </a:r>
            <a:r>
              <a:rPr lang="ja-JP" altLang="en-US" sz="1225" dirty="0">
                <a:solidFill>
                  <a:prstClr val="black"/>
                </a:solidFill>
                <a:latin typeface="HGP教科書体" panose="02020600000000000000" pitchFamily="18" charset="-128"/>
                <a:ea typeface="HGP教科書体" panose="02020600000000000000" pitchFamily="18" charset="-128"/>
              </a:rPr>
              <a:t>、</a:t>
            </a:r>
            <a:r>
              <a:rPr lang="ja-JP" altLang="en-US" sz="1225" dirty="0" smtClean="0">
                <a:solidFill>
                  <a:prstClr val="black"/>
                </a:solidFill>
                <a:latin typeface="HGP教科書体" panose="02020600000000000000" pitchFamily="18" charset="-128"/>
                <a:ea typeface="HGP教科書体" panose="02020600000000000000" pitchFamily="18" charset="-128"/>
              </a:rPr>
              <a:t>倒立</a:t>
            </a:r>
            <a:r>
              <a:rPr lang="ja-JP" altLang="en-US" sz="1225" dirty="0">
                <a:solidFill>
                  <a:prstClr val="black"/>
                </a:solidFill>
                <a:latin typeface="HGP教科書体" panose="02020600000000000000" pitchFamily="18" charset="-128"/>
                <a:ea typeface="HGP教科書体" panose="02020600000000000000" pitchFamily="18" charset="-128"/>
              </a:rPr>
              <a:t>に近い状態で尻尾走行が可能となる</a:t>
            </a:r>
            <a:r>
              <a:rPr lang="ja-JP" altLang="en-US" sz="1225" dirty="0" smtClean="0">
                <a:solidFill>
                  <a:prstClr val="black"/>
                </a:solidFill>
                <a:latin typeface="HGP教科書体" panose="02020600000000000000" pitchFamily="18" charset="-128"/>
                <a:ea typeface="HGP教科書体" panose="02020600000000000000" pitchFamily="18" charset="-128"/>
              </a:rPr>
              <a:t>。この状態を「尻尾倒立」と定義する。ここ</a:t>
            </a:r>
            <a:r>
              <a:rPr lang="ja-JP" altLang="en-US" sz="1225" dirty="0">
                <a:solidFill>
                  <a:prstClr val="black"/>
                </a:solidFill>
                <a:latin typeface="HGP教科書体" panose="02020600000000000000" pitchFamily="18" charset="-128"/>
                <a:ea typeface="HGP教科書体" panose="02020600000000000000" pitchFamily="18" charset="-128"/>
              </a:rPr>
              <a:t>から尻尾モータを逆転させていくことで、ルックアップゲートを通過できる</a:t>
            </a:r>
            <a:r>
              <a:rPr lang="ja-JP" altLang="en-US" sz="1225" dirty="0" smtClean="0">
                <a:solidFill>
                  <a:prstClr val="black"/>
                </a:solidFill>
                <a:latin typeface="HGP教科書体" panose="02020600000000000000" pitchFamily="18" charset="-128"/>
                <a:ea typeface="HGP教科書体" panose="02020600000000000000" pitchFamily="18" charset="-128"/>
              </a:rPr>
              <a:t>高さまで車高</a:t>
            </a:r>
            <a:r>
              <a:rPr lang="ja-JP" altLang="en-US" sz="1225" dirty="0">
                <a:solidFill>
                  <a:prstClr val="black"/>
                </a:solidFill>
                <a:latin typeface="HGP教科書体" panose="02020600000000000000" pitchFamily="18" charset="-128"/>
                <a:ea typeface="HGP教科書体" panose="02020600000000000000" pitchFamily="18" charset="-128"/>
              </a:rPr>
              <a:t>を落としていく。</a:t>
            </a:r>
            <a:endParaRPr lang="en-US" altLang="ja-JP" sz="1225" dirty="0">
              <a:solidFill>
                <a:prstClr val="black"/>
              </a:solidFill>
              <a:latin typeface="HGP教科書体" panose="02020600000000000000" pitchFamily="18" charset="-128"/>
              <a:ea typeface="HGP教科書体" panose="02020600000000000000" pitchFamily="18" charset="-128"/>
            </a:endParaRPr>
          </a:p>
        </p:txBody>
      </p:sp>
      <p:sp>
        <p:nvSpPr>
          <p:cNvPr id="65" name="テキスト ボックス 64"/>
          <p:cNvSpPr txBox="1"/>
          <p:nvPr/>
        </p:nvSpPr>
        <p:spPr>
          <a:xfrm>
            <a:off x="13179716" y="8339901"/>
            <a:ext cx="1609122" cy="2165978"/>
          </a:xfrm>
          <a:prstGeom prst="rect">
            <a:avLst/>
          </a:prstGeom>
          <a:noFill/>
        </p:spPr>
        <p:txBody>
          <a:bodyPr wrap="square" rtlCol="0">
            <a:spAutoFit/>
          </a:bodyPr>
          <a:lstStyle/>
          <a:p>
            <a:r>
              <a:rPr lang="ja-JP" altLang="en-US" sz="1225" dirty="0">
                <a:latin typeface="HGP教科書体" panose="02020600000000000000" pitchFamily="18" charset="-128"/>
                <a:ea typeface="HGP教科書体" panose="02020600000000000000" pitchFamily="18" charset="-128"/>
              </a:rPr>
              <a:t>　モータの左右のアシンメトリで走行体</a:t>
            </a:r>
            <a:r>
              <a:rPr lang="ja-JP" altLang="en-US" sz="1225" dirty="0" smtClean="0">
                <a:latin typeface="HGP教科書体" panose="02020600000000000000" pitchFamily="18" charset="-128"/>
                <a:ea typeface="HGP教科書体" panose="02020600000000000000" pitchFamily="18" charset="-128"/>
              </a:rPr>
              <a:t>を</a:t>
            </a:r>
            <a:r>
              <a:rPr lang="ja-JP" altLang="en-US" sz="1225" dirty="0">
                <a:latin typeface="HGP教科書体" panose="02020600000000000000" pitchFamily="18" charset="-128"/>
                <a:ea typeface="HGP教科書体" panose="02020600000000000000" pitchFamily="18" charset="-128"/>
              </a:rPr>
              <a:t>旋回</a:t>
            </a:r>
            <a:r>
              <a:rPr lang="ja-JP" altLang="en-US" sz="1225" dirty="0" smtClean="0">
                <a:latin typeface="HGP教科書体" panose="02020600000000000000" pitchFamily="18" charset="-128"/>
                <a:ea typeface="HGP教科書体" panose="02020600000000000000" pitchFamily="18" charset="-128"/>
              </a:rPr>
              <a:t>させた</a:t>
            </a:r>
            <a:r>
              <a:rPr lang="ja-JP" altLang="en-US" sz="1225" dirty="0">
                <a:latin typeface="HGP教科書体" panose="02020600000000000000" pitchFamily="18" charset="-128"/>
                <a:ea typeface="HGP教科書体" panose="02020600000000000000" pitchFamily="18" charset="-128"/>
              </a:rPr>
              <a:t>後は、</a:t>
            </a:r>
            <a:r>
              <a:rPr lang="ja-JP" altLang="en-US" sz="1225" dirty="0" smtClean="0">
                <a:latin typeface="HGP教科書体" panose="02020600000000000000" pitchFamily="18" charset="-128"/>
                <a:ea typeface="HGP教科書体" panose="02020600000000000000" pitchFamily="18" charset="-128"/>
              </a:rPr>
              <a:t>走行体の向きをライン</a:t>
            </a:r>
            <a:r>
              <a:rPr lang="ja-JP" altLang="en-US" sz="1225" dirty="0">
                <a:latin typeface="HGP教科書体" panose="02020600000000000000" pitchFamily="18" charset="-128"/>
                <a:ea typeface="HGP教科書体" panose="02020600000000000000" pitchFamily="18" charset="-128"/>
              </a:rPr>
              <a:t>と</a:t>
            </a:r>
            <a:r>
              <a:rPr lang="ja-JP" altLang="en-US" sz="1225" dirty="0" smtClean="0">
                <a:latin typeface="HGP教科書体" panose="02020600000000000000" pitchFamily="18" charset="-128"/>
                <a:ea typeface="HGP教科書体" panose="02020600000000000000" pitchFamily="18" charset="-128"/>
              </a:rPr>
              <a:t>平行に</a:t>
            </a:r>
            <a:r>
              <a:rPr lang="ja-JP" altLang="en-US" sz="1225" dirty="0">
                <a:latin typeface="HGP教科書体" panose="02020600000000000000" pitchFamily="18" charset="-128"/>
                <a:ea typeface="HGP教科書体" panose="02020600000000000000" pitchFamily="18" charset="-128"/>
              </a:rPr>
              <a:t>戻す必要がある。そこで</a:t>
            </a:r>
            <a:r>
              <a:rPr lang="en-US" altLang="ja-JP" sz="1225" dirty="0">
                <a:latin typeface="HGP教科書体" panose="02020600000000000000" pitchFamily="18" charset="-128"/>
                <a:ea typeface="HGP教科書体" panose="02020600000000000000" pitchFamily="18" charset="-128"/>
              </a:rPr>
              <a:t>PID</a:t>
            </a:r>
            <a:r>
              <a:rPr lang="ja-JP" altLang="en-US" sz="1225" dirty="0">
                <a:latin typeface="HGP教科書体" panose="02020600000000000000" pitchFamily="18" charset="-128"/>
                <a:ea typeface="HGP教科書体" panose="02020600000000000000" pitchFamily="18" charset="-128"/>
              </a:rPr>
              <a:t>制御を用いて短距離ライントレース</a:t>
            </a:r>
            <a:r>
              <a:rPr lang="ja-JP" altLang="en-US" sz="1225" dirty="0" smtClean="0">
                <a:latin typeface="HGP教科書体" panose="02020600000000000000" pitchFamily="18" charset="-128"/>
                <a:ea typeface="HGP教科書体" panose="02020600000000000000" pitchFamily="18" charset="-128"/>
              </a:rPr>
              <a:t>させる。これによって走行体をルックアップゲート</a:t>
            </a:r>
            <a:r>
              <a:rPr lang="ja-JP" altLang="en-US" sz="1225" dirty="0">
                <a:latin typeface="HGP教科書体" panose="02020600000000000000" pitchFamily="18" charset="-128"/>
                <a:ea typeface="HGP教科書体" panose="02020600000000000000" pitchFamily="18" charset="-128"/>
              </a:rPr>
              <a:t>と</a:t>
            </a:r>
            <a:r>
              <a:rPr lang="ja-JP" altLang="en-US" sz="1225" dirty="0" smtClean="0">
                <a:latin typeface="HGP教科書体" panose="02020600000000000000" pitchFamily="18" charset="-128"/>
                <a:ea typeface="HGP教科書体" panose="02020600000000000000" pitchFamily="18" charset="-128"/>
              </a:rPr>
              <a:t>平行にするとともに、ラインへ</a:t>
            </a:r>
            <a:r>
              <a:rPr lang="ja-JP" altLang="en-US" sz="1225" dirty="0">
                <a:latin typeface="HGP教科書体" panose="02020600000000000000" pitchFamily="18" charset="-128"/>
                <a:ea typeface="HGP教科書体" panose="02020600000000000000" pitchFamily="18" charset="-128"/>
              </a:rPr>
              <a:t>復帰</a:t>
            </a:r>
            <a:r>
              <a:rPr lang="ja-JP" altLang="en-US" sz="1225" dirty="0" smtClean="0">
                <a:latin typeface="HGP教科書体" panose="02020600000000000000" pitchFamily="18" charset="-128"/>
                <a:ea typeface="HGP教科書体" panose="02020600000000000000" pitchFamily="18" charset="-128"/>
              </a:rPr>
              <a:t>させる。</a:t>
            </a:r>
            <a:r>
              <a:rPr lang="ja-JP" altLang="en-US" sz="1225" dirty="0">
                <a:latin typeface="HGP教科書体" panose="02020600000000000000" pitchFamily="18" charset="-128"/>
                <a:ea typeface="HGP教科書体" panose="02020600000000000000" pitchFamily="18" charset="-128"/>
              </a:rPr>
              <a:t>　</a:t>
            </a:r>
            <a:endParaRPr lang="en-US" altLang="ja-JP" sz="1225" dirty="0">
              <a:latin typeface="HGP教科書体" panose="02020600000000000000" pitchFamily="18" charset="-128"/>
              <a:ea typeface="HGP教科書体" panose="02020600000000000000" pitchFamily="18" charset="-128"/>
            </a:endParaRPr>
          </a:p>
        </p:txBody>
      </p:sp>
      <p:grpSp>
        <p:nvGrpSpPr>
          <p:cNvPr id="66" name="グループ化 65"/>
          <p:cNvGrpSpPr/>
          <p:nvPr/>
        </p:nvGrpSpPr>
        <p:grpSpPr>
          <a:xfrm>
            <a:off x="14305126" y="7943695"/>
            <a:ext cx="496396" cy="496396"/>
            <a:chOff x="7821673" y="7806918"/>
            <a:chExt cx="445761" cy="445761"/>
          </a:xfrm>
        </p:grpSpPr>
        <p:pic>
          <p:nvPicPr>
            <p:cNvPr id="67" name="図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1673" y="7806918"/>
              <a:ext cx="445761" cy="445761"/>
            </a:xfrm>
            <a:prstGeom prst="rect">
              <a:avLst/>
            </a:prstGeom>
          </p:spPr>
        </p:pic>
        <p:sp>
          <p:nvSpPr>
            <p:cNvPr id="68" name="テキスト ボックス 67"/>
            <p:cNvSpPr txBox="1"/>
            <p:nvPr/>
          </p:nvSpPr>
          <p:spPr>
            <a:xfrm>
              <a:off x="7967553" y="7871809"/>
              <a:ext cx="152275" cy="236882"/>
            </a:xfrm>
            <a:prstGeom prst="rect">
              <a:avLst/>
            </a:prstGeom>
            <a:noFill/>
          </p:spPr>
          <p:txBody>
            <a:bodyPr wrap="square" rtlCol="0">
              <a:spAutoFit/>
            </a:bodyPr>
            <a:lstStyle/>
            <a:p>
              <a:r>
                <a:rPr lang="en-US" altLang="ja-JP" sz="1114" dirty="0"/>
                <a:t>5</a:t>
              </a:r>
              <a:endParaRPr lang="ja-JP" altLang="en-US" sz="1114" dirty="0"/>
            </a:p>
          </p:txBody>
        </p:sp>
      </p:grpSp>
      <p:sp>
        <p:nvSpPr>
          <p:cNvPr id="75" name="下矢印 74"/>
          <p:cNvSpPr/>
          <p:nvPr/>
        </p:nvSpPr>
        <p:spPr>
          <a:xfrm rot="16200000">
            <a:off x="5609120" y="5864260"/>
            <a:ext cx="256781" cy="347916"/>
          </a:xfrm>
          <a:prstGeom prst="downArrow">
            <a:avLst/>
          </a:prstGeom>
          <a:solidFill>
            <a:srgbClr val="12B2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2716" dirty="0"/>
          </a:p>
        </p:txBody>
      </p:sp>
      <p:sp>
        <p:nvSpPr>
          <p:cNvPr id="77" name="正方形/長方形 76"/>
          <p:cNvSpPr/>
          <p:nvPr/>
        </p:nvSpPr>
        <p:spPr>
          <a:xfrm>
            <a:off x="11293760" y="2594368"/>
            <a:ext cx="3626556" cy="1171859"/>
          </a:xfrm>
          <a:prstGeom prst="rect">
            <a:avLst/>
          </a:prstGeom>
        </p:spPr>
        <p:txBody>
          <a:bodyPr wrap="square">
            <a:spAutoFit/>
          </a:bodyPr>
          <a:lstStyle/>
          <a:p>
            <a:pPr lvl="0"/>
            <a:r>
              <a:rPr lang="ja-JP" altLang="en-US" sz="1169" dirty="0">
                <a:solidFill>
                  <a:prstClr val="black"/>
                </a:solidFill>
                <a:latin typeface="HGP教科書体" panose="02020600000000000000" pitchFamily="18" charset="-128"/>
                <a:ea typeface="HGP教科書体" panose="02020600000000000000" pitchFamily="18" charset="-128"/>
              </a:rPr>
              <a:t>　　尻尾モータの制御は</a:t>
            </a:r>
            <a:r>
              <a:rPr lang="ja-JP" altLang="en-US" sz="1169" dirty="0" smtClean="0">
                <a:solidFill>
                  <a:prstClr val="black"/>
                </a:solidFill>
                <a:latin typeface="HGP教科書体" panose="02020600000000000000" pitchFamily="18" charset="-128"/>
                <a:ea typeface="HGP教科書体" panose="02020600000000000000" pitchFamily="18" charset="-128"/>
              </a:rPr>
              <a:t>、</a:t>
            </a:r>
            <a:endParaRPr lang="en-US" altLang="ja-JP" sz="1169" dirty="0" smtClean="0">
              <a:solidFill>
                <a:prstClr val="black"/>
              </a:solidFill>
              <a:latin typeface="HGP教科書体" panose="02020600000000000000" pitchFamily="18" charset="-128"/>
              <a:ea typeface="HGP教科書体" panose="02020600000000000000" pitchFamily="18" charset="-128"/>
            </a:endParaRPr>
          </a:p>
          <a:p>
            <a:pPr lvl="0"/>
            <a:r>
              <a:rPr lang="ja-JP" altLang="en-US" sz="1169" dirty="0" smtClean="0">
                <a:solidFill>
                  <a:prstClr val="black"/>
                </a:solidFill>
                <a:latin typeface="HGP教科書体" panose="02020600000000000000" pitchFamily="18" charset="-128"/>
                <a:ea typeface="HGP教科書体" panose="02020600000000000000" pitchFamily="18" charset="-128"/>
              </a:rPr>
              <a:t>ルックアップゲート</a:t>
            </a:r>
            <a:r>
              <a:rPr lang="ja-JP" altLang="en-US" sz="1169" dirty="0">
                <a:solidFill>
                  <a:prstClr val="black"/>
                </a:solidFill>
                <a:latin typeface="HGP教科書体" panose="02020600000000000000" pitchFamily="18" charset="-128"/>
                <a:ea typeface="HGP教科書体" panose="02020600000000000000" pitchFamily="18" charset="-128"/>
              </a:rPr>
              <a:t>を攻</a:t>
            </a:r>
            <a:r>
              <a:rPr lang="ja-JP" altLang="en-US" sz="1169" dirty="0" smtClean="0">
                <a:solidFill>
                  <a:prstClr val="black"/>
                </a:solidFill>
                <a:latin typeface="HGP教科書体" panose="02020600000000000000" pitchFamily="18" charset="-128"/>
                <a:ea typeface="HGP教科書体" panose="02020600000000000000" pitchFamily="18" charset="-128"/>
              </a:rPr>
              <a:t>略す</a:t>
            </a:r>
            <a:endParaRPr lang="en-US" altLang="ja-JP" sz="1169" dirty="0" smtClean="0">
              <a:solidFill>
                <a:prstClr val="black"/>
              </a:solidFill>
              <a:latin typeface="HGP教科書体" panose="02020600000000000000" pitchFamily="18" charset="-128"/>
              <a:ea typeface="HGP教科書体" panose="02020600000000000000" pitchFamily="18" charset="-128"/>
            </a:endParaRPr>
          </a:p>
          <a:p>
            <a:pPr lvl="0"/>
            <a:r>
              <a:rPr lang="ja-JP" altLang="en-US" sz="1169" dirty="0" smtClean="0">
                <a:solidFill>
                  <a:prstClr val="black"/>
                </a:solidFill>
                <a:latin typeface="HGP教科書体" panose="02020600000000000000" pitchFamily="18" charset="-128"/>
                <a:ea typeface="HGP教科書体" panose="02020600000000000000" pitchFamily="18" charset="-128"/>
              </a:rPr>
              <a:t>るうえ</a:t>
            </a:r>
            <a:r>
              <a:rPr lang="ja-JP" altLang="en-US" sz="1169" dirty="0">
                <a:solidFill>
                  <a:prstClr val="black"/>
                </a:solidFill>
                <a:latin typeface="HGP教科書体" panose="02020600000000000000" pitchFamily="18" charset="-128"/>
                <a:ea typeface="HGP教科書体" panose="02020600000000000000" pitchFamily="18" charset="-128"/>
              </a:rPr>
              <a:t>で重要な要因となる。</a:t>
            </a:r>
            <a:endParaRPr lang="en-US" altLang="ja-JP" sz="1169" dirty="0">
              <a:solidFill>
                <a:prstClr val="black"/>
              </a:solidFill>
              <a:latin typeface="HGP教科書体" panose="02020600000000000000" pitchFamily="18" charset="-128"/>
              <a:ea typeface="HGP教科書体" panose="02020600000000000000" pitchFamily="18" charset="-128"/>
            </a:endParaRPr>
          </a:p>
          <a:p>
            <a:pPr lvl="0"/>
            <a:r>
              <a:rPr lang="ja-JP" altLang="en-US" sz="1169" dirty="0">
                <a:solidFill>
                  <a:prstClr val="black"/>
                </a:solidFill>
                <a:latin typeface="HGP教科書体" panose="02020600000000000000" pitchFamily="18" charset="-128"/>
                <a:ea typeface="HGP教科書体" panose="02020600000000000000" pitchFamily="18" charset="-128"/>
              </a:rPr>
              <a:t>　</a:t>
            </a:r>
            <a:r>
              <a:rPr lang="ja-JP" altLang="en-US" sz="1169" dirty="0" smtClean="0">
                <a:solidFill>
                  <a:prstClr val="black"/>
                </a:solidFill>
                <a:latin typeface="HGP教科書体" panose="02020600000000000000" pitchFamily="18" charset="-128"/>
                <a:ea typeface="HGP教科書体" panose="02020600000000000000" pitchFamily="18" charset="-128"/>
              </a:rPr>
              <a:t>今回</a:t>
            </a:r>
            <a:r>
              <a:rPr lang="ja-JP" altLang="en-US" sz="1169" dirty="0">
                <a:solidFill>
                  <a:prstClr val="black"/>
                </a:solidFill>
                <a:latin typeface="HGP教科書体" panose="02020600000000000000" pitchFamily="18" charset="-128"/>
                <a:ea typeface="HGP教科書体" panose="02020600000000000000" pitchFamily="18" charset="-128"/>
              </a:rPr>
              <a:t>、尻尾モータは</a:t>
            </a:r>
            <a:r>
              <a:rPr lang="ja-JP" altLang="en-US" sz="1169" dirty="0" smtClean="0">
                <a:solidFill>
                  <a:prstClr val="black"/>
                </a:solidFill>
                <a:latin typeface="HGP教科書体" panose="02020600000000000000" pitchFamily="18" charset="-128"/>
                <a:ea typeface="HGP教科書体" panose="02020600000000000000" pitchFamily="18" charset="-128"/>
              </a:rPr>
              <a:t>動作中・停止中</a:t>
            </a:r>
            <a:r>
              <a:rPr lang="ja-JP" altLang="en-US" sz="1169" dirty="0">
                <a:solidFill>
                  <a:prstClr val="black"/>
                </a:solidFill>
                <a:latin typeface="HGP教科書体" panose="02020600000000000000" pitchFamily="18" charset="-128"/>
                <a:ea typeface="HGP教科書体" panose="02020600000000000000" pitchFamily="18" charset="-128"/>
              </a:rPr>
              <a:t>の</a:t>
            </a:r>
            <a:r>
              <a:rPr lang="en-US" altLang="ja-JP" sz="1169" dirty="0">
                <a:solidFill>
                  <a:prstClr val="black"/>
                </a:solidFill>
                <a:latin typeface="HGP教科書体" panose="02020600000000000000" pitchFamily="18" charset="-128"/>
                <a:ea typeface="HGP教科書体" panose="02020600000000000000" pitchFamily="18" charset="-128"/>
              </a:rPr>
              <a:t>2</a:t>
            </a:r>
            <a:r>
              <a:rPr lang="ja-JP" altLang="en-US" sz="1169" dirty="0">
                <a:solidFill>
                  <a:prstClr val="black"/>
                </a:solidFill>
                <a:latin typeface="HGP教科書体" panose="02020600000000000000" pitchFamily="18" charset="-128"/>
                <a:ea typeface="HGP教科書体" panose="02020600000000000000" pitchFamily="18" charset="-128"/>
              </a:rPr>
              <a:t>つの状態を行き来するものとした</a:t>
            </a:r>
            <a:r>
              <a:rPr lang="ja-JP" altLang="en-US" sz="1169" dirty="0" smtClean="0">
                <a:solidFill>
                  <a:prstClr val="black"/>
                </a:solidFill>
                <a:latin typeface="HGP教科書体" panose="02020600000000000000" pitchFamily="18" charset="-128"/>
                <a:ea typeface="HGP教科書体" panose="02020600000000000000" pitchFamily="18" charset="-128"/>
              </a:rPr>
              <a:t>。詳細についてステートマシン図</a:t>
            </a:r>
            <a:r>
              <a:rPr lang="ja-JP" altLang="en-US" sz="1169" dirty="0">
                <a:solidFill>
                  <a:prstClr val="black"/>
                </a:solidFill>
                <a:latin typeface="HGP教科書体" panose="02020600000000000000" pitchFamily="18" charset="-128"/>
                <a:ea typeface="HGP教科書体" panose="02020600000000000000" pitchFamily="18" charset="-128"/>
              </a:rPr>
              <a:t>を</a:t>
            </a:r>
            <a:r>
              <a:rPr lang="ja-JP" altLang="en-US" sz="1169" dirty="0" smtClean="0">
                <a:solidFill>
                  <a:prstClr val="black"/>
                </a:solidFill>
                <a:latin typeface="HGP教科書体" panose="02020600000000000000" pitchFamily="18" charset="-128"/>
                <a:ea typeface="HGP教科書体" panose="02020600000000000000" pitchFamily="18" charset="-128"/>
              </a:rPr>
              <a:t>用いて表したものを、</a:t>
            </a:r>
            <a:r>
              <a:rPr lang="en-US" altLang="ja-JP" sz="1169" dirty="0" smtClean="0">
                <a:solidFill>
                  <a:prstClr val="black"/>
                </a:solidFill>
                <a:latin typeface="Times New Roman" panose="02020603050405020304" pitchFamily="18" charset="0"/>
                <a:ea typeface="HGP教科書体" panose="02020600000000000000" pitchFamily="18" charset="-128"/>
                <a:cs typeface="Times New Roman" panose="02020603050405020304" pitchFamily="18" charset="0"/>
              </a:rPr>
              <a:t>Ⅳ.</a:t>
            </a:r>
            <a:r>
              <a:rPr lang="ja-JP" altLang="en-US" sz="1169" dirty="0" smtClean="0">
                <a:solidFill>
                  <a:prstClr val="black"/>
                </a:solidFill>
                <a:latin typeface="HGP教科書体" panose="02020600000000000000" pitchFamily="18" charset="-128"/>
                <a:ea typeface="HGP教科書体" panose="02020600000000000000" pitchFamily="18" charset="-128"/>
              </a:rPr>
              <a:t>工夫点に</a:t>
            </a:r>
            <a:r>
              <a:rPr lang="ja-JP" altLang="en-US" sz="1169" dirty="0">
                <a:solidFill>
                  <a:prstClr val="black"/>
                </a:solidFill>
                <a:latin typeface="HGP教科書体" panose="02020600000000000000" pitchFamily="18" charset="-128"/>
                <a:ea typeface="HGP教科書体" panose="02020600000000000000" pitchFamily="18" charset="-128"/>
              </a:rPr>
              <a:t>後述</a:t>
            </a:r>
            <a:r>
              <a:rPr lang="ja-JP" altLang="en-US" sz="1169" dirty="0" smtClean="0">
                <a:solidFill>
                  <a:prstClr val="black"/>
                </a:solidFill>
                <a:latin typeface="HGP教科書体" panose="02020600000000000000" pitchFamily="18" charset="-128"/>
                <a:ea typeface="HGP教科書体" panose="02020600000000000000" pitchFamily="18" charset="-128"/>
              </a:rPr>
              <a:t>する</a:t>
            </a:r>
            <a:r>
              <a:rPr lang="ja-JP" altLang="en-US" sz="1169" dirty="0">
                <a:solidFill>
                  <a:prstClr val="black"/>
                </a:solidFill>
                <a:latin typeface="HGP教科書体" panose="02020600000000000000" pitchFamily="18" charset="-128"/>
                <a:ea typeface="HGP教科書体" panose="02020600000000000000" pitchFamily="18" charset="-128"/>
              </a:rPr>
              <a:t>。</a:t>
            </a:r>
            <a:endParaRPr lang="en-US" altLang="ja-JP" sz="1169" dirty="0">
              <a:solidFill>
                <a:prstClr val="black"/>
              </a:solidFill>
              <a:latin typeface="HGP教科書体" panose="02020600000000000000" pitchFamily="18" charset="-128"/>
              <a:ea typeface="HGP教科書体" panose="02020600000000000000" pitchFamily="18"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292739164"/>
              </p:ext>
            </p:extLst>
          </p:nvPr>
        </p:nvGraphicFramePr>
        <p:xfrm>
          <a:off x="229380" y="4605154"/>
          <a:ext cx="3967262" cy="5953907"/>
        </p:xfrm>
        <a:graphic>
          <a:graphicData uri="http://schemas.openxmlformats.org/drawingml/2006/table">
            <a:tbl>
              <a:tblPr/>
              <a:tblGrid>
                <a:gridCol w="1448836"/>
                <a:gridCol w="148731"/>
                <a:gridCol w="2369695"/>
              </a:tblGrid>
              <a:tr h="367748">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ユースケース番号</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HG教科書体" panose="02020609000000000000" pitchFamily="17" charset="-128"/>
                          <a:cs typeface="Times New Roman" panose="02020603050405020304" pitchFamily="18" charset="0"/>
                        </a:rPr>
                        <a:t>uc1</a:t>
                      </a:r>
                      <a:endParaRPr lang="en-US" sz="12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ea typeface="HG教科書体" panose="02020609000000000000" pitchFamily="17" charset="-128"/>
                        <a:cs typeface="Times New Roman" panose="02020603050405020304" pitchFamily="18" charset="0"/>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3493">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ユースケース名</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ルックアップゲートを攻略する。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関連要件</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ゲートを通過する。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目的</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ボーナスタイム獲得のため。</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569">
                <a:tc rowSpan="3">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事前条件</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走行体がゲートの通過方向と平行である。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56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走行体がゲートの通過方向を向いている。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56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走行体がコースラインに沿って走行できる。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467">
                <a:tc rowSpan="2">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事後条件</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走行体がゲートを通過済みである。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走行体が尻尾倒立している。</a:t>
                      </a: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a:txBody>
                    <a:bodyPr/>
                    <a:lstStyle/>
                    <a:p>
                      <a:pPr algn="l" fontAlgn="ct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基本</a:t>
                      </a: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アクター</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競技者</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トリガー</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ゴールゲートを通過する。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rowSpan="6">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基本</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フロー</a:t>
                      </a: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①</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ゲート前</a:t>
                      </a: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まで接近する。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②尻尾走行に移行する。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③ゲートを通過する</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④方向転換をする</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⑤走行体の傾きを戻す</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endParaRPr lang="en-US" altLang="ja-JP"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pPr algn="l" fontAlgn="ct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③と④を繰り返し、ダブルを達成する。</a:t>
                      </a:r>
                      <a:endParaRPr lang="en-US" altLang="ja-JP"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rowSpan="2">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例外フロー</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ja-JP"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①走行体が倒れる。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97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②走行体を完全停止する。</a:t>
                      </a: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0762">
                <a:tc>
                  <a:txBody>
                    <a:bodyPr/>
                    <a:lstStyle/>
                    <a:p>
                      <a:pPr algn="l" fontAlgn="ct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備考</a:t>
                      </a:r>
                    </a:p>
                  </a:txBody>
                  <a:tcPr marL="10607" marR="10607" marT="10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p>
                  </a:txBody>
                  <a:tcPr marL="10607" marR="10607" marT="10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　基本フローは機能であり、アクティビティ図においてパーティションで区切るものとする。</a:t>
                      </a:r>
                      <a:endParaRPr lang="en-US" altLang="ja-JP"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p>
                      <a:pPr algn="l" fontAlgn="ct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　各アクションは機能を実現するための仕様である。その詳細については、図</a:t>
                      </a:r>
                      <a:r>
                        <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を用いて説明する</a:t>
                      </a:r>
                      <a:r>
                        <a:rPr lang="ja-JP" altLang="en-US" sz="1200" b="0" i="0" u="none" strike="noStrike" dirty="0" smtClean="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rPr>
                        <a:t>。</a:t>
                      </a:r>
                      <a:endParaRPr lang="ja-JP" altLang="en-US" sz="1200" b="0" i="0" u="none" strike="noStrike" dirty="0">
                        <a:solidFill>
                          <a:srgbClr val="000000"/>
                        </a:solidFill>
                        <a:effectLst>
                          <a:outerShdw blurRad="38100" dist="38100" dir="2700000" algn="tl">
                            <a:srgbClr val="000000">
                              <a:alpha val="43137"/>
                            </a:srgbClr>
                          </a:outerShdw>
                        </a:effectLst>
                        <a:latin typeface="HG教科書体" panose="02020609000000000000" pitchFamily="17" charset="-128"/>
                        <a:ea typeface="HG教科書体" panose="02020609000000000000" pitchFamily="17" charset="-128"/>
                      </a:endParaRPr>
                    </a:p>
                  </a:txBody>
                  <a:tcPr marL="10607" marR="10607" marT="10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3" name="テキスト ボックス 82"/>
          <p:cNvSpPr txBox="1"/>
          <p:nvPr/>
        </p:nvSpPr>
        <p:spPr>
          <a:xfrm>
            <a:off x="4490592" y="4865195"/>
            <a:ext cx="2274538" cy="369332"/>
          </a:xfrm>
          <a:prstGeom prst="rect">
            <a:avLst/>
          </a:prstGeom>
          <a:noFill/>
        </p:spPr>
        <p:txBody>
          <a:bodyPr wrap="square" rtlCol="0">
            <a:spAutoFit/>
          </a:bodyPr>
          <a:lstStyle/>
          <a:p>
            <a:r>
              <a:rPr lang="en-US" altLang="ja-JP" sz="1800" dirty="0" smtClean="0">
                <a:latin typeface="Times New Roman" panose="02020603050405020304" pitchFamily="18" charset="0"/>
                <a:ea typeface="HGP教科書体" panose="02020600000000000000" pitchFamily="18" charset="-128"/>
                <a:cs typeface="Times New Roman" panose="02020603050405020304" pitchFamily="18" charset="0"/>
              </a:rPr>
              <a:t>Ⅰ-2 </a:t>
            </a:r>
            <a:r>
              <a:rPr lang="ja-JP" altLang="en-US" sz="1800" dirty="0" smtClean="0">
                <a:latin typeface="HGP教科書体" panose="02020600000000000000" pitchFamily="18" charset="-128"/>
                <a:ea typeface="HGP教科書体" panose="02020600000000000000" pitchFamily="18" charset="-128"/>
              </a:rPr>
              <a:t>尻尾倒立とは</a:t>
            </a:r>
            <a:r>
              <a:rPr lang="en-US" altLang="ja-JP" sz="1800" dirty="0" smtClean="0">
                <a:latin typeface="HGP教科書体" panose="02020600000000000000" pitchFamily="18" charset="-128"/>
                <a:ea typeface="HGP教科書体" panose="02020600000000000000" pitchFamily="18" charset="-128"/>
              </a:rPr>
              <a:t>?</a:t>
            </a:r>
          </a:p>
        </p:txBody>
      </p:sp>
      <p:pic>
        <p:nvPicPr>
          <p:cNvPr id="3" name="図 2"/>
          <p:cNvPicPr>
            <a:picLocks noChangeAspect="1"/>
          </p:cNvPicPr>
          <p:nvPr/>
        </p:nvPicPr>
        <p:blipFill rotWithShape="1">
          <a:blip r:embed="rId6" cstate="print">
            <a:extLst>
              <a:ext uri="{28A0092B-C50C-407E-A947-70E740481C1C}">
                <a14:useLocalDpi xmlns:a14="http://schemas.microsoft.com/office/drawing/2010/main" val="0"/>
              </a:ext>
            </a:extLst>
          </a:blip>
          <a:srcRect l="16660" t="8394" r="12158" b="17446"/>
          <a:stretch/>
        </p:blipFill>
        <p:spPr>
          <a:xfrm rot="21313331">
            <a:off x="4656328" y="5346700"/>
            <a:ext cx="724154" cy="1340896"/>
          </a:xfrm>
          <a:prstGeom prst="rect">
            <a:avLst/>
          </a:prstGeom>
        </p:spPr>
      </p:pic>
      <p:pic>
        <p:nvPicPr>
          <p:cNvPr id="6" name="図 5"/>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9955" b="89989" l="6362" r="89960">
                        <a14:foregroundMark x1="28926" y1="43568" x2="28926" y2="43289"/>
                        <a14:foregroundMark x1="24652" y1="43904" x2="24652" y2="43904"/>
                      </a14:backgroundRemoval>
                    </a14:imgEffect>
                  </a14:imgLayer>
                </a14:imgProps>
              </a:ext>
              <a:ext uri="{28A0092B-C50C-407E-A947-70E740481C1C}">
                <a14:useLocalDpi xmlns:a14="http://schemas.microsoft.com/office/drawing/2010/main" val="0"/>
              </a:ext>
            </a:extLst>
          </a:blip>
          <a:srcRect t="6659" b="7726"/>
          <a:stretch/>
        </p:blipFill>
        <p:spPr>
          <a:xfrm>
            <a:off x="5751980" y="2046912"/>
            <a:ext cx="705577" cy="1073663"/>
          </a:xfrm>
          <a:prstGeom prst="rect">
            <a:avLst/>
          </a:prstGeom>
        </p:spPr>
      </p:pic>
      <p:pic>
        <p:nvPicPr>
          <p:cNvPr id="7" name="図 6"/>
          <p:cNvPicPr>
            <a:picLocks noChangeAspect="1"/>
          </p:cNvPicPr>
          <p:nvPr/>
        </p:nvPicPr>
        <p:blipFill rotWithShape="1">
          <a:blip r:embed="rId9" cstate="print">
            <a:extLst>
              <a:ext uri="{28A0092B-C50C-407E-A947-70E740481C1C}">
                <a14:useLocalDpi xmlns:a14="http://schemas.microsoft.com/office/drawing/2010/main" val="0"/>
              </a:ext>
            </a:extLst>
          </a:blip>
          <a:srcRect l="32683" r="25656" b="12060"/>
          <a:stretch/>
        </p:blipFill>
        <p:spPr>
          <a:xfrm>
            <a:off x="11635342" y="1611823"/>
            <a:ext cx="790753" cy="939127"/>
          </a:xfrm>
          <a:prstGeom prst="rect">
            <a:avLst/>
          </a:prstGeom>
        </p:spPr>
      </p:pic>
      <p:sp>
        <p:nvSpPr>
          <p:cNvPr id="88" name="テキスト ボックス 87"/>
          <p:cNvSpPr txBox="1"/>
          <p:nvPr/>
        </p:nvSpPr>
        <p:spPr>
          <a:xfrm>
            <a:off x="11385785" y="7947027"/>
            <a:ext cx="2191673" cy="338554"/>
          </a:xfrm>
          <a:prstGeom prst="rect">
            <a:avLst/>
          </a:prstGeom>
          <a:noFill/>
        </p:spPr>
        <p:txBody>
          <a:bodyPr wrap="square" rtlCol="0">
            <a:spAutoFit/>
          </a:bodyPr>
          <a:lstStyle/>
          <a:p>
            <a:r>
              <a:rPr lang="en-US" altLang="ja-JP" sz="1600" dirty="0" smtClean="0">
                <a:latin typeface="Times New Roman" panose="02020603050405020304" pitchFamily="18" charset="0"/>
                <a:ea typeface="HGP教科書体" panose="02020600000000000000" pitchFamily="18" charset="-128"/>
                <a:cs typeface="Times New Roman" panose="02020603050405020304" pitchFamily="18" charset="0"/>
              </a:rPr>
              <a:t>Ⅰ-5 </a:t>
            </a:r>
            <a:r>
              <a:rPr lang="ja-JP" altLang="en-US" sz="1600" dirty="0" smtClean="0">
                <a:latin typeface="HGP教科書体" panose="02020600000000000000" pitchFamily="18" charset="-128"/>
                <a:ea typeface="HGP教科書体" panose="02020600000000000000" pitchFamily="18" charset="-128"/>
              </a:rPr>
              <a:t>ラインへ</a:t>
            </a:r>
            <a:r>
              <a:rPr lang="ja-JP" altLang="en-US" sz="1600" dirty="0">
                <a:latin typeface="HGP教科書体" panose="02020600000000000000" pitchFamily="18" charset="-128"/>
                <a:ea typeface="HGP教科書体" panose="02020600000000000000" pitchFamily="18" charset="-128"/>
              </a:rPr>
              <a:t>の</a:t>
            </a:r>
            <a:r>
              <a:rPr lang="ja-JP" altLang="en-US" sz="1600" dirty="0" smtClean="0">
                <a:latin typeface="HGP教科書体" panose="02020600000000000000" pitchFamily="18" charset="-128"/>
                <a:ea typeface="HGP教科書体" panose="02020600000000000000" pitchFamily="18" charset="-128"/>
              </a:rPr>
              <a:t>復帰</a:t>
            </a:r>
            <a:endParaRPr lang="ja-JP" altLang="en-US" sz="1600" dirty="0">
              <a:latin typeface="HGP教科書体" panose="02020600000000000000" pitchFamily="18" charset="-128"/>
              <a:ea typeface="HGP教科書体" panose="02020600000000000000" pitchFamily="18" charset="-128"/>
            </a:endParaRPr>
          </a:p>
        </p:txBody>
      </p:sp>
      <p:grpSp>
        <p:nvGrpSpPr>
          <p:cNvPr id="121" name="グループ化 120"/>
          <p:cNvGrpSpPr/>
          <p:nvPr/>
        </p:nvGrpSpPr>
        <p:grpSpPr>
          <a:xfrm>
            <a:off x="4783688" y="2377652"/>
            <a:ext cx="562064" cy="562064"/>
            <a:chOff x="5758775" y="4307398"/>
            <a:chExt cx="862499" cy="862499"/>
          </a:xfrm>
        </p:grpSpPr>
        <p:cxnSp>
          <p:nvCxnSpPr>
            <p:cNvPr id="122" name="直線コネクタ 121"/>
            <p:cNvCxnSpPr/>
            <p:nvPr/>
          </p:nvCxnSpPr>
          <p:spPr>
            <a:xfrm flipV="1">
              <a:off x="5758775" y="4307398"/>
              <a:ext cx="862499" cy="862499"/>
            </a:xfrm>
            <a:prstGeom prst="line">
              <a:avLst/>
            </a:prstGeom>
            <a:ln w="76200">
              <a:solidFill>
                <a:srgbClr val="CC2929"/>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5758775" y="4307398"/>
              <a:ext cx="862499" cy="862499"/>
            </a:xfrm>
            <a:prstGeom prst="line">
              <a:avLst/>
            </a:prstGeom>
            <a:ln w="76200">
              <a:solidFill>
                <a:srgbClr val="CC2929"/>
              </a:solidFill>
            </a:ln>
          </p:spPr>
          <p:style>
            <a:lnRef idx="1">
              <a:schemeClr val="accent1"/>
            </a:lnRef>
            <a:fillRef idx="0">
              <a:schemeClr val="accent1"/>
            </a:fillRef>
            <a:effectRef idx="0">
              <a:schemeClr val="accent1"/>
            </a:effectRef>
            <a:fontRef idx="minor">
              <a:schemeClr val="tx1"/>
            </a:fontRef>
          </p:style>
        </p:cxnSp>
      </p:grpSp>
      <p:sp>
        <p:nvSpPr>
          <p:cNvPr id="129" name="フリーフォーム 128"/>
          <p:cNvSpPr/>
          <p:nvPr/>
        </p:nvSpPr>
        <p:spPr>
          <a:xfrm rot="5102591" flipH="1">
            <a:off x="12188132" y="1952915"/>
            <a:ext cx="668118" cy="335745"/>
          </a:xfrm>
          <a:custGeom>
            <a:avLst/>
            <a:gdLst>
              <a:gd name="connsiteX0" fmla="*/ 688367 w 1411701"/>
              <a:gd name="connsiteY0" fmla="*/ 0 h 682267"/>
              <a:gd name="connsiteX1" fmla="*/ 688309 w 1411701"/>
              <a:gd name="connsiteY1" fmla="*/ 5523 h 682267"/>
              <a:gd name="connsiteX2" fmla="*/ 623181 w 1411701"/>
              <a:gd name="connsiteY2" fmla="*/ 11589 h 682267"/>
              <a:gd name="connsiteX3" fmla="*/ 91838 w 1411701"/>
              <a:gd name="connsiteY3" fmla="*/ 493407 h 682267"/>
              <a:gd name="connsiteX4" fmla="*/ 0 w 1411701"/>
              <a:gd name="connsiteY4" fmla="*/ 493407 h 682267"/>
              <a:gd name="connsiteX5" fmla="*/ 161752 w 1411701"/>
              <a:gd name="connsiteY5" fmla="*/ 682266 h 682267"/>
              <a:gd name="connsiteX6" fmla="*/ 385534 w 1411701"/>
              <a:gd name="connsiteY6" fmla="*/ 493407 h 682267"/>
              <a:gd name="connsiteX7" fmla="*/ 295662 w 1411701"/>
              <a:gd name="connsiteY7" fmla="*/ 493407 h 682267"/>
              <a:gd name="connsiteX8" fmla="*/ 663878 w 1411701"/>
              <a:gd name="connsiteY8" fmla="*/ 200223 h 682267"/>
              <a:gd name="connsiteX9" fmla="*/ 733887 w 1411701"/>
              <a:gd name="connsiteY9" fmla="*/ 194216 h 682267"/>
              <a:gd name="connsiteX10" fmla="*/ 756877 w 1411701"/>
              <a:gd name="connsiteY10" fmla="*/ 196253 h 682267"/>
              <a:gd name="connsiteX11" fmla="*/ 1120773 w 1411701"/>
              <a:gd name="connsiteY11" fmla="*/ 495739 h 682267"/>
              <a:gd name="connsiteX12" fmla="*/ 1031670 w 1411701"/>
              <a:gd name="connsiteY12" fmla="*/ 495739 h 682267"/>
              <a:gd name="connsiteX13" fmla="*/ 1251200 w 1411701"/>
              <a:gd name="connsiteY13" fmla="*/ 682267 h 682267"/>
              <a:gd name="connsiteX14" fmla="*/ 1411701 w 1411701"/>
              <a:gd name="connsiteY14" fmla="*/ 495739 h 682267"/>
              <a:gd name="connsiteX15" fmla="*/ 1320874 w 1411701"/>
              <a:gd name="connsiteY15" fmla="*/ 495740 h 682267"/>
              <a:gd name="connsiteX16" fmla="*/ 796821 w 1411701"/>
              <a:gd name="connsiteY16" fmla="*/ 10318 h 682267"/>
              <a:gd name="connsiteX17" fmla="*/ 732886 w 1411701"/>
              <a:gd name="connsiteY17" fmla="*/ 4235 h 682267"/>
              <a:gd name="connsiteX18" fmla="*/ 732856 w 1411701"/>
              <a:gd name="connsiteY18" fmla="*/ 1373 h 682267"/>
              <a:gd name="connsiteX19" fmla="*/ 717669 w 1411701"/>
              <a:gd name="connsiteY19" fmla="*/ 2788 h 682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1701" h="682267">
                <a:moveTo>
                  <a:pt x="688367" y="0"/>
                </a:moveTo>
                <a:lnTo>
                  <a:pt x="688309" y="5523"/>
                </a:lnTo>
                <a:lnTo>
                  <a:pt x="623181" y="11589"/>
                </a:lnTo>
                <a:cubicBezTo>
                  <a:pt x="372636" y="55964"/>
                  <a:pt x="164131" y="240666"/>
                  <a:pt x="91838" y="493407"/>
                </a:cubicBezTo>
                <a:lnTo>
                  <a:pt x="0" y="493407"/>
                </a:lnTo>
                <a:lnTo>
                  <a:pt x="161752" y="682266"/>
                </a:lnTo>
                <a:lnTo>
                  <a:pt x="385534" y="493407"/>
                </a:lnTo>
                <a:lnTo>
                  <a:pt x="295662" y="493407"/>
                </a:lnTo>
                <a:cubicBezTo>
                  <a:pt x="360740" y="336281"/>
                  <a:pt x="501039" y="226589"/>
                  <a:pt x="663878" y="200223"/>
                </a:cubicBezTo>
                <a:lnTo>
                  <a:pt x="733887" y="194216"/>
                </a:lnTo>
                <a:lnTo>
                  <a:pt x="756877" y="196253"/>
                </a:lnTo>
                <a:cubicBezTo>
                  <a:pt x="918535" y="223262"/>
                  <a:pt x="1057467" y="335500"/>
                  <a:pt x="1120773" y="495739"/>
                </a:cubicBezTo>
                <a:lnTo>
                  <a:pt x="1031670" y="495739"/>
                </a:lnTo>
                <a:lnTo>
                  <a:pt x="1251200" y="682267"/>
                </a:lnTo>
                <a:lnTo>
                  <a:pt x="1411701" y="495739"/>
                </a:lnTo>
                <a:lnTo>
                  <a:pt x="1320874" y="495740"/>
                </a:lnTo>
                <a:cubicBezTo>
                  <a:pt x="1250403" y="241347"/>
                  <a:pt x="1044538" y="55101"/>
                  <a:pt x="796821" y="10318"/>
                </a:cubicBezTo>
                <a:lnTo>
                  <a:pt x="732886" y="4235"/>
                </a:lnTo>
                <a:lnTo>
                  <a:pt x="732856" y="1373"/>
                </a:lnTo>
                <a:lnTo>
                  <a:pt x="717669" y="2788"/>
                </a:lnTo>
                <a:close/>
              </a:path>
            </a:pathLst>
          </a:custGeom>
          <a:solidFill>
            <a:srgbClr val="12B2B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2716" dirty="0">
              <a:solidFill>
                <a:schemeClr val="tx1"/>
              </a:solidFill>
            </a:endParaRPr>
          </a:p>
        </p:txBody>
      </p:sp>
      <p:grpSp>
        <p:nvGrpSpPr>
          <p:cNvPr id="130" name="グループ化 129"/>
          <p:cNvGrpSpPr/>
          <p:nvPr/>
        </p:nvGrpSpPr>
        <p:grpSpPr>
          <a:xfrm flipH="1">
            <a:off x="11597434" y="8324736"/>
            <a:ext cx="1497948" cy="1927596"/>
            <a:chOff x="9908519" y="7565958"/>
            <a:chExt cx="1070569" cy="1699659"/>
          </a:xfrm>
        </p:grpSpPr>
        <p:grpSp>
          <p:nvGrpSpPr>
            <p:cNvPr id="95" name="グループ化 94"/>
            <p:cNvGrpSpPr/>
            <p:nvPr/>
          </p:nvGrpSpPr>
          <p:grpSpPr>
            <a:xfrm>
              <a:off x="9908519" y="7565958"/>
              <a:ext cx="1070569" cy="1699659"/>
              <a:chOff x="10133274" y="5096194"/>
              <a:chExt cx="834071" cy="768910"/>
            </a:xfrm>
          </p:grpSpPr>
          <p:sp>
            <p:nvSpPr>
              <p:cNvPr id="96" name="正方形/長方形 95"/>
              <p:cNvSpPr/>
              <p:nvPr/>
            </p:nvSpPr>
            <p:spPr>
              <a:xfrm flipH="1">
                <a:off x="10133274" y="5096194"/>
                <a:ext cx="834071" cy="768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716" dirty="0"/>
              </a:p>
            </p:txBody>
          </p:sp>
          <p:cxnSp>
            <p:nvCxnSpPr>
              <p:cNvPr id="98" name="直線コネクタ 97"/>
              <p:cNvCxnSpPr>
                <a:stCxn id="96" idx="2"/>
              </p:cNvCxnSpPr>
              <p:nvPr/>
            </p:nvCxnSpPr>
            <p:spPr>
              <a:xfrm flipH="1" flipV="1">
                <a:off x="10539538" y="5098958"/>
                <a:ext cx="10771" cy="7661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直線矢印コネクタ 44"/>
            <p:cNvCxnSpPr/>
            <p:nvPr/>
          </p:nvCxnSpPr>
          <p:spPr>
            <a:xfrm flipV="1">
              <a:off x="10551598" y="8818450"/>
              <a:ext cx="0" cy="260884"/>
            </a:xfrm>
            <a:prstGeom prst="straightConnector1">
              <a:avLst/>
            </a:prstGeom>
            <a:ln>
              <a:solidFill>
                <a:srgbClr val="12B2BE"/>
              </a:solidFill>
              <a:tailEnd type="triangle"/>
            </a:ln>
          </p:spPr>
          <p:style>
            <a:lnRef idx="1">
              <a:schemeClr val="accent6"/>
            </a:lnRef>
            <a:fillRef idx="0">
              <a:schemeClr val="accent6"/>
            </a:fillRef>
            <a:effectRef idx="0">
              <a:schemeClr val="accent6"/>
            </a:effectRef>
            <a:fontRef idx="minor">
              <a:schemeClr val="tx1"/>
            </a:fontRef>
          </p:style>
        </p:cxnSp>
        <p:cxnSp>
          <p:nvCxnSpPr>
            <p:cNvPr id="108" name="直線矢印コネクタ 107"/>
            <p:cNvCxnSpPr/>
            <p:nvPr/>
          </p:nvCxnSpPr>
          <p:spPr>
            <a:xfrm flipV="1">
              <a:off x="10551598" y="8361045"/>
              <a:ext cx="0" cy="260884"/>
            </a:xfrm>
            <a:prstGeom prst="straightConnector1">
              <a:avLst/>
            </a:prstGeom>
            <a:ln>
              <a:solidFill>
                <a:srgbClr val="12B2BE"/>
              </a:solidFill>
              <a:tailEnd type="triangle"/>
            </a:ln>
          </p:spPr>
          <p:style>
            <a:lnRef idx="1">
              <a:schemeClr val="accent6"/>
            </a:lnRef>
            <a:fillRef idx="0">
              <a:schemeClr val="accent6"/>
            </a:fillRef>
            <a:effectRef idx="0">
              <a:schemeClr val="accent6"/>
            </a:effectRef>
            <a:fontRef idx="minor">
              <a:schemeClr val="tx1"/>
            </a:fontRef>
          </p:style>
        </p:cxnSp>
        <p:cxnSp>
          <p:nvCxnSpPr>
            <p:cNvPr id="109" name="直線矢印コネクタ 108"/>
            <p:cNvCxnSpPr/>
            <p:nvPr/>
          </p:nvCxnSpPr>
          <p:spPr>
            <a:xfrm flipV="1">
              <a:off x="10536356" y="7923008"/>
              <a:ext cx="0" cy="260884"/>
            </a:xfrm>
            <a:prstGeom prst="straightConnector1">
              <a:avLst/>
            </a:prstGeom>
            <a:ln>
              <a:solidFill>
                <a:srgbClr val="12B2BE"/>
              </a:solidFill>
              <a:tailEnd type="triangle"/>
            </a:ln>
          </p:spPr>
          <p:style>
            <a:lnRef idx="1">
              <a:schemeClr val="accent6"/>
            </a:lnRef>
            <a:fillRef idx="0">
              <a:schemeClr val="accent6"/>
            </a:fillRef>
            <a:effectRef idx="0">
              <a:schemeClr val="accent6"/>
            </a:effectRef>
            <a:fontRef idx="minor">
              <a:schemeClr val="tx1"/>
            </a:fontRef>
          </p:style>
        </p:cxnSp>
        <p:pic>
          <p:nvPicPr>
            <p:cNvPr id="103" name="図 102"/>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8406247">
              <a:off x="10379500" y="8963766"/>
              <a:ext cx="329032" cy="243910"/>
            </a:xfrm>
            <a:prstGeom prst="rect">
              <a:avLst/>
            </a:prstGeom>
          </p:spPr>
        </p:pic>
        <p:pic>
          <p:nvPicPr>
            <p:cNvPr id="105" name="図 104"/>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4118137">
              <a:off x="10380840" y="8520258"/>
              <a:ext cx="329032" cy="243910"/>
            </a:xfrm>
            <a:prstGeom prst="rect">
              <a:avLst/>
            </a:prstGeom>
          </p:spPr>
        </p:pic>
        <p:pic>
          <p:nvPicPr>
            <p:cNvPr id="106" name="図 105"/>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6912288">
              <a:off x="10364659" y="8072517"/>
              <a:ext cx="329032" cy="243910"/>
            </a:xfrm>
            <a:prstGeom prst="rect">
              <a:avLst/>
            </a:prstGeom>
          </p:spPr>
        </p:pic>
        <p:pic>
          <p:nvPicPr>
            <p:cNvPr id="107" name="図 106"/>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6200000">
              <a:off x="10330754" y="7636537"/>
              <a:ext cx="329032" cy="243910"/>
            </a:xfrm>
            <a:prstGeom prst="rect">
              <a:avLst/>
            </a:prstGeom>
          </p:spPr>
        </p:pic>
      </p:grpSp>
      <p:pic>
        <p:nvPicPr>
          <p:cNvPr id="131" name="図 1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97291" y="2541397"/>
            <a:ext cx="452739" cy="452739"/>
          </a:xfrm>
          <a:prstGeom prst="rect">
            <a:avLst/>
          </a:prstGeom>
        </p:spPr>
      </p:pic>
      <p:grpSp>
        <p:nvGrpSpPr>
          <p:cNvPr id="136" name="グループ化 135"/>
          <p:cNvGrpSpPr/>
          <p:nvPr/>
        </p:nvGrpSpPr>
        <p:grpSpPr>
          <a:xfrm>
            <a:off x="8197666" y="3503976"/>
            <a:ext cx="496396" cy="496396"/>
            <a:chOff x="3932490" y="6610883"/>
            <a:chExt cx="623880" cy="623880"/>
          </a:xfrm>
        </p:grpSpPr>
        <p:pic>
          <p:nvPicPr>
            <p:cNvPr id="137" name="図 1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3"/>
              <a:ext cx="623880" cy="623880"/>
            </a:xfrm>
            <a:prstGeom prst="rect">
              <a:avLst/>
            </a:prstGeom>
          </p:spPr>
        </p:pic>
        <p:sp>
          <p:nvSpPr>
            <p:cNvPr id="138" name="テキスト ボックス 137"/>
            <p:cNvSpPr txBox="1"/>
            <p:nvPr/>
          </p:nvSpPr>
          <p:spPr>
            <a:xfrm>
              <a:off x="4136662" y="6701694"/>
              <a:ext cx="213123" cy="331536"/>
            </a:xfrm>
            <a:prstGeom prst="rect">
              <a:avLst/>
            </a:prstGeom>
            <a:noFill/>
          </p:spPr>
          <p:txBody>
            <a:bodyPr wrap="square" rtlCol="0">
              <a:spAutoFit/>
            </a:bodyPr>
            <a:lstStyle/>
            <a:p>
              <a:r>
                <a:rPr lang="en-US" altLang="ja-JP" sz="1114" dirty="0"/>
                <a:t>1</a:t>
              </a:r>
              <a:endParaRPr lang="ja-JP" altLang="en-US" sz="1114" dirty="0"/>
            </a:p>
          </p:txBody>
        </p:sp>
      </p:grpSp>
      <p:grpSp>
        <p:nvGrpSpPr>
          <p:cNvPr id="139" name="グループ化 138"/>
          <p:cNvGrpSpPr/>
          <p:nvPr/>
        </p:nvGrpSpPr>
        <p:grpSpPr>
          <a:xfrm>
            <a:off x="8247959" y="4163754"/>
            <a:ext cx="496396" cy="496396"/>
            <a:chOff x="3932490" y="6610881"/>
            <a:chExt cx="623880" cy="623880"/>
          </a:xfrm>
        </p:grpSpPr>
        <p:pic>
          <p:nvPicPr>
            <p:cNvPr id="140" name="図 1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41" name="テキスト ボックス 140"/>
            <p:cNvSpPr txBox="1"/>
            <p:nvPr/>
          </p:nvSpPr>
          <p:spPr>
            <a:xfrm>
              <a:off x="4136662" y="6701694"/>
              <a:ext cx="213123" cy="331536"/>
            </a:xfrm>
            <a:prstGeom prst="rect">
              <a:avLst/>
            </a:prstGeom>
            <a:noFill/>
          </p:spPr>
          <p:txBody>
            <a:bodyPr wrap="square" rtlCol="0">
              <a:spAutoFit/>
            </a:bodyPr>
            <a:lstStyle/>
            <a:p>
              <a:r>
                <a:rPr lang="en-US" altLang="ja-JP" sz="1114" dirty="0"/>
                <a:t>2</a:t>
              </a:r>
              <a:endParaRPr lang="ja-JP" altLang="en-US" sz="1114" dirty="0"/>
            </a:p>
          </p:txBody>
        </p:sp>
      </p:grpSp>
      <p:grpSp>
        <p:nvGrpSpPr>
          <p:cNvPr id="142" name="グループ化 141"/>
          <p:cNvGrpSpPr/>
          <p:nvPr/>
        </p:nvGrpSpPr>
        <p:grpSpPr>
          <a:xfrm>
            <a:off x="8269097" y="4783781"/>
            <a:ext cx="496396" cy="496396"/>
            <a:chOff x="3932490" y="6610881"/>
            <a:chExt cx="623880" cy="623880"/>
          </a:xfrm>
        </p:grpSpPr>
        <p:pic>
          <p:nvPicPr>
            <p:cNvPr id="143" name="図 1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44" name="テキスト ボックス 143"/>
            <p:cNvSpPr txBox="1"/>
            <p:nvPr/>
          </p:nvSpPr>
          <p:spPr>
            <a:xfrm>
              <a:off x="4136662" y="6701694"/>
              <a:ext cx="213123" cy="331536"/>
            </a:xfrm>
            <a:prstGeom prst="rect">
              <a:avLst/>
            </a:prstGeom>
            <a:noFill/>
          </p:spPr>
          <p:txBody>
            <a:bodyPr wrap="square" rtlCol="0">
              <a:spAutoFit/>
            </a:bodyPr>
            <a:lstStyle/>
            <a:p>
              <a:r>
                <a:rPr lang="en-US" altLang="ja-JP" sz="1114" dirty="0"/>
                <a:t>3</a:t>
              </a:r>
              <a:endParaRPr lang="ja-JP" altLang="en-US" sz="1114" dirty="0"/>
            </a:p>
          </p:txBody>
        </p:sp>
      </p:grpSp>
      <p:grpSp>
        <p:nvGrpSpPr>
          <p:cNvPr id="145" name="グループ化 144"/>
          <p:cNvGrpSpPr/>
          <p:nvPr/>
        </p:nvGrpSpPr>
        <p:grpSpPr>
          <a:xfrm>
            <a:off x="8128265" y="8279747"/>
            <a:ext cx="496396" cy="496396"/>
            <a:chOff x="3932490" y="6610881"/>
            <a:chExt cx="623880" cy="623880"/>
          </a:xfrm>
        </p:grpSpPr>
        <p:pic>
          <p:nvPicPr>
            <p:cNvPr id="146" name="図 1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47" name="テキスト ボックス 146"/>
            <p:cNvSpPr txBox="1"/>
            <p:nvPr/>
          </p:nvSpPr>
          <p:spPr>
            <a:xfrm>
              <a:off x="4136662" y="6701694"/>
              <a:ext cx="213123" cy="331536"/>
            </a:xfrm>
            <a:prstGeom prst="rect">
              <a:avLst/>
            </a:prstGeom>
            <a:noFill/>
          </p:spPr>
          <p:txBody>
            <a:bodyPr wrap="square" rtlCol="0">
              <a:spAutoFit/>
            </a:bodyPr>
            <a:lstStyle/>
            <a:p>
              <a:r>
                <a:rPr lang="en-US" altLang="ja-JP" sz="1114" dirty="0"/>
                <a:t>4</a:t>
              </a:r>
              <a:endParaRPr lang="ja-JP" altLang="en-US" sz="1114" dirty="0"/>
            </a:p>
          </p:txBody>
        </p:sp>
      </p:grpSp>
      <p:grpSp>
        <p:nvGrpSpPr>
          <p:cNvPr id="148" name="グループ化 147"/>
          <p:cNvGrpSpPr/>
          <p:nvPr/>
        </p:nvGrpSpPr>
        <p:grpSpPr>
          <a:xfrm>
            <a:off x="8035215" y="8885124"/>
            <a:ext cx="496396" cy="496396"/>
            <a:chOff x="3932490" y="6610881"/>
            <a:chExt cx="623880" cy="623880"/>
          </a:xfrm>
        </p:grpSpPr>
        <p:pic>
          <p:nvPicPr>
            <p:cNvPr id="149" name="図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50" name="テキスト ボックス 149"/>
            <p:cNvSpPr txBox="1"/>
            <p:nvPr/>
          </p:nvSpPr>
          <p:spPr>
            <a:xfrm>
              <a:off x="4136662" y="6701694"/>
              <a:ext cx="213123" cy="331536"/>
            </a:xfrm>
            <a:prstGeom prst="rect">
              <a:avLst/>
            </a:prstGeom>
            <a:noFill/>
          </p:spPr>
          <p:txBody>
            <a:bodyPr wrap="square" rtlCol="0">
              <a:spAutoFit/>
            </a:bodyPr>
            <a:lstStyle/>
            <a:p>
              <a:r>
                <a:rPr lang="en-US" altLang="ja-JP" sz="1114" dirty="0"/>
                <a:t>5</a:t>
              </a:r>
              <a:endParaRPr lang="ja-JP" altLang="en-US" sz="1114" dirty="0"/>
            </a:p>
          </p:txBody>
        </p:sp>
      </p:grpSp>
      <p:sp>
        <p:nvSpPr>
          <p:cNvPr id="24" name="スライド番号プレースホルダー 23"/>
          <p:cNvSpPr>
            <a:spLocks noGrp="1"/>
          </p:cNvSpPr>
          <p:nvPr>
            <p:ph type="sldNum" sz="quarter" idx="12"/>
          </p:nvPr>
        </p:nvSpPr>
        <p:spPr/>
        <p:txBody>
          <a:bodyPr/>
          <a:lstStyle/>
          <a:p>
            <a:fld id="{72904FCB-9A2C-4F92-998F-ED3B0993B9BB}" type="slidenum">
              <a:rPr kumimoji="1" lang="ja-JP" altLang="en-US" smtClean="0"/>
              <a:t>2</a:t>
            </a:fld>
            <a:endParaRPr kumimoji="1" lang="ja-JP" altLang="en-US" dirty="0"/>
          </a:p>
        </p:txBody>
      </p:sp>
      <p:pic>
        <p:nvPicPr>
          <p:cNvPr id="2" name="図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1256" y="1838662"/>
            <a:ext cx="3163457" cy="2399456"/>
          </a:xfrm>
          <a:prstGeom prst="rect">
            <a:avLst/>
          </a:prstGeom>
        </p:spPr>
      </p:pic>
      <p:grpSp>
        <p:nvGrpSpPr>
          <p:cNvPr id="101" name="グループ化 100"/>
          <p:cNvGrpSpPr/>
          <p:nvPr/>
        </p:nvGrpSpPr>
        <p:grpSpPr>
          <a:xfrm>
            <a:off x="14388951" y="4106981"/>
            <a:ext cx="496396" cy="496396"/>
            <a:chOff x="7821673" y="7806918"/>
            <a:chExt cx="445761" cy="445761"/>
          </a:xfrm>
        </p:grpSpPr>
        <p:pic>
          <p:nvPicPr>
            <p:cNvPr id="102" name="図 1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1673" y="7806918"/>
              <a:ext cx="445761" cy="445761"/>
            </a:xfrm>
            <a:prstGeom prst="rect">
              <a:avLst/>
            </a:prstGeom>
          </p:spPr>
        </p:pic>
        <p:sp>
          <p:nvSpPr>
            <p:cNvPr id="104" name="テキスト ボックス 103"/>
            <p:cNvSpPr txBox="1"/>
            <p:nvPr/>
          </p:nvSpPr>
          <p:spPr>
            <a:xfrm>
              <a:off x="7967553" y="7871809"/>
              <a:ext cx="152275" cy="236882"/>
            </a:xfrm>
            <a:prstGeom prst="rect">
              <a:avLst/>
            </a:prstGeom>
            <a:noFill/>
          </p:spPr>
          <p:txBody>
            <a:bodyPr wrap="square" rtlCol="0">
              <a:spAutoFit/>
            </a:bodyPr>
            <a:lstStyle/>
            <a:p>
              <a:r>
                <a:rPr lang="en-US" altLang="ja-JP" sz="1114" dirty="0"/>
                <a:t>4</a:t>
              </a:r>
              <a:endParaRPr lang="ja-JP" altLang="en-US" sz="1114" dirty="0"/>
            </a:p>
          </p:txBody>
        </p:sp>
      </p:grpSp>
      <p:sp>
        <p:nvSpPr>
          <p:cNvPr id="110" name="テキスト ボックス 109"/>
          <p:cNvSpPr txBox="1"/>
          <p:nvPr/>
        </p:nvSpPr>
        <p:spPr>
          <a:xfrm>
            <a:off x="11325306" y="4112310"/>
            <a:ext cx="2584168" cy="338554"/>
          </a:xfrm>
          <a:prstGeom prst="rect">
            <a:avLst/>
          </a:prstGeom>
          <a:noFill/>
        </p:spPr>
        <p:txBody>
          <a:bodyPr wrap="square" rtlCol="0">
            <a:spAutoFit/>
          </a:bodyPr>
          <a:lstStyle/>
          <a:p>
            <a:r>
              <a:rPr lang="en-US" altLang="ja-JP" sz="1600" dirty="0" smtClean="0">
                <a:latin typeface="Times New Roman" panose="02020603050405020304" pitchFamily="18" charset="0"/>
                <a:ea typeface="HGP教科書体" panose="02020600000000000000" pitchFamily="18" charset="-128"/>
                <a:cs typeface="Times New Roman" panose="02020603050405020304" pitchFamily="18" charset="0"/>
              </a:rPr>
              <a:t>Ⅰ-4 </a:t>
            </a:r>
            <a:r>
              <a:rPr lang="ja-JP" altLang="en-US" sz="1600" dirty="0" smtClean="0">
                <a:latin typeface="HGP教科書体" panose="02020600000000000000" pitchFamily="18" charset="-128"/>
                <a:ea typeface="HGP教科書体" panose="02020600000000000000" pitchFamily="18" charset="-128"/>
              </a:rPr>
              <a:t>走行体</a:t>
            </a:r>
            <a:r>
              <a:rPr lang="ja-JP" altLang="en-US" sz="1600" dirty="0">
                <a:latin typeface="HGP教科書体" panose="02020600000000000000" pitchFamily="18" charset="-128"/>
                <a:ea typeface="HGP教科書体" panose="02020600000000000000" pitchFamily="18" charset="-128"/>
              </a:rPr>
              <a:t>の非対称</a:t>
            </a:r>
            <a:r>
              <a:rPr lang="ja-JP" altLang="en-US" sz="1600" dirty="0" smtClean="0">
                <a:latin typeface="HGP教科書体" panose="02020600000000000000" pitchFamily="18" charset="-128"/>
                <a:ea typeface="HGP教科書体" panose="02020600000000000000" pitchFamily="18" charset="-128"/>
              </a:rPr>
              <a:t>回転</a:t>
            </a:r>
            <a:endParaRPr lang="en-US" altLang="ja-JP" sz="1400" dirty="0">
              <a:latin typeface="HGP教科書体" panose="02020600000000000000" pitchFamily="18" charset="-128"/>
              <a:ea typeface="HGP教科書体" panose="02020600000000000000" pitchFamily="18" charset="-128"/>
            </a:endParaRPr>
          </a:p>
        </p:txBody>
      </p:sp>
      <p:sp>
        <p:nvSpPr>
          <p:cNvPr id="111" name="正方形/長方形 110"/>
          <p:cNvSpPr/>
          <p:nvPr/>
        </p:nvSpPr>
        <p:spPr>
          <a:xfrm>
            <a:off x="11365998" y="6037723"/>
            <a:ext cx="3538516" cy="1600438"/>
          </a:xfrm>
          <a:prstGeom prst="rect">
            <a:avLst/>
          </a:prstGeom>
        </p:spPr>
        <p:txBody>
          <a:bodyPr wrap="square">
            <a:spAutoFit/>
          </a:bodyPr>
          <a:lstStyle/>
          <a:p>
            <a:pPr lvl="0"/>
            <a:r>
              <a:rPr lang="ja-JP" altLang="en-US" sz="1225" dirty="0">
                <a:solidFill>
                  <a:prstClr val="black"/>
                </a:solidFill>
                <a:latin typeface="HGP教科書体" panose="02020600000000000000" pitchFamily="18" charset="-128"/>
                <a:ea typeface="HGP教科書体" panose="02020600000000000000" pitchFamily="18" charset="-128"/>
              </a:rPr>
              <a:t>　ルックアップゲートを通過した後は、</a:t>
            </a:r>
            <a:r>
              <a:rPr lang="ja-JP" altLang="en-US" sz="1225" dirty="0" smtClean="0">
                <a:solidFill>
                  <a:prstClr val="black"/>
                </a:solidFill>
                <a:latin typeface="HGP教科書体" panose="02020600000000000000" pitchFamily="18" charset="-128"/>
                <a:ea typeface="HGP教科書体" panose="02020600000000000000" pitchFamily="18" charset="-128"/>
              </a:rPr>
              <a:t>ダブル</a:t>
            </a:r>
            <a:r>
              <a:rPr lang="ja-JP" altLang="en-US" sz="1225" dirty="0">
                <a:solidFill>
                  <a:prstClr val="black"/>
                </a:solidFill>
                <a:latin typeface="HGP教科書体" panose="02020600000000000000" pitchFamily="18" charset="-128"/>
                <a:ea typeface="HGP教科書体" panose="02020600000000000000" pitchFamily="18" charset="-128"/>
              </a:rPr>
              <a:t>を</a:t>
            </a:r>
            <a:r>
              <a:rPr lang="ja-JP" altLang="en-US" sz="1225" dirty="0" smtClean="0">
                <a:solidFill>
                  <a:prstClr val="black"/>
                </a:solidFill>
                <a:latin typeface="HGP教科書体" panose="02020600000000000000" pitchFamily="18" charset="-128"/>
                <a:ea typeface="HGP教科書体" panose="02020600000000000000" pitchFamily="18" charset="-128"/>
              </a:rPr>
              <a:t>達成</a:t>
            </a:r>
            <a:r>
              <a:rPr lang="ja-JP" altLang="en-US" sz="1225" dirty="0">
                <a:solidFill>
                  <a:prstClr val="black"/>
                </a:solidFill>
                <a:latin typeface="HGP教科書体" panose="02020600000000000000" pitchFamily="18" charset="-128"/>
                <a:ea typeface="HGP教科書体" panose="02020600000000000000" pitchFamily="18" charset="-128"/>
              </a:rPr>
              <a:t>するため、走行体の方向転換を行う必要がある。しかし方向転換の際</a:t>
            </a:r>
            <a:r>
              <a:rPr lang="ja-JP" altLang="en-US" sz="1225" dirty="0" smtClean="0">
                <a:solidFill>
                  <a:prstClr val="black"/>
                </a:solidFill>
                <a:latin typeface="HGP教科書体" panose="02020600000000000000" pitchFamily="18" charset="-128"/>
                <a:ea typeface="HGP教科書体" panose="02020600000000000000" pitchFamily="18" charset="-128"/>
              </a:rPr>
              <a:t>に逆転</a:t>
            </a:r>
            <a:r>
              <a:rPr lang="ja-JP" altLang="en-US" sz="1225" dirty="0">
                <a:solidFill>
                  <a:prstClr val="black"/>
                </a:solidFill>
                <a:latin typeface="HGP教科書体" panose="02020600000000000000" pitchFamily="18" charset="-128"/>
                <a:ea typeface="HGP教科書体" panose="02020600000000000000" pitchFamily="18" charset="-128"/>
              </a:rPr>
              <a:t>させる左右モータの操作量を同一レベルにする</a:t>
            </a:r>
            <a:r>
              <a:rPr lang="ja-JP" altLang="en-US" sz="1225" dirty="0" smtClean="0">
                <a:solidFill>
                  <a:prstClr val="black"/>
                </a:solidFill>
                <a:latin typeface="HGP教科書体" panose="02020600000000000000" pitchFamily="18" charset="-128"/>
                <a:ea typeface="HGP教科書体" panose="02020600000000000000" pitchFamily="18" charset="-128"/>
              </a:rPr>
              <a:t>と、走行体</a:t>
            </a:r>
            <a:r>
              <a:rPr lang="ja-JP" altLang="en-US" sz="1225" dirty="0">
                <a:solidFill>
                  <a:prstClr val="black"/>
                </a:solidFill>
                <a:latin typeface="HGP教科書体" panose="02020600000000000000" pitchFamily="18" charset="-128"/>
                <a:ea typeface="HGP教科書体" panose="02020600000000000000" pitchFamily="18" charset="-128"/>
              </a:rPr>
              <a:t>が</a:t>
            </a:r>
            <a:r>
              <a:rPr lang="ja-JP" altLang="en-US" sz="1225" dirty="0" smtClean="0">
                <a:solidFill>
                  <a:prstClr val="black"/>
                </a:solidFill>
                <a:latin typeface="HGP教科書体" panose="02020600000000000000" pitchFamily="18" charset="-128"/>
                <a:ea typeface="HGP教科書体" panose="02020600000000000000" pitchFamily="18" charset="-128"/>
              </a:rPr>
              <a:t>ラインの右側に来てしまう可能性がある。そこで左右</a:t>
            </a:r>
            <a:r>
              <a:rPr lang="ja-JP" altLang="en-US" sz="1225" dirty="0">
                <a:solidFill>
                  <a:prstClr val="black"/>
                </a:solidFill>
                <a:latin typeface="HGP教科書体" panose="02020600000000000000" pitchFamily="18" charset="-128"/>
                <a:ea typeface="HGP教科書体" panose="02020600000000000000" pitchFamily="18" charset="-128"/>
              </a:rPr>
              <a:t>モータの操作量をアシンメトリ</a:t>
            </a:r>
            <a:r>
              <a:rPr lang="ja-JP" altLang="en-US" sz="1225" dirty="0" smtClean="0">
                <a:solidFill>
                  <a:prstClr val="black"/>
                </a:solidFill>
                <a:latin typeface="HGP教科書体" panose="02020600000000000000" pitchFamily="18" charset="-128"/>
                <a:ea typeface="HGP教科書体" panose="02020600000000000000" pitchFamily="18" charset="-128"/>
              </a:rPr>
              <a:t>とすることでラインの左側にカラーセンサーが来るように固定させた。これにより、走行体がラインへ復帰する際の確実性が向上した。</a:t>
            </a:r>
            <a:endParaRPr lang="en-US" altLang="ja-JP" sz="1225" dirty="0">
              <a:solidFill>
                <a:prstClr val="black"/>
              </a:solidFill>
              <a:latin typeface="HGP教科書体" panose="02020600000000000000" pitchFamily="18" charset="-128"/>
              <a:ea typeface="HGP教科書体" panose="02020600000000000000" pitchFamily="18" charset="-128"/>
            </a:endParaRPr>
          </a:p>
        </p:txBody>
      </p:sp>
      <p:grpSp>
        <p:nvGrpSpPr>
          <p:cNvPr id="125" name="グループ化 124"/>
          <p:cNvGrpSpPr/>
          <p:nvPr/>
        </p:nvGrpSpPr>
        <p:grpSpPr>
          <a:xfrm>
            <a:off x="13370065" y="4575997"/>
            <a:ext cx="1092930" cy="1189862"/>
            <a:chOff x="13482638" y="4772763"/>
            <a:chExt cx="778690" cy="847751"/>
          </a:xfrm>
        </p:grpSpPr>
        <p:grpSp>
          <p:nvGrpSpPr>
            <p:cNvPr id="126" name="グループ化 125"/>
            <p:cNvGrpSpPr/>
            <p:nvPr/>
          </p:nvGrpSpPr>
          <p:grpSpPr>
            <a:xfrm>
              <a:off x="13482638" y="4772763"/>
              <a:ext cx="778690" cy="799125"/>
              <a:chOff x="10133273" y="5096198"/>
              <a:chExt cx="834071" cy="768910"/>
            </a:xfrm>
          </p:grpSpPr>
          <p:sp>
            <p:nvSpPr>
              <p:cNvPr id="133" name="正方形/長方形 132"/>
              <p:cNvSpPr/>
              <p:nvPr/>
            </p:nvSpPr>
            <p:spPr>
              <a:xfrm>
                <a:off x="10133273" y="5096198"/>
                <a:ext cx="834071" cy="768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716" dirty="0"/>
              </a:p>
            </p:txBody>
          </p:sp>
          <p:cxnSp>
            <p:nvCxnSpPr>
              <p:cNvPr id="134" name="直線コネクタ 133"/>
              <p:cNvCxnSpPr>
                <a:stCxn id="133" idx="2"/>
              </p:cNvCxnSpPr>
              <p:nvPr/>
            </p:nvCxnSpPr>
            <p:spPr>
              <a:xfrm flipH="1" flipV="1">
                <a:off x="10539538" y="5098959"/>
                <a:ext cx="10772" cy="7661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7" name="図 126"/>
            <p:cNvPicPr>
              <a:picLocks noChangeAspect="1"/>
            </p:cNvPicPr>
            <p:nvPr/>
          </p:nvPicPr>
          <p:blipFill rotWithShape="1">
            <a:blip r:embed="rId14" cstate="print">
              <a:extLst>
                <a:ext uri="{BEBA8EAE-BF5A-486C-A8C5-ECC9F3942E4B}">
                  <a14:imgProps xmlns:a14="http://schemas.microsoft.com/office/drawing/2010/main">
                    <a14:imgLayer r:embed="rId15">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4006664">
              <a:off x="13618164" y="4985949"/>
              <a:ext cx="498652" cy="369648"/>
            </a:xfrm>
            <a:prstGeom prst="rect">
              <a:avLst/>
            </a:prstGeom>
          </p:spPr>
        </p:pic>
        <p:sp>
          <p:nvSpPr>
            <p:cNvPr id="128" name="右カーブ矢印 127"/>
            <p:cNvSpPr/>
            <p:nvPr/>
          </p:nvSpPr>
          <p:spPr>
            <a:xfrm rot="18900000" flipV="1">
              <a:off x="13547249" y="5214753"/>
              <a:ext cx="222185" cy="405761"/>
            </a:xfrm>
            <a:prstGeom prst="curvedRightArrow">
              <a:avLst/>
            </a:prstGeom>
            <a:solidFill>
              <a:srgbClr val="12B2B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2716" dirty="0">
                <a:solidFill>
                  <a:schemeClr val="tx1"/>
                </a:solidFill>
              </a:endParaRPr>
            </a:p>
          </p:txBody>
        </p:sp>
        <p:sp>
          <p:nvSpPr>
            <p:cNvPr id="132" name="右カーブ矢印 131"/>
            <p:cNvSpPr/>
            <p:nvPr/>
          </p:nvSpPr>
          <p:spPr>
            <a:xfrm rot="8392526" flipV="1">
              <a:off x="14047110" y="4901475"/>
              <a:ext cx="134011" cy="247884"/>
            </a:xfrm>
            <a:prstGeom prst="curvedRightArrow">
              <a:avLst/>
            </a:prstGeom>
            <a:solidFill>
              <a:srgbClr val="12B2BE"/>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sz="2716" dirty="0">
                <a:solidFill>
                  <a:schemeClr val="tx1"/>
                </a:solidFill>
              </a:endParaRPr>
            </a:p>
          </p:txBody>
        </p:sp>
      </p:grpSp>
      <p:sp>
        <p:nvSpPr>
          <p:cNvPr id="151" name="テキスト ボックス 150"/>
          <p:cNvSpPr txBox="1"/>
          <p:nvPr/>
        </p:nvSpPr>
        <p:spPr>
          <a:xfrm>
            <a:off x="11945851" y="5711787"/>
            <a:ext cx="996388" cy="230832"/>
          </a:xfrm>
          <a:prstGeom prst="rect">
            <a:avLst/>
          </a:prstGeom>
          <a:noFill/>
        </p:spPr>
        <p:txBody>
          <a:bodyPr wrap="square" rtlCol="0">
            <a:spAutoFit/>
          </a:bodyPr>
          <a:lstStyle/>
          <a:p>
            <a:r>
              <a:rPr lang="ja-JP" altLang="en-US" sz="900" dirty="0">
                <a:latin typeface="HGP教科書体" panose="02020600000000000000" pitchFamily="18" charset="-128"/>
                <a:ea typeface="HGP教科書体" panose="02020600000000000000" pitchFamily="18" charset="-128"/>
              </a:rPr>
              <a:t>同一</a:t>
            </a:r>
            <a:r>
              <a:rPr kumimoji="1" lang="ja-JP" altLang="en-US" sz="900" dirty="0" smtClean="0">
                <a:latin typeface="HGP教科書体" panose="02020600000000000000" pitchFamily="18" charset="-128"/>
                <a:ea typeface="HGP教科書体" panose="02020600000000000000" pitchFamily="18" charset="-128"/>
              </a:rPr>
              <a:t>操作量</a:t>
            </a:r>
            <a:endParaRPr lang="en-US" altLang="ja-JP" sz="900" dirty="0" smtClean="0">
              <a:latin typeface="HGP教科書体" panose="02020600000000000000" pitchFamily="18" charset="-128"/>
              <a:ea typeface="HGP教科書体" panose="02020600000000000000" pitchFamily="18" charset="-128"/>
            </a:endParaRPr>
          </a:p>
        </p:txBody>
      </p:sp>
      <p:sp>
        <p:nvSpPr>
          <p:cNvPr id="152" name="テキスト ボックス 151"/>
          <p:cNvSpPr txBox="1"/>
          <p:nvPr/>
        </p:nvSpPr>
        <p:spPr>
          <a:xfrm>
            <a:off x="13249975" y="5710640"/>
            <a:ext cx="1803722" cy="230832"/>
          </a:xfrm>
          <a:prstGeom prst="rect">
            <a:avLst/>
          </a:prstGeom>
          <a:noFill/>
        </p:spPr>
        <p:txBody>
          <a:bodyPr wrap="square" rtlCol="0">
            <a:spAutoFit/>
          </a:bodyPr>
          <a:lstStyle/>
          <a:p>
            <a:r>
              <a:rPr lang="ja-JP" altLang="en-US" sz="900" dirty="0" smtClean="0">
                <a:latin typeface="HGP教科書体" panose="02020600000000000000" pitchFamily="18" charset="-128"/>
                <a:ea typeface="HGP教科書体" panose="02020600000000000000" pitchFamily="18" charset="-128"/>
              </a:rPr>
              <a:t>操作量のアシンメトリ</a:t>
            </a:r>
            <a:r>
              <a:rPr lang="en-US" altLang="ja-JP" sz="900" dirty="0" smtClean="0">
                <a:latin typeface="HGP教科書体" panose="02020600000000000000" pitchFamily="18" charset="-128"/>
                <a:ea typeface="HGP教科書体" panose="02020600000000000000" pitchFamily="18" charset="-128"/>
              </a:rPr>
              <a:t>(</a:t>
            </a:r>
            <a:r>
              <a:rPr lang="ja-JP" altLang="en-US" sz="900" dirty="0" smtClean="0">
                <a:latin typeface="HGP教科書体" panose="02020600000000000000" pitchFamily="18" charset="-128"/>
                <a:ea typeface="HGP教科書体" panose="02020600000000000000" pitchFamily="18" charset="-128"/>
              </a:rPr>
              <a:t>左</a:t>
            </a:r>
            <a:r>
              <a:rPr lang="en-US" altLang="ja-JP" sz="900" dirty="0" smtClean="0">
                <a:latin typeface="Times New Roman" panose="02020603050405020304" pitchFamily="18" charset="0"/>
                <a:ea typeface="HGP教科書体" panose="02020600000000000000" pitchFamily="18" charset="-128"/>
                <a:cs typeface="Times New Roman" panose="02020603050405020304" pitchFamily="18" charset="0"/>
              </a:rPr>
              <a:t>&gt;</a:t>
            </a:r>
            <a:r>
              <a:rPr lang="ja-JP" altLang="en-US" sz="900" dirty="0">
                <a:latin typeface="HGP教科書体" panose="02020600000000000000" pitchFamily="18" charset="-128"/>
                <a:ea typeface="HGP教科書体" panose="02020600000000000000" pitchFamily="18" charset="-128"/>
              </a:rPr>
              <a:t>右</a:t>
            </a:r>
            <a:r>
              <a:rPr lang="en-US" altLang="ja-JP" sz="900" dirty="0" smtClean="0">
                <a:latin typeface="HGP教科書体" panose="02020600000000000000" pitchFamily="18" charset="-128"/>
                <a:ea typeface="HGP教科書体" panose="02020600000000000000" pitchFamily="18" charset="-128"/>
              </a:rPr>
              <a:t>)</a:t>
            </a:r>
          </a:p>
        </p:txBody>
      </p:sp>
      <p:sp>
        <p:nvSpPr>
          <p:cNvPr id="159" name="フリーフォーム 158"/>
          <p:cNvSpPr/>
          <p:nvPr/>
        </p:nvSpPr>
        <p:spPr>
          <a:xfrm>
            <a:off x="11179168" y="1028508"/>
            <a:ext cx="3787049" cy="2795341"/>
          </a:xfrm>
          <a:custGeom>
            <a:avLst/>
            <a:gdLst>
              <a:gd name="connsiteX0" fmla="*/ 319376 w 3787049"/>
              <a:gd name="connsiteY0" fmla="*/ 0 h 2795341"/>
              <a:gd name="connsiteX1" fmla="*/ 1596839 w 3787049"/>
              <a:gd name="connsiteY1" fmla="*/ 0 h 2795341"/>
              <a:gd name="connsiteX2" fmla="*/ 1916215 w 3787049"/>
              <a:gd name="connsiteY2" fmla="*/ 319376 h 2795341"/>
              <a:gd name="connsiteX3" fmla="*/ 1916215 w 3787049"/>
              <a:gd name="connsiteY3" fmla="*/ 1985912 h 2795341"/>
              <a:gd name="connsiteX4" fmla="*/ 3504146 w 3787049"/>
              <a:gd name="connsiteY4" fmla="*/ 1985912 h 2795341"/>
              <a:gd name="connsiteX5" fmla="*/ 3787049 w 3787049"/>
              <a:gd name="connsiteY5" fmla="*/ 2268815 h 2795341"/>
              <a:gd name="connsiteX6" fmla="*/ 3787049 w 3787049"/>
              <a:gd name="connsiteY6" fmla="*/ 2502102 h 2795341"/>
              <a:gd name="connsiteX7" fmla="*/ 3504146 w 3787049"/>
              <a:gd name="connsiteY7" fmla="*/ 2785005 h 2795341"/>
              <a:gd name="connsiteX8" fmla="*/ 1673599 w 3787049"/>
              <a:gd name="connsiteY8" fmla="*/ 2785005 h 2795341"/>
              <a:gd name="connsiteX9" fmla="*/ 1661204 w 3787049"/>
              <a:gd name="connsiteY9" fmla="*/ 2788853 h 2795341"/>
              <a:gd name="connsiteX10" fmla="*/ 1596839 w 3787049"/>
              <a:gd name="connsiteY10" fmla="*/ 2795341 h 2795341"/>
              <a:gd name="connsiteX11" fmla="*/ 319376 w 3787049"/>
              <a:gd name="connsiteY11" fmla="*/ 2795341 h 2795341"/>
              <a:gd name="connsiteX12" fmla="*/ 195061 w 3787049"/>
              <a:gd name="connsiteY12" fmla="*/ 2770243 h 2795341"/>
              <a:gd name="connsiteX13" fmla="*/ 192673 w 3787049"/>
              <a:gd name="connsiteY13" fmla="*/ 2768947 h 2795341"/>
              <a:gd name="connsiteX14" fmla="*/ 172784 w 3787049"/>
              <a:gd name="connsiteY14" fmla="*/ 2762773 h 2795341"/>
              <a:gd name="connsiteX15" fmla="*/ 0 w 3787049"/>
              <a:gd name="connsiteY15" fmla="*/ 2502102 h 2795341"/>
              <a:gd name="connsiteX16" fmla="*/ 0 w 3787049"/>
              <a:gd name="connsiteY16" fmla="*/ 2475965 h 2795341"/>
              <a:gd name="connsiteX17" fmla="*/ 0 w 3787049"/>
              <a:gd name="connsiteY17" fmla="*/ 2268815 h 2795341"/>
              <a:gd name="connsiteX18" fmla="*/ 0 w 3787049"/>
              <a:gd name="connsiteY18" fmla="*/ 319376 h 2795341"/>
              <a:gd name="connsiteX19" fmla="*/ 319376 w 3787049"/>
              <a:gd name="connsiteY19" fmla="*/ 0 h 279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87049" h="2795341">
                <a:moveTo>
                  <a:pt x="319376" y="0"/>
                </a:moveTo>
                <a:lnTo>
                  <a:pt x="1596839" y="0"/>
                </a:lnTo>
                <a:cubicBezTo>
                  <a:pt x="1773225" y="0"/>
                  <a:pt x="1916215" y="142990"/>
                  <a:pt x="1916215" y="319376"/>
                </a:cubicBezTo>
                <a:lnTo>
                  <a:pt x="1916215" y="1985912"/>
                </a:lnTo>
                <a:lnTo>
                  <a:pt x="3504146" y="1985912"/>
                </a:lnTo>
                <a:cubicBezTo>
                  <a:pt x="3660389" y="1985912"/>
                  <a:pt x="3787049" y="2112572"/>
                  <a:pt x="3787049" y="2268815"/>
                </a:cubicBezTo>
                <a:lnTo>
                  <a:pt x="3787049" y="2502102"/>
                </a:lnTo>
                <a:cubicBezTo>
                  <a:pt x="3787049" y="2658345"/>
                  <a:pt x="3660389" y="2785005"/>
                  <a:pt x="3504146" y="2785005"/>
                </a:cubicBezTo>
                <a:lnTo>
                  <a:pt x="1673599" y="2785005"/>
                </a:lnTo>
                <a:lnTo>
                  <a:pt x="1661204" y="2788853"/>
                </a:lnTo>
                <a:cubicBezTo>
                  <a:pt x="1640414" y="2793107"/>
                  <a:pt x="1618887" y="2795341"/>
                  <a:pt x="1596839" y="2795341"/>
                </a:cubicBezTo>
                <a:lnTo>
                  <a:pt x="319376" y="2795341"/>
                </a:lnTo>
                <a:cubicBezTo>
                  <a:pt x="275280" y="2795341"/>
                  <a:pt x="233270" y="2786404"/>
                  <a:pt x="195061" y="2770243"/>
                </a:cubicBezTo>
                <a:lnTo>
                  <a:pt x="192673" y="2768947"/>
                </a:lnTo>
                <a:lnTo>
                  <a:pt x="172784" y="2762773"/>
                </a:lnTo>
                <a:cubicBezTo>
                  <a:pt x="71246" y="2719826"/>
                  <a:pt x="0" y="2619284"/>
                  <a:pt x="0" y="2502102"/>
                </a:cubicBezTo>
                <a:lnTo>
                  <a:pt x="0" y="2475965"/>
                </a:lnTo>
                <a:lnTo>
                  <a:pt x="0" y="2268815"/>
                </a:lnTo>
                <a:lnTo>
                  <a:pt x="0" y="319376"/>
                </a:lnTo>
                <a:cubicBezTo>
                  <a:pt x="0" y="142990"/>
                  <a:pt x="142990" y="0"/>
                  <a:pt x="319376" y="0"/>
                </a:cubicBezTo>
                <a:close/>
              </a:path>
            </a:pathLst>
          </a:cu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sz="2716" dirty="0"/>
          </a:p>
        </p:txBody>
      </p:sp>
      <p:sp>
        <p:nvSpPr>
          <p:cNvPr id="153" name="テキスト ボックス 152"/>
          <p:cNvSpPr txBox="1"/>
          <p:nvPr/>
        </p:nvSpPr>
        <p:spPr>
          <a:xfrm>
            <a:off x="5154957" y="3023052"/>
            <a:ext cx="1135150" cy="230832"/>
          </a:xfrm>
          <a:prstGeom prst="rect">
            <a:avLst/>
          </a:prstGeom>
          <a:noFill/>
        </p:spPr>
        <p:txBody>
          <a:bodyPr wrap="square" rtlCol="0">
            <a:spAutoFit/>
          </a:bodyPr>
          <a:lstStyle/>
          <a:p>
            <a:r>
              <a:rPr lang="ja-JP" altLang="en-US" sz="900" dirty="0" smtClean="0">
                <a:latin typeface="HGP教科書体" panose="02020600000000000000" pitchFamily="18" charset="-128"/>
                <a:ea typeface="HGP教科書体" panose="02020600000000000000" pitchFamily="18" charset="-128"/>
              </a:rPr>
              <a:t>倒立状態での停止</a:t>
            </a:r>
            <a:endParaRPr lang="en-US" altLang="ja-JP" sz="900" dirty="0" smtClean="0">
              <a:latin typeface="HGP教科書体" panose="02020600000000000000" pitchFamily="18" charset="-128"/>
              <a:ea typeface="HGP教科書体" panose="02020600000000000000" pitchFamily="18" charset="-128"/>
            </a:endParaRPr>
          </a:p>
        </p:txBody>
      </p:sp>
      <p:sp>
        <p:nvSpPr>
          <p:cNvPr id="154" name="テキスト ボックス 153"/>
          <p:cNvSpPr txBox="1"/>
          <p:nvPr/>
        </p:nvSpPr>
        <p:spPr>
          <a:xfrm>
            <a:off x="4913840" y="6648300"/>
            <a:ext cx="1849438" cy="230832"/>
          </a:xfrm>
          <a:prstGeom prst="rect">
            <a:avLst/>
          </a:prstGeom>
          <a:noFill/>
        </p:spPr>
        <p:txBody>
          <a:bodyPr wrap="square" rtlCol="0">
            <a:spAutoFit/>
          </a:bodyPr>
          <a:lstStyle/>
          <a:p>
            <a:r>
              <a:rPr lang="ja-JP" altLang="en-US" sz="900" dirty="0" smtClean="0">
                <a:latin typeface="HGP教科書体" panose="02020600000000000000" pitchFamily="18" charset="-128"/>
                <a:ea typeface="HGP教科書体" panose="02020600000000000000" pitchFamily="18" charset="-128"/>
              </a:rPr>
              <a:t>倒立状態から尻尾倒立への移行</a:t>
            </a:r>
            <a:endParaRPr lang="en-US" altLang="ja-JP" sz="900" dirty="0" smtClean="0">
              <a:latin typeface="HGP教科書体" panose="02020600000000000000" pitchFamily="18" charset="-128"/>
              <a:ea typeface="HGP教科書体" panose="02020600000000000000" pitchFamily="18" charset="-128"/>
            </a:endParaRPr>
          </a:p>
        </p:txBody>
      </p:sp>
      <p:pic>
        <p:nvPicPr>
          <p:cNvPr id="155" name="図 154"/>
          <p:cNvPicPr>
            <a:picLocks noChangeAspect="1"/>
          </p:cNvPicPr>
          <p:nvPr/>
        </p:nvPicPr>
        <p:blipFill rotWithShape="1">
          <a:blip r:embed="rId6" cstate="print">
            <a:extLst>
              <a:ext uri="{28A0092B-C50C-407E-A947-70E740481C1C}">
                <a14:useLocalDpi xmlns:a14="http://schemas.microsoft.com/office/drawing/2010/main" val="0"/>
              </a:ext>
            </a:extLst>
          </a:blip>
          <a:srcRect l="16660" t="8394" r="12158" b="17446"/>
          <a:stretch/>
        </p:blipFill>
        <p:spPr>
          <a:xfrm rot="661517">
            <a:off x="5975571" y="5337047"/>
            <a:ext cx="724154" cy="1340896"/>
          </a:xfrm>
          <a:prstGeom prst="rect">
            <a:avLst/>
          </a:prstGeom>
        </p:spPr>
      </p:pic>
      <p:sp>
        <p:nvSpPr>
          <p:cNvPr id="9" name="右カーブ矢印 8"/>
          <p:cNvSpPr/>
          <p:nvPr/>
        </p:nvSpPr>
        <p:spPr>
          <a:xfrm rot="5600539">
            <a:off x="4906261" y="5975552"/>
            <a:ext cx="224288" cy="534203"/>
          </a:xfrm>
          <a:prstGeom prst="curvedRight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6" name="下矢印 155"/>
          <p:cNvSpPr/>
          <p:nvPr/>
        </p:nvSpPr>
        <p:spPr>
          <a:xfrm rot="17099203">
            <a:off x="5271931" y="5586967"/>
            <a:ext cx="137254" cy="182549"/>
          </a:xfrm>
          <a:prstGeom prst="downArrow">
            <a:avLst>
              <a:gd name="adj1" fmla="val 50000"/>
              <a:gd name="adj2" fmla="val 52298"/>
            </a:avLst>
          </a:prstGeom>
          <a:solidFill>
            <a:srgbClr val="12B2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2716" dirty="0"/>
          </a:p>
        </p:txBody>
      </p:sp>
      <p:sp>
        <p:nvSpPr>
          <p:cNvPr id="157" name="テキスト ボックス 156"/>
          <p:cNvSpPr txBox="1"/>
          <p:nvPr/>
        </p:nvSpPr>
        <p:spPr>
          <a:xfrm>
            <a:off x="11610639" y="2413718"/>
            <a:ext cx="1063701" cy="230832"/>
          </a:xfrm>
          <a:prstGeom prst="rect">
            <a:avLst/>
          </a:prstGeom>
          <a:noFill/>
        </p:spPr>
        <p:txBody>
          <a:bodyPr wrap="square" rtlCol="0">
            <a:spAutoFit/>
          </a:bodyPr>
          <a:lstStyle/>
          <a:p>
            <a:r>
              <a:rPr lang="ja-JP" altLang="en-US" sz="900" dirty="0" smtClean="0">
                <a:latin typeface="HGP教科書体" panose="02020600000000000000" pitchFamily="18" charset="-128"/>
                <a:ea typeface="HGP教科書体" panose="02020600000000000000" pitchFamily="18" charset="-128"/>
              </a:rPr>
              <a:t>尻尾</a:t>
            </a:r>
            <a:r>
              <a:rPr lang="ja-JP" altLang="en-US" sz="900" dirty="0">
                <a:latin typeface="HGP教科書体" panose="02020600000000000000" pitchFamily="18" charset="-128"/>
                <a:ea typeface="HGP教科書体" panose="02020600000000000000" pitchFamily="18" charset="-128"/>
              </a:rPr>
              <a:t>モータ</a:t>
            </a:r>
            <a:r>
              <a:rPr lang="ja-JP" altLang="en-US" sz="900" dirty="0" smtClean="0">
                <a:latin typeface="HGP教科書体" panose="02020600000000000000" pitchFamily="18" charset="-128"/>
                <a:ea typeface="HGP教科書体" panose="02020600000000000000" pitchFamily="18" charset="-128"/>
              </a:rPr>
              <a:t>の動作</a:t>
            </a:r>
            <a:endParaRPr lang="en-US" altLang="ja-JP" sz="900" dirty="0" smtClean="0">
              <a:latin typeface="HGP教科書体" panose="02020600000000000000" pitchFamily="18" charset="-128"/>
              <a:ea typeface="HGP教科書体" panose="02020600000000000000" pitchFamily="18" charset="-128"/>
            </a:endParaRPr>
          </a:p>
        </p:txBody>
      </p:sp>
      <p:sp>
        <p:nvSpPr>
          <p:cNvPr id="158" name="テキスト ボックス 157"/>
          <p:cNvSpPr txBox="1"/>
          <p:nvPr/>
        </p:nvSpPr>
        <p:spPr>
          <a:xfrm>
            <a:off x="11485322" y="10260559"/>
            <a:ext cx="1817702" cy="230832"/>
          </a:xfrm>
          <a:prstGeom prst="rect">
            <a:avLst/>
          </a:prstGeom>
          <a:noFill/>
        </p:spPr>
        <p:txBody>
          <a:bodyPr wrap="square" rtlCol="0">
            <a:spAutoFit/>
          </a:bodyPr>
          <a:lstStyle/>
          <a:p>
            <a:r>
              <a:rPr lang="ja-JP" altLang="en-US" sz="900" dirty="0" smtClean="0">
                <a:latin typeface="HGP教科書体" panose="02020600000000000000" pitchFamily="18" charset="-128"/>
                <a:ea typeface="HGP教科書体" panose="02020600000000000000" pitchFamily="18" charset="-128"/>
              </a:rPr>
              <a:t>ライントレースによる</a:t>
            </a:r>
            <a:r>
              <a:rPr lang="ja-JP" altLang="en-US" sz="900" dirty="0">
                <a:latin typeface="HGP教科書体" panose="02020600000000000000" pitchFamily="18" charset="-128"/>
                <a:ea typeface="HGP教科書体" panose="02020600000000000000" pitchFamily="18" charset="-128"/>
              </a:rPr>
              <a:t>ライン</a:t>
            </a:r>
            <a:r>
              <a:rPr lang="ja-JP" altLang="en-US" sz="900" dirty="0" smtClean="0">
                <a:latin typeface="HGP教科書体" panose="02020600000000000000" pitchFamily="18" charset="-128"/>
                <a:ea typeface="HGP教科書体" panose="02020600000000000000" pitchFamily="18" charset="-128"/>
              </a:rPr>
              <a:t>への復帰</a:t>
            </a:r>
            <a:endParaRPr lang="en-US" altLang="ja-JP" sz="900" dirty="0" smtClean="0">
              <a:latin typeface="HGP教科書体" panose="02020600000000000000" pitchFamily="18" charset="-128"/>
              <a:ea typeface="HGP教科書体" panose="02020600000000000000" pitchFamily="18" charset="-128"/>
            </a:endParaRPr>
          </a:p>
        </p:txBody>
      </p:sp>
      <p:grpSp>
        <p:nvGrpSpPr>
          <p:cNvPr id="160" name="グループ化 159"/>
          <p:cNvGrpSpPr/>
          <p:nvPr/>
        </p:nvGrpSpPr>
        <p:grpSpPr>
          <a:xfrm>
            <a:off x="3857825" y="7093543"/>
            <a:ext cx="374200" cy="374200"/>
            <a:chOff x="3932490" y="6610881"/>
            <a:chExt cx="623880" cy="623880"/>
          </a:xfrm>
        </p:grpSpPr>
        <p:pic>
          <p:nvPicPr>
            <p:cNvPr id="161" name="図 1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62" name="テキスト ボックス 161"/>
            <p:cNvSpPr txBox="1"/>
            <p:nvPr/>
          </p:nvSpPr>
          <p:spPr>
            <a:xfrm>
              <a:off x="4137869" y="6662380"/>
              <a:ext cx="213123" cy="436166"/>
            </a:xfrm>
            <a:prstGeom prst="rect">
              <a:avLst/>
            </a:prstGeom>
            <a:noFill/>
          </p:spPr>
          <p:txBody>
            <a:bodyPr wrap="square" rtlCol="0">
              <a:spAutoFit/>
            </a:bodyPr>
            <a:lstStyle/>
            <a:p>
              <a:r>
                <a:rPr lang="en-US" altLang="ja-JP" sz="1050" dirty="0"/>
                <a:t>3</a:t>
              </a:r>
            </a:p>
          </p:txBody>
        </p:sp>
      </p:grpSp>
      <p:grpSp>
        <p:nvGrpSpPr>
          <p:cNvPr id="12" name="グループ化 11"/>
          <p:cNvGrpSpPr/>
          <p:nvPr/>
        </p:nvGrpSpPr>
        <p:grpSpPr>
          <a:xfrm>
            <a:off x="11755189" y="4525928"/>
            <a:ext cx="1177993" cy="1194463"/>
            <a:chOff x="11755189" y="4525928"/>
            <a:chExt cx="1177993" cy="1194463"/>
          </a:xfrm>
        </p:grpSpPr>
        <p:sp>
          <p:nvSpPr>
            <p:cNvPr id="120" name="正方形/長方形 119"/>
            <p:cNvSpPr/>
            <p:nvPr/>
          </p:nvSpPr>
          <p:spPr>
            <a:xfrm>
              <a:off x="11771901" y="4525928"/>
              <a:ext cx="1122846" cy="11523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716" dirty="0"/>
            </a:p>
          </p:txBody>
        </p:sp>
        <p:cxnSp>
          <p:nvCxnSpPr>
            <p:cNvPr id="124" name="直線コネクタ 123"/>
            <p:cNvCxnSpPr>
              <a:stCxn id="120" idx="2"/>
            </p:cNvCxnSpPr>
            <p:nvPr/>
          </p:nvCxnSpPr>
          <p:spPr>
            <a:xfrm flipH="1" flipV="1">
              <a:off x="12318831" y="4530066"/>
              <a:ext cx="14502" cy="11481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14" name="図 113"/>
            <p:cNvPicPr>
              <a:picLocks noChangeAspect="1"/>
            </p:cNvPicPr>
            <p:nvPr/>
          </p:nvPicPr>
          <p:blipFill rotWithShape="1">
            <a:blip r:embed="rId14" cstate="print">
              <a:extLst>
                <a:ext uri="{BEBA8EAE-BF5A-486C-A8C5-ECC9F3942E4B}">
                  <a14:imgProps xmlns:a14="http://schemas.microsoft.com/office/drawing/2010/main">
                    <a14:imgLayer r:embed="rId15">
                      <a14:imgEffect>
                        <a14:backgroundRemoval t="34228" b="73322" l="1690" r="89861"/>
                      </a14:imgEffect>
                    </a14:imgLayer>
                  </a14:imgProps>
                </a:ext>
                <a:ext uri="{28A0092B-C50C-407E-A947-70E740481C1C}">
                  <a14:useLocalDpi xmlns:a14="http://schemas.microsoft.com/office/drawing/2010/main" val="0"/>
                </a:ext>
              </a:extLst>
            </a:blip>
            <a:srcRect l="532" t="32983" b="25531"/>
            <a:stretch/>
          </p:blipFill>
          <p:spPr>
            <a:xfrm rot="17066232">
              <a:off x="12066574" y="4809166"/>
              <a:ext cx="719042" cy="533019"/>
            </a:xfrm>
            <a:prstGeom prst="rect">
              <a:avLst/>
            </a:prstGeom>
          </p:spPr>
        </p:pic>
        <p:sp>
          <p:nvSpPr>
            <p:cNvPr id="115" name="右カーブ矢印 114"/>
            <p:cNvSpPr/>
            <p:nvPr/>
          </p:nvSpPr>
          <p:spPr>
            <a:xfrm rot="18900000" flipV="1">
              <a:off x="11982985" y="5241750"/>
              <a:ext cx="190756" cy="360098"/>
            </a:xfrm>
            <a:prstGeom prst="curvedRightArrow">
              <a:avLst/>
            </a:prstGeom>
            <a:solidFill>
              <a:srgbClr val="12B2BE"/>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2716" dirty="0">
                <a:solidFill>
                  <a:schemeClr val="tx1"/>
                </a:solidFill>
              </a:endParaRPr>
            </a:p>
          </p:txBody>
        </p:sp>
        <p:cxnSp>
          <p:nvCxnSpPr>
            <p:cNvPr id="119" name="直線コネクタ 118"/>
            <p:cNvCxnSpPr/>
            <p:nvPr/>
          </p:nvCxnSpPr>
          <p:spPr>
            <a:xfrm flipH="1" flipV="1">
              <a:off x="11755196" y="4542404"/>
              <a:ext cx="1177986" cy="1177986"/>
            </a:xfrm>
            <a:prstGeom prst="line">
              <a:avLst/>
            </a:prstGeom>
            <a:ln w="76200">
              <a:solidFill>
                <a:srgbClr val="CC2929"/>
              </a:solidFill>
            </a:ln>
          </p:spPr>
          <p:style>
            <a:lnRef idx="1">
              <a:schemeClr val="accent1"/>
            </a:lnRef>
            <a:fillRef idx="0">
              <a:schemeClr val="accent1"/>
            </a:fillRef>
            <a:effectRef idx="0">
              <a:schemeClr val="accent1"/>
            </a:effectRef>
            <a:fontRef idx="minor">
              <a:schemeClr val="tx1"/>
            </a:fontRef>
          </p:style>
        </p:cxnSp>
        <p:sp>
          <p:nvSpPr>
            <p:cNvPr id="166" name="右カーブ矢印 165"/>
            <p:cNvSpPr/>
            <p:nvPr/>
          </p:nvSpPr>
          <p:spPr>
            <a:xfrm rot="8100000" flipV="1">
              <a:off x="12646103" y="4622037"/>
              <a:ext cx="190756" cy="360098"/>
            </a:xfrm>
            <a:prstGeom prst="curvedRightArrow">
              <a:avLst/>
            </a:prstGeom>
            <a:solidFill>
              <a:srgbClr val="12B2BE"/>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2716" dirty="0">
                <a:solidFill>
                  <a:schemeClr val="tx1"/>
                </a:solidFill>
              </a:endParaRPr>
            </a:p>
          </p:txBody>
        </p:sp>
        <p:cxnSp>
          <p:nvCxnSpPr>
            <p:cNvPr id="118" name="直線コネクタ 117"/>
            <p:cNvCxnSpPr/>
            <p:nvPr/>
          </p:nvCxnSpPr>
          <p:spPr>
            <a:xfrm flipV="1">
              <a:off x="11755189" y="4542405"/>
              <a:ext cx="1177985" cy="1177986"/>
            </a:xfrm>
            <a:prstGeom prst="line">
              <a:avLst/>
            </a:prstGeom>
            <a:ln w="76200">
              <a:solidFill>
                <a:srgbClr val="CC2929"/>
              </a:solidFill>
            </a:ln>
          </p:spPr>
          <p:style>
            <a:lnRef idx="1">
              <a:schemeClr val="accent1"/>
            </a:lnRef>
            <a:fillRef idx="0">
              <a:schemeClr val="accent1"/>
            </a:fillRef>
            <a:effectRef idx="0">
              <a:schemeClr val="accent1"/>
            </a:effectRef>
            <a:fontRef idx="minor">
              <a:schemeClr val="tx1"/>
            </a:fontRef>
          </p:style>
        </p:cxnSp>
      </p:grpSp>
      <p:grpSp>
        <p:nvGrpSpPr>
          <p:cNvPr id="167" name="グループ化 166"/>
          <p:cNvGrpSpPr/>
          <p:nvPr/>
        </p:nvGrpSpPr>
        <p:grpSpPr>
          <a:xfrm>
            <a:off x="3869774" y="7862688"/>
            <a:ext cx="374200" cy="374200"/>
            <a:chOff x="3932490" y="6610881"/>
            <a:chExt cx="623880" cy="623880"/>
          </a:xfrm>
        </p:grpSpPr>
        <p:pic>
          <p:nvPicPr>
            <p:cNvPr id="168" name="図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490" y="6610881"/>
              <a:ext cx="623880" cy="623880"/>
            </a:xfrm>
            <a:prstGeom prst="rect">
              <a:avLst/>
            </a:prstGeom>
          </p:spPr>
        </p:pic>
        <p:sp>
          <p:nvSpPr>
            <p:cNvPr id="169" name="テキスト ボックス 168"/>
            <p:cNvSpPr txBox="1"/>
            <p:nvPr/>
          </p:nvSpPr>
          <p:spPr>
            <a:xfrm>
              <a:off x="4137869" y="6662380"/>
              <a:ext cx="213123" cy="436166"/>
            </a:xfrm>
            <a:prstGeom prst="rect">
              <a:avLst/>
            </a:prstGeom>
            <a:noFill/>
          </p:spPr>
          <p:txBody>
            <a:bodyPr wrap="square" rtlCol="0">
              <a:spAutoFit/>
            </a:bodyPr>
            <a:lstStyle/>
            <a:p>
              <a:r>
                <a:rPr lang="en-US" altLang="ja-JP" sz="1050" dirty="0"/>
                <a:t>3</a:t>
              </a:r>
            </a:p>
          </p:txBody>
        </p:sp>
      </p:grpSp>
    </p:spTree>
    <p:extLst>
      <p:ext uri="{BB962C8B-B14F-4D97-AF65-F5344CB8AC3E}">
        <p14:creationId xmlns:p14="http://schemas.microsoft.com/office/powerpoint/2010/main" val="325561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A9D9DE"/>
            </a:gs>
            <a:gs pos="0">
              <a:srgbClr val="E4F2F4"/>
            </a:gs>
            <a:gs pos="99000">
              <a:srgbClr val="7AC5C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角丸四角形 11"/>
          <p:cNvSpPr/>
          <p:nvPr/>
        </p:nvSpPr>
        <p:spPr>
          <a:xfrm>
            <a:off x="6453987" y="1131083"/>
            <a:ext cx="6665932" cy="3008806"/>
          </a:xfrm>
          <a:prstGeom prst="roundRect">
            <a:avLst>
              <a:gd name="adj" fmla="val 10155"/>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13" name="テキスト ボックス 12"/>
          <p:cNvSpPr txBox="1"/>
          <p:nvPr/>
        </p:nvSpPr>
        <p:spPr>
          <a:xfrm>
            <a:off x="6571022" y="1232531"/>
            <a:ext cx="2471247" cy="400110"/>
          </a:xfrm>
          <a:prstGeom prst="rect">
            <a:avLst/>
          </a:prstGeom>
          <a:noFill/>
        </p:spPr>
        <p:txBody>
          <a:bodyPr wrap="square" rtlCol="0">
            <a:spAutoFit/>
          </a:bodyPr>
          <a:lstStyle/>
          <a:p>
            <a:r>
              <a:rPr lang="en-US" altLang="ja-JP" sz="2000" dirty="0" smtClean="0">
                <a:latin typeface="Times New Roman" panose="02020603050405020304" pitchFamily="18" charset="0"/>
                <a:ea typeface="HGP教科書体" panose="02020600000000000000" pitchFamily="18" charset="-128"/>
                <a:cs typeface="Times New Roman" panose="02020603050405020304" pitchFamily="18" charset="0"/>
              </a:rPr>
              <a:t>Ⅱ-2 </a:t>
            </a:r>
            <a:r>
              <a:rPr lang="ja-JP" altLang="en-US" sz="2000" dirty="0" smtClean="0">
                <a:latin typeface="HGP教科書体" panose="02020600000000000000" pitchFamily="18" charset="-128"/>
                <a:ea typeface="HGP教科書体" panose="02020600000000000000" pitchFamily="18" charset="-128"/>
              </a:rPr>
              <a:t>定義「ストーリー」</a:t>
            </a:r>
            <a:endParaRPr lang="en-US" altLang="ja-JP" sz="2000" dirty="0">
              <a:latin typeface="HGP教科書体" panose="02020600000000000000" pitchFamily="18" charset="-128"/>
              <a:ea typeface="HGP教科書体" panose="02020600000000000000" pitchFamily="18" charset="-128"/>
            </a:endParaRPr>
          </a:p>
        </p:txBody>
      </p:sp>
      <p:sp>
        <p:nvSpPr>
          <p:cNvPr id="14" name="テキスト ボックス 13"/>
          <p:cNvSpPr txBox="1"/>
          <p:nvPr/>
        </p:nvSpPr>
        <p:spPr>
          <a:xfrm>
            <a:off x="6577475" y="1656578"/>
            <a:ext cx="4525846" cy="2386423"/>
          </a:xfrm>
          <a:prstGeom prst="rect">
            <a:avLst/>
          </a:prstGeom>
          <a:noFill/>
        </p:spPr>
        <p:txBody>
          <a:bodyPr wrap="square" rtlCol="0">
            <a:spAutoFit/>
          </a:bodyPr>
          <a:lstStyle/>
          <a:p>
            <a:r>
              <a:rPr lang="ja-JP" altLang="en-US" sz="1169" dirty="0">
                <a:latin typeface="HGP教科書体" panose="02020600000000000000" pitchFamily="18" charset="-128"/>
                <a:ea typeface="HGP教科書体" panose="02020600000000000000" pitchFamily="18" charset="-128"/>
              </a:rPr>
              <a:t>　本大会において、走行体</a:t>
            </a:r>
            <a:r>
              <a:rPr lang="ja-JP" altLang="en-US" sz="1169" dirty="0" smtClean="0">
                <a:latin typeface="HGP教科書体" panose="02020600000000000000" pitchFamily="18" charset="-128"/>
                <a:ea typeface="HGP教科書体" panose="02020600000000000000" pitchFamily="18" charset="-128"/>
              </a:rPr>
              <a:t>が動作を</a:t>
            </a:r>
            <a:endParaRPr lang="en-US" altLang="ja-JP" sz="1169" dirty="0" smtClean="0">
              <a:latin typeface="HGP教科書体" panose="02020600000000000000" pitchFamily="18" charset="-128"/>
              <a:ea typeface="HGP教科書体" panose="02020600000000000000" pitchFamily="18" charset="-128"/>
            </a:endParaRPr>
          </a:p>
          <a:p>
            <a:r>
              <a:rPr lang="ja-JP" altLang="en-US" sz="1169" dirty="0" smtClean="0">
                <a:latin typeface="HGP教科書体" panose="02020600000000000000" pitchFamily="18" charset="-128"/>
                <a:ea typeface="HGP教科書体" panose="02020600000000000000" pitchFamily="18" charset="-128"/>
              </a:rPr>
              <a:t>行う</a:t>
            </a:r>
            <a:r>
              <a:rPr lang="ja-JP" altLang="en-US" sz="1169" dirty="0">
                <a:latin typeface="HGP教科書体" panose="02020600000000000000" pitchFamily="18" charset="-128"/>
                <a:ea typeface="HGP教科書体" panose="02020600000000000000" pitchFamily="18" charset="-128"/>
              </a:rPr>
              <a:t>概念を次のように考えた</a:t>
            </a:r>
            <a:r>
              <a:rPr lang="ja-JP" altLang="en-US" sz="1169" dirty="0" smtClean="0">
                <a:latin typeface="HGP教科書体" panose="02020600000000000000" pitchFamily="18" charset="-128"/>
                <a:ea typeface="HGP教科書体" panose="02020600000000000000" pitchFamily="18" charset="-128"/>
              </a:rPr>
              <a:t>。</a:t>
            </a:r>
            <a:endParaRPr lang="en-US" altLang="ja-JP" sz="1169" dirty="0" smtClean="0">
              <a:latin typeface="HGP教科書体" panose="02020600000000000000" pitchFamily="18" charset="-128"/>
              <a:ea typeface="HGP教科書体" panose="02020600000000000000" pitchFamily="18" charset="-128"/>
            </a:endParaRPr>
          </a:p>
          <a:p>
            <a:endParaRPr lang="en-US" altLang="ja-JP" sz="1400" dirty="0">
              <a:latin typeface="HGP教科書体" panose="02020600000000000000" pitchFamily="18" charset="-128"/>
              <a:ea typeface="HGP教科書体" panose="02020600000000000000" pitchFamily="18" charset="-128"/>
            </a:endParaRPr>
          </a:p>
          <a:p>
            <a:r>
              <a:rPr lang="en-US" altLang="ja-JP" sz="1400" dirty="0">
                <a:latin typeface="HGP教科書体" panose="02020600000000000000" pitchFamily="18" charset="-128"/>
                <a:ea typeface="HGP教科書体" panose="02020600000000000000" pitchFamily="18" charset="-128"/>
              </a:rPr>
              <a:t>1.</a:t>
            </a:r>
            <a:r>
              <a:rPr lang="ja-JP" altLang="en-US" sz="1400" dirty="0">
                <a:latin typeface="HGP教科書体" panose="02020600000000000000" pitchFamily="18" charset="-128"/>
                <a:ea typeface="HGP教科書体" panose="02020600000000000000" pitchFamily="18" charset="-128"/>
              </a:rPr>
              <a:t>走行体</a:t>
            </a:r>
            <a:r>
              <a:rPr lang="ja-JP" altLang="en-US" sz="1400" dirty="0" smtClean="0">
                <a:latin typeface="HGP教科書体" panose="02020600000000000000" pitchFamily="18" charset="-128"/>
                <a:ea typeface="HGP教科書体" panose="02020600000000000000" pitchFamily="18" charset="-128"/>
              </a:rPr>
              <a:t>は動作①</a:t>
            </a:r>
            <a:r>
              <a:rPr lang="ja-JP" altLang="en-US" sz="1400" dirty="0">
                <a:latin typeface="HGP教科書体" panose="02020600000000000000" pitchFamily="18" charset="-128"/>
                <a:ea typeface="HGP教科書体" panose="02020600000000000000" pitchFamily="18" charset="-128"/>
              </a:rPr>
              <a:t>を実行する。</a:t>
            </a:r>
            <a:endParaRPr lang="en-US" altLang="ja-JP" sz="1400" dirty="0">
              <a:latin typeface="HGP教科書体" panose="02020600000000000000" pitchFamily="18" charset="-128"/>
              <a:ea typeface="HGP教科書体" panose="02020600000000000000" pitchFamily="18" charset="-128"/>
            </a:endParaRPr>
          </a:p>
          <a:p>
            <a:r>
              <a:rPr lang="en-US" altLang="ja-JP" sz="1400" dirty="0">
                <a:latin typeface="HGP教科書体" panose="02020600000000000000" pitchFamily="18" charset="-128"/>
                <a:ea typeface="HGP教科書体" panose="02020600000000000000" pitchFamily="18" charset="-128"/>
              </a:rPr>
              <a:t>2.</a:t>
            </a:r>
            <a:r>
              <a:rPr lang="ja-JP" altLang="en-US" sz="1400" dirty="0">
                <a:latin typeface="HGP教科書体" panose="02020600000000000000" pitchFamily="18" charset="-128"/>
                <a:ea typeface="HGP教科書体" panose="02020600000000000000" pitchFamily="18" charset="-128"/>
              </a:rPr>
              <a:t>条件①</a:t>
            </a:r>
            <a:r>
              <a:rPr lang="ja-JP" altLang="en-US" sz="1400" dirty="0" smtClean="0">
                <a:latin typeface="HGP教科書体" panose="02020600000000000000" pitchFamily="18" charset="-128"/>
                <a:ea typeface="HGP教科書体" panose="02020600000000000000" pitchFamily="18" charset="-128"/>
              </a:rPr>
              <a:t>が</a:t>
            </a:r>
            <a:r>
              <a:rPr lang="ja-JP" altLang="en-US" sz="1400" dirty="0">
                <a:latin typeface="HGP教科書体" panose="02020600000000000000" pitchFamily="18" charset="-128"/>
                <a:ea typeface="HGP教科書体" panose="02020600000000000000" pitchFamily="18" charset="-128"/>
              </a:rPr>
              <a:t>満</a:t>
            </a:r>
            <a:r>
              <a:rPr lang="ja-JP" altLang="en-US" sz="1400" dirty="0" smtClean="0">
                <a:latin typeface="HGP教科書体" panose="02020600000000000000" pitchFamily="18" charset="-128"/>
                <a:ea typeface="HGP教科書体" panose="02020600000000000000" pitchFamily="18" charset="-128"/>
              </a:rPr>
              <a:t>たされること</a:t>
            </a:r>
            <a:r>
              <a:rPr lang="ja-JP" altLang="en-US" sz="1400" dirty="0">
                <a:latin typeface="HGP教科書体" panose="02020600000000000000" pitchFamily="18" charset="-128"/>
                <a:ea typeface="HGP教科書体" panose="02020600000000000000" pitchFamily="18" charset="-128"/>
              </a:rPr>
              <a:t>で</a:t>
            </a:r>
            <a:endParaRPr lang="en-US" altLang="ja-JP" sz="1400" dirty="0">
              <a:latin typeface="HGP教科書体" panose="02020600000000000000" pitchFamily="18" charset="-128"/>
              <a:ea typeface="HGP教科書体" panose="02020600000000000000" pitchFamily="18" charset="-128"/>
            </a:endParaRPr>
          </a:p>
          <a:p>
            <a:r>
              <a:rPr lang="ja-JP" altLang="en-US" sz="1400" dirty="0">
                <a:latin typeface="HGP教科書体" panose="02020600000000000000" pitchFamily="18" charset="-128"/>
                <a:ea typeface="HGP教科書体" panose="02020600000000000000" pitchFamily="18" charset="-128"/>
              </a:rPr>
              <a:t>　動作②へ移行する。</a:t>
            </a:r>
            <a:endParaRPr lang="en-US" altLang="ja-JP" sz="1400" dirty="0">
              <a:latin typeface="HGP教科書体" panose="02020600000000000000" pitchFamily="18" charset="-128"/>
              <a:ea typeface="HGP教科書体" panose="02020600000000000000" pitchFamily="18" charset="-128"/>
            </a:endParaRPr>
          </a:p>
          <a:p>
            <a:r>
              <a:rPr lang="en-US" altLang="ja-JP" sz="1400" dirty="0">
                <a:latin typeface="HGP教科書体" panose="02020600000000000000" pitchFamily="18" charset="-128"/>
                <a:ea typeface="HGP教科書体" panose="02020600000000000000" pitchFamily="18" charset="-128"/>
              </a:rPr>
              <a:t>3.</a:t>
            </a:r>
            <a:r>
              <a:rPr lang="ja-JP" altLang="en-US" sz="1400" dirty="0">
                <a:latin typeface="HGP教科書体" panose="02020600000000000000" pitchFamily="18" charset="-128"/>
                <a:ea typeface="HGP教科書体" panose="02020600000000000000" pitchFamily="18" charset="-128"/>
              </a:rPr>
              <a:t>動作②を実行する</a:t>
            </a:r>
            <a:r>
              <a:rPr lang="ja-JP" altLang="en-US" sz="1400" dirty="0" smtClean="0">
                <a:latin typeface="HGP教科書体" panose="02020600000000000000" pitchFamily="18" charset="-128"/>
                <a:ea typeface="HGP教科書体" panose="02020600000000000000" pitchFamily="18" charset="-128"/>
              </a:rPr>
              <a:t>。</a:t>
            </a:r>
            <a:endParaRPr lang="en-US" altLang="ja-JP" sz="1400" dirty="0" smtClean="0">
              <a:latin typeface="HGP教科書体" panose="02020600000000000000" pitchFamily="18" charset="-128"/>
              <a:ea typeface="HGP教科書体" panose="02020600000000000000" pitchFamily="18" charset="-128"/>
            </a:endParaRPr>
          </a:p>
          <a:p>
            <a:endParaRPr lang="en-US" altLang="ja-JP" sz="1169" dirty="0">
              <a:latin typeface="HGP教科書体" panose="02020600000000000000" pitchFamily="18" charset="-128"/>
              <a:ea typeface="HGP教科書体" panose="02020600000000000000" pitchFamily="18" charset="-128"/>
            </a:endParaRPr>
          </a:p>
          <a:p>
            <a:r>
              <a:rPr lang="ja-JP" altLang="en-US" sz="1100" dirty="0">
                <a:latin typeface="HGP教科書体" panose="02020600000000000000" pitchFamily="18" charset="-128"/>
                <a:ea typeface="HGP教科書体" panose="02020600000000000000" pitchFamily="18" charset="-128"/>
              </a:rPr>
              <a:t>　</a:t>
            </a:r>
            <a:r>
              <a:rPr lang="ja-JP" altLang="en-US" sz="1100" dirty="0" smtClean="0">
                <a:latin typeface="HGP教科書体" panose="02020600000000000000" pitchFamily="18" charset="-128"/>
                <a:ea typeface="HGP教科書体" panose="02020600000000000000" pitchFamily="18" charset="-128"/>
              </a:rPr>
              <a:t>この動作の流れを</a:t>
            </a:r>
            <a:r>
              <a:rPr lang="ja-JP" altLang="en-US" sz="1100" dirty="0">
                <a:latin typeface="HGP教科書体" panose="02020600000000000000" pitchFamily="18" charset="-128"/>
                <a:ea typeface="HGP教科書体" panose="02020600000000000000" pitchFamily="18" charset="-128"/>
              </a:rPr>
              <a:t>我々</a:t>
            </a:r>
            <a:r>
              <a:rPr lang="ja-JP" altLang="en-US" sz="1100" dirty="0" smtClean="0">
                <a:latin typeface="HGP教科書体" panose="02020600000000000000" pitchFamily="18" charset="-128"/>
                <a:ea typeface="HGP教科書体" panose="02020600000000000000" pitchFamily="18" charset="-128"/>
              </a:rPr>
              <a:t>は</a:t>
            </a:r>
            <a:r>
              <a:rPr lang="ja-JP" altLang="en-US" sz="1100" dirty="0">
                <a:latin typeface="HGP教科書体" panose="02020600000000000000" pitchFamily="18" charset="-128"/>
                <a:ea typeface="HGP教科書体" panose="02020600000000000000" pitchFamily="18" charset="-128"/>
              </a:rPr>
              <a:t>「ストーリー」と位置付け</a:t>
            </a:r>
            <a:r>
              <a:rPr lang="ja-JP" altLang="en-US" sz="1100" dirty="0" smtClean="0">
                <a:latin typeface="HGP教科書体" panose="02020600000000000000" pitchFamily="18" charset="-128"/>
                <a:ea typeface="HGP教科書体" panose="02020600000000000000" pitchFamily="18" charset="-128"/>
              </a:rPr>
              <a:t>、進行部パッケージ内でストーリー進行を行う</a:t>
            </a:r>
            <a:r>
              <a:rPr lang="ja-JP" altLang="en-US" sz="1100" dirty="0">
                <a:latin typeface="HGP教科書体" panose="02020600000000000000" pitchFamily="18" charset="-128"/>
                <a:ea typeface="HGP教科書体" panose="02020600000000000000" pitchFamily="18" charset="-128"/>
              </a:rPr>
              <a:t>ものとした</a:t>
            </a:r>
            <a:r>
              <a:rPr lang="ja-JP" altLang="en-US" sz="1100" dirty="0" smtClean="0">
                <a:latin typeface="HGP教科書体" panose="02020600000000000000" pitchFamily="18" charset="-128"/>
                <a:ea typeface="HGP教科書体" panose="02020600000000000000" pitchFamily="18" charset="-128"/>
              </a:rPr>
              <a:t>。</a:t>
            </a:r>
            <a:endParaRPr lang="en-US" altLang="ja-JP" sz="1100" dirty="0" smtClean="0">
              <a:latin typeface="HGP教科書体" panose="02020600000000000000" pitchFamily="18" charset="-128"/>
              <a:ea typeface="HGP教科書体" panose="02020600000000000000" pitchFamily="18" charset="-128"/>
            </a:endParaRPr>
          </a:p>
          <a:p>
            <a:r>
              <a:rPr lang="ja-JP" altLang="en-US" sz="1100" dirty="0" smtClean="0">
                <a:latin typeface="HGP教科書体" panose="02020600000000000000" pitchFamily="18" charset="-128"/>
                <a:ea typeface="HGP教科書体" panose="02020600000000000000" pitchFamily="18" charset="-128"/>
              </a:rPr>
              <a:t>　進行部では動作と条件の</a:t>
            </a:r>
            <a:r>
              <a:rPr lang="en-US" altLang="ja-JP" sz="1100" dirty="0" smtClean="0">
                <a:latin typeface="HGP教科書体" panose="02020600000000000000" pitchFamily="18" charset="-128"/>
                <a:ea typeface="HGP教科書体" panose="02020600000000000000" pitchFamily="18" charset="-128"/>
              </a:rPr>
              <a:t>1</a:t>
            </a:r>
            <a:r>
              <a:rPr lang="ja-JP" altLang="en-US" sz="1100" dirty="0" smtClean="0">
                <a:latin typeface="HGP教科書体" panose="02020600000000000000" pitchFamily="18" charset="-128"/>
                <a:ea typeface="HGP教科書体" panose="02020600000000000000" pitchFamily="18" charset="-128"/>
              </a:rPr>
              <a:t>つのまとまりにストーリー番号を与え、各条件から判断し、ストーリーを進行する。動的な詳細は</a:t>
            </a:r>
            <a:r>
              <a:rPr lang="en-US" altLang="ja-JP" sz="1100" dirty="0" smtClean="0">
                <a:latin typeface="Times New Roman" panose="02020603050405020304" pitchFamily="18" charset="0"/>
                <a:ea typeface="HGP教科書体" panose="02020600000000000000" pitchFamily="18" charset="-128"/>
                <a:cs typeface="Times New Roman" panose="02020603050405020304" pitchFamily="18" charset="0"/>
              </a:rPr>
              <a:t>Ⅲ-3 </a:t>
            </a:r>
            <a:r>
              <a:rPr lang="ja-JP" altLang="en-US" sz="1100" dirty="0" smtClean="0">
                <a:latin typeface="HGP教科書体" panose="02020600000000000000" pitchFamily="18" charset="-128"/>
                <a:ea typeface="HGP教科書体" panose="02020600000000000000" pitchFamily="18" charset="-128"/>
              </a:rPr>
              <a:t>ストーリー進行に後述する。</a:t>
            </a:r>
            <a:endParaRPr lang="en-US" altLang="ja-JP" sz="1100" dirty="0" smtClean="0">
              <a:latin typeface="HGP教科書体" panose="02020600000000000000" pitchFamily="18" charset="-128"/>
              <a:ea typeface="HGP教科書体" panose="02020600000000000000" pitchFamily="18" charset="-128"/>
            </a:endParaRPr>
          </a:p>
        </p:txBody>
      </p:sp>
      <p:sp>
        <p:nvSpPr>
          <p:cNvPr id="44" name="テキスト ボックス 43"/>
          <p:cNvSpPr txBox="1"/>
          <p:nvPr/>
        </p:nvSpPr>
        <p:spPr>
          <a:xfrm>
            <a:off x="66716" y="4195901"/>
            <a:ext cx="2013544" cy="503664"/>
          </a:xfrm>
          <a:prstGeom prst="rect">
            <a:avLst/>
          </a:prstGeom>
          <a:noFill/>
        </p:spPr>
        <p:txBody>
          <a:bodyPr wrap="square" rtlCol="0">
            <a:spAutoFit/>
          </a:bodyPr>
          <a:lstStyle/>
          <a:p>
            <a:r>
              <a:rPr lang="en-US" altLang="ja-JP" sz="2227" dirty="0" smtClean="0">
                <a:latin typeface="Times New Roman" panose="02020603050405020304" pitchFamily="18" charset="0"/>
                <a:ea typeface="HGP教科書体" panose="02020600000000000000" pitchFamily="18" charset="-128"/>
                <a:cs typeface="Times New Roman" panose="02020603050405020304" pitchFamily="18" charset="0"/>
              </a:rPr>
              <a:t>class1.</a:t>
            </a:r>
            <a:r>
              <a:rPr lang="ja-JP" altLang="en-US" sz="2673" dirty="0">
                <a:latin typeface="HGP教科書体" panose="02020600000000000000" pitchFamily="18" charset="-128"/>
                <a:ea typeface="HGP教科書体" panose="02020600000000000000" pitchFamily="18" charset="-128"/>
              </a:rPr>
              <a:t>全体図</a:t>
            </a:r>
            <a:endParaRPr lang="en-US" altLang="ja-JP" sz="2673" dirty="0">
              <a:latin typeface="HGP教科書体" panose="02020600000000000000" pitchFamily="18" charset="-128"/>
              <a:ea typeface="HGP教科書体" panose="02020600000000000000" pitchFamily="18" charset="-128"/>
            </a:endParaRPr>
          </a:p>
        </p:txBody>
      </p:sp>
      <p:grpSp>
        <p:nvGrpSpPr>
          <p:cNvPr id="27" name="グループ化 26"/>
          <p:cNvGrpSpPr/>
          <p:nvPr/>
        </p:nvGrpSpPr>
        <p:grpSpPr>
          <a:xfrm>
            <a:off x="327259" y="1131083"/>
            <a:ext cx="5882865" cy="3008806"/>
            <a:chOff x="7262699" y="1163935"/>
            <a:chExt cx="3823960" cy="2701894"/>
          </a:xfrm>
        </p:grpSpPr>
        <p:sp>
          <p:nvSpPr>
            <p:cNvPr id="43" name="角丸四角形 42"/>
            <p:cNvSpPr/>
            <p:nvPr/>
          </p:nvSpPr>
          <p:spPr>
            <a:xfrm>
              <a:off x="7262699" y="1163935"/>
              <a:ext cx="3823960" cy="2701894"/>
            </a:xfrm>
            <a:prstGeom prst="roundRect">
              <a:avLst>
                <a:gd name="adj" fmla="val 9224"/>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45" name="テキスト ボックス 44"/>
            <p:cNvSpPr txBox="1"/>
            <p:nvPr/>
          </p:nvSpPr>
          <p:spPr>
            <a:xfrm>
              <a:off x="7338774" y="1255035"/>
              <a:ext cx="1702852" cy="359297"/>
            </a:xfrm>
            <a:prstGeom prst="rect">
              <a:avLst/>
            </a:prstGeom>
            <a:noFill/>
          </p:spPr>
          <p:txBody>
            <a:bodyPr wrap="square" rtlCol="0">
              <a:spAutoFit/>
            </a:bodyPr>
            <a:lstStyle/>
            <a:p>
              <a:r>
                <a:rPr lang="en-US" altLang="ja-JP" sz="2000" dirty="0" smtClean="0">
                  <a:latin typeface="Times New Roman" panose="02020603050405020304" pitchFamily="18" charset="0"/>
                  <a:ea typeface="HGP教科書体" panose="02020600000000000000" pitchFamily="18" charset="-128"/>
                  <a:cs typeface="Times New Roman" panose="02020603050405020304" pitchFamily="18" charset="0"/>
                </a:rPr>
                <a:t>Ⅱ-1 </a:t>
              </a:r>
              <a:r>
                <a:rPr lang="ja-JP" altLang="en-US" sz="2000" dirty="0" smtClean="0">
                  <a:latin typeface="HGP教科書体" panose="02020600000000000000" pitchFamily="18" charset="-128"/>
                  <a:ea typeface="HGP教科書体" panose="02020600000000000000" pitchFamily="18" charset="-128"/>
                </a:rPr>
                <a:t>パッケージ</a:t>
              </a:r>
              <a:r>
                <a:rPr lang="ja-JP" altLang="en-US" sz="2000" dirty="0">
                  <a:latin typeface="HGP教科書体" panose="02020600000000000000" pitchFamily="18" charset="-128"/>
                  <a:ea typeface="HGP教科書体" panose="02020600000000000000" pitchFamily="18" charset="-128"/>
                </a:rPr>
                <a:t>構造</a:t>
              </a:r>
              <a:endParaRPr lang="en-US" altLang="ja-JP" sz="2000" dirty="0">
                <a:latin typeface="HGP教科書体" panose="02020600000000000000" pitchFamily="18" charset="-128"/>
                <a:ea typeface="HGP教科書体" panose="02020600000000000000" pitchFamily="18" charset="-128"/>
              </a:endParaRPr>
            </a:p>
          </p:txBody>
        </p:sp>
      </p:grpSp>
      <p:sp>
        <p:nvSpPr>
          <p:cNvPr id="42" name="テキスト ボックス 41"/>
          <p:cNvSpPr txBox="1"/>
          <p:nvPr/>
        </p:nvSpPr>
        <p:spPr>
          <a:xfrm>
            <a:off x="2648290" y="1396269"/>
            <a:ext cx="3413330" cy="461665"/>
          </a:xfrm>
          <a:prstGeom prst="rect">
            <a:avLst/>
          </a:prstGeom>
          <a:noFill/>
        </p:spPr>
        <p:txBody>
          <a:bodyPr wrap="square" rtlCol="0">
            <a:spAutoFit/>
          </a:bodyPr>
          <a:lstStyle/>
          <a:p>
            <a:r>
              <a:rPr lang="ja-JP" altLang="en-US" sz="1200" dirty="0">
                <a:latin typeface="HGP教科書体" panose="02020600000000000000" pitchFamily="18" charset="-128"/>
                <a:ea typeface="HGP教科書体" panose="02020600000000000000" pitchFamily="18" charset="-128"/>
              </a:rPr>
              <a:t>　左のパッケージ図は、クラス図の全体構造を表したものである。下の表で各パッケージの説明を行う。</a:t>
            </a:r>
            <a:endParaRPr lang="en-US" altLang="ja-JP" sz="1200" dirty="0">
              <a:latin typeface="HGP教科書体" panose="02020600000000000000" pitchFamily="18" charset="-128"/>
              <a:ea typeface="HGP教科書体" panose="02020600000000000000" pitchFamily="18"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610544535"/>
              </p:ext>
            </p:extLst>
          </p:nvPr>
        </p:nvGraphicFramePr>
        <p:xfrm>
          <a:off x="2698915" y="1902257"/>
          <a:ext cx="3344764" cy="1999449"/>
        </p:xfrm>
        <a:graphic>
          <a:graphicData uri="http://schemas.openxmlformats.org/drawingml/2006/table">
            <a:tbl>
              <a:tblPr>
                <a:tableStyleId>{5C22544A-7EE6-4342-B048-85BDC9FD1C3A}</a:tableStyleId>
              </a:tblPr>
              <a:tblGrid>
                <a:gridCol w="950639"/>
                <a:gridCol w="2394125"/>
              </a:tblGrid>
              <a:tr h="409255">
                <a:tc>
                  <a:txBody>
                    <a:bodyPr/>
                    <a:lstStyle/>
                    <a:p>
                      <a:pPr algn="l" fontAlgn="ctr"/>
                      <a:r>
                        <a:rPr lang="ja-JP" altLang="en-US" sz="1200" u="none" strike="noStrike" dirty="0">
                          <a:effectLst/>
                          <a:latin typeface="HGPｺﾞｼｯｸE" panose="020B0900000000000000" pitchFamily="50" charset="-128"/>
                          <a:ea typeface="HGPｺﾞｼｯｸE" panose="020B0900000000000000" pitchFamily="50" charset="-128"/>
                        </a:rPr>
                        <a:t>全体実行部</a:t>
                      </a:r>
                      <a:endParaRPr lang="ja-JP" altLang="en-US" sz="1200" b="0" i="0" u="none" strike="noStrike" dirty="0">
                        <a:solidFill>
                          <a:srgbClr val="000000"/>
                        </a:solidFill>
                        <a:effectLst/>
                        <a:latin typeface="HGPｺﾞｼｯｸE" panose="020B0900000000000000" pitchFamily="50" charset="-128"/>
                        <a:ea typeface="HGPｺﾞｼｯｸE" panose="020B0900000000000000" pitchFamily="50" charset="-128"/>
                      </a:endParaRPr>
                    </a:p>
                  </a:txBody>
                  <a:tcPr marL="6598" marR="6598" marT="659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3222"/>
                    </a:solidFill>
                  </a:tcPr>
                </a:tc>
                <a:tc>
                  <a:txBody>
                    <a:bodyPr/>
                    <a:lstStyle/>
                    <a:p>
                      <a:pPr algn="l" fontAlgn="ctr"/>
                      <a:r>
                        <a:rPr lang="ja-JP" altLang="en-US" sz="1100" b="0" i="0" u="none" strike="noStrike" dirty="0">
                          <a:solidFill>
                            <a:srgbClr val="000000"/>
                          </a:solidFill>
                          <a:effectLst/>
                          <a:latin typeface="HGP教科書体" panose="02020600000000000000" pitchFamily="18" charset="-128"/>
                          <a:ea typeface="HGP教科書体" panose="02020600000000000000" pitchFamily="18" charset="-128"/>
                        </a:rPr>
                        <a:t>メインタスクを実行する部門である。</a:t>
                      </a:r>
                    </a:p>
                  </a:txBody>
                  <a:tcPr marL="10607" marR="10607" marT="1060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9892"/>
                    </a:solidFill>
                  </a:tcPr>
                </a:tc>
              </a:tr>
              <a:tr h="385842">
                <a:tc>
                  <a:txBody>
                    <a:bodyPr/>
                    <a:lstStyle/>
                    <a:p>
                      <a:pPr algn="l" fontAlgn="ctr"/>
                      <a:r>
                        <a:rPr lang="ja-JP" altLang="en-US" sz="1200" u="none" strike="noStrike" dirty="0">
                          <a:effectLst/>
                          <a:latin typeface="HGPｺﾞｼｯｸE" panose="020B0900000000000000" pitchFamily="50" charset="-128"/>
                          <a:ea typeface="HGPｺﾞｼｯｸE" panose="020B0900000000000000" pitchFamily="50" charset="-128"/>
                        </a:rPr>
                        <a:t>進行部</a:t>
                      </a:r>
                      <a:endParaRPr lang="ja-JP" altLang="en-US" sz="1200" b="0" i="0" u="none" strike="noStrike" dirty="0">
                        <a:solidFill>
                          <a:srgbClr val="000000"/>
                        </a:solidFill>
                        <a:effectLst/>
                        <a:latin typeface="HGPｺﾞｼｯｸE" panose="020B0900000000000000" pitchFamily="50" charset="-128"/>
                        <a:ea typeface="HGPｺﾞｼｯｸE" panose="020B0900000000000000" pitchFamily="50" charset="-128"/>
                      </a:endParaRPr>
                    </a:p>
                  </a:txBody>
                  <a:tcPr marL="6598" marR="6598" marT="659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1FBE"/>
                    </a:solidFill>
                  </a:tcPr>
                </a:tc>
                <a:tc>
                  <a:txBody>
                    <a:bodyPr/>
                    <a:lstStyle/>
                    <a:p>
                      <a:pPr algn="l" fontAlgn="ct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ルックアップゲート攻略の流れを、段階に分けてストーリーとして管理する部門である。</a:t>
                      </a:r>
                      <a:endParaRPr lang="ja-JP" altLang="en-US" sz="1000" b="0" i="0" u="none" strike="noStrike" dirty="0">
                        <a:solidFill>
                          <a:srgbClr val="000000"/>
                        </a:solidFill>
                        <a:effectLst/>
                        <a:latin typeface="HGP教科書体" panose="02020600000000000000" pitchFamily="18" charset="-128"/>
                        <a:ea typeface="HGP教科書体" panose="02020600000000000000" pitchFamily="18" charset="-128"/>
                      </a:endParaRPr>
                    </a:p>
                  </a:txBody>
                  <a:tcPr marL="10607" marR="10607" marT="1060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98D5"/>
                    </a:solidFill>
                  </a:tcPr>
                </a:tc>
              </a:tr>
              <a:tr h="409255">
                <a:tc>
                  <a:txBody>
                    <a:bodyPr/>
                    <a:lstStyle/>
                    <a:p>
                      <a:pPr algn="l" fontAlgn="ctr"/>
                      <a:r>
                        <a:rPr lang="ja-JP" altLang="en-US" sz="1200" u="none" strike="noStrike" dirty="0">
                          <a:effectLst/>
                          <a:latin typeface="HGPｺﾞｼｯｸE" panose="020B0900000000000000" pitchFamily="50" charset="-128"/>
                          <a:ea typeface="HGPｺﾞｼｯｸE" panose="020B0900000000000000" pitchFamily="50" charset="-128"/>
                        </a:rPr>
                        <a:t>情報処理部</a:t>
                      </a:r>
                      <a:endParaRPr lang="ja-JP" altLang="en-US" sz="1200" b="0" i="0" u="none" strike="noStrike" dirty="0">
                        <a:solidFill>
                          <a:srgbClr val="000000"/>
                        </a:solidFill>
                        <a:effectLst/>
                        <a:latin typeface="HGPｺﾞｼｯｸE" panose="020B0900000000000000" pitchFamily="50" charset="-128"/>
                        <a:ea typeface="HGPｺﾞｼｯｸE" panose="020B0900000000000000" pitchFamily="50" charset="-128"/>
                      </a:endParaRPr>
                    </a:p>
                  </a:txBody>
                  <a:tcPr marL="6598" marR="6598" marT="659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9923"/>
                    </a:solidFill>
                  </a:tcPr>
                </a:tc>
                <a:tc>
                  <a:txBody>
                    <a:bodyPr/>
                    <a:lstStyle/>
                    <a:p>
                      <a:pPr algn="l" fontAlgn="ct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走行部と</a:t>
                      </a:r>
                      <a:r>
                        <a:rPr lang="en-US" altLang="ja-JP" sz="1000" b="0" i="0" u="none" strike="noStrike" dirty="0" smtClean="0">
                          <a:solidFill>
                            <a:srgbClr val="000000"/>
                          </a:solidFill>
                          <a:effectLst/>
                          <a:latin typeface="HGP教科書体" panose="02020600000000000000" pitchFamily="18" charset="-128"/>
                          <a:ea typeface="HGP教科書体" panose="02020600000000000000" pitchFamily="18" charset="-128"/>
                        </a:rPr>
                        <a:t>API</a:t>
                      </a: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部、</a:t>
                      </a:r>
                      <a:r>
                        <a:rPr lang="en-US" altLang="ja-JP" sz="1000" b="0" i="0" u="none" strike="noStrike" dirty="0" smtClean="0">
                          <a:solidFill>
                            <a:srgbClr val="000000"/>
                          </a:solidFill>
                          <a:effectLst/>
                          <a:latin typeface="HGP教科書体" panose="02020600000000000000" pitchFamily="18" charset="-128"/>
                          <a:ea typeface="HGP教科書体" panose="02020600000000000000" pitchFamily="18" charset="-128"/>
                        </a:rPr>
                        <a:t>API</a:t>
                      </a: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部と進行部の間でデータを利用しやすい形に変換して受け渡す部門である。</a:t>
                      </a:r>
                      <a:endParaRPr lang="ja-JP" altLang="en-US" sz="1000" b="0" i="0" u="none" strike="noStrike" dirty="0">
                        <a:solidFill>
                          <a:srgbClr val="000000"/>
                        </a:solidFill>
                        <a:effectLst/>
                        <a:latin typeface="HGP教科書体" panose="02020600000000000000" pitchFamily="18" charset="-128"/>
                        <a:ea typeface="HGP教科書体" panose="02020600000000000000" pitchFamily="18" charset="-128"/>
                      </a:endParaRPr>
                    </a:p>
                  </a:txBody>
                  <a:tcPr marL="10607" marR="10607" marT="1060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FCC94"/>
                    </a:solidFill>
                  </a:tcPr>
                </a:tc>
              </a:tr>
              <a:tr h="385842">
                <a:tc>
                  <a:txBody>
                    <a:bodyPr/>
                    <a:lstStyle/>
                    <a:p>
                      <a:pPr algn="l" fontAlgn="ctr"/>
                      <a:r>
                        <a:rPr lang="ja-JP" altLang="en-US" sz="1200" u="none" strike="noStrike" dirty="0">
                          <a:effectLst/>
                          <a:latin typeface="HGPｺﾞｼｯｸE" panose="020B0900000000000000" pitchFamily="50" charset="-128"/>
                          <a:ea typeface="HGPｺﾞｼｯｸE" panose="020B0900000000000000" pitchFamily="50" charset="-128"/>
                        </a:rPr>
                        <a:t>走行部</a:t>
                      </a:r>
                      <a:endParaRPr lang="ja-JP" altLang="en-US" sz="1200" b="0" i="0" u="none" strike="noStrike" dirty="0">
                        <a:solidFill>
                          <a:srgbClr val="000000"/>
                        </a:solidFill>
                        <a:effectLst/>
                        <a:latin typeface="HGPｺﾞｼｯｸE" panose="020B0900000000000000" pitchFamily="50" charset="-128"/>
                        <a:ea typeface="HGPｺﾞｼｯｸE" panose="020B0900000000000000" pitchFamily="50" charset="-128"/>
                      </a:endParaRPr>
                    </a:p>
                  </a:txBody>
                  <a:tcPr marL="6598" marR="6598" marT="659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1BF1D"/>
                    </a:solidFill>
                  </a:tcPr>
                </a:tc>
                <a:tc>
                  <a:txBody>
                    <a:bodyPr/>
                    <a:lstStyle/>
                    <a:p>
                      <a:pPr algn="l" fontAlgn="ctr"/>
                      <a:r>
                        <a:rPr lang="ja-JP" altLang="en-US" sz="900" b="0" i="0" u="none" strike="noStrike" dirty="0" smtClean="0">
                          <a:solidFill>
                            <a:srgbClr val="000000"/>
                          </a:solidFill>
                          <a:effectLst/>
                          <a:latin typeface="HGP教科書体" panose="02020600000000000000" pitchFamily="18" charset="-128"/>
                          <a:ea typeface="HGP教科書体" panose="02020600000000000000" pitchFamily="18" charset="-128"/>
                        </a:rPr>
                        <a:t>出力となる各モータ</a:t>
                      </a:r>
                      <a:r>
                        <a:rPr lang="en-US" altLang="ja-JP" sz="900" b="0" i="0" u="none" strike="noStrike" dirty="0" smtClean="0">
                          <a:solidFill>
                            <a:srgbClr val="000000"/>
                          </a:solidFill>
                          <a:effectLst/>
                          <a:latin typeface="HGP教科書体" panose="02020600000000000000" pitchFamily="18" charset="-128"/>
                          <a:ea typeface="HGP教科書体" panose="02020600000000000000" pitchFamily="18" charset="-128"/>
                        </a:rPr>
                        <a:t>API</a:t>
                      </a:r>
                      <a:r>
                        <a:rPr lang="ja-JP" altLang="en-US" sz="900" b="0" i="0" u="none" strike="noStrike" dirty="0" smtClean="0">
                          <a:solidFill>
                            <a:srgbClr val="000000"/>
                          </a:solidFill>
                          <a:effectLst/>
                          <a:latin typeface="HGP教科書体" panose="02020600000000000000" pitchFamily="18" charset="-128"/>
                          <a:ea typeface="HGP教科書体" panose="02020600000000000000" pitchFamily="18" charset="-128"/>
                        </a:rPr>
                        <a:t>をストーリー番号に応じて動作させる部門である。</a:t>
                      </a:r>
                      <a:endParaRPr lang="ja-JP" altLang="en-US" sz="900" b="0" i="0" u="none" strike="noStrike" dirty="0">
                        <a:solidFill>
                          <a:srgbClr val="000000"/>
                        </a:solidFill>
                        <a:effectLst/>
                        <a:latin typeface="HGP教科書体" panose="02020600000000000000" pitchFamily="18" charset="-128"/>
                        <a:ea typeface="HGP教科書体" panose="02020600000000000000" pitchFamily="18" charset="-128"/>
                      </a:endParaRPr>
                    </a:p>
                  </a:txBody>
                  <a:tcPr marL="10607" marR="10607" marT="1060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CC85"/>
                    </a:solidFill>
                  </a:tcPr>
                </a:tc>
              </a:tr>
              <a:tr h="409255">
                <a:tc>
                  <a:txBody>
                    <a:bodyPr/>
                    <a:lstStyle/>
                    <a:p>
                      <a:pPr algn="l" fontAlgn="ctr"/>
                      <a:r>
                        <a:rPr lang="en-US" sz="1200" u="none" strike="noStrike" dirty="0">
                          <a:effectLst/>
                          <a:latin typeface="HGPｺﾞｼｯｸE" panose="020B0900000000000000" pitchFamily="50" charset="-128"/>
                          <a:ea typeface="HGPｺﾞｼｯｸE" panose="020B0900000000000000" pitchFamily="50" charset="-128"/>
                        </a:rPr>
                        <a:t>API</a:t>
                      </a:r>
                      <a:r>
                        <a:rPr lang="ja-JP" altLang="en-US" sz="1200" u="none" strike="noStrike" dirty="0">
                          <a:effectLst/>
                          <a:latin typeface="HGPｺﾞｼｯｸE" panose="020B0900000000000000" pitchFamily="50" charset="-128"/>
                          <a:ea typeface="HGPｺﾞｼｯｸE" panose="020B0900000000000000" pitchFamily="50" charset="-128"/>
                        </a:rPr>
                        <a:t>部</a:t>
                      </a:r>
                      <a:endParaRPr lang="ja-JP" altLang="en-US" sz="1200" b="0" i="0" u="none" strike="noStrike" dirty="0">
                        <a:solidFill>
                          <a:srgbClr val="000000"/>
                        </a:solidFill>
                        <a:effectLst/>
                        <a:latin typeface="HGPｺﾞｼｯｸE" panose="020B0900000000000000" pitchFamily="50" charset="-128"/>
                        <a:ea typeface="HGPｺﾞｼｯｸE" panose="020B0900000000000000" pitchFamily="50" charset="-128"/>
                      </a:endParaRPr>
                    </a:p>
                  </a:txBody>
                  <a:tcPr marL="6598" marR="6598" marT="659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62F4"/>
                    </a:solidFill>
                  </a:tcPr>
                </a:tc>
                <a:tc>
                  <a:txBody>
                    <a:bodyPr/>
                    <a:lstStyle/>
                    <a:p>
                      <a:pPr algn="l" fontAlgn="ct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我々が</a:t>
                      </a:r>
                      <a:r>
                        <a:rPr lang="ja-JP" altLang="en-US" sz="1000" b="0" i="0" u="none" strike="noStrike" dirty="0">
                          <a:solidFill>
                            <a:srgbClr val="000000"/>
                          </a:solidFill>
                          <a:effectLst/>
                          <a:latin typeface="HGP教科書体" panose="02020600000000000000" pitchFamily="18" charset="-128"/>
                          <a:ea typeface="HGP教科書体" panose="02020600000000000000" pitchFamily="18" charset="-128"/>
                        </a:rPr>
                        <a:t>中身を変更することのない</a:t>
                      </a:r>
                      <a:r>
                        <a:rPr lang="en-US" altLang="ja-JP" sz="1000" b="0" i="0" u="none" strike="noStrike" dirty="0" smtClean="0">
                          <a:solidFill>
                            <a:srgbClr val="000000"/>
                          </a:solidFill>
                          <a:effectLst/>
                          <a:latin typeface="HGP教科書体" panose="02020600000000000000" pitchFamily="18" charset="-128"/>
                          <a:ea typeface="HGP教科書体" panose="02020600000000000000" pitchFamily="18" charset="-128"/>
                        </a:rPr>
                        <a:t>API</a:t>
                      </a:r>
                      <a:r>
                        <a:rPr lang="ja-JP" altLang="en-US" sz="1000" b="0" i="0" u="none" strike="noStrike" dirty="0" smtClean="0">
                          <a:solidFill>
                            <a:srgbClr val="000000"/>
                          </a:solidFill>
                          <a:effectLst/>
                          <a:latin typeface="HGP教科書体" panose="02020600000000000000" pitchFamily="18" charset="-128"/>
                          <a:ea typeface="HGP教科書体" panose="02020600000000000000" pitchFamily="18" charset="-128"/>
                        </a:rPr>
                        <a:t>を参照するための部門で</a:t>
                      </a:r>
                      <a:r>
                        <a:rPr lang="ja-JP" altLang="en-US" sz="1000" b="0" i="0" u="none" strike="noStrike" dirty="0">
                          <a:solidFill>
                            <a:srgbClr val="000000"/>
                          </a:solidFill>
                          <a:effectLst/>
                          <a:latin typeface="HGP教科書体" panose="02020600000000000000" pitchFamily="18" charset="-128"/>
                          <a:ea typeface="HGP教科書体" panose="02020600000000000000" pitchFamily="18" charset="-128"/>
                        </a:rPr>
                        <a:t>ある。</a:t>
                      </a:r>
                    </a:p>
                  </a:txBody>
                  <a:tcPr marL="10607" marR="10607" marT="1060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A1E6"/>
                    </a:solidFill>
                  </a:tcPr>
                </a:tc>
              </a:tr>
            </a:tbl>
          </a:graphicData>
        </a:graphic>
      </p:graphicFrame>
      <p:sp>
        <p:nvSpPr>
          <p:cNvPr id="46" name="テキスト ボックス 45"/>
          <p:cNvSpPr txBox="1"/>
          <p:nvPr/>
        </p:nvSpPr>
        <p:spPr>
          <a:xfrm>
            <a:off x="411353" y="1786555"/>
            <a:ext cx="1974660" cy="332270"/>
          </a:xfrm>
          <a:prstGeom prst="rect">
            <a:avLst/>
          </a:prstGeom>
          <a:noFill/>
        </p:spPr>
        <p:txBody>
          <a:bodyPr wrap="square" rtlCol="0">
            <a:spAutoFit/>
          </a:bodyPr>
          <a:lstStyle/>
          <a:p>
            <a:r>
              <a:rPr lang="en-US" altLang="ja-JP" sz="1559" dirty="0" smtClean="0">
                <a:latin typeface="Times New Roman" panose="02020603050405020304" pitchFamily="18" charset="0"/>
                <a:ea typeface="HGP教科書体" panose="02020600000000000000" pitchFamily="18" charset="-128"/>
                <a:cs typeface="Times New Roman" panose="02020603050405020304" pitchFamily="18" charset="0"/>
              </a:rPr>
              <a:t>pkg1.</a:t>
            </a:r>
            <a:r>
              <a:rPr lang="ja-JP" altLang="en-US" sz="1559" dirty="0">
                <a:latin typeface="HGP教科書体" panose="02020600000000000000" pitchFamily="18" charset="-128"/>
                <a:ea typeface="HGP教科書体" panose="02020600000000000000" pitchFamily="18" charset="-128"/>
              </a:rPr>
              <a:t>全体構造</a:t>
            </a:r>
            <a:endParaRPr lang="en-US" altLang="ja-JP" sz="1559" dirty="0">
              <a:latin typeface="HGP教科書体" panose="02020600000000000000" pitchFamily="18" charset="-128"/>
              <a:ea typeface="HGP教科書体" panose="02020600000000000000" pitchFamily="18" charset="-128"/>
            </a:endParaRPr>
          </a:p>
        </p:txBody>
      </p:sp>
      <p:sp>
        <p:nvSpPr>
          <p:cNvPr id="47" name="正方形/長方形 46"/>
          <p:cNvSpPr/>
          <p:nvPr/>
        </p:nvSpPr>
        <p:spPr>
          <a:xfrm>
            <a:off x="-1" y="4314"/>
            <a:ext cx="5852973" cy="108244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en-US" altLang="ja-JP" sz="6682" dirty="0" smtClean="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Ⅱ</a:t>
            </a:r>
            <a:r>
              <a:rPr lang="en-US" altLang="ja-JP" sz="6682" dirty="0" smtClean="0">
                <a:solidFill>
                  <a:schemeClr val="tx1">
                    <a:lumMod val="95000"/>
                    <a:lumOff val="5000"/>
                  </a:schemeClr>
                </a:solidFill>
                <a:latin typeface="HG教科書体" panose="02020609000000000000" pitchFamily="17" charset="-128"/>
                <a:ea typeface="HG教科書体" panose="02020609000000000000" pitchFamily="17" charset="-128"/>
              </a:rPr>
              <a:t>.</a:t>
            </a:r>
            <a:r>
              <a:rPr lang="ja-JP" altLang="en-US" sz="6682" dirty="0" smtClean="0">
                <a:solidFill>
                  <a:schemeClr val="tx1">
                    <a:lumMod val="95000"/>
                    <a:lumOff val="5000"/>
                  </a:schemeClr>
                </a:solidFill>
                <a:latin typeface="HG教科書体" panose="02020609000000000000" pitchFamily="17" charset="-128"/>
                <a:ea typeface="HG教科書体" panose="02020609000000000000" pitchFamily="17" charset="-128"/>
              </a:rPr>
              <a:t>構造モデル</a:t>
            </a:r>
            <a:endParaRPr lang="en-US" altLang="ja-JP" sz="6682" dirty="0">
              <a:solidFill>
                <a:schemeClr val="tx1">
                  <a:lumMod val="95000"/>
                  <a:lumOff val="5000"/>
                </a:schemeClr>
              </a:solidFill>
              <a:latin typeface="HG教科書体" panose="02020609000000000000" pitchFamily="17" charset="-128"/>
              <a:ea typeface="HG教科書体" panose="02020609000000000000" pitchFamily="17" charset="-128"/>
            </a:endParaRPr>
          </a:p>
        </p:txBody>
      </p:sp>
      <p:pic>
        <p:nvPicPr>
          <p:cNvPr id="115" name="図 11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3427" y="613610"/>
            <a:ext cx="544251" cy="544251"/>
          </a:xfrm>
          <a:prstGeom prst="rect">
            <a:avLst/>
          </a:prstGeom>
        </p:spPr>
      </p:pic>
      <p:grpSp>
        <p:nvGrpSpPr>
          <p:cNvPr id="78" name="グループ化 77"/>
          <p:cNvGrpSpPr/>
          <p:nvPr/>
        </p:nvGrpSpPr>
        <p:grpSpPr>
          <a:xfrm>
            <a:off x="9029299" y="1195557"/>
            <a:ext cx="3854337" cy="2809540"/>
            <a:chOff x="1560387" y="1782783"/>
            <a:chExt cx="4483687" cy="3268292"/>
          </a:xfrm>
        </p:grpSpPr>
        <p:grpSp>
          <p:nvGrpSpPr>
            <p:cNvPr id="83" name="グループ化 82"/>
            <p:cNvGrpSpPr/>
            <p:nvPr/>
          </p:nvGrpSpPr>
          <p:grpSpPr>
            <a:xfrm>
              <a:off x="5874008" y="2100270"/>
              <a:ext cx="170066" cy="325635"/>
              <a:chOff x="6723689" y="2089202"/>
              <a:chExt cx="170066" cy="325635"/>
            </a:xfrm>
          </p:grpSpPr>
          <p:cxnSp>
            <p:nvCxnSpPr>
              <p:cNvPr id="107" name="直線コネクタ 106"/>
              <p:cNvCxnSpPr/>
              <p:nvPr/>
            </p:nvCxnSpPr>
            <p:spPr>
              <a:xfrm>
                <a:off x="6723689" y="2247790"/>
                <a:ext cx="1700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3755" y="2089202"/>
                <a:ext cx="0" cy="3256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a:off x="1560387" y="1782783"/>
              <a:ext cx="4479162" cy="3268292"/>
              <a:chOff x="8803159" y="1411591"/>
              <a:chExt cx="4479162" cy="3268292"/>
            </a:xfrm>
          </p:grpSpPr>
          <p:grpSp>
            <p:nvGrpSpPr>
              <p:cNvPr id="87" name="グループ化 86"/>
              <p:cNvGrpSpPr/>
              <p:nvPr/>
            </p:nvGrpSpPr>
            <p:grpSpPr>
              <a:xfrm>
                <a:off x="8807683" y="1411591"/>
                <a:ext cx="4314465" cy="3268292"/>
                <a:chOff x="6930542" y="1370243"/>
                <a:chExt cx="3696894" cy="2800471"/>
              </a:xfrm>
            </p:grpSpPr>
            <p:grpSp>
              <p:nvGrpSpPr>
                <p:cNvPr id="89" name="グループ化 88"/>
                <p:cNvGrpSpPr/>
                <p:nvPr/>
              </p:nvGrpSpPr>
              <p:grpSpPr>
                <a:xfrm>
                  <a:off x="6930542" y="1370243"/>
                  <a:ext cx="3619457" cy="2800471"/>
                  <a:chOff x="7121048" y="1419268"/>
                  <a:chExt cx="3619457" cy="2800471"/>
                </a:xfrm>
              </p:grpSpPr>
              <p:grpSp>
                <p:nvGrpSpPr>
                  <p:cNvPr id="91" name="グループ化 90"/>
                  <p:cNvGrpSpPr/>
                  <p:nvPr/>
                </p:nvGrpSpPr>
                <p:grpSpPr>
                  <a:xfrm>
                    <a:off x="7121048" y="1681027"/>
                    <a:ext cx="3024120" cy="245382"/>
                    <a:chOff x="2729648" y="3733671"/>
                    <a:chExt cx="2717310" cy="301517"/>
                  </a:xfrm>
                </p:grpSpPr>
                <p:cxnSp>
                  <p:nvCxnSpPr>
                    <p:cNvPr id="102" name="直線コネクタ 101"/>
                    <p:cNvCxnSpPr/>
                    <p:nvPr/>
                  </p:nvCxnSpPr>
                  <p:spPr>
                    <a:xfrm>
                      <a:off x="2729648" y="3864999"/>
                      <a:ext cx="2717310" cy="366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729648" y="3733671"/>
                      <a:ext cx="0" cy="3015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3596281" y="3733671"/>
                      <a:ext cx="0" cy="3015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4435618" y="3733671"/>
                      <a:ext cx="0" cy="3015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5309075" y="3733671"/>
                      <a:ext cx="0" cy="3015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テキスト ボックス 91"/>
                  <p:cNvSpPr txBox="1"/>
                  <p:nvPr/>
                </p:nvSpPr>
                <p:spPr>
                  <a:xfrm>
                    <a:off x="7187658" y="1430217"/>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動作①</a:t>
                    </a:r>
                    <a:endParaRPr lang="en-US" altLang="ja-JP" sz="1400" dirty="0">
                      <a:latin typeface="HGP教科書体" panose="02020600000000000000" pitchFamily="18" charset="-128"/>
                      <a:ea typeface="HGP教科書体" panose="02020600000000000000" pitchFamily="18" charset="-128"/>
                    </a:endParaRPr>
                  </a:p>
                </p:txBody>
              </p:sp>
              <p:sp>
                <p:nvSpPr>
                  <p:cNvPr id="93" name="テキスト ボックス 92"/>
                  <p:cNvSpPr txBox="1"/>
                  <p:nvPr/>
                </p:nvSpPr>
                <p:spPr>
                  <a:xfrm>
                    <a:off x="8164833" y="1421206"/>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動作②</a:t>
                    </a:r>
                    <a:endParaRPr lang="en-US" altLang="ja-JP" sz="1400" dirty="0">
                      <a:latin typeface="HGP教科書体" panose="02020600000000000000" pitchFamily="18" charset="-128"/>
                      <a:ea typeface="HGP教科書体" panose="02020600000000000000" pitchFamily="18" charset="-128"/>
                    </a:endParaRPr>
                  </a:p>
                </p:txBody>
              </p:sp>
              <p:sp>
                <p:nvSpPr>
                  <p:cNvPr id="94" name="テキスト ボックス 93"/>
                  <p:cNvSpPr txBox="1"/>
                  <p:nvPr/>
                </p:nvSpPr>
                <p:spPr>
                  <a:xfrm>
                    <a:off x="9077198" y="1419268"/>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動作③</a:t>
                    </a:r>
                    <a:endParaRPr lang="en-US" altLang="ja-JP" sz="1400" dirty="0">
                      <a:latin typeface="HGP教科書体" panose="02020600000000000000" pitchFamily="18" charset="-128"/>
                      <a:ea typeface="HGP教科書体" panose="02020600000000000000" pitchFamily="18" charset="-128"/>
                    </a:endParaRPr>
                  </a:p>
                </p:txBody>
              </p:sp>
              <p:cxnSp>
                <p:nvCxnSpPr>
                  <p:cNvPr id="95" name="直線矢印コネクタ 94"/>
                  <p:cNvCxnSpPr/>
                  <p:nvPr/>
                </p:nvCxnSpPr>
                <p:spPr>
                  <a:xfrm flipV="1">
                    <a:off x="8085532" y="1935955"/>
                    <a:ext cx="2659" cy="2858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flipV="1">
                    <a:off x="9019638" y="1935955"/>
                    <a:ext cx="2659" cy="2858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7" name="直線矢印コネクタ 96"/>
                  <p:cNvCxnSpPr/>
                  <p:nvPr/>
                </p:nvCxnSpPr>
                <p:spPr>
                  <a:xfrm flipV="1">
                    <a:off x="9991717" y="1925132"/>
                    <a:ext cx="2659" cy="2858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8" name="テキスト ボックス 97"/>
                  <p:cNvSpPr txBox="1"/>
                  <p:nvPr/>
                </p:nvSpPr>
                <p:spPr>
                  <a:xfrm>
                    <a:off x="7674428" y="2222698"/>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条件①</a:t>
                    </a:r>
                    <a:endParaRPr lang="en-US" altLang="ja-JP" sz="1400" dirty="0">
                      <a:latin typeface="HGP教科書体" panose="02020600000000000000" pitchFamily="18" charset="-128"/>
                      <a:ea typeface="HGP教科書体" panose="02020600000000000000" pitchFamily="18" charset="-128"/>
                    </a:endParaRPr>
                  </a:p>
                </p:txBody>
              </p:sp>
              <p:sp>
                <p:nvSpPr>
                  <p:cNvPr id="99" name="テキスト ボックス 98"/>
                  <p:cNvSpPr txBox="1"/>
                  <p:nvPr/>
                </p:nvSpPr>
                <p:spPr>
                  <a:xfrm>
                    <a:off x="9582421" y="2218061"/>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条件③</a:t>
                    </a:r>
                    <a:endParaRPr lang="en-US" altLang="ja-JP" sz="1400" dirty="0">
                      <a:latin typeface="HGP教科書体" panose="02020600000000000000" pitchFamily="18" charset="-128"/>
                      <a:ea typeface="HGP教科書体" panose="02020600000000000000" pitchFamily="18" charset="-128"/>
                    </a:endParaRPr>
                  </a:p>
                </p:txBody>
              </p:sp>
              <p:sp>
                <p:nvSpPr>
                  <p:cNvPr id="100" name="テキスト ボックス 99"/>
                  <p:cNvSpPr txBox="1"/>
                  <p:nvPr/>
                </p:nvSpPr>
                <p:spPr>
                  <a:xfrm>
                    <a:off x="8605246" y="2218061"/>
                    <a:ext cx="822207" cy="306783"/>
                  </a:xfrm>
                  <a:prstGeom prst="rect">
                    <a:avLst/>
                  </a:prstGeom>
                  <a:noFill/>
                </p:spPr>
                <p:txBody>
                  <a:bodyPr wrap="square" rtlCol="0">
                    <a:spAutoFit/>
                  </a:bodyPr>
                  <a:lstStyle/>
                  <a:p>
                    <a:pPr algn="ctr"/>
                    <a:r>
                      <a:rPr lang="ja-JP" altLang="en-US" sz="1400" dirty="0">
                        <a:latin typeface="HGP教科書体" panose="02020600000000000000" pitchFamily="18" charset="-128"/>
                        <a:ea typeface="HGP教科書体" panose="02020600000000000000" pitchFamily="18" charset="-128"/>
                      </a:rPr>
                      <a:t>条件②</a:t>
                    </a:r>
                    <a:endParaRPr lang="en-US" altLang="ja-JP" sz="1400" dirty="0">
                      <a:latin typeface="HGP教科書体" panose="02020600000000000000" pitchFamily="18" charset="-128"/>
                      <a:ea typeface="HGP教科書体" panose="02020600000000000000" pitchFamily="18" charset="-128"/>
                    </a:endParaRPr>
                  </a:p>
                </p:txBody>
              </p:sp>
              <p:sp>
                <p:nvSpPr>
                  <p:cNvPr id="101" name="円/楕円 100"/>
                  <p:cNvSpPr/>
                  <p:nvPr/>
                </p:nvSpPr>
                <p:spPr>
                  <a:xfrm>
                    <a:off x="9342101" y="3692512"/>
                    <a:ext cx="1398404" cy="527227"/>
                  </a:xfrm>
                  <a:prstGeom prst="ellipse">
                    <a:avLst/>
                  </a:prstGeom>
                  <a:solidFill>
                    <a:srgbClr val="12B2BE"/>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HGP教科書体" panose="02020600000000000000" pitchFamily="18" charset="-128"/>
                        <a:ea typeface="HGP教科書体" panose="02020600000000000000" pitchFamily="18" charset="-128"/>
                      </a:rPr>
                      <a:t>ストーリー</a:t>
                    </a:r>
                  </a:p>
                </p:txBody>
              </p:sp>
            </p:grpSp>
            <p:sp>
              <p:nvSpPr>
                <p:cNvPr id="90" name="テキスト ボックス 89"/>
                <p:cNvSpPr txBox="1"/>
                <p:nvPr/>
              </p:nvSpPr>
              <p:spPr>
                <a:xfrm>
                  <a:off x="9985940" y="1556655"/>
                  <a:ext cx="641496" cy="462078"/>
                </a:xfrm>
                <a:prstGeom prst="rect">
                  <a:avLst/>
                </a:prstGeom>
                <a:noFill/>
              </p:spPr>
              <p:txBody>
                <a:bodyPr wrap="none" rtlCol="0">
                  <a:spAutoFit/>
                </a:bodyPr>
                <a:lstStyle/>
                <a:p>
                  <a:r>
                    <a:rPr lang="ja-JP" altLang="en-US" sz="2673" dirty="0"/>
                    <a:t>・・・</a:t>
                  </a:r>
                </a:p>
              </p:txBody>
            </p:sp>
          </p:grpSp>
          <p:sp>
            <p:nvSpPr>
              <p:cNvPr id="88" name="右中かっこ 87"/>
              <p:cNvSpPr/>
              <p:nvPr/>
            </p:nvSpPr>
            <p:spPr>
              <a:xfrm rot="5400000">
                <a:off x="10845369" y="1520849"/>
                <a:ext cx="394741" cy="4479162"/>
              </a:xfrm>
              <a:prstGeom prst="rightBrace">
                <a:avLst>
                  <a:gd name="adj1" fmla="val 51910"/>
                  <a:gd name="adj2" fmla="val 240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sp>
        <p:nvSpPr>
          <p:cNvPr id="3" name="スライド番号プレースホルダー 2"/>
          <p:cNvSpPr>
            <a:spLocks noGrp="1"/>
          </p:cNvSpPr>
          <p:nvPr>
            <p:ph type="sldNum" sz="quarter" idx="12"/>
          </p:nvPr>
        </p:nvSpPr>
        <p:spPr/>
        <p:txBody>
          <a:bodyPr/>
          <a:lstStyle/>
          <a:p>
            <a:fld id="{72904FCB-9A2C-4F92-998F-ED3B0993B9BB}" type="slidenum">
              <a:rPr kumimoji="1" lang="ja-JP" altLang="en-US" smtClean="0"/>
              <a:t>3</a:t>
            </a:fld>
            <a:endParaRPr kumimoji="1" lang="ja-JP" altLang="en-US" dirty="0"/>
          </a:p>
        </p:txBody>
      </p:sp>
      <p:pic>
        <p:nvPicPr>
          <p:cNvPr id="58" name="図 57"/>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55" b="89989" l="6362" r="89960">
                        <a14:foregroundMark x1="28926" y1="43568" x2="28926" y2="43289"/>
                        <a14:foregroundMark x1="24652" y1="43904" x2="24652" y2="43904"/>
                      </a14:backgroundRemoval>
                    </a14:imgEffect>
                  </a14:imgLayer>
                </a14:imgProps>
              </a:ext>
              <a:ext uri="{28A0092B-C50C-407E-A947-70E740481C1C}">
                <a14:useLocalDpi xmlns:a14="http://schemas.microsoft.com/office/drawing/2010/main" val="0"/>
              </a:ext>
            </a:extLst>
          </a:blip>
          <a:srcRect t="6659" b="7726"/>
          <a:stretch/>
        </p:blipFill>
        <p:spPr>
          <a:xfrm>
            <a:off x="9377028" y="2279881"/>
            <a:ext cx="504604" cy="767846"/>
          </a:xfrm>
          <a:prstGeom prst="rect">
            <a:avLst/>
          </a:prstGeom>
        </p:spPr>
      </p:pic>
      <p:sp>
        <p:nvSpPr>
          <p:cNvPr id="59" name="下矢印 58"/>
          <p:cNvSpPr/>
          <p:nvPr/>
        </p:nvSpPr>
        <p:spPr>
          <a:xfrm rot="5400000">
            <a:off x="9138233" y="2561680"/>
            <a:ext cx="217464" cy="257219"/>
          </a:xfrm>
          <a:prstGeom prst="downArrow">
            <a:avLst/>
          </a:prstGeom>
          <a:solidFill>
            <a:srgbClr val="12B2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2716" dirty="0"/>
          </a:p>
        </p:txBody>
      </p:sp>
      <p:pic>
        <p:nvPicPr>
          <p:cNvPr id="60" name="図 59"/>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955" b="89989" l="6362" r="89960">
                        <a14:foregroundMark x1="28926" y1="43568" x2="28926" y2="43289"/>
                        <a14:foregroundMark x1="24652" y1="43904" x2="24652" y2="43904"/>
                      </a14:backgroundRemoval>
                    </a14:imgEffect>
                  </a14:imgLayer>
                </a14:imgProps>
              </a:ext>
              <a:ext uri="{28A0092B-C50C-407E-A947-70E740481C1C}">
                <a14:useLocalDpi xmlns:a14="http://schemas.microsoft.com/office/drawing/2010/main" val="0"/>
              </a:ext>
            </a:extLst>
          </a:blip>
          <a:srcRect t="6659" b="7726"/>
          <a:stretch/>
        </p:blipFill>
        <p:spPr>
          <a:xfrm>
            <a:off x="10276869" y="2330964"/>
            <a:ext cx="495923" cy="754636"/>
          </a:xfrm>
          <a:prstGeom prst="rect">
            <a:avLst/>
          </a:prstGeom>
        </p:spPr>
      </p:pic>
      <p:pic>
        <p:nvPicPr>
          <p:cNvPr id="61" name="図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06162" y="2305196"/>
            <a:ext cx="313009" cy="313009"/>
          </a:xfrm>
          <a:prstGeom prst="rect">
            <a:avLst/>
          </a:prstGeom>
        </p:spPr>
      </p:pic>
      <p:pic>
        <p:nvPicPr>
          <p:cNvPr id="62" name="図 61"/>
          <p:cNvPicPr>
            <a:picLocks noChangeAspect="1"/>
          </p:cNvPicPr>
          <p:nvPr/>
        </p:nvPicPr>
        <p:blipFill rotWithShape="1">
          <a:blip r:embed="rId9" cstate="print">
            <a:extLst>
              <a:ext uri="{28A0092B-C50C-407E-A947-70E740481C1C}">
                <a14:useLocalDpi xmlns:a14="http://schemas.microsoft.com/office/drawing/2010/main" val="0"/>
              </a:ext>
            </a:extLst>
          </a:blip>
          <a:srcRect l="16660" t="8394" r="12158" b="17446"/>
          <a:stretch/>
        </p:blipFill>
        <p:spPr>
          <a:xfrm>
            <a:off x="11288646" y="2383114"/>
            <a:ext cx="357056" cy="661150"/>
          </a:xfrm>
          <a:prstGeom prst="rect">
            <a:avLst/>
          </a:prstGeom>
        </p:spPr>
      </p:pic>
      <p:sp>
        <p:nvSpPr>
          <p:cNvPr id="5" name="下カーブ矢印 4"/>
          <p:cNvSpPr/>
          <p:nvPr/>
        </p:nvSpPr>
        <p:spPr>
          <a:xfrm rot="5400000">
            <a:off x="11615014" y="2850233"/>
            <a:ext cx="204969" cy="143593"/>
          </a:xfrm>
          <a:prstGeom prst="curvedDown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2" name="図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295" y="2150825"/>
            <a:ext cx="2212635" cy="1844195"/>
          </a:xfrm>
          <a:prstGeom prst="rect">
            <a:avLst/>
          </a:prstGeom>
        </p:spPr>
      </p:pic>
      <p:sp>
        <p:nvSpPr>
          <p:cNvPr id="48" name="テキスト ボックス 47"/>
          <p:cNvSpPr txBox="1"/>
          <p:nvPr/>
        </p:nvSpPr>
        <p:spPr>
          <a:xfrm>
            <a:off x="2080260" y="4346270"/>
            <a:ext cx="5364440" cy="276999"/>
          </a:xfrm>
          <a:prstGeom prst="rect">
            <a:avLst/>
          </a:prstGeom>
          <a:noFill/>
        </p:spPr>
        <p:txBody>
          <a:bodyPr wrap="square" rtlCol="0">
            <a:spAutoFit/>
          </a:bodyPr>
          <a:lstStyle/>
          <a:p>
            <a:r>
              <a:rPr lang="ja-JP" altLang="en-US" sz="1200" dirty="0" smtClean="0">
                <a:latin typeface="HGP教科書体" panose="02020600000000000000" pitchFamily="18" charset="-128"/>
                <a:ea typeface="HGP教科書体" panose="02020600000000000000" pitchFamily="18" charset="-128"/>
              </a:rPr>
              <a:t>今回、関連名を記載するとクラス図が読みづらくなってしまうため、省略することとした。</a:t>
            </a:r>
            <a:endParaRPr lang="en-US" altLang="ja-JP" sz="1200" dirty="0">
              <a:latin typeface="HGP教科書体" panose="02020600000000000000" pitchFamily="18" charset="-128"/>
              <a:ea typeface="HGP教科書体" panose="02020600000000000000" pitchFamily="18" charset="-128"/>
            </a:endParaRPr>
          </a:p>
        </p:txBody>
      </p:sp>
      <p:pic>
        <p:nvPicPr>
          <p:cNvPr id="7" name="図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2" y="3340426"/>
            <a:ext cx="14967678" cy="7272557"/>
          </a:xfrm>
          <a:prstGeom prst="rect">
            <a:avLst/>
          </a:prstGeom>
        </p:spPr>
      </p:pic>
    </p:spTree>
    <p:extLst>
      <p:ext uri="{BB962C8B-B14F-4D97-AF65-F5344CB8AC3E}">
        <p14:creationId xmlns:p14="http://schemas.microsoft.com/office/powerpoint/2010/main" val="502336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A9D9DE"/>
            </a:gs>
            <a:gs pos="0">
              <a:srgbClr val="E4F2F4"/>
            </a:gs>
            <a:gs pos="99000">
              <a:srgbClr val="7AC5CC"/>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6" name="グループ化 5"/>
          <p:cNvGrpSpPr/>
          <p:nvPr/>
        </p:nvGrpSpPr>
        <p:grpSpPr>
          <a:xfrm>
            <a:off x="249008" y="1086760"/>
            <a:ext cx="6328636" cy="4142188"/>
            <a:chOff x="213605" y="1026801"/>
            <a:chExt cx="8107930" cy="5672511"/>
          </a:xfrm>
        </p:grpSpPr>
        <p:sp>
          <p:nvSpPr>
            <p:cNvPr id="17" name="テキスト ボックス 16"/>
            <p:cNvSpPr txBox="1"/>
            <p:nvPr/>
          </p:nvSpPr>
          <p:spPr>
            <a:xfrm>
              <a:off x="302442" y="1026801"/>
              <a:ext cx="2960160" cy="709938"/>
            </a:xfrm>
            <a:prstGeom prst="rect">
              <a:avLst/>
            </a:prstGeom>
            <a:noFill/>
          </p:spPr>
          <p:txBody>
            <a:bodyPr wrap="squar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seq1.</a:t>
              </a:r>
              <a:r>
                <a:rPr lang="ja-JP" altLang="en-US" sz="2716" dirty="0" smtClean="0">
                  <a:latin typeface="HG教科書体" panose="02020609000000000000" pitchFamily="17" charset="-128"/>
                  <a:ea typeface="HG教科書体" panose="02020609000000000000" pitchFamily="17" charset="-128"/>
                </a:rPr>
                <a:t>全体</a:t>
              </a:r>
              <a:r>
                <a:rPr lang="ja-JP" altLang="en-US" sz="2716" dirty="0">
                  <a:latin typeface="HG教科書体" panose="02020609000000000000" pitchFamily="17" charset="-128"/>
                  <a:ea typeface="HG教科書体" panose="02020609000000000000" pitchFamily="17" charset="-128"/>
                </a:rPr>
                <a:t>実行</a:t>
              </a:r>
            </a:p>
          </p:txBody>
        </p:sp>
        <p:sp>
          <p:nvSpPr>
            <p:cNvPr id="3" name="正方形/長方形 2"/>
            <p:cNvSpPr/>
            <p:nvPr/>
          </p:nvSpPr>
          <p:spPr>
            <a:xfrm>
              <a:off x="213605" y="1045199"/>
              <a:ext cx="8107930" cy="5654113"/>
            </a:xfrm>
            <a:prstGeom prst="rect">
              <a:avLst/>
            </a:prstGeom>
            <a:noFill/>
            <a:ln w="38100">
              <a:solidFill>
                <a:srgbClr val="12B2B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716" dirty="0"/>
            </a:p>
          </p:txBody>
        </p:sp>
      </p:grpSp>
      <p:sp>
        <p:nvSpPr>
          <p:cNvPr id="44" name="正方形/長方形 43"/>
          <p:cNvSpPr/>
          <p:nvPr/>
        </p:nvSpPr>
        <p:spPr>
          <a:xfrm>
            <a:off x="-1" y="4314"/>
            <a:ext cx="6360460" cy="108244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en-US" altLang="ja-JP" sz="6682" dirty="0" smtClean="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Ⅲ</a:t>
            </a:r>
            <a:r>
              <a:rPr lang="en-US" altLang="ja-JP" sz="6682" dirty="0" smtClean="0">
                <a:solidFill>
                  <a:schemeClr val="tx1">
                    <a:lumMod val="95000"/>
                    <a:lumOff val="5000"/>
                  </a:schemeClr>
                </a:solidFill>
                <a:latin typeface="HG教科書体" panose="02020609000000000000" pitchFamily="17" charset="-128"/>
                <a:ea typeface="HG教科書体" panose="02020609000000000000" pitchFamily="17" charset="-128"/>
              </a:rPr>
              <a:t>.</a:t>
            </a:r>
            <a:r>
              <a:rPr lang="ja-JP" altLang="en-US" sz="6682" dirty="0" smtClean="0">
                <a:solidFill>
                  <a:schemeClr val="tx1">
                    <a:lumMod val="95000"/>
                    <a:lumOff val="5000"/>
                  </a:schemeClr>
                </a:solidFill>
                <a:latin typeface="HG教科書体" panose="02020609000000000000" pitchFamily="17" charset="-128"/>
                <a:ea typeface="HG教科書体" panose="02020609000000000000" pitchFamily="17" charset="-128"/>
              </a:rPr>
              <a:t>振舞モデル</a:t>
            </a:r>
            <a:r>
              <a:rPr lang="ja-JP" altLang="en-US" sz="4400" dirty="0" smtClean="0">
                <a:solidFill>
                  <a:schemeClr val="tx1">
                    <a:lumMod val="95000"/>
                    <a:lumOff val="5000"/>
                  </a:schemeClr>
                </a:solidFill>
                <a:latin typeface="HG教科書体" panose="02020609000000000000" pitchFamily="17" charset="-128"/>
                <a:ea typeface="HG教科書体" panose="02020609000000000000" pitchFamily="17" charset="-128"/>
              </a:rPr>
              <a:t>①</a:t>
            </a:r>
            <a:endParaRPr lang="en-US" altLang="ja-JP" sz="4400" dirty="0">
              <a:solidFill>
                <a:schemeClr val="tx1">
                  <a:lumMod val="95000"/>
                  <a:lumOff val="5000"/>
                </a:schemeClr>
              </a:solidFill>
              <a:latin typeface="HG教科書体" panose="02020609000000000000" pitchFamily="17" charset="-128"/>
              <a:ea typeface="HG教科書体" panose="02020609000000000000" pitchFamily="17" charset="-128"/>
            </a:endParaRPr>
          </a:p>
        </p:txBody>
      </p:sp>
      <p:pic>
        <p:nvPicPr>
          <p:cNvPr id="115" name="図 11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4078" y="1330952"/>
            <a:ext cx="544251" cy="544251"/>
          </a:xfrm>
          <a:prstGeom prst="rect">
            <a:avLst/>
          </a:prstGeom>
        </p:spPr>
      </p:pic>
      <p:sp>
        <p:nvSpPr>
          <p:cNvPr id="12" name="スライド番号プレースホルダー 11"/>
          <p:cNvSpPr>
            <a:spLocks noGrp="1"/>
          </p:cNvSpPr>
          <p:nvPr>
            <p:ph type="sldNum" sz="quarter" idx="12"/>
          </p:nvPr>
        </p:nvSpPr>
        <p:spPr/>
        <p:txBody>
          <a:bodyPr/>
          <a:lstStyle/>
          <a:p>
            <a:fld id="{72904FCB-9A2C-4F92-998F-ED3B0993B9BB}" type="slidenum">
              <a:rPr kumimoji="1" lang="ja-JP" altLang="en-US" smtClean="0"/>
              <a:t>4</a:t>
            </a:fld>
            <a:endParaRPr kumimoji="1" lang="ja-JP" altLang="en-US" dirty="0"/>
          </a:p>
        </p:txBody>
      </p:sp>
      <p:grpSp>
        <p:nvGrpSpPr>
          <p:cNvPr id="45" name="グループ化 44"/>
          <p:cNvGrpSpPr/>
          <p:nvPr/>
        </p:nvGrpSpPr>
        <p:grpSpPr>
          <a:xfrm>
            <a:off x="2455289" y="7188584"/>
            <a:ext cx="4122356" cy="3372243"/>
            <a:chOff x="8054697" y="1091405"/>
            <a:chExt cx="3031962" cy="3169310"/>
          </a:xfrm>
        </p:grpSpPr>
        <p:sp>
          <p:nvSpPr>
            <p:cNvPr id="46" name="テキスト ボックス 45"/>
            <p:cNvSpPr txBox="1"/>
            <p:nvPr/>
          </p:nvSpPr>
          <p:spPr>
            <a:xfrm>
              <a:off x="8124223" y="1091405"/>
              <a:ext cx="1980369" cy="512890"/>
            </a:xfrm>
            <a:prstGeom prst="rect">
              <a:avLst/>
            </a:prstGeom>
            <a:noFill/>
          </p:spPr>
          <p:txBody>
            <a:bodyPr wrap="non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seq3.</a:t>
              </a:r>
              <a:r>
                <a:rPr lang="ja-JP" altLang="en-US" sz="2716" dirty="0">
                  <a:latin typeface="Times New Roman" panose="02020603050405020304" pitchFamily="18" charset="0"/>
                  <a:ea typeface="HG教科書体" panose="02020609000000000000" pitchFamily="17" charset="-128"/>
                  <a:cs typeface="Times New Roman" panose="02020603050405020304" pitchFamily="18" charset="0"/>
                </a:rPr>
                <a:t>尻尾制御</a:t>
              </a:r>
              <a:endParaRPr lang="ja-JP" altLang="en-US" sz="2716" dirty="0">
                <a:latin typeface="HG教科書体" panose="02020609000000000000" pitchFamily="17" charset="-128"/>
                <a:ea typeface="HG教科書体" panose="02020609000000000000" pitchFamily="17" charset="-128"/>
              </a:endParaRPr>
            </a:p>
          </p:txBody>
        </p:sp>
        <p:sp>
          <p:nvSpPr>
            <p:cNvPr id="47" name="正方形/長方形 46"/>
            <p:cNvSpPr/>
            <p:nvPr/>
          </p:nvSpPr>
          <p:spPr>
            <a:xfrm>
              <a:off x="8054697" y="1103391"/>
              <a:ext cx="3031962" cy="3157324"/>
            </a:xfrm>
            <a:prstGeom prst="rect">
              <a:avLst/>
            </a:prstGeom>
            <a:noFill/>
            <a:ln w="38100">
              <a:solidFill>
                <a:srgbClr val="B1BF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716" dirty="0"/>
            </a:p>
          </p:txBody>
        </p:sp>
      </p:grpSp>
      <p:sp>
        <p:nvSpPr>
          <p:cNvPr id="49" name="テキスト ボックス 48"/>
          <p:cNvSpPr txBox="1"/>
          <p:nvPr/>
        </p:nvSpPr>
        <p:spPr>
          <a:xfrm>
            <a:off x="6865010" y="1100195"/>
            <a:ext cx="3374012" cy="435056"/>
          </a:xfrm>
          <a:prstGeom prst="rect">
            <a:avLst/>
          </a:prstGeom>
          <a:noFill/>
        </p:spPr>
        <p:txBody>
          <a:bodyPr wrap="square" rtlCol="0">
            <a:spAutoFit/>
          </a:bodyPr>
          <a:lstStyle/>
          <a:p>
            <a:r>
              <a:rPr lang="en-US" altLang="ja-JP" sz="2227" dirty="0" smtClean="0">
                <a:latin typeface="Times New Roman" panose="02020603050405020304" pitchFamily="18" charset="0"/>
                <a:ea typeface="HGP教科書体" panose="02020600000000000000" pitchFamily="18" charset="-128"/>
                <a:cs typeface="Times New Roman" panose="02020603050405020304" pitchFamily="18" charset="0"/>
              </a:rPr>
              <a:t>Ⅲ-3 </a:t>
            </a:r>
            <a:r>
              <a:rPr lang="ja-JP" altLang="en-US" sz="2227" dirty="0" smtClean="0">
                <a:latin typeface="HGP教科書体" panose="02020600000000000000" pitchFamily="18" charset="-128"/>
                <a:ea typeface="HGP教科書体" panose="02020600000000000000" pitchFamily="18" charset="-128"/>
              </a:rPr>
              <a:t>ストーリー進行</a:t>
            </a:r>
            <a:endParaRPr lang="en-US" altLang="ja-JP" sz="2227" dirty="0">
              <a:latin typeface="HGP教科書体" panose="02020600000000000000" pitchFamily="18" charset="-128"/>
              <a:ea typeface="HGP教科書体" panose="02020600000000000000" pitchFamily="18" charset="-128"/>
            </a:endParaRPr>
          </a:p>
        </p:txBody>
      </p:sp>
      <p:sp>
        <p:nvSpPr>
          <p:cNvPr id="52" name="正方形/長方形 51"/>
          <p:cNvSpPr/>
          <p:nvPr/>
        </p:nvSpPr>
        <p:spPr>
          <a:xfrm>
            <a:off x="6718241" y="3118563"/>
            <a:ext cx="8250088" cy="7442264"/>
          </a:xfrm>
          <a:prstGeom prst="rect">
            <a:avLst/>
          </a:prstGeom>
          <a:noFill/>
          <a:ln w="38100">
            <a:solidFill>
              <a:srgbClr val="CC1FB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716" dirty="0"/>
          </a:p>
        </p:txBody>
      </p:sp>
      <p:sp>
        <p:nvSpPr>
          <p:cNvPr id="55" name="テキスト ボックス 54"/>
          <p:cNvSpPr txBox="1"/>
          <p:nvPr/>
        </p:nvSpPr>
        <p:spPr>
          <a:xfrm>
            <a:off x="6765787" y="3118563"/>
            <a:ext cx="3388866" cy="510268"/>
          </a:xfrm>
          <a:prstGeom prst="rect">
            <a:avLst/>
          </a:prstGeom>
          <a:noFill/>
        </p:spPr>
        <p:txBody>
          <a:bodyPr wrap="squar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seq2.</a:t>
            </a:r>
            <a:r>
              <a:rPr lang="ja-JP" altLang="en-US" sz="2716" dirty="0" smtClean="0">
                <a:latin typeface="HG教科書体" panose="02020609000000000000" pitchFamily="17" charset="-128"/>
                <a:ea typeface="HG教科書体" panose="02020609000000000000" pitchFamily="17" charset="-128"/>
              </a:rPr>
              <a:t>ストーリー進行</a:t>
            </a:r>
            <a:endParaRPr lang="ja-JP" altLang="en-US" sz="2716" dirty="0">
              <a:latin typeface="HG教科書体" panose="02020609000000000000" pitchFamily="17" charset="-128"/>
              <a:ea typeface="HG教科書体" panose="02020609000000000000" pitchFamily="17" charset="-128"/>
            </a:endParaRPr>
          </a:p>
        </p:txBody>
      </p:sp>
      <p:sp>
        <p:nvSpPr>
          <p:cNvPr id="56" name="角丸四角形 55"/>
          <p:cNvSpPr/>
          <p:nvPr/>
        </p:nvSpPr>
        <p:spPr>
          <a:xfrm>
            <a:off x="249007" y="5378566"/>
            <a:ext cx="6281094" cy="1660400"/>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57" name="テキスト ボックス 56"/>
          <p:cNvSpPr txBox="1"/>
          <p:nvPr/>
        </p:nvSpPr>
        <p:spPr>
          <a:xfrm>
            <a:off x="359743" y="5422835"/>
            <a:ext cx="2697498" cy="400751"/>
          </a:xfrm>
          <a:prstGeom prst="rect">
            <a:avLst/>
          </a:prstGeom>
          <a:noFill/>
        </p:spPr>
        <p:txBody>
          <a:bodyPr wrap="square" rtlCol="0">
            <a:spAutoFit/>
          </a:bodyPr>
          <a:lstStyle/>
          <a:p>
            <a:r>
              <a:rPr lang="en-US" altLang="ja-JP" sz="2004" dirty="0" smtClean="0">
                <a:latin typeface="Times New Roman" panose="02020603050405020304" pitchFamily="18" charset="0"/>
                <a:ea typeface="HGP教科書体" panose="02020600000000000000" pitchFamily="18" charset="-128"/>
                <a:cs typeface="Times New Roman" panose="02020603050405020304" pitchFamily="18" charset="0"/>
              </a:rPr>
              <a:t>Ⅲ-1 </a:t>
            </a:r>
            <a:r>
              <a:rPr lang="ja-JP" altLang="en-US" sz="2004" dirty="0" smtClean="0">
                <a:latin typeface="HGP教科書体" panose="02020600000000000000" pitchFamily="18" charset="-128"/>
                <a:ea typeface="HGP教科書体" panose="02020600000000000000" pitchFamily="18" charset="-128"/>
              </a:rPr>
              <a:t>全体実行</a:t>
            </a:r>
            <a:endParaRPr lang="en-US" altLang="ja-JP" sz="2004" dirty="0">
              <a:latin typeface="HGP教科書体" panose="02020600000000000000" pitchFamily="18" charset="-128"/>
              <a:ea typeface="HGP教科書体" panose="02020600000000000000" pitchFamily="18" charset="-128"/>
            </a:endParaRPr>
          </a:p>
        </p:txBody>
      </p:sp>
      <p:sp>
        <p:nvSpPr>
          <p:cNvPr id="58" name="テキスト ボックス 57"/>
          <p:cNvSpPr txBox="1"/>
          <p:nvPr/>
        </p:nvSpPr>
        <p:spPr>
          <a:xfrm>
            <a:off x="530126" y="5761410"/>
            <a:ext cx="5858168" cy="1292662"/>
          </a:xfrm>
          <a:prstGeom prst="rect">
            <a:avLst/>
          </a:prstGeom>
          <a:noFill/>
        </p:spPr>
        <p:txBody>
          <a:bodyPr wrap="square" rtlCol="0">
            <a:spAutoFit/>
          </a:bodyPr>
          <a:lstStyle/>
          <a:p>
            <a:r>
              <a:rPr lang="ja-JP" altLang="en-US" sz="1250" dirty="0">
                <a:latin typeface="HGP教科書体" panose="02020600000000000000" pitchFamily="18" charset="-128"/>
                <a:ea typeface="HGP教科書体" panose="02020600000000000000" pitchFamily="18" charset="-128"/>
              </a:rPr>
              <a:t>　</a:t>
            </a:r>
            <a:r>
              <a:rPr lang="ja-JP" altLang="en-US" sz="1250" dirty="0" smtClean="0">
                <a:latin typeface="HGP教科書体" panose="02020600000000000000" pitchFamily="18" charset="-128"/>
                <a:ea typeface="HGP教科書体" panose="02020600000000000000" pitchFamily="18" charset="-128"/>
              </a:rPr>
              <a:t>全体実行の</a:t>
            </a:r>
            <a:r>
              <a:rPr lang="ja-JP" altLang="en-US" sz="1250" dirty="0">
                <a:latin typeface="HGP教科書体" panose="02020600000000000000" pitchFamily="18" charset="-128"/>
                <a:ea typeface="HGP教科書体" panose="02020600000000000000" pitchFamily="18" charset="-128"/>
              </a:rPr>
              <a:t>シーケンス図では、</a:t>
            </a:r>
            <a:r>
              <a:rPr lang="en-US" altLang="ja-JP" sz="1250" dirty="0">
                <a:latin typeface="Times New Roman" panose="02020603050405020304" pitchFamily="18" charset="0"/>
                <a:ea typeface="HGP教科書体" panose="02020600000000000000" pitchFamily="18" charset="-128"/>
                <a:cs typeface="Times New Roman" panose="02020603050405020304" pitchFamily="18" charset="0"/>
              </a:rPr>
              <a:t>Ⅱ.</a:t>
            </a:r>
            <a:r>
              <a:rPr lang="ja-JP" altLang="en-US" sz="1250" dirty="0">
                <a:latin typeface="HGP教科書体" panose="02020600000000000000" pitchFamily="18" charset="-128"/>
                <a:ea typeface="HGP教科書体" panose="02020600000000000000" pitchFamily="18" charset="-128"/>
              </a:rPr>
              <a:t>構造モデルで述べたような</a:t>
            </a:r>
            <a:r>
              <a:rPr lang="ja-JP" altLang="en-US" sz="1250" dirty="0" smtClean="0">
                <a:latin typeface="HGP教科書体" panose="02020600000000000000" pitchFamily="18" charset="-128"/>
                <a:ea typeface="HGP教科書体" panose="02020600000000000000" pitchFamily="18" charset="-128"/>
              </a:rPr>
              <a:t>ストーリーを</a:t>
            </a:r>
            <a:r>
              <a:rPr lang="ja-JP" altLang="en-US" sz="1250" dirty="0">
                <a:latin typeface="HGP教科書体" panose="02020600000000000000" pitchFamily="18" charset="-128"/>
                <a:ea typeface="HGP教科書体" panose="02020600000000000000" pitchFamily="18" charset="-128"/>
              </a:rPr>
              <a:t>表現している。</a:t>
            </a:r>
            <a:endParaRPr lang="en-US" altLang="ja-JP" sz="1250" dirty="0">
              <a:latin typeface="HGP教科書体" panose="02020600000000000000" pitchFamily="18" charset="-128"/>
              <a:ea typeface="HGP教科書体" panose="02020600000000000000" pitchFamily="18" charset="-128"/>
            </a:endParaRPr>
          </a:p>
          <a:p>
            <a:r>
              <a:rPr lang="ja-JP" altLang="en-US" sz="1250" dirty="0">
                <a:latin typeface="HGP教科書体" panose="02020600000000000000" pitchFamily="18" charset="-128"/>
                <a:ea typeface="HGP教科書体" panose="02020600000000000000" pitchFamily="18" charset="-128"/>
              </a:rPr>
              <a:t>　まず、全体実行は出力に</a:t>
            </a:r>
            <a:r>
              <a:rPr lang="ja-JP" altLang="en-US" sz="1250" dirty="0" smtClean="0">
                <a:latin typeface="HGP教科書体" panose="02020600000000000000" pitchFamily="18" charset="-128"/>
                <a:ea typeface="HGP教科書体" panose="02020600000000000000" pitchFamily="18" charset="-128"/>
              </a:rPr>
              <a:t>「</a:t>
            </a:r>
            <a:r>
              <a:rPr lang="ja-JP" altLang="en-US" sz="1250" dirty="0">
                <a:latin typeface="HGP教科書体" panose="02020600000000000000" pitchFamily="18" charset="-128"/>
                <a:ea typeface="HGP教科書体" panose="02020600000000000000" pitchFamily="18" charset="-128"/>
              </a:rPr>
              <a:t>動作</a:t>
            </a:r>
            <a:r>
              <a:rPr lang="ja-JP" altLang="en-US" sz="1250" dirty="0" smtClean="0">
                <a:latin typeface="HGP教科書体" panose="02020600000000000000" pitchFamily="18" charset="-128"/>
                <a:ea typeface="HGP教科書体" panose="02020600000000000000" pitchFamily="18" charset="-128"/>
              </a:rPr>
              <a:t>」</a:t>
            </a:r>
            <a:r>
              <a:rPr lang="ja-JP" altLang="en-US" sz="1250" dirty="0">
                <a:latin typeface="HGP教科書体" panose="02020600000000000000" pitchFamily="18" charset="-128"/>
                <a:ea typeface="HGP教科書体" panose="02020600000000000000" pitchFamily="18" charset="-128"/>
              </a:rPr>
              <a:t>を実行</a:t>
            </a:r>
            <a:r>
              <a:rPr lang="ja-JP" altLang="en-US" sz="1250" dirty="0" smtClean="0">
                <a:latin typeface="HGP教科書体" panose="02020600000000000000" pitchFamily="18" charset="-128"/>
                <a:ea typeface="HGP教科書体" panose="02020600000000000000" pitchFamily="18" charset="-128"/>
              </a:rPr>
              <a:t>させる</a:t>
            </a:r>
            <a:r>
              <a:rPr lang="ja-JP" altLang="en-US" sz="1250" dirty="0">
                <a:latin typeface="HGP教科書体" panose="02020600000000000000" pitchFamily="18" charset="-128"/>
                <a:ea typeface="HGP教科書体" panose="02020600000000000000" pitchFamily="18" charset="-128"/>
              </a:rPr>
              <a:t>。</a:t>
            </a:r>
            <a:r>
              <a:rPr lang="ja-JP" altLang="en-US" sz="1250" dirty="0" smtClean="0">
                <a:latin typeface="HGP教科書体" panose="02020600000000000000" pitchFamily="18" charset="-128"/>
                <a:ea typeface="HGP教科書体" panose="02020600000000000000" pitchFamily="18" charset="-128"/>
              </a:rPr>
              <a:t>「動作」が終了するとストーリー進行に「条件」を判断させ、次の「動作」に進行する。これをルックアップゲートの攻略が終了するまで繰り返す、といった流れになっている。</a:t>
            </a:r>
            <a:endParaRPr lang="en-US" altLang="ja-JP" sz="1250" dirty="0" smtClean="0">
              <a:latin typeface="HGP教科書体" panose="02020600000000000000" pitchFamily="18" charset="-128"/>
              <a:ea typeface="HGP教科書体" panose="02020600000000000000" pitchFamily="18" charset="-128"/>
            </a:endParaRPr>
          </a:p>
          <a:p>
            <a:r>
              <a:rPr lang="ja-JP" altLang="en-US" sz="1250" dirty="0">
                <a:latin typeface="HGP教科書体" panose="02020600000000000000" pitchFamily="18" charset="-128"/>
                <a:ea typeface="HGP教科書体" panose="02020600000000000000" pitchFamily="18" charset="-128"/>
              </a:rPr>
              <a:t>　</a:t>
            </a:r>
            <a:r>
              <a:rPr lang="ja-JP" altLang="en-US" sz="1250" dirty="0" smtClean="0">
                <a:latin typeface="HGP教科書体" panose="02020600000000000000" pitchFamily="18" charset="-128"/>
                <a:ea typeface="HGP教科書体" panose="02020600000000000000" pitchFamily="18" charset="-128"/>
              </a:rPr>
              <a:t>動作によっては、ルックアップゲートを攻略する</a:t>
            </a:r>
            <a:r>
              <a:rPr lang="ja-JP" altLang="en-US" sz="1250" dirty="0">
                <a:latin typeface="HGP教科書体" panose="02020600000000000000" pitchFamily="18" charset="-128"/>
                <a:ea typeface="HGP教科書体" panose="02020600000000000000" pitchFamily="18" charset="-128"/>
              </a:rPr>
              <a:t>上</a:t>
            </a:r>
            <a:r>
              <a:rPr lang="ja-JP" altLang="en-US" sz="1250" dirty="0" smtClean="0">
                <a:latin typeface="HGP教科書体" panose="02020600000000000000" pitchFamily="18" charset="-128"/>
                <a:ea typeface="HGP教科書体" panose="02020600000000000000" pitchFamily="18" charset="-128"/>
              </a:rPr>
              <a:t>でライントレースを行う</a:t>
            </a:r>
            <a:r>
              <a:rPr lang="ja-JP" altLang="en-US" sz="1250" dirty="0">
                <a:latin typeface="HGP教科書体" panose="02020600000000000000" pitchFamily="18" charset="-128"/>
                <a:ea typeface="HGP教科書体" panose="02020600000000000000" pitchFamily="18" charset="-128"/>
              </a:rPr>
              <a:t>必要</a:t>
            </a:r>
            <a:r>
              <a:rPr lang="ja-JP" altLang="en-US" sz="1250" dirty="0" smtClean="0">
                <a:latin typeface="HGP教科書体" panose="02020600000000000000" pitchFamily="18" charset="-128"/>
                <a:ea typeface="HGP教科書体" panose="02020600000000000000" pitchFamily="18" charset="-128"/>
              </a:rPr>
              <a:t>がある。その場合は、</a:t>
            </a:r>
            <a:r>
              <a:rPr lang="en-US" altLang="ja-JP" sz="1250" dirty="0" smtClean="0">
                <a:latin typeface="Times New Roman" panose="02020603050405020304" pitchFamily="18" charset="0"/>
                <a:ea typeface="HGP教科書体" panose="02020600000000000000" pitchFamily="18" charset="-128"/>
                <a:cs typeface="Times New Roman" panose="02020603050405020304" pitchFamily="18" charset="0"/>
              </a:rPr>
              <a:t>seq5.</a:t>
            </a:r>
            <a:r>
              <a:rPr lang="ja-JP" altLang="en-US" sz="1250" dirty="0" smtClean="0">
                <a:latin typeface="HGP教科書体" panose="02020600000000000000" pitchFamily="18" charset="-128"/>
                <a:ea typeface="HGP教科書体" panose="02020600000000000000" pitchFamily="18" charset="-128"/>
              </a:rPr>
              <a:t>ライントレースでモータの操舵量を算出する。</a:t>
            </a:r>
            <a:endParaRPr lang="en-US" altLang="ja-JP" sz="1250" dirty="0" smtClean="0">
              <a:latin typeface="HGP教科書体" panose="02020600000000000000" pitchFamily="18" charset="-128"/>
              <a:ea typeface="HGP教科書体" panose="02020600000000000000" pitchFamily="18" charset="-128"/>
            </a:endParaRPr>
          </a:p>
        </p:txBody>
      </p:sp>
      <p:sp>
        <p:nvSpPr>
          <p:cNvPr id="59" name="角丸四角形 58"/>
          <p:cNvSpPr/>
          <p:nvPr/>
        </p:nvSpPr>
        <p:spPr>
          <a:xfrm>
            <a:off x="249008" y="7201337"/>
            <a:ext cx="2018141" cy="3359490"/>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60" name="テキスト ボックス 59"/>
          <p:cNvSpPr txBox="1"/>
          <p:nvPr/>
        </p:nvSpPr>
        <p:spPr>
          <a:xfrm>
            <a:off x="318350" y="7235448"/>
            <a:ext cx="1813058" cy="400751"/>
          </a:xfrm>
          <a:prstGeom prst="rect">
            <a:avLst/>
          </a:prstGeom>
          <a:noFill/>
        </p:spPr>
        <p:txBody>
          <a:bodyPr wrap="square" rtlCol="0">
            <a:spAutoFit/>
          </a:bodyPr>
          <a:lstStyle/>
          <a:p>
            <a:r>
              <a:rPr lang="en-US" altLang="ja-JP" sz="2004" dirty="0" smtClean="0">
                <a:latin typeface="Times New Roman" panose="02020603050405020304" pitchFamily="18" charset="0"/>
                <a:ea typeface="HGP教科書体" panose="02020600000000000000" pitchFamily="18" charset="-128"/>
                <a:cs typeface="Times New Roman" panose="02020603050405020304" pitchFamily="18" charset="0"/>
              </a:rPr>
              <a:t>Ⅲ-2 </a:t>
            </a:r>
            <a:r>
              <a:rPr lang="ja-JP" altLang="en-US" sz="2004" dirty="0" smtClean="0">
                <a:latin typeface="HGP教科書体" panose="02020600000000000000" pitchFamily="18" charset="-128"/>
                <a:ea typeface="HGP教科書体" panose="02020600000000000000" pitchFamily="18" charset="-128"/>
              </a:rPr>
              <a:t>尻尾制御</a:t>
            </a:r>
            <a:endParaRPr lang="en-US" altLang="ja-JP" sz="2004" dirty="0">
              <a:latin typeface="HGP教科書体" panose="02020600000000000000" pitchFamily="18" charset="-128"/>
              <a:ea typeface="HGP教科書体" panose="02020600000000000000" pitchFamily="18" charset="-128"/>
            </a:endParaRPr>
          </a:p>
        </p:txBody>
      </p:sp>
      <p:sp>
        <p:nvSpPr>
          <p:cNvPr id="61" name="テキスト ボックス 60"/>
          <p:cNvSpPr txBox="1"/>
          <p:nvPr/>
        </p:nvSpPr>
        <p:spPr>
          <a:xfrm>
            <a:off x="381552" y="7583089"/>
            <a:ext cx="1837617" cy="2977738"/>
          </a:xfrm>
          <a:prstGeom prst="rect">
            <a:avLst/>
          </a:prstGeom>
          <a:noFill/>
        </p:spPr>
        <p:txBody>
          <a:bodyPr wrap="square" rtlCol="0">
            <a:spAutoFit/>
          </a:bodyPr>
          <a:lstStyle/>
          <a:p>
            <a:r>
              <a:rPr lang="ja-JP" altLang="en-US" sz="1250" dirty="0">
                <a:latin typeface="HGP教科書体" panose="02020600000000000000" pitchFamily="18" charset="-128"/>
                <a:ea typeface="HGP教科書体" panose="02020600000000000000" pitchFamily="18" charset="-128"/>
              </a:rPr>
              <a:t>　</a:t>
            </a:r>
            <a:r>
              <a:rPr lang="ja-JP" altLang="en-US" sz="1250" dirty="0" smtClean="0">
                <a:latin typeface="HGP教科書体" panose="02020600000000000000" pitchFamily="18" charset="-128"/>
                <a:ea typeface="HGP教科書体" panose="02020600000000000000" pitchFamily="18" charset="-128"/>
              </a:rPr>
              <a:t>シーケンス図を</a:t>
            </a:r>
            <a:r>
              <a:rPr lang="en-US" altLang="ja-JP" sz="1250" dirty="0" smtClean="0">
                <a:latin typeface="Times New Roman" panose="02020603050405020304" pitchFamily="18" charset="0"/>
                <a:ea typeface="HGP教科書体" panose="02020600000000000000" pitchFamily="18" charset="-128"/>
                <a:cs typeface="Times New Roman" panose="02020603050405020304" pitchFamily="18" charset="0"/>
              </a:rPr>
              <a:t>seq3.</a:t>
            </a:r>
            <a:r>
              <a:rPr lang="ja-JP" altLang="en-US" sz="1250" dirty="0" smtClean="0">
                <a:latin typeface="HGP教科書体" panose="02020600000000000000" pitchFamily="18" charset="-128"/>
                <a:ea typeface="HGP教科書体" panose="02020600000000000000" pitchFamily="18" charset="-128"/>
              </a:rPr>
              <a:t>尻尾制御に</a:t>
            </a:r>
            <a:r>
              <a:rPr lang="ja-JP" altLang="en-US" sz="1250" dirty="0">
                <a:latin typeface="HGP教科書体" panose="02020600000000000000" pitchFamily="18" charset="-128"/>
                <a:ea typeface="HGP教科書体" panose="02020600000000000000" pitchFamily="18" charset="-128"/>
              </a:rPr>
              <a:t>示す</a:t>
            </a:r>
            <a:r>
              <a:rPr lang="ja-JP" altLang="en-US" sz="1250" dirty="0" smtClean="0">
                <a:latin typeface="HGP教科書体" panose="02020600000000000000" pitchFamily="18" charset="-128"/>
                <a:ea typeface="HGP教科書体" panose="02020600000000000000" pitchFamily="18" charset="-128"/>
              </a:rPr>
              <a:t>。</a:t>
            </a:r>
            <a:endParaRPr lang="en-US" altLang="ja-JP" sz="1250" dirty="0" smtClean="0">
              <a:latin typeface="HGP教科書体" panose="02020600000000000000" pitchFamily="18" charset="-128"/>
              <a:ea typeface="HGP教科書体" panose="02020600000000000000" pitchFamily="18" charset="-128"/>
            </a:endParaRPr>
          </a:p>
          <a:p>
            <a:r>
              <a:rPr lang="ja-JP" altLang="en-US" sz="1250" dirty="0">
                <a:latin typeface="HGP教科書体" panose="02020600000000000000" pitchFamily="18" charset="-128"/>
                <a:ea typeface="HGP教科書体" panose="02020600000000000000" pitchFamily="18" charset="-128"/>
              </a:rPr>
              <a:t>　</a:t>
            </a:r>
            <a:r>
              <a:rPr lang="ja-JP" altLang="en-US" sz="1250" dirty="0" smtClean="0">
                <a:latin typeface="HGP教科書体" panose="02020600000000000000" pitchFamily="18" charset="-128"/>
                <a:ea typeface="HGP教科書体" panose="02020600000000000000" pitchFamily="18" charset="-128"/>
              </a:rPr>
              <a:t>制御量の</a:t>
            </a:r>
            <a:r>
              <a:rPr lang="ja-JP" altLang="en-US" sz="1250" dirty="0">
                <a:latin typeface="HGP教科書体" panose="02020600000000000000" pitchFamily="18" charset="-128"/>
                <a:ea typeface="HGP教科書体" panose="02020600000000000000" pitchFamily="18" charset="-128"/>
              </a:rPr>
              <a:t>算出</a:t>
            </a:r>
            <a:r>
              <a:rPr lang="ja-JP" altLang="en-US" sz="1250" dirty="0" smtClean="0">
                <a:latin typeface="HGP教科書体" panose="02020600000000000000" pitchFamily="18" charset="-128"/>
                <a:ea typeface="HGP教科書体" panose="02020600000000000000" pitchFamily="18" charset="-128"/>
              </a:rPr>
              <a:t>に用いる「</a:t>
            </a:r>
            <a:r>
              <a:rPr lang="en-US" altLang="ja-JP" sz="1250" dirty="0" smtClean="0">
                <a:latin typeface="HGP教科書体" panose="02020600000000000000" pitchFamily="18" charset="-128"/>
                <a:ea typeface="HGP教科書体" panose="02020600000000000000" pitchFamily="18" charset="-128"/>
              </a:rPr>
              <a:t>PID</a:t>
            </a:r>
            <a:r>
              <a:rPr lang="ja-JP" altLang="en-US" sz="1250" dirty="0" smtClean="0">
                <a:latin typeface="HGP教科書体" panose="02020600000000000000" pitchFamily="18" charset="-128"/>
                <a:ea typeface="HGP教科書体" panose="02020600000000000000" pitchFamily="18" charset="-128"/>
              </a:rPr>
              <a:t>情報」は</a:t>
            </a:r>
            <a:r>
              <a:rPr lang="en-US" altLang="ja-JP" sz="1250" dirty="0" smtClean="0">
                <a:latin typeface="Times New Roman" panose="02020603050405020304" pitchFamily="18" charset="0"/>
                <a:ea typeface="HGP教科書体" panose="02020600000000000000" pitchFamily="18" charset="-128"/>
                <a:cs typeface="Times New Roman" panose="02020603050405020304" pitchFamily="18" charset="0"/>
              </a:rPr>
              <a:t>class1.</a:t>
            </a:r>
            <a:r>
              <a:rPr lang="ja-JP" altLang="en-US" sz="1250" dirty="0" smtClean="0">
                <a:latin typeface="HGP教科書体" panose="02020600000000000000" pitchFamily="18" charset="-128"/>
                <a:ea typeface="HGP教科書体" panose="02020600000000000000" pitchFamily="18" charset="-128"/>
              </a:rPr>
              <a:t>全体図における「</a:t>
            </a:r>
            <a:r>
              <a:rPr lang="en-US" altLang="ja-JP" sz="1250" dirty="0" smtClean="0">
                <a:latin typeface="HGP教科書体" panose="02020600000000000000" pitchFamily="18" charset="-128"/>
                <a:ea typeface="HGP教科書体" panose="02020600000000000000" pitchFamily="18" charset="-128"/>
              </a:rPr>
              <a:t>PID</a:t>
            </a:r>
            <a:r>
              <a:rPr lang="ja-JP" altLang="en-US" sz="1250" dirty="0" smtClean="0">
                <a:latin typeface="HGP教科書体" panose="02020600000000000000" pitchFamily="18" charset="-128"/>
                <a:ea typeface="HGP教科書体" panose="02020600000000000000" pitchFamily="18" charset="-128"/>
              </a:rPr>
              <a:t>尻尾制御情報」であり、「現在値」はモータから取得した角度値である。「</a:t>
            </a:r>
            <a:r>
              <a:rPr lang="en-US" altLang="ja-JP" sz="1250" dirty="0" smtClean="0">
                <a:latin typeface="HGP教科書体" panose="02020600000000000000" pitchFamily="18" charset="-128"/>
                <a:ea typeface="HGP教科書体" panose="02020600000000000000" pitchFamily="18" charset="-128"/>
              </a:rPr>
              <a:t>PID</a:t>
            </a:r>
            <a:r>
              <a:rPr lang="ja-JP" altLang="en-US" sz="1250" dirty="0" smtClean="0">
                <a:latin typeface="HGP教科書体" panose="02020600000000000000" pitchFamily="18" charset="-128"/>
                <a:ea typeface="HGP教科書体" panose="02020600000000000000" pitchFamily="18" charset="-128"/>
              </a:rPr>
              <a:t>情報」の</a:t>
            </a:r>
            <a:r>
              <a:rPr lang="ja-JP" altLang="en-US" sz="1250" dirty="0">
                <a:latin typeface="HGP教科書体" panose="02020600000000000000" pitchFamily="18" charset="-128"/>
                <a:ea typeface="HGP教科書体" panose="02020600000000000000" pitchFamily="18" charset="-128"/>
              </a:rPr>
              <a:t>中</a:t>
            </a:r>
            <a:r>
              <a:rPr lang="ja-JP" altLang="en-US" sz="1250" dirty="0" smtClean="0">
                <a:latin typeface="HGP教科書体" panose="02020600000000000000" pitchFamily="18" charset="-128"/>
                <a:ea typeface="HGP教科書体" panose="02020600000000000000" pitchFamily="18" charset="-128"/>
              </a:rPr>
              <a:t>に目標値と</a:t>
            </a:r>
            <a:r>
              <a:rPr lang="en-US" altLang="ja-JP" sz="1250" dirty="0" smtClean="0">
                <a:latin typeface="HGP教科書体" panose="02020600000000000000" pitchFamily="18" charset="-128"/>
                <a:ea typeface="HGP教科書体" panose="02020600000000000000" pitchFamily="18" charset="-128"/>
              </a:rPr>
              <a:t>PID</a:t>
            </a:r>
            <a:r>
              <a:rPr lang="ja-JP" altLang="en-US" sz="1250" dirty="0" smtClean="0">
                <a:latin typeface="HGP教科書体" panose="02020600000000000000" pitchFamily="18" charset="-128"/>
                <a:ea typeface="HGP教科書体" panose="02020600000000000000" pitchFamily="18" charset="-128"/>
              </a:rPr>
              <a:t>の各ゲイン値が格納されている。後述する</a:t>
            </a:r>
            <a:r>
              <a:rPr lang="en-US" altLang="ja-JP" sz="1250" dirty="0" smtClean="0">
                <a:latin typeface="Times New Roman" panose="02020603050405020304" pitchFamily="18" charset="0"/>
                <a:ea typeface="HGP教科書体" panose="02020600000000000000" pitchFamily="18" charset="-128"/>
                <a:cs typeface="Times New Roman" panose="02020603050405020304" pitchFamily="18" charset="0"/>
              </a:rPr>
              <a:t>seq5.</a:t>
            </a:r>
            <a:r>
              <a:rPr lang="ja-JP" altLang="en-US" sz="1250" dirty="0" smtClean="0">
                <a:latin typeface="HGP教科書体" panose="02020600000000000000" pitchFamily="18" charset="-128"/>
                <a:ea typeface="HGP教科書体" panose="02020600000000000000" pitchFamily="18" charset="-128"/>
              </a:rPr>
              <a:t>ライントレースでも同じ「</a:t>
            </a:r>
            <a:r>
              <a:rPr lang="en-US" altLang="ja-JP" sz="1250" dirty="0" smtClean="0">
                <a:latin typeface="HGP教科書体" panose="02020600000000000000" pitchFamily="18" charset="-128"/>
                <a:ea typeface="HGP教科書体" panose="02020600000000000000" pitchFamily="18" charset="-128"/>
              </a:rPr>
              <a:t>PID</a:t>
            </a:r>
            <a:r>
              <a:rPr lang="ja-JP" altLang="en-US" sz="1250" dirty="0" smtClean="0">
                <a:latin typeface="HGP教科書体" panose="02020600000000000000" pitchFamily="18" charset="-128"/>
                <a:ea typeface="HGP教科書体" panose="02020600000000000000" pitchFamily="18" charset="-128"/>
              </a:rPr>
              <a:t>制御」クラスを用いているが、そちらでは用いる引数の内部情報が異なる。</a:t>
            </a:r>
            <a:endParaRPr lang="en-US" altLang="ja-JP" sz="1250" dirty="0" smtClean="0">
              <a:latin typeface="HGP教科書体" panose="02020600000000000000" pitchFamily="18" charset="-128"/>
              <a:ea typeface="HGP教科書体" panose="02020600000000000000" pitchFamily="18" charset="-128"/>
            </a:endParaRPr>
          </a:p>
        </p:txBody>
      </p:sp>
      <p:sp>
        <p:nvSpPr>
          <p:cNvPr id="26" name="テキスト ボックス 25"/>
          <p:cNvSpPr txBox="1"/>
          <p:nvPr/>
        </p:nvSpPr>
        <p:spPr>
          <a:xfrm>
            <a:off x="6932988" y="1379110"/>
            <a:ext cx="5994510" cy="1598899"/>
          </a:xfrm>
          <a:prstGeom prst="rect">
            <a:avLst/>
          </a:prstGeom>
          <a:noFill/>
        </p:spPr>
        <p:txBody>
          <a:bodyPr wrap="square" rtlCol="0">
            <a:spAutoFit/>
          </a:bodyPr>
          <a:lstStyle/>
          <a:p>
            <a:r>
              <a:rPr lang="ja-JP" altLang="en-US" sz="1600" dirty="0" smtClean="0">
                <a:latin typeface="HGP教科書体" panose="02020600000000000000" pitchFamily="18" charset="-128"/>
                <a:ea typeface="HGP教科書体" panose="02020600000000000000" pitchFamily="18" charset="-128"/>
              </a:rPr>
              <a:t>　</a:t>
            </a:r>
            <a:r>
              <a:rPr lang="ja-JP" altLang="en-US" sz="1170" dirty="0" smtClean="0">
                <a:latin typeface="HGP教科書体" panose="02020600000000000000" pitchFamily="18" charset="-128"/>
                <a:ea typeface="HGP教科書体" panose="02020600000000000000" pitchFamily="18" charset="-128"/>
              </a:rPr>
              <a:t>ストーリー</a:t>
            </a:r>
            <a:r>
              <a:rPr lang="ja-JP" altLang="en-US" sz="1170" dirty="0">
                <a:latin typeface="HGP教科書体" panose="02020600000000000000" pitchFamily="18" charset="-128"/>
                <a:ea typeface="HGP教科書体" panose="02020600000000000000" pitchFamily="18" charset="-128"/>
              </a:rPr>
              <a:t>進行では各ストーリー番号に従って条件</a:t>
            </a:r>
            <a:r>
              <a:rPr lang="ja-JP" altLang="en-US" sz="1170" dirty="0" smtClean="0">
                <a:latin typeface="HGP教科書体" panose="02020600000000000000" pitchFamily="18" charset="-128"/>
                <a:ea typeface="HGP教科書体" panose="02020600000000000000" pitchFamily="18" charset="-128"/>
              </a:rPr>
              <a:t>の真偽について判定</a:t>
            </a:r>
            <a:r>
              <a:rPr lang="ja-JP" altLang="en-US" sz="1170" dirty="0">
                <a:latin typeface="HGP教科書体" panose="02020600000000000000" pitchFamily="18" charset="-128"/>
                <a:ea typeface="HGP教科書体" panose="02020600000000000000" pitchFamily="18" charset="-128"/>
              </a:rPr>
              <a:t>を行い、条件が達成されていればストーリー番号を更新して次の動作情報と動作更新条件に切り替えを行う</a:t>
            </a:r>
            <a:r>
              <a:rPr lang="ja-JP" altLang="en-US" sz="1170" dirty="0" smtClean="0">
                <a:latin typeface="HGP教科書体" panose="02020600000000000000" pitchFamily="18" charset="-128"/>
                <a:ea typeface="HGP教科書体" panose="02020600000000000000" pitchFamily="18" charset="-128"/>
              </a:rPr>
              <a:t>。</a:t>
            </a:r>
            <a:endParaRPr lang="en-US" altLang="ja-JP" sz="1170" dirty="0">
              <a:latin typeface="HGP教科書体" panose="02020600000000000000" pitchFamily="18" charset="-128"/>
              <a:ea typeface="HGP教科書体" panose="02020600000000000000" pitchFamily="18" charset="-128"/>
            </a:endParaRPr>
          </a:p>
          <a:p>
            <a:r>
              <a:rPr lang="ja-JP" altLang="en-US" sz="1170" dirty="0" smtClean="0">
                <a:latin typeface="HGP教科書体" panose="02020600000000000000" pitchFamily="18" charset="-128"/>
                <a:ea typeface="HGP教科書体" panose="02020600000000000000" pitchFamily="18" charset="-128"/>
              </a:rPr>
              <a:t>　「ストーリー番号</a:t>
            </a:r>
            <a:r>
              <a:rPr lang="en-US" altLang="ja-JP" sz="1170" dirty="0" smtClean="0">
                <a:latin typeface="HGP教科書体" panose="02020600000000000000" pitchFamily="18" charset="-128"/>
                <a:ea typeface="HGP教科書体" panose="02020600000000000000" pitchFamily="18" charset="-128"/>
              </a:rPr>
              <a:t>=1</a:t>
            </a:r>
            <a:r>
              <a:rPr lang="ja-JP" altLang="en-US" sz="1170" dirty="0" smtClean="0">
                <a:latin typeface="HGP教科書体" panose="02020600000000000000" pitchFamily="18" charset="-128"/>
                <a:ea typeface="HGP教科書体" panose="02020600000000000000" pitchFamily="18" charset="-128"/>
              </a:rPr>
              <a:t>」では</a:t>
            </a:r>
            <a:r>
              <a:rPr lang="en-US" altLang="ja-JP" sz="1170" dirty="0" smtClean="0">
                <a:latin typeface="HGP教科書体" panose="02020600000000000000" pitchFamily="18" charset="-128"/>
                <a:ea typeface="HGP教科書体" panose="02020600000000000000" pitchFamily="18" charset="-128"/>
              </a:rPr>
              <a:t>L</a:t>
            </a:r>
            <a:r>
              <a:rPr lang="ja-JP" altLang="en-US" sz="1170" dirty="0" smtClean="0">
                <a:latin typeface="HGP教科書体" panose="02020600000000000000" pitchFamily="18" charset="-128"/>
                <a:ea typeface="HGP教科書体" panose="02020600000000000000" pitchFamily="18" charset="-128"/>
              </a:rPr>
              <a:t>コースを完走した後、ルックアップゲートを超音波センサで見つけなければならないため、超音波センサ条件を用いる。ルックアップゲートを見つけてからは、ストーリーの進行を「走行距離条件」、「ジャイロセンサ条件」、「尻尾モータ条件」から判断して行う。紙面の都合上、代表的な条件判断のみを記載した。</a:t>
            </a:r>
            <a:endParaRPr lang="en-US" altLang="ja-JP" sz="1170" dirty="0" smtClean="0">
              <a:latin typeface="HGP教科書体" panose="02020600000000000000" pitchFamily="18" charset="-128"/>
              <a:ea typeface="HGP教科書体" panose="02020600000000000000" pitchFamily="18" charset="-128"/>
            </a:endParaRPr>
          </a:p>
          <a:p>
            <a:r>
              <a:rPr lang="ja-JP" altLang="en-US" sz="1170" dirty="0" smtClean="0">
                <a:latin typeface="HGP教科書体" panose="02020600000000000000" pitchFamily="18" charset="-128"/>
                <a:ea typeface="HGP教科書体" panose="02020600000000000000" pitchFamily="18" charset="-128"/>
              </a:rPr>
              <a:t>　</a:t>
            </a:r>
            <a:r>
              <a:rPr lang="en-US" altLang="ja-JP" sz="1170" dirty="0" smtClean="0">
                <a:latin typeface="Times New Roman" panose="02020603050405020304" pitchFamily="18" charset="0"/>
                <a:ea typeface="HGP教科書体" panose="02020600000000000000" pitchFamily="18" charset="-128"/>
                <a:cs typeface="Times New Roman" panose="02020603050405020304" pitchFamily="18" charset="0"/>
              </a:rPr>
              <a:t>Ⅱ.</a:t>
            </a:r>
            <a:r>
              <a:rPr lang="ja-JP" altLang="en-US" sz="1170" dirty="0" smtClean="0">
                <a:latin typeface="HGP教科書体" panose="02020600000000000000" pitchFamily="18" charset="-128"/>
                <a:ea typeface="HGP教科書体" panose="02020600000000000000" pitchFamily="18" charset="-128"/>
              </a:rPr>
              <a:t>構造モデルで述べたように、動作と条件は１つのまとまりとなっているため、この連続で走行体はルックアップゲートを攻略していくことができる。</a:t>
            </a:r>
            <a:endParaRPr lang="ja-JP" altLang="en-US" sz="1170" dirty="0">
              <a:latin typeface="HGP教科書体" panose="02020600000000000000" pitchFamily="18" charset="-128"/>
              <a:ea typeface="HGP教科書体" panose="02020600000000000000" pitchFamily="18" charset="-128"/>
            </a:endParaRPr>
          </a:p>
        </p:txBody>
      </p:sp>
      <p:sp>
        <p:nvSpPr>
          <p:cNvPr id="28" name="角丸四角形 27"/>
          <p:cNvSpPr/>
          <p:nvPr/>
        </p:nvSpPr>
        <p:spPr>
          <a:xfrm>
            <a:off x="6718242" y="1086761"/>
            <a:ext cx="6309426" cy="1891248"/>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50" name="右矢印 49"/>
          <p:cNvSpPr/>
          <p:nvPr/>
        </p:nvSpPr>
        <p:spPr>
          <a:xfrm rot="16200000">
            <a:off x="3193470" y="4433100"/>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右矢印 63"/>
          <p:cNvSpPr/>
          <p:nvPr/>
        </p:nvSpPr>
        <p:spPr>
          <a:xfrm>
            <a:off x="2188905" y="8013543"/>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rot="5400000">
            <a:off x="10642647" y="2088103"/>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56" y="1527143"/>
            <a:ext cx="6071364" cy="3699811"/>
          </a:xfrm>
          <a:prstGeom prst="rect">
            <a:avLst/>
          </a:prstGeom>
        </p:spPr>
      </p:pic>
      <p:pic>
        <p:nvPicPr>
          <p:cNvPr id="5" name="図 4"/>
          <p:cNvPicPr>
            <a:picLocks noChangeAspect="1"/>
          </p:cNvPicPr>
          <p:nvPr/>
        </p:nvPicPr>
        <p:blipFill rotWithShape="1">
          <a:blip r:embed="rId5">
            <a:extLst>
              <a:ext uri="{28A0092B-C50C-407E-A947-70E740481C1C}">
                <a14:useLocalDpi xmlns:a14="http://schemas.microsoft.com/office/drawing/2010/main" val="0"/>
              </a:ext>
            </a:extLst>
          </a:blip>
          <a:srcRect b="8818"/>
          <a:stretch/>
        </p:blipFill>
        <p:spPr>
          <a:xfrm>
            <a:off x="6773422" y="3584931"/>
            <a:ext cx="8180490" cy="6908069"/>
          </a:xfrm>
          <a:prstGeom prst="rect">
            <a:avLst/>
          </a:prstGeom>
        </p:spPr>
      </p:pic>
      <p:pic>
        <p:nvPicPr>
          <p:cNvPr id="7" name="図 6"/>
          <p:cNvPicPr>
            <a:picLocks noChangeAspect="1"/>
          </p:cNvPicPr>
          <p:nvPr/>
        </p:nvPicPr>
        <p:blipFill rotWithShape="1">
          <a:blip r:embed="rId6">
            <a:extLst>
              <a:ext uri="{28A0092B-C50C-407E-A947-70E740481C1C}">
                <a14:useLocalDpi xmlns:a14="http://schemas.microsoft.com/office/drawing/2010/main" val="0"/>
              </a:ext>
            </a:extLst>
          </a:blip>
          <a:srcRect b="10478"/>
          <a:stretch/>
        </p:blipFill>
        <p:spPr>
          <a:xfrm>
            <a:off x="2482880" y="7625566"/>
            <a:ext cx="4067174" cy="2794341"/>
          </a:xfrm>
          <a:prstGeom prst="rect">
            <a:avLst/>
          </a:prstGeom>
        </p:spPr>
      </p:pic>
    </p:spTree>
    <p:extLst>
      <p:ext uri="{BB962C8B-B14F-4D97-AF65-F5344CB8AC3E}">
        <p14:creationId xmlns:p14="http://schemas.microsoft.com/office/powerpoint/2010/main" val="267956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A9D9DE"/>
            </a:gs>
            <a:gs pos="0">
              <a:srgbClr val="E4F2F4"/>
            </a:gs>
            <a:gs pos="99000">
              <a:srgbClr val="7AC5CC"/>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77493" t="3168" b="33001"/>
          <a:stretch/>
        </p:blipFill>
        <p:spPr>
          <a:xfrm>
            <a:off x="13449972" y="3317134"/>
            <a:ext cx="1420818" cy="4030092"/>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63" y="1590922"/>
            <a:ext cx="9059610" cy="5609665"/>
          </a:xfrm>
          <a:prstGeom prst="rect">
            <a:avLst/>
          </a:prstGeom>
        </p:spPr>
      </p:pic>
      <p:sp>
        <p:nvSpPr>
          <p:cNvPr id="38" name="フリーフォーム 37"/>
          <p:cNvSpPr/>
          <p:nvPr/>
        </p:nvSpPr>
        <p:spPr>
          <a:xfrm>
            <a:off x="9593001" y="3039135"/>
            <a:ext cx="5299702" cy="4138813"/>
          </a:xfrm>
          <a:custGeom>
            <a:avLst/>
            <a:gdLst>
              <a:gd name="connsiteX0" fmla="*/ 4029922 w 5299702"/>
              <a:gd name="connsiteY0" fmla="*/ 0 h 4138813"/>
              <a:gd name="connsiteX1" fmla="*/ 4821316 w 5299702"/>
              <a:gd name="connsiteY1" fmla="*/ 0 h 4138813"/>
              <a:gd name="connsiteX2" fmla="*/ 5299702 w 5299702"/>
              <a:gd name="connsiteY2" fmla="*/ 478386 h 4138813"/>
              <a:gd name="connsiteX3" fmla="*/ 5299702 w 5299702"/>
              <a:gd name="connsiteY3" fmla="*/ 1091635 h 4138813"/>
              <a:gd name="connsiteX4" fmla="*/ 5299702 w 5299702"/>
              <a:gd name="connsiteY4" fmla="*/ 3660427 h 4138813"/>
              <a:gd name="connsiteX5" fmla="*/ 5299702 w 5299702"/>
              <a:gd name="connsiteY5" fmla="*/ 3663730 h 4138813"/>
              <a:gd name="connsiteX6" fmla="*/ 4824619 w 5299702"/>
              <a:gd name="connsiteY6" fmla="*/ 4138813 h 4138813"/>
              <a:gd name="connsiteX7" fmla="*/ 4821316 w 5299702"/>
              <a:gd name="connsiteY7" fmla="*/ 4138813 h 4138813"/>
              <a:gd name="connsiteX8" fmla="*/ 4029922 w 5299702"/>
              <a:gd name="connsiteY8" fmla="*/ 4138813 h 4138813"/>
              <a:gd name="connsiteX9" fmla="*/ 475083 w 5299702"/>
              <a:gd name="connsiteY9" fmla="*/ 4138813 h 4138813"/>
              <a:gd name="connsiteX10" fmla="*/ 0 w 5299702"/>
              <a:gd name="connsiteY10" fmla="*/ 3663730 h 4138813"/>
              <a:gd name="connsiteX11" fmla="*/ 0 w 5299702"/>
              <a:gd name="connsiteY11" fmla="*/ 1091635 h 4138813"/>
              <a:gd name="connsiteX12" fmla="*/ 475083 w 5299702"/>
              <a:gd name="connsiteY12" fmla="*/ 616552 h 4138813"/>
              <a:gd name="connsiteX13" fmla="*/ 3551536 w 5299702"/>
              <a:gd name="connsiteY13" fmla="*/ 616552 h 4138813"/>
              <a:gd name="connsiteX14" fmla="*/ 3551536 w 5299702"/>
              <a:gd name="connsiteY14" fmla="*/ 478386 h 4138813"/>
              <a:gd name="connsiteX15" fmla="*/ 4029922 w 5299702"/>
              <a:gd name="connsiteY15" fmla="*/ 0 h 413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99702" h="4138813">
                <a:moveTo>
                  <a:pt x="4029922" y="0"/>
                </a:moveTo>
                <a:lnTo>
                  <a:pt x="4821316" y="0"/>
                </a:lnTo>
                <a:cubicBezTo>
                  <a:pt x="5085521" y="0"/>
                  <a:pt x="5299702" y="214181"/>
                  <a:pt x="5299702" y="478386"/>
                </a:cubicBezTo>
                <a:lnTo>
                  <a:pt x="5299702" y="1091635"/>
                </a:lnTo>
                <a:lnTo>
                  <a:pt x="5299702" y="3660427"/>
                </a:lnTo>
                <a:lnTo>
                  <a:pt x="5299702" y="3663730"/>
                </a:lnTo>
                <a:cubicBezTo>
                  <a:pt x="5299702" y="3926111"/>
                  <a:pt x="5087000" y="4138813"/>
                  <a:pt x="4824619" y="4138813"/>
                </a:cubicBezTo>
                <a:lnTo>
                  <a:pt x="4821316" y="4138813"/>
                </a:lnTo>
                <a:lnTo>
                  <a:pt x="4029922" y="4138813"/>
                </a:lnTo>
                <a:lnTo>
                  <a:pt x="475083" y="4138813"/>
                </a:lnTo>
                <a:cubicBezTo>
                  <a:pt x="212702" y="4138813"/>
                  <a:pt x="0" y="3926111"/>
                  <a:pt x="0" y="3663730"/>
                </a:cubicBezTo>
                <a:lnTo>
                  <a:pt x="0" y="1091635"/>
                </a:lnTo>
                <a:cubicBezTo>
                  <a:pt x="0" y="829254"/>
                  <a:pt x="212702" y="616552"/>
                  <a:pt x="475083" y="616552"/>
                </a:cubicBezTo>
                <a:lnTo>
                  <a:pt x="3551536" y="616552"/>
                </a:lnTo>
                <a:lnTo>
                  <a:pt x="3551536" y="478386"/>
                </a:lnTo>
                <a:cubicBezTo>
                  <a:pt x="3551536" y="214181"/>
                  <a:pt x="3765717" y="0"/>
                  <a:pt x="4029922" y="0"/>
                </a:cubicBezTo>
                <a:close/>
              </a:path>
            </a:pathLst>
          </a:cu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sz="2716" dirty="0"/>
          </a:p>
        </p:txBody>
      </p:sp>
      <p:grpSp>
        <p:nvGrpSpPr>
          <p:cNvPr id="2" name="グループ化 1"/>
          <p:cNvGrpSpPr/>
          <p:nvPr/>
        </p:nvGrpSpPr>
        <p:grpSpPr>
          <a:xfrm>
            <a:off x="232043" y="1112712"/>
            <a:ext cx="9181101" cy="6101280"/>
            <a:chOff x="334279" y="1113819"/>
            <a:chExt cx="8211844" cy="4482597"/>
          </a:xfrm>
        </p:grpSpPr>
        <p:sp>
          <p:nvSpPr>
            <p:cNvPr id="13" name="テキスト ボックス 12"/>
            <p:cNvSpPr txBox="1"/>
            <p:nvPr/>
          </p:nvSpPr>
          <p:spPr>
            <a:xfrm>
              <a:off x="472286" y="1113819"/>
              <a:ext cx="2245270" cy="374893"/>
            </a:xfrm>
            <a:prstGeom prst="rect">
              <a:avLst/>
            </a:prstGeom>
            <a:noFill/>
          </p:spPr>
          <p:txBody>
            <a:bodyPr wrap="non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seq4.</a:t>
              </a:r>
              <a:r>
                <a:rPr lang="ja-JP" altLang="en-US" sz="2716" dirty="0">
                  <a:latin typeface="HG教科書体" panose="02020609000000000000" pitchFamily="17" charset="-128"/>
                  <a:ea typeface="HG教科書体" panose="02020609000000000000" pitchFamily="17" charset="-128"/>
                </a:rPr>
                <a:t>駆動輪制御</a:t>
              </a:r>
            </a:p>
          </p:txBody>
        </p:sp>
        <p:sp>
          <p:nvSpPr>
            <p:cNvPr id="14" name="正方形/長方形 13"/>
            <p:cNvSpPr/>
            <p:nvPr/>
          </p:nvSpPr>
          <p:spPr>
            <a:xfrm>
              <a:off x="334279" y="1113820"/>
              <a:ext cx="8211844" cy="4482596"/>
            </a:xfrm>
            <a:prstGeom prst="rect">
              <a:avLst/>
            </a:prstGeom>
            <a:noFill/>
            <a:ln w="38100">
              <a:solidFill>
                <a:srgbClr val="B1BF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716" dirty="0"/>
            </a:p>
          </p:txBody>
        </p:sp>
      </p:grpSp>
      <p:sp>
        <p:nvSpPr>
          <p:cNvPr id="31" name="テキスト ボックス 30"/>
          <p:cNvSpPr txBox="1"/>
          <p:nvPr/>
        </p:nvSpPr>
        <p:spPr>
          <a:xfrm>
            <a:off x="9669157" y="1148615"/>
            <a:ext cx="2575250" cy="435056"/>
          </a:xfrm>
          <a:prstGeom prst="rect">
            <a:avLst/>
          </a:prstGeom>
          <a:noFill/>
        </p:spPr>
        <p:txBody>
          <a:bodyPr wrap="square" rtlCol="0">
            <a:spAutoFit/>
          </a:bodyPr>
          <a:lstStyle/>
          <a:p>
            <a:r>
              <a:rPr lang="en-US" altLang="ja-JP" sz="2227" dirty="0" smtClean="0">
                <a:latin typeface="Times New Roman" panose="02020603050405020304" pitchFamily="18" charset="0"/>
                <a:ea typeface="HGP教科書体" panose="02020600000000000000" pitchFamily="18" charset="-128"/>
                <a:cs typeface="Times New Roman" panose="02020603050405020304" pitchFamily="18" charset="0"/>
              </a:rPr>
              <a:t>Ⅲ-4 </a:t>
            </a:r>
            <a:r>
              <a:rPr lang="ja-JP" altLang="en-US" sz="2227" dirty="0" smtClean="0">
                <a:latin typeface="HGP教科書体" panose="02020600000000000000" pitchFamily="18" charset="-128"/>
                <a:ea typeface="HGP教科書体" panose="02020600000000000000" pitchFamily="18" charset="-128"/>
              </a:rPr>
              <a:t>駆動</a:t>
            </a:r>
            <a:r>
              <a:rPr lang="ja-JP" altLang="en-US" sz="2227" dirty="0">
                <a:latin typeface="HGP教科書体" panose="02020600000000000000" pitchFamily="18" charset="-128"/>
                <a:ea typeface="HGP教科書体" panose="02020600000000000000" pitchFamily="18" charset="-128"/>
              </a:rPr>
              <a:t>輪</a:t>
            </a:r>
            <a:r>
              <a:rPr lang="ja-JP" altLang="en-US" sz="2227" dirty="0" smtClean="0">
                <a:latin typeface="HGP教科書体" panose="02020600000000000000" pitchFamily="18" charset="-128"/>
                <a:ea typeface="HGP教科書体" panose="02020600000000000000" pitchFamily="18" charset="-128"/>
              </a:rPr>
              <a:t>制御</a:t>
            </a:r>
            <a:endParaRPr lang="en-US" altLang="ja-JP" sz="2227" dirty="0">
              <a:latin typeface="HGP教科書体" panose="02020600000000000000" pitchFamily="18" charset="-128"/>
              <a:ea typeface="HGP教科書体" panose="02020600000000000000" pitchFamily="18" charset="-128"/>
            </a:endParaRPr>
          </a:p>
        </p:txBody>
      </p:sp>
      <p:sp>
        <p:nvSpPr>
          <p:cNvPr id="29" name="テキスト ボックス 28"/>
          <p:cNvSpPr txBox="1"/>
          <p:nvPr/>
        </p:nvSpPr>
        <p:spPr>
          <a:xfrm>
            <a:off x="394932" y="7521601"/>
            <a:ext cx="6102165" cy="400751"/>
          </a:xfrm>
          <a:prstGeom prst="rect">
            <a:avLst/>
          </a:prstGeom>
          <a:noFill/>
        </p:spPr>
        <p:txBody>
          <a:bodyPr wrap="square" rtlCol="0">
            <a:spAutoFit/>
          </a:bodyPr>
          <a:lstStyle/>
          <a:p>
            <a:r>
              <a:rPr lang="en-US" altLang="ja-JP" sz="2004" dirty="0" smtClean="0">
                <a:latin typeface="Times New Roman" panose="02020603050405020304" pitchFamily="18" charset="0"/>
                <a:ea typeface="HGP教科書体" panose="02020600000000000000" pitchFamily="18" charset="-128"/>
                <a:cs typeface="Times New Roman" panose="02020603050405020304" pitchFamily="18" charset="0"/>
              </a:rPr>
              <a:t>Ⅲ-6 </a:t>
            </a:r>
            <a:r>
              <a:rPr lang="ja-JP" altLang="en-US" sz="2004" dirty="0" smtClean="0">
                <a:latin typeface="HGP教科書体" panose="02020600000000000000" pitchFamily="18" charset="-128"/>
                <a:ea typeface="HGP教科書体" panose="02020600000000000000" pitchFamily="18" charset="-128"/>
              </a:rPr>
              <a:t>尻尾走行における左右モータの</a:t>
            </a:r>
            <a:r>
              <a:rPr lang="en-US" altLang="ja-JP" sz="2004" dirty="0" smtClean="0">
                <a:latin typeface="HGP教科書体" panose="02020600000000000000" pitchFamily="18" charset="-128"/>
                <a:ea typeface="HGP教科書体" panose="02020600000000000000" pitchFamily="18" charset="-128"/>
              </a:rPr>
              <a:t>PWM</a:t>
            </a:r>
            <a:r>
              <a:rPr lang="ja-JP" altLang="en-US" sz="2004" dirty="0" smtClean="0">
                <a:latin typeface="HGP教科書体" panose="02020600000000000000" pitchFamily="18" charset="-128"/>
                <a:ea typeface="HGP教科書体" panose="02020600000000000000" pitchFamily="18" charset="-128"/>
              </a:rPr>
              <a:t>値算出方法</a:t>
            </a:r>
            <a:endParaRPr lang="en-US" altLang="ja-JP" sz="2004" dirty="0">
              <a:latin typeface="HGP教科書体" panose="02020600000000000000" pitchFamily="18" charset="-128"/>
              <a:ea typeface="HGP教科書体" panose="02020600000000000000" pitchFamily="18" charset="-128"/>
            </a:endParaRPr>
          </a:p>
        </p:txBody>
      </p:sp>
      <p:sp>
        <p:nvSpPr>
          <p:cNvPr id="33" name="正方形/長方形 32"/>
          <p:cNvSpPr/>
          <p:nvPr/>
        </p:nvSpPr>
        <p:spPr>
          <a:xfrm>
            <a:off x="-1" y="4314"/>
            <a:ext cx="6360460" cy="108244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en-US" altLang="ja-JP" sz="6682" dirty="0" smtClean="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Ⅲ</a:t>
            </a:r>
            <a:r>
              <a:rPr lang="en-US" altLang="ja-JP" sz="6682" dirty="0" smtClean="0">
                <a:solidFill>
                  <a:schemeClr val="tx1">
                    <a:lumMod val="95000"/>
                    <a:lumOff val="5000"/>
                  </a:schemeClr>
                </a:solidFill>
                <a:latin typeface="HG教科書体" panose="02020609000000000000" pitchFamily="17" charset="-128"/>
                <a:ea typeface="HG教科書体" panose="02020609000000000000" pitchFamily="17" charset="-128"/>
              </a:rPr>
              <a:t>.</a:t>
            </a:r>
            <a:r>
              <a:rPr lang="ja-JP" altLang="en-US" sz="6682" dirty="0" smtClean="0">
                <a:solidFill>
                  <a:schemeClr val="tx1">
                    <a:lumMod val="95000"/>
                    <a:lumOff val="5000"/>
                  </a:schemeClr>
                </a:solidFill>
                <a:latin typeface="HG教科書体" panose="02020609000000000000" pitchFamily="17" charset="-128"/>
                <a:ea typeface="HG教科書体" panose="02020609000000000000" pitchFamily="17" charset="-128"/>
              </a:rPr>
              <a:t>振舞モデル</a:t>
            </a:r>
            <a:r>
              <a:rPr lang="ja-JP" altLang="en-US" sz="4400" dirty="0" smtClean="0">
                <a:solidFill>
                  <a:schemeClr val="tx1">
                    <a:lumMod val="95000"/>
                    <a:lumOff val="5000"/>
                  </a:schemeClr>
                </a:solidFill>
                <a:latin typeface="HG教科書体" panose="02020609000000000000" pitchFamily="17" charset="-128"/>
                <a:ea typeface="HG教科書体" panose="02020609000000000000" pitchFamily="17" charset="-128"/>
              </a:rPr>
              <a:t>②</a:t>
            </a:r>
            <a:endParaRPr lang="en-US" altLang="ja-JP" sz="4400" dirty="0">
              <a:solidFill>
                <a:schemeClr val="tx1">
                  <a:lumMod val="95000"/>
                  <a:lumOff val="5000"/>
                </a:schemeClr>
              </a:solidFill>
              <a:latin typeface="HG教科書体" panose="02020609000000000000" pitchFamily="17" charset="-128"/>
              <a:ea typeface="HG教科書体" panose="02020609000000000000" pitchFamily="17" charset="-128"/>
            </a:endParaRPr>
          </a:p>
        </p:txBody>
      </p:sp>
      <p:pic>
        <p:nvPicPr>
          <p:cNvPr id="42" name="図 41"/>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4078" y="1330952"/>
            <a:ext cx="544251" cy="544251"/>
          </a:xfrm>
          <a:prstGeom prst="rect">
            <a:avLst/>
          </a:prstGeom>
        </p:spPr>
      </p:pic>
      <p:graphicFrame>
        <p:nvGraphicFramePr>
          <p:cNvPr id="43" name="グラフ 42"/>
          <p:cNvGraphicFramePr>
            <a:graphicFrameLocks/>
          </p:cNvGraphicFramePr>
          <p:nvPr>
            <p:extLst>
              <p:ext uri="{D42A27DB-BD31-4B8C-83A1-F6EECF244321}">
                <p14:modId xmlns:p14="http://schemas.microsoft.com/office/powerpoint/2010/main" val="2792777630"/>
              </p:ext>
            </p:extLst>
          </p:nvPr>
        </p:nvGraphicFramePr>
        <p:xfrm>
          <a:off x="4328259" y="8113300"/>
          <a:ext cx="2786092" cy="2148636"/>
        </p:xfrm>
        <a:graphic>
          <a:graphicData uri="http://schemas.openxmlformats.org/drawingml/2006/chart">
            <c:chart xmlns:c="http://schemas.openxmlformats.org/drawingml/2006/chart" xmlns:r="http://schemas.openxmlformats.org/officeDocument/2006/relationships" r:id="rId6"/>
          </a:graphicData>
        </a:graphic>
      </p:graphicFrame>
      <p:sp>
        <p:nvSpPr>
          <p:cNvPr id="6" name="スライド番号プレースホルダー 5"/>
          <p:cNvSpPr>
            <a:spLocks noGrp="1"/>
          </p:cNvSpPr>
          <p:nvPr>
            <p:ph type="sldNum" sz="quarter" idx="12"/>
          </p:nvPr>
        </p:nvSpPr>
        <p:spPr/>
        <p:txBody>
          <a:bodyPr/>
          <a:lstStyle/>
          <a:p>
            <a:fld id="{72904FCB-9A2C-4F92-998F-ED3B0993B9BB}" type="slidenum">
              <a:rPr kumimoji="1" lang="ja-JP" altLang="en-US" smtClean="0"/>
              <a:t>5</a:t>
            </a:fld>
            <a:endParaRPr kumimoji="1" lang="ja-JP" altLang="en-US" dirty="0"/>
          </a:p>
        </p:txBody>
      </p:sp>
      <p:grpSp>
        <p:nvGrpSpPr>
          <p:cNvPr id="25" name="グループ化 24"/>
          <p:cNvGrpSpPr/>
          <p:nvPr/>
        </p:nvGrpSpPr>
        <p:grpSpPr>
          <a:xfrm>
            <a:off x="7448365" y="7354477"/>
            <a:ext cx="7448365" cy="3147806"/>
            <a:chOff x="323583" y="6534964"/>
            <a:chExt cx="6592122" cy="2923129"/>
          </a:xfrm>
        </p:grpSpPr>
        <p:sp>
          <p:nvSpPr>
            <p:cNvPr id="26" name="テキスト ボックス 25"/>
            <p:cNvSpPr txBox="1"/>
            <p:nvPr/>
          </p:nvSpPr>
          <p:spPr>
            <a:xfrm>
              <a:off x="407169" y="6581825"/>
              <a:ext cx="2961166" cy="473847"/>
            </a:xfrm>
            <a:prstGeom prst="rect">
              <a:avLst/>
            </a:prstGeom>
            <a:noFill/>
          </p:spPr>
          <p:txBody>
            <a:bodyPr wrap="none" rtlCol="0">
              <a:spAutoFit/>
            </a:bodyPr>
            <a:lstStyle/>
            <a:p>
              <a:r>
                <a:rPr lang="en-US" altLang="ja-JP" sz="2716" dirty="0" smtClean="0">
                  <a:latin typeface="Times New Roman" panose="02020603050405020304" pitchFamily="18" charset="0"/>
                  <a:ea typeface="HG教科書体" panose="02020609000000000000" pitchFamily="17" charset="-128"/>
                  <a:cs typeface="Times New Roman" panose="02020603050405020304" pitchFamily="18" charset="0"/>
                </a:rPr>
                <a:t>seq5.</a:t>
              </a:r>
              <a:r>
                <a:rPr lang="ja-JP" altLang="en-US" sz="2716" dirty="0">
                  <a:latin typeface="Times New Roman" panose="02020603050405020304" pitchFamily="18" charset="0"/>
                  <a:ea typeface="HG教科書体" panose="02020609000000000000" pitchFamily="17" charset="-128"/>
                  <a:cs typeface="Times New Roman" panose="02020603050405020304" pitchFamily="18" charset="0"/>
                </a:rPr>
                <a:t>ライントレース</a:t>
              </a:r>
              <a:endParaRPr lang="ja-JP" altLang="en-US" sz="2716" dirty="0">
                <a:latin typeface="HG教科書体" panose="02020609000000000000" pitchFamily="17" charset="-128"/>
                <a:ea typeface="HG教科書体" panose="02020609000000000000" pitchFamily="17" charset="-128"/>
              </a:endParaRPr>
            </a:p>
          </p:txBody>
        </p:sp>
        <p:sp>
          <p:nvSpPr>
            <p:cNvPr id="34" name="正方形/長方形 33"/>
            <p:cNvSpPr/>
            <p:nvPr/>
          </p:nvSpPr>
          <p:spPr>
            <a:xfrm>
              <a:off x="323583" y="6534964"/>
              <a:ext cx="6592122" cy="2923129"/>
            </a:xfrm>
            <a:prstGeom prst="rect">
              <a:avLst/>
            </a:prstGeom>
            <a:noFill/>
            <a:ln w="38100">
              <a:solidFill>
                <a:srgbClr val="0F991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sz="2716" dirty="0"/>
            </a:p>
          </p:txBody>
        </p:sp>
      </p:grpSp>
      <p:sp>
        <p:nvSpPr>
          <p:cNvPr id="36" name="テキスト ボックス 35"/>
          <p:cNvSpPr txBox="1"/>
          <p:nvPr/>
        </p:nvSpPr>
        <p:spPr>
          <a:xfrm>
            <a:off x="9782306" y="3683843"/>
            <a:ext cx="2348952" cy="461665"/>
          </a:xfrm>
          <a:prstGeom prst="rect">
            <a:avLst/>
          </a:prstGeom>
          <a:noFill/>
        </p:spPr>
        <p:txBody>
          <a:bodyPr wrap="square" rtlCol="0">
            <a:spAutoFit/>
          </a:bodyPr>
          <a:lstStyle/>
          <a:p>
            <a:r>
              <a:rPr lang="en-US" altLang="ja-JP" sz="2400" dirty="0" smtClean="0">
                <a:latin typeface="Times New Roman" panose="02020603050405020304" pitchFamily="18" charset="0"/>
                <a:ea typeface="HGP教科書体" panose="02020600000000000000" pitchFamily="18" charset="-128"/>
                <a:cs typeface="Times New Roman" panose="02020603050405020304" pitchFamily="18" charset="0"/>
              </a:rPr>
              <a:t>Ⅲ-5 </a:t>
            </a:r>
            <a:r>
              <a:rPr lang="ja-JP" altLang="en-US" sz="2400" dirty="0" smtClean="0">
                <a:latin typeface="HGP教科書体" panose="02020600000000000000" pitchFamily="18" charset="-128"/>
                <a:ea typeface="HGP教科書体" panose="02020600000000000000" pitchFamily="18" charset="-128"/>
              </a:rPr>
              <a:t>ライントレース</a:t>
            </a:r>
            <a:endParaRPr lang="en-US" altLang="ja-JP" sz="2400" dirty="0">
              <a:latin typeface="HGP教科書体" panose="02020600000000000000" pitchFamily="18" charset="-128"/>
              <a:ea typeface="HGP教科書体" panose="02020600000000000000" pitchFamily="18" charset="-128"/>
            </a:endParaRPr>
          </a:p>
        </p:txBody>
      </p:sp>
      <mc:AlternateContent xmlns:mc="http://schemas.openxmlformats.org/markup-compatibility/2006" xmlns:a14="http://schemas.microsoft.com/office/drawing/2010/main">
        <mc:Choice Requires="a14">
          <p:sp>
            <p:nvSpPr>
              <p:cNvPr id="37" name="テキスト ボックス 36"/>
              <p:cNvSpPr txBox="1"/>
              <p:nvPr/>
            </p:nvSpPr>
            <p:spPr>
              <a:xfrm>
                <a:off x="9727440" y="4111192"/>
                <a:ext cx="3994088" cy="2998770"/>
              </a:xfrm>
              <a:prstGeom prst="rect">
                <a:avLst/>
              </a:prstGeom>
              <a:noFill/>
            </p:spPr>
            <p:txBody>
              <a:bodyPr wrap="square" rtlCol="0">
                <a:spAutoFit/>
              </a:bodyPr>
              <a:lstStyle/>
              <a:p>
                <a:r>
                  <a:rPr lang="ja-JP" altLang="en-US" sz="1300" dirty="0" smtClean="0">
                    <a:latin typeface="HGP教科書体" panose="02020600000000000000" pitchFamily="18" charset="-128"/>
                    <a:ea typeface="HGP教科書体" panose="02020600000000000000" pitchFamily="18" charset="-128"/>
                  </a:rPr>
                  <a:t>　シーケンス図を</a:t>
                </a:r>
                <a:r>
                  <a:rPr lang="en-US" altLang="ja-JP" sz="1300" dirty="0" smtClean="0">
                    <a:latin typeface="Times New Roman" panose="02020603050405020304" pitchFamily="18" charset="0"/>
                    <a:ea typeface="HGP教科書体" panose="02020600000000000000" pitchFamily="18" charset="-128"/>
                    <a:cs typeface="Times New Roman" panose="02020603050405020304" pitchFamily="18" charset="0"/>
                  </a:rPr>
                  <a:t>seq5.</a:t>
                </a:r>
                <a:r>
                  <a:rPr lang="ja-JP" altLang="en-US" sz="1300" dirty="0" smtClean="0">
                    <a:latin typeface="Times New Roman" panose="02020603050405020304" pitchFamily="18" charset="0"/>
                    <a:ea typeface="HGP教科書体" panose="02020600000000000000" pitchFamily="18" charset="-128"/>
                    <a:cs typeface="Times New Roman" panose="02020603050405020304" pitchFamily="18" charset="0"/>
                  </a:rPr>
                  <a:t>ライントレース</a:t>
                </a:r>
                <a:r>
                  <a:rPr lang="ja-JP" altLang="en-US" sz="1300" dirty="0" smtClean="0">
                    <a:latin typeface="HGP教科書体" panose="02020600000000000000" pitchFamily="18" charset="-128"/>
                    <a:ea typeface="HGP教科書体" panose="02020600000000000000" pitchFamily="18" charset="-128"/>
                  </a:rPr>
                  <a:t>に示す。ここではライントレース走行を行う際の操舵量を算出している。引数「</a:t>
                </a:r>
                <a:r>
                  <a:rPr lang="en-US" altLang="ja-JP" sz="1300" dirty="0" smtClean="0">
                    <a:latin typeface="HGP教科書体" panose="02020600000000000000" pitchFamily="18" charset="-128"/>
                    <a:ea typeface="HGP教科書体" panose="02020600000000000000" pitchFamily="18" charset="-128"/>
                  </a:rPr>
                  <a:t>PID</a:t>
                </a:r>
                <a:r>
                  <a:rPr lang="ja-JP" altLang="en-US" sz="1300" dirty="0" smtClean="0">
                    <a:latin typeface="HGP教科書体" panose="02020600000000000000" pitchFamily="18" charset="-128"/>
                    <a:ea typeface="HGP教科書体" panose="02020600000000000000" pitchFamily="18" charset="-128"/>
                  </a:rPr>
                  <a:t>情報」は</a:t>
                </a:r>
                <a:r>
                  <a:rPr lang="en-US" altLang="ja-JP" sz="1300" dirty="0" smtClean="0">
                    <a:latin typeface="Times New Roman" panose="02020603050405020304" pitchFamily="18" charset="0"/>
                    <a:ea typeface="HGP教科書体" panose="02020600000000000000" pitchFamily="18" charset="-128"/>
                    <a:cs typeface="Times New Roman" panose="02020603050405020304" pitchFamily="18" charset="0"/>
                  </a:rPr>
                  <a:t>class1.</a:t>
                </a:r>
                <a:r>
                  <a:rPr lang="ja-JP" altLang="en-US" sz="1300" dirty="0" smtClean="0">
                    <a:latin typeface="HGP教科書体" panose="02020600000000000000" pitchFamily="18" charset="-128"/>
                    <a:ea typeface="HGP教科書体" panose="02020600000000000000" pitchFamily="18" charset="-128"/>
                  </a:rPr>
                  <a:t>全体図における「</a:t>
                </a:r>
                <a:r>
                  <a:rPr lang="en-US" altLang="ja-JP" sz="1300" dirty="0" smtClean="0">
                    <a:latin typeface="HGP教科書体" panose="02020600000000000000" pitchFamily="18" charset="-128"/>
                    <a:ea typeface="HGP教科書体" panose="02020600000000000000" pitchFamily="18" charset="-128"/>
                  </a:rPr>
                  <a:t>PID</a:t>
                </a:r>
                <a:r>
                  <a:rPr lang="ja-JP" altLang="en-US" sz="1300" dirty="0" smtClean="0">
                    <a:latin typeface="HGP教科書体" panose="02020600000000000000" pitchFamily="18" charset="-128"/>
                    <a:ea typeface="HGP教科書体" panose="02020600000000000000" pitchFamily="18" charset="-128"/>
                  </a:rPr>
                  <a:t>ライントレース情報」であり、「現在値」は正規化輝度値である。</a:t>
                </a:r>
                <a:endParaRPr lang="en-US" altLang="ja-JP" sz="1300" dirty="0">
                  <a:latin typeface="HGP教科書体" panose="02020600000000000000" pitchFamily="18" charset="-128"/>
                  <a:ea typeface="HGP教科書体" panose="02020600000000000000" pitchFamily="18" charset="-128"/>
                </a:endParaRPr>
              </a:p>
              <a:p>
                <a:r>
                  <a:rPr lang="ja-JP" altLang="en-US" sz="1300" dirty="0">
                    <a:latin typeface="HGP教科書体" panose="02020600000000000000" pitchFamily="18" charset="-128"/>
                    <a:ea typeface="HGP教科書体" panose="02020600000000000000" pitchFamily="18" charset="-128"/>
                  </a:rPr>
                  <a:t>　ライントレースにおける流れをアクティビティ図で表したものを右に示す</a:t>
                </a:r>
                <a:r>
                  <a:rPr lang="ja-JP" altLang="en-US" sz="1300" dirty="0" smtClean="0">
                    <a:latin typeface="HGP教科書体" panose="02020600000000000000" pitchFamily="18" charset="-128"/>
                    <a:ea typeface="HGP教科書体" panose="02020600000000000000" pitchFamily="18" charset="-128"/>
                  </a:rPr>
                  <a:t>。二つ目のアクションは下の数式を用いて実行している。</a:t>
                </a:r>
                <a:endParaRPr lang="en-US" altLang="ja-JP" sz="1300" dirty="0" smtClean="0">
                  <a:latin typeface="HGP教科書体" panose="02020600000000000000" pitchFamily="18" charset="-128"/>
                  <a:ea typeface="HGP教科書体" panose="02020600000000000000" pitchFamily="18" charset="-128"/>
                </a:endParaRPr>
              </a:p>
              <a:p>
                <a:pPr/>
                <a14:m>
                  <m:oMathPara xmlns:m="http://schemas.openxmlformats.org/officeDocument/2006/math">
                    <m:oMathParaPr>
                      <m:jc m:val="centerGroup"/>
                    </m:oMathParaPr>
                    <m:oMath xmlns:m="http://schemas.openxmlformats.org/officeDocument/2006/math">
                      <m:r>
                        <a:rPr lang="ja-JP" altLang="en-US" sz="1400" i="1">
                          <a:latin typeface="Cambria Math" panose="02040503050406030204" pitchFamily="18" charset="0"/>
                          <a:ea typeface="HGP教科書体" panose="02020600000000000000" pitchFamily="18" charset="-128"/>
                        </a:rPr>
                        <m:t>正規化輝度値</m:t>
                      </m:r>
                      <m:r>
                        <a:rPr lang="en-US" altLang="ja-JP" sz="1400" i="1">
                          <a:latin typeface="Cambria Math" panose="02040503050406030204" pitchFamily="18" charset="0"/>
                          <a:ea typeface="HGP教科書体" panose="02020600000000000000" pitchFamily="18" charset="-128"/>
                        </a:rPr>
                        <m:t>=</m:t>
                      </m:r>
                      <m:f>
                        <m:fPr>
                          <m:ctrlPr>
                            <a:rPr lang="en-US" altLang="ja-JP" sz="1400" i="1">
                              <a:latin typeface="Cambria Math"/>
                              <a:ea typeface="HGP教科書体" panose="02020600000000000000" pitchFamily="18" charset="-128"/>
                            </a:rPr>
                          </m:ctrlPr>
                        </m:fPr>
                        <m:num>
                          <m:r>
                            <a:rPr lang="ja-JP" altLang="en-US" sz="1400" i="1">
                              <a:latin typeface="Cambria Math" panose="02040503050406030204" pitchFamily="18" charset="0"/>
                              <a:ea typeface="HGP教科書体" panose="02020600000000000000" pitchFamily="18" charset="-128"/>
                            </a:rPr>
                            <m:t>取得輝度値－最小輝度値</m:t>
                          </m:r>
                        </m:num>
                        <m:den>
                          <m:r>
                            <a:rPr lang="ja-JP" altLang="en-US" sz="1400" i="1">
                              <a:latin typeface="Cambria Math" panose="02040503050406030204" pitchFamily="18" charset="0"/>
                              <a:ea typeface="HGP教科書体" panose="02020600000000000000" pitchFamily="18" charset="-128"/>
                            </a:rPr>
                            <m:t>最大輝度値</m:t>
                          </m:r>
                        </m:den>
                      </m:f>
                      <m:r>
                        <a:rPr lang="en-US" altLang="ja-JP" sz="1400" i="1">
                          <a:latin typeface="Cambria Math" panose="02040503050406030204" pitchFamily="18" charset="0"/>
                          <a:ea typeface="HGP教科書体" panose="02020600000000000000" pitchFamily="18" charset="-128"/>
                        </a:rPr>
                        <m:t>×100</m:t>
                      </m:r>
                    </m:oMath>
                  </m:oMathPara>
                </a14:m>
                <a:endParaRPr lang="en-US" altLang="ja-JP" sz="1200" dirty="0" smtClean="0">
                  <a:latin typeface="HGP教科書体" panose="02020600000000000000" pitchFamily="18" charset="-128"/>
                  <a:ea typeface="HGP教科書体" panose="02020600000000000000" pitchFamily="18" charset="-128"/>
                </a:endParaRPr>
              </a:p>
              <a:p>
                <a:endParaRPr lang="en-US" altLang="ja-JP" sz="400" dirty="0">
                  <a:latin typeface="HGP教科書体" panose="02020600000000000000" pitchFamily="18" charset="-128"/>
                  <a:ea typeface="HGP教科書体" panose="02020600000000000000" pitchFamily="18" charset="-128"/>
                </a:endParaRPr>
              </a:p>
              <a:p>
                <a:r>
                  <a:rPr lang="ja-JP" altLang="en-US" sz="1300" dirty="0" smtClean="0">
                    <a:latin typeface="HGP教科書体" panose="02020600000000000000" pitchFamily="18" charset="-128"/>
                    <a:ea typeface="HGP教科書体" panose="02020600000000000000" pitchFamily="18" charset="-128"/>
                  </a:rPr>
                  <a:t>コースにおける輝度の</a:t>
                </a:r>
                <a:r>
                  <a:rPr lang="en-US" altLang="ja-JP" sz="1300" dirty="0" smtClean="0">
                    <a:latin typeface="HGP教科書体" panose="02020600000000000000" pitchFamily="18" charset="-128"/>
                    <a:ea typeface="HGP教科書体" panose="02020600000000000000" pitchFamily="18" charset="-128"/>
                  </a:rPr>
                  <a:t>p-p</a:t>
                </a:r>
                <a:r>
                  <a:rPr lang="ja-JP" altLang="en-US" sz="1300" dirty="0" smtClean="0">
                    <a:latin typeface="HGP教科書体" panose="02020600000000000000" pitchFamily="18" charset="-128"/>
                    <a:ea typeface="HGP教科書体" panose="02020600000000000000" pitchFamily="18" charset="-128"/>
                  </a:rPr>
                  <a:t>値が最も大きかった</a:t>
                </a:r>
                <a:r>
                  <a:rPr lang="en-US" altLang="ja-JP" sz="1300" dirty="0" smtClean="0">
                    <a:latin typeface="HGP教科書体" panose="02020600000000000000" pitchFamily="18" charset="-128"/>
                    <a:ea typeface="HGP教科書体" panose="02020600000000000000" pitchFamily="18" charset="-128"/>
                  </a:rPr>
                  <a:t>RGB</a:t>
                </a:r>
                <a:r>
                  <a:rPr lang="ja-JP" altLang="en-US" sz="1300" dirty="0" smtClean="0">
                    <a:latin typeface="HGP教科書体" panose="02020600000000000000" pitchFamily="18" charset="-128"/>
                    <a:ea typeface="HGP教科書体" panose="02020600000000000000" pitchFamily="18" charset="-128"/>
                  </a:rPr>
                  <a:t>カラーセンサーの</a:t>
                </a:r>
                <a:r>
                  <a:rPr lang="en-US" altLang="ja-JP" sz="1300" dirty="0" smtClean="0">
                    <a:latin typeface="HGP教科書体" panose="02020600000000000000" pitchFamily="18" charset="-128"/>
                    <a:ea typeface="HGP教科書体" panose="02020600000000000000" pitchFamily="18" charset="-128"/>
                  </a:rPr>
                  <a:t>Green</a:t>
                </a:r>
                <a:r>
                  <a:rPr lang="ja-JP" altLang="en-US" sz="1300" dirty="0" smtClean="0">
                    <a:latin typeface="HGP教科書体" panose="02020600000000000000" pitchFamily="18" charset="-128"/>
                    <a:ea typeface="HGP教科書体" panose="02020600000000000000" pitchFamily="18" charset="-128"/>
                  </a:rPr>
                  <a:t>値を正規化することによって、取得値の変化による影響を低減できる。この</a:t>
                </a:r>
                <a:r>
                  <a:rPr lang="ja-JP" altLang="en-US" sz="1300" dirty="0">
                    <a:latin typeface="HGP教科書体" panose="02020600000000000000" pitchFamily="18" charset="-128"/>
                    <a:ea typeface="HGP教科書体" panose="02020600000000000000" pitchFamily="18" charset="-128"/>
                  </a:rPr>
                  <a:t>場合</a:t>
                </a:r>
                <a:r>
                  <a:rPr lang="ja-JP" altLang="en-US" sz="1300" dirty="0" smtClean="0">
                    <a:latin typeface="HGP教科書体" panose="02020600000000000000" pitchFamily="18" charset="-128"/>
                    <a:ea typeface="HGP教科書体" panose="02020600000000000000" pitchFamily="18" charset="-128"/>
                  </a:rPr>
                  <a:t>における最大輝度値と最小輝度値はそれぞれ、キャリブレーション時に取得した白黒の輝度値である。</a:t>
                </a:r>
                <a:r>
                  <a:rPr lang="ja-JP" altLang="en-US" sz="1400" dirty="0" smtClean="0">
                    <a:latin typeface="HGP教科書体" panose="02020600000000000000" pitchFamily="18" charset="-128"/>
                    <a:ea typeface="HGP教科書体" panose="02020600000000000000" pitchFamily="18" charset="-128"/>
                  </a:rPr>
                  <a:t>　</a:t>
                </a:r>
                <a:endParaRPr lang="en-US" altLang="ja-JP" sz="1400" dirty="0">
                  <a:latin typeface="HGP教科書体" panose="02020600000000000000" pitchFamily="18" charset="-128"/>
                  <a:ea typeface="HGP教科書体" panose="02020600000000000000" pitchFamily="18"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9727440" y="4111192"/>
                <a:ext cx="3994088" cy="2998770"/>
              </a:xfrm>
              <a:prstGeom prst="rect">
                <a:avLst/>
              </a:prstGeom>
              <a:blipFill rotWithShape="0">
                <a:blip r:embed="rId7"/>
                <a:stretch>
                  <a:fillRect l="-305" t="-407" b="-813"/>
                </a:stretch>
              </a:blipFill>
            </p:spPr>
            <p:txBody>
              <a:bodyPr/>
              <a:lstStyle/>
              <a:p>
                <a:r>
                  <a:rPr lang="ja-JP" altLang="en-US">
                    <a:noFill/>
                  </a:rPr>
                  <a:t> </a:t>
                </a:r>
              </a:p>
            </p:txBody>
          </p:sp>
        </mc:Fallback>
      </mc:AlternateContent>
      <p:sp>
        <p:nvSpPr>
          <p:cNvPr id="40" name="テキスト ボックス 39"/>
          <p:cNvSpPr txBox="1"/>
          <p:nvPr/>
        </p:nvSpPr>
        <p:spPr>
          <a:xfrm>
            <a:off x="13326824" y="3144309"/>
            <a:ext cx="1575698" cy="307777"/>
          </a:xfrm>
          <a:prstGeom prst="rect">
            <a:avLst/>
          </a:prstGeom>
          <a:noFill/>
        </p:spPr>
        <p:txBody>
          <a:bodyPr wrap="square" rtlCol="0">
            <a:spAutoFit/>
          </a:bodyPr>
          <a:lstStyle/>
          <a:p>
            <a:r>
              <a:rPr lang="en-US" altLang="ja-JP" sz="1400" dirty="0" smtClean="0">
                <a:latin typeface="Times New Roman" panose="02020603050405020304" pitchFamily="18" charset="0"/>
                <a:ea typeface="HGP教科書体" panose="02020600000000000000" pitchFamily="18" charset="-128"/>
                <a:cs typeface="Times New Roman" panose="02020603050405020304" pitchFamily="18" charset="0"/>
              </a:rPr>
              <a:t>act2.</a:t>
            </a:r>
            <a:r>
              <a:rPr lang="ja-JP" altLang="en-US" sz="1400" dirty="0" smtClean="0">
                <a:latin typeface="HGP教科書体" panose="02020600000000000000" pitchFamily="18" charset="-128"/>
                <a:ea typeface="HGP教科書体" panose="02020600000000000000" pitchFamily="18" charset="-128"/>
              </a:rPr>
              <a:t>ライントレース</a:t>
            </a:r>
            <a:endParaRPr lang="en-US" altLang="ja-JP" sz="1400" dirty="0">
              <a:latin typeface="HGP教科書体" panose="02020600000000000000" pitchFamily="18" charset="-128"/>
              <a:ea typeface="HGP教科書体" panose="02020600000000000000" pitchFamily="18" charset="-128"/>
            </a:endParaRPr>
          </a:p>
        </p:txBody>
      </p:sp>
      <p:sp>
        <p:nvSpPr>
          <p:cNvPr id="48" name="角丸四角形 47"/>
          <p:cNvSpPr/>
          <p:nvPr/>
        </p:nvSpPr>
        <p:spPr>
          <a:xfrm>
            <a:off x="232043" y="7404940"/>
            <a:ext cx="7015795" cy="3097343"/>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49" name="角丸四角形 48"/>
          <p:cNvSpPr/>
          <p:nvPr/>
        </p:nvSpPr>
        <p:spPr>
          <a:xfrm>
            <a:off x="9593001" y="1086760"/>
            <a:ext cx="3441864" cy="2365326"/>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27" name="テキスト ボックス 26"/>
          <p:cNvSpPr txBox="1"/>
          <p:nvPr/>
        </p:nvSpPr>
        <p:spPr>
          <a:xfrm>
            <a:off x="9776999" y="1609723"/>
            <a:ext cx="3182374" cy="1892826"/>
          </a:xfrm>
          <a:prstGeom prst="rect">
            <a:avLst/>
          </a:prstGeom>
          <a:noFill/>
        </p:spPr>
        <p:txBody>
          <a:bodyPr wrap="square" rtlCol="0">
            <a:spAutoFit/>
          </a:bodyPr>
          <a:lstStyle/>
          <a:p>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シーケンス図を</a:t>
            </a:r>
            <a:r>
              <a:rPr lang="en-US" altLang="ja-JP" sz="1300" dirty="0" smtClean="0">
                <a:latin typeface="Times New Roman" panose="02020603050405020304" pitchFamily="18" charset="0"/>
                <a:ea typeface="HGP教科書体" panose="02020600000000000000" pitchFamily="18" charset="-128"/>
                <a:cs typeface="Times New Roman" panose="02020603050405020304" pitchFamily="18" charset="0"/>
              </a:rPr>
              <a:t>seq4.</a:t>
            </a:r>
            <a:r>
              <a:rPr lang="ja-JP" altLang="en-US" sz="1300" dirty="0" smtClean="0">
                <a:latin typeface="HGP教科書体" panose="02020600000000000000" pitchFamily="18" charset="-128"/>
                <a:ea typeface="HGP教科書体" panose="02020600000000000000" pitchFamily="18" charset="-128"/>
              </a:rPr>
              <a:t>駆動輪制御に</a:t>
            </a:r>
            <a:r>
              <a:rPr lang="ja-JP" altLang="en-US" sz="1300" dirty="0">
                <a:latin typeface="HGP教科書体" panose="02020600000000000000" pitchFamily="18" charset="-128"/>
                <a:ea typeface="HGP教科書体" panose="02020600000000000000" pitchFamily="18" charset="-128"/>
              </a:rPr>
              <a:t>示す</a:t>
            </a:r>
            <a:r>
              <a:rPr lang="ja-JP" altLang="en-US" sz="1300" dirty="0" smtClean="0">
                <a:latin typeface="HGP教科書体" panose="02020600000000000000" pitchFamily="18" charset="-128"/>
                <a:ea typeface="HGP教科書体" panose="02020600000000000000" pitchFamily="18" charset="-128"/>
              </a:rPr>
              <a:t>。</a:t>
            </a:r>
            <a:endParaRPr lang="en-US" altLang="ja-JP" sz="1300" dirty="0" smtClean="0">
              <a:latin typeface="HGP教科書体" panose="02020600000000000000" pitchFamily="18" charset="-128"/>
              <a:ea typeface="HGP教科書体" panose="02020600000000000000" pitchFamily="18" charset="-128"/>
            </a:endParaRPr>
          </a:p>
          <a:p>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駆動輪制御における走法の切り替えは、ストーリークラスから動作情報を受け取った出力クラスが走法情報を元に行っている。</a:t>
            </a:r>
            <a:endParaRPr lang="en-US" altLang="ja-JP" sz="1300" dirty="0" smtClean="0">
              <a:latin typeface="HGP教科書体" panose="02020600000000000000" pitchFamily="18" charset="-128"/>
              <a:ea typeface="HGP教科書体" panose="02020600000000000000" pitchFamily="18" charset="-128"/>
            </a:endParaRPr>
          </a:p>
          <a:p>
            <a:r>
              <a:rPr lang="ja-JP" altLang="en-US" sz="1300" dirty="0" smtClean="0">
                <a:latin typeface="HGP教科書体" panose="02020600000000000000" pitchFamily="18" charset="-128"/>
                <a:ea typeface="HGP教科書体" panose="02020600000000000000" pitchFamily="18" charset="-128"/>
              </a:rPr>
              <a:t>　尻尾走行では尻尾走行クラスが左右モータの</a:t>
            </a:r>
            <a:r>
              <a:rPr lang="en-US" altLang="ja-JP" sz="1300" dirty="0" smtClean="0">
                <a:latin typeface="HGP教科書体" panose="02020600000000000000" pitchFamily="18" charset="-128"/>
                <a:ea typeface="HGP教科書体" panose="02020600000000000000" pitchFamily="18" charset="-128"/>
              </a:rPr>
              <a:t>PWM</a:t>
            </a:r>
            <a:r>
              <a:rPr lang="ja-JP" altLang="en-US" sz="1300" dirty="0" smtClean="0">
                <a:latin typeface="HGP教科書体" panose="02020600000000000000" pitchFamily="18" charset="-128"/>
                <a:ea typeface="HGP教科書体" panose="02020600000000000000" pitchFamily="18" charset="-128"/>
              </a:rPr>
              <a:t>値を</a:t>
            </a:r>
            <a:r>
              <a:rPr lang="ja-JP" altLang="en-US" sz="1300" dirty="0">
                <a:latin typeface="HGP教科書体" panose="02020600000000000000" pitchFamily="18" charset="-128"/>
                <a:ea typeface="HGP教科書体" panose="02020600000000000000" pitchFamily="18" charset="-128"/>
              </a:rPr>
              <a:t>算出</a:t>
            </a:r>
            <a:r>
              <a:rPr lang="ja-JP" altLang="en-US" sz="1300" dirty="0" smtClean="0">
                <a:latin typeface="HGP教科書体" panose="02020600000000000000" pitchFamily="18" charset="-128"/>
                <a:ea typeface="HGP教科書体" panose="02020600000000000000" pitchFamily="18" charset="-128"/>
              </a:rPr>
              <a:t>し、その値で左右モータを回転させる。尻尾走行における左右モータの</a:t>
            </a:r>
            <a:r>
              <a:rPr lang="en-US" altLang="ja-JP" sz="1300" dirty="0" smtClean="0">
                <a:latin typeface="HGP教科書体" panose="02020600000000000000" pitchFamily="18" charset="-128"/>
                <a:ea typeface="HGP教科書体" panose="02020600000000000000" pitchFamily="18" charset="-128"/>
              </a:rPr>
              <a:t>PWM</a:t>
            </a:r>
            <a:r>
              <a:rPr lang="ja-JP" altLang="en-US" sz="1300" dirty="0" smtClean="0">
                <a:latin typeface="HGP教科書体" panose="02020600000000000000" pitchFamily="18" charset="-128"/>
                <a:ea typeface="HGP教科書体" panose="02020600000000000000" pitchFamily="18" charset="-128"/>
              </a:rPr>
              <a:t>値算出方法を</a:t>
            </a:r>
            <a:r>
              <a:rPr lang="en-US" altLang="ja-JP" sz="1300" dirty="0" smtClean="0">
                <a:latin typeface="Times New Roman" panose="02020603050405020304" pitchFamily="18" charset="0"/>
                <a:ea typeface="HGP教科書体" panose="02020600000000000000" pitchFamily="18" charset="-128"/>
                <a:cs typeface="Times New Roman" panose="02020603050405020304" pitchFamily="18" charset="0"/>
              </a:rPr>
              <a:t>Ⅲ-6</a:t>
            </a:r>
            <a:r>
              <a:rPr lang="ja-JP" altLang="en-US" sz="1300" dirty="0" smtClean="0">
                <a:latin typeface="HGP教科書体" panose="02020600000000000000" pitchFamily="18" charset="-128"/>
                <a:ea typeface="HGP教科書体" panose="02020600000000000000" pitchFamily="18" charset="-128"/>
              </a:rPr>
              <a:t>に示す。</a:t>
            </a:r>
            <a:endParaRPr lang="en-US" altLang="ja-JP" sz="1300" dirty="0" smtClean="0">
              <a:latin typeface="HGP教科書体" panose="02020600000000000000" pitchFamily="18" charset="-128"/>
              <a:ea typeface="HGP教科書体" panose="02020600000000000000" pitchFamily="18" charset="-128"/>
            </a:endParaRPr>
          </a:p>
          <a:p>
            <a:endParaRPr lang="en-US" altLang="ja-JP" sz="1300" dirty="0">
              <a:latin typeface="HGP教科書体" panose="02020600000000000000" pitchFamily="18" charset="-128"/>
              <a:ea typeface="HGP教科書体" panose="02020600000000000000" pitchFamily="18" charset="-128"/>
            </a:endParaRPr>
          </a:p>
        </p:txBody>
      </p:sp>
      <p:sp>
        <p:nvSpPr>
          <p:cNvPr id="28" name="テキスト ボックス 27"/>
          <p:cNvSpPr txBox="1"/>
          <p:nvPr/>
        </p:nvSpPr>
        <p:spPr>
          <a:xfrm>
            <a:off x="438795" y="7915208"/>
            <a:ext cx="3979087" cy="2492990"/>
          </a:xfrm>
          <a:prstGeom prst="rect">
            <a:avLst/>
          </a:prstGeom>
          <a:noFill/>
        </p:spPr>
        <p:txBody>
          <a:bodyPr wrap="square" rtlCol="0">
            <a:spAutoFit/>
          </a:bodyPr>
          <a:lstStyle/>
          <a:p>
            <a:r>
              <a:rPr lang="ja-JP" altLang="en-US" sz="1300" dirty="0">
                <a:latin typeface="HGP教科書体" panose="02020600000000000000" pitchFamily="18" charset="-128"/>
                <a:ea typeface="HGP教科書体" panose="02020600000000000000" pitchFamily="18" charset="-128"/>
              </a:rPr>
              <a:t>　尻尾走行における</a:t>
            </a:r>
            <a:r>
              <a:rPr lang="en-US" altLang="ja-JP" sz="1300" dirty="0">
                <a:latin typeface="HGP教科書体" panose="02020600000000000000" pitchFamily="18" charset="-128"/>
                <a:ea typeface="HGP教科書体" panose="02020600000000000000" pitchFamily="18" charset="-128"/>
              </a:rPr>
              <a:t>PWM</a:t>
            </a:r>
            <a:r>
              <a:rPr lang="ja-JP" altLang="en-US" sz="1300" dirty="0">
                <a:latin typeface="HGP教科書体" panose="02020600000000000000" pitchFamily="18" charset="-128"/>
                <a:ea typeface="HGP教科書体" panose="02020600000000000000" pitchFamily="18" charset="-128"/>
              </a:rPr>
              <a:t>値は、倒立振子ライブラリに算出させる以外の方法で決定する必要がある</a:t>
            </a:r>
            <a:r>
              <a:rPr lang="ja-JP" altLang="en-US" sz="1300" dirty="0" smtClean="0">
                <a:latin typeface="HGP教科書体" panose="02020600000000000000" pitchFamily="18" charset="-128"/>
                <a:ea typeface="HGP教科書体" panose="02020600000000000000" pitchFamily="18" charset="-128"/>
              </a:rPr>
              <a:t>。</a:t>
            </a:r>
            <a:r>
              <a:rPr lang="en-US" altLang="ja-JP" sz="1300" dirty="0" smtClean="0">
                <a:latin typeface="Times New Roman" panose="02020603050405020304" pitchFamily="18" charset="0"/>
                <a:ea typeface="HGP教科書体" panose="02020600000000000000" pitchFamily="18" charset="-128"/>
                <a:cs typeface="Times New Roman" panose="02020603050405020304" pitchFamily="18" charset="0"/>
              </a:rPr>
              <a:t>graph1</a:t>
            </a:r>
            <a:r>
              <a:rPr lang="ja-JP" altLang="en-US" sz="1300" dirty="0" smtClean="0">
                <a:latin typeface="HGP教科書体" panose="02020600000000000000" pitchFamily="18" charset="-128"/>
                <a:ea typeface="HGP教科書体" panose="02020600000000000000" pitchFamily="18" charset="-128"/>
              </a:rPr>
              <a:t>のような</a:t>
            </a:r>
            <a:r>
              <a:rPr lang="ja-JP" altLang="en-US" sz="1300" dirty="0">
                <a:latin typeface="HGP教科書体" panose="02020600000000000000" pitchFamily="18" charset="-128"/>
                <a:ea typeface="HGP教科書体" panose="02020600000000000000" pitchFamily="18" charset="-128"/>
              </a:rPr>
              <a:t>一次関数と定数の組み合わせグラフを用いることに</a:t>
            </a:r>
            <a:r>
              <a:rPr lang="ja-JP" altLang="en-US" sz="1300" dirty="0" smtClean="0">
                <a:latin typeface="HGP教科書体" panose="02020600000000000000" pitchFamily="18" charset="-128"/>
                <a:ea typeface="HGP教科書体" panose="02020600000000000000" pitchFamily="18" charset="-128"/>
              </a:rPr>
              <a:t>した</a:t>
            </a:r>
            <a:r>
              <a:rPr lang="en-US" altLang="ja-JP" sz="1300" dirty="0" smtClean="0">
                <a:latin typeface="HGP教科書体" panose="02020600000000000000" pitchFamily="18" charset="-128"/>
                <a:ea typeface="HGP教科書体" panose="02020600000000000000" pitchFamily="18" charset="-128"/>
              </a:rPr>
              <a:t>(</a:t>
            </a:r>
            <a:r>
              <a:rPr lang="ja-JP" altLang="en-US" sz="1300" dirty="0" smtClean="0">
                <a:latin typeface="HGP教科書体" panose="02020600000000000000" pitchFamily="18" charset="-128"/>
                <a:ea typeface="HGP教科書体" panose="02020600000000000000" pitchFamily="18" charset="-128"/>
              </a:rPr>
              <a:t>ここでは前後進量を</a:t>
            </a:r>
            <a:r>
              <a:rPr lang="en-US" altLang="ja-JP" sz="1300" dirty="0" smtClean="0">
                <a:latin typeface="HGP教科書体" panose="02020600000000000000" pitchFamily="18" charset="-128"/>
                <a:ea typeface="HGP教科書体" panose="02020600000000000000" pitchFamily="18" charset="-128"/>
              </a:rPr>
              <a:t>50</a:t>
            </a:r>
            <a:r>
              <a:rPr lang="ja-JP" altLang="en-US" sz="1300" dirty="0" smtClean="0">
                <a:latin typeface="HGP教科書体" panose="02020600000000000000" pitchFamily="18" charset="-128"/>
                <a:ea typeface="HGP教科書体" panose="02020600000000000000" pitchFamily="18" charset="-128"/>
              </a:rPr>
              <a:t>としている</a:t>
            </a:r>
            <a:r>
              <a:rPr lang="en-US" altLang="ja-JP" sz="1300" dirty="0" smtClean="0">
                <a:latin typeface="HGP教科書体" panose="02020600000000000000" pitchFamily="18" charset="-128"/>
                <a:ea typeface="HGP教科書体" panose="02020600000000000000" pitchFamily="18" charset="-128"/>
              </a:rPr>
              <a:t>)</a:t>
            </a:r>
            <a:r>
              <a:rPr lang="ja-JP" altLang="en-US" sz="1300" dirty="0" smtClean="0">
                <a:latin typeface="HGP教科書体" panose="02020600000000000000" pitchFamily="18" charset="-128"/>
                <a:ea typeface="HGP教科書体" panose="02020600000000000000" pitchFamily="18" charset="-128"/>
              </a:rPr>
              <a:t>。</a:t>
            </a:r>
            <a:r>
              <a:rPr lang="ja-JP" altLang="en-US" sz="1300" dirty="0">
                <a:latin typeface="HGP教科書体" panose="02020600000000000000" pitchFamily="18" charset="-128"/>
                <a:ea typeface="HGP教科書体" panose="02020600000000000000" pitchFamily="18" charset="-128"/>
              </a:rPr>
              <a:t>操舵量と</a:t>
            </a:r>
            <a:r>
              <a:rPr lang="en-US" altLang="ja-JP" sz="1300" dirty="0">
                <a:latin typeface="HGP教科書体" panose="02020600000000000000" pitchFamily="18" charset="-128"/>
                <a:ea typeface="HGP教科書体" panose="02020600000000000000" pitchFamily="18" charset="-128"/>
              </a:rPr>
              <a:t>PWM</a:t>
            </a:r>
            <a:r>
              <a:rPr lang="ja-JP" altLang="en-US" sz="1300" dirty="0">
                <a:latin typeface="HGP教科書体" panose="02020600000000000000" pitchFamily="18" charset="-128"/>
                <a:ea typeface="HGP教科書体" panose="02020600000000000000" pitchFamily="18" charset="-128"/>
              </a:rPr>
              <a:t>値の関係をこの一次関数で表し、切片を前後進量とすることで左右モータの</a:t>
            </a:r>
            <a:r>
              <a:rPr lang="en-US" altLang="ja-JP" sz="1300" dirty="0">
                <a:latin typeface="HGP教科書体" panose="02020600000000000000" pitchFamily="18" charset="-128"/>
                <a:ea typeface="HGP教科書体" panose="02020600000000000000" pitchFamily="18" charset="-128"/>
              </a:rPr>
              <a:t>PWM</a:t>
            </a:r>
            <a:r>
              <a:rPr lang="ja-JP" altLang="en-US" sz="1300" dirty="0">
                <a:latin typeface="HGP教科書体" panose="02020600000000000000" pitchFamily="18" charset="-128"/>
                <a:ea typeface="HGP教科書体" panose="02020600000000000000" pitchFamily="18" charset="-128"/>
              </a:rPr>
              <a:t>値を計算で求める</a:t>
            </a:r>
            <a:r>
              <a:rPr lang="ja-JP" altLang="en-US" sz="1300" dirty="0" smtClean="0">
                <a:latin typeface="HGP教科書体" panose="02020600000000000000" pitchFamily="18" charset="-128"/>
                <a:ea typeface="HGP教科書体" panose="02020600000000000000" pitchFamily="18" charset="-128"/>
              </a:rPr>
              <a:t>。</a:t>
            </a:r>
            <a:endParaRPr lang="en-US" altLang="ja-JP" sz="1300" dirty="0" smtClean="0">
              <a:latin typeface="HGP教科書体" panose="02020600000000000000" pitchFamily="18" charset="-128"/>
              <a:ea typeface="HGP教科書体" panose="02020600000000000000" pitchFamily="18" charset="-128"/>
            </a:endParaRPr>
          </a:p>
          <a:p>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ここで操舵量</a:t>
            </a:r>
            <a:r>
              <a:rPr lang="ja-JP" altLang="en-US" sz="1300" dirty="0">
                <a:latin typeface="HGP教科書体" panose="02020600000000000000" pitchFamily="18" charset="-128"/>
                <a:ea typeface="HGP教科書体" panose="02020600000000000000" pitchFamily="18" charset="-128"/>
              </a:rPr>
              <a:t>は左旋回を正と</a:t>
            </a:r>
            <a:r>
              <a:rPr lang="ja-JP" altLang="en-US" sz="1300" dirty="0" smtClean="0">
                <a:latin typeface="HGP教科書体" panose="02020600000000000000" pitchFamily="18" charset="-128"/>
                <a:ea typeface="HGP教科書体" panose="02020600000000000000" pitchFamily="18" charset="-128"/>
              </a:rPr>
              <a:t>し、前後進量は</a:t>
            </a:r>
            <a:r>
              <a:rPr lang="en-US" altLang="ja-JP" sz="1300" dirty="0" smtClean="0">
                <a:latin typeface="HGP教科書体" panose="02020600000000000000" pitchFamily="18" charset="-128"/>
                <a:ea typeface="HGP教科書体" panose="02020600000000000000" pitchFamily="18" charset="-128"/>
              </a:rPr>
              <a:t>forward</a:t>
            </a:r>
            <a:r>
              <a:rPr lang="ja-JP" altLang="en-US" sz="1300" dirty="0" smtClean="0">
                <a:latin typeface="HGP教科書体" panose="02020600000000000000" pitchFamily="18" charset="-128"/>
                <a:ea typeface="HGP教科書体" panose="02020600000000000000" pitchFamily="18" charset="-128"/>
              </a:rPr>
              <a:t>の値のことである。</a:t>
            </a:r>
            <a:endParaRPr lang="en-US" altLang="ja-JP" sz="1300" dirty="0" smtClean="0">
              <a:latin typeface="HGP教科書体" panose="02020600000000000000" pitchFamily="18" charset="-128"/>
              <a:ea typeface="HGP教科書体" panose="02020600000000000000" pitchFamily="18" charset="-128"/>
            </a:endParaRPr>
          </a:p>
          <a:p>
            <a:endParaRPr lang="ja-JP" altLang="en-US" sz="1300" dirty="0">
              <a:latin typeface="HGP教科書体" panose="02020600000000000000" pitchFamily="18" charset="-128"/>
              <a:ea typeface="HGP教科書体" panose="02020600000000000000" pitchFamily="18" charset="-128"/>
            </a:endParaRPr>
          </a:p>
          <a:p>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例</a:t>
            </a:r>
            <a:r>
              <a:rPr lang="ja-JP" altLang="en-US" sz="1300" dirty="0">
                <a:latin typeface="HGP教科書体" panose="02020600000000000000" pitchFamily="18" charset="-128"/>
                <a:ea typeface="HGP教科書体" panose="02020600000000000000" pitchFamily="18" charset="-128"/>
              </a:rPr>
              <a:t>：</a:t>
            </a:r>
            <a:r>
              <a:rPr lang="ja-JP" altLang="en-US" sz="1300" dirty="0" smtClean="0">
                <a:latin typeface="HGP教科書体" panose="02020600000000000000" pitchFamily="18" charset="-128"/>
                <a:ea typeface="HGP教科書体" panose="02020600000000000000" pitchFamily="18" charset="-128"/>
              </a:rPr>
              <a:t>前後進量</a:t>
            </a:r>
            <a:r>
              <a:rPr lang="en-US" altLang="ja-JP" sz="1300" dirty="0" smtClean="0">
                <a:latin typeface="HGP教科書体" panose="02020600000000000000" pitchFamily="18" charset="-128"/>
                <a:ea typeface="HGP教科書体" panose="02020600000000000000" pitchFamily="18" charset="-128"/>
              </a:rPr>
              <a:t>50</a:t>
            </a:r>
            <a:r>
              <a:rPr lang="ja-JP" altLang="en-US" sz="1300" dirty="0">
                <a:latin typeface="HGP教科書体" panose="02020600000000000000" pitchFamily="18" charset="-128"/>
                <a:ea typeface="HGP教科書体" panose="02020600000000000000" pitchFamily="18" charset="-128"/>
              </a:rPr>
              <a:t>、</a:t>
            </a:r>
            <a:r>
              <a:rPr lang="ja-JP" altLang="en-US" sz="1300" dirty="0" smtClean="0">
                <a:latin typeface="HGP教科書体" panose="02020600000000000000" pitchFamily="18" charset="-128"/>
                <a:ea typeface="HGP教科書体" panose="02020600000000000000" pitchFamily="18" charset="-128"/>
              </a:rPr>
              <a:t>操舵量</a:t>
            </a:r>
            <a:r>
              <a:rPr lang="en-US" altLang="ja-JP" sz="1300" dirty="0">
                <a:latin typeface="HGP教科書体" panose="02020600000000000000" pitchFamily="18" charset="-128"/>
                <a:ea typeface="HGP教科書体" panose="02020600000000000000" pitchFamily="18" charset="-128"/>
              </a:rPr>
              <a:t>100</a:t>
            </a:r>
            <a:r>
              <a:rPr lang="ja-JP" altLang="en-US" sz="1300" dirty="0" smtClean="0">
                <a:latin typeface="HGP教科書体" panose="02020600000000000000" pitchFamily="18" charset="-128"/>
                <a:ea typeface="HGP教科書体" panose="02020600000000000000" pitchFamily="18" charset="-128"/>
              </a:rPr>
              <a:t>のときを</a:t>
            </a:r>
            <a:r>
              <a:rPr lang="ja-JP" altLang="en-US" sz="1300" dirty="0">
                <a:latin typeface="HGP教科書体" panose="02020600000000000000" pitchFamily="18" charset="-128"/>
                <a:ea typeface="HGP教科書体" panose="02020600000000000000" pitchFamily="18" charset="-128"/>
              </a:rPr>
              <a:t>考える。</a:t>
            </a:r>
          </a:p>
          <a:p>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　 （</a:t>
            </a:r>
            <a:r>
              <a:rPr lang="ja-JP" altLang="en-US" sz="1300" dirty="0">
                <a:latin typeface="HGP教科書体" panose="02020600000000000000" pitchFamily="18" charset="-128"/>
                <a:ea typeface="HGP教科書体" panose="02020600000000000000" pitchFamily="18" charset="-128"/>
              </a:rPr>
              <a:t>右モータの</a:t>
            </a:r>
            <a:r>
              <a:rPr lang="en-US" altLang="ja-JP" sz="1300" dirty="0">
                <a:latin typeface="HGP教科書体" panose="02020600000000000000" pitchFamily="18" charset="-128"/>
                <a:ea typeface="HGP教科書体" panose="02020600000000000000" pitchFamily="18" charset="-128"/>
              </a:rPr>
              <a:t>PWM</a:t>
            </a:r>
            <a:r>
              <a:rPr lang="ja-JP" altLang="en-US" sz="1300" dirty="0">
                <a:latin typeface="HGP教科書体" panose="02020600000000000000" pitchFamily="18" charset="-128"/>
                <a:ea typeface="HGP教科書体" panose="02020600000000000000" pitchFamily="18" charset="-128"/>
              </a:rPr>
              <a:t>値</a:t>
            </a:r>
            <a:r>
              <a:rPr lang="en-US" altLang="ja-JP" sz="1300" dirty="0">
                <a:latin typeface="HGP教科書体" panose="02020600000000000000" pitchFamily="18" charset="-128"/>
                <a:ea typeface="HGP教科書体" panose="02020600000000000000" pitchFamily="18" charset="-128"/>
              </a:rPr>
              <a:t>, </a:t>
            </a:r>
            <a:r>
              <a:rPr lang="ja-JP" altLang="en-US" sz="1300" dirty="0">
                <a:latin typeface="HGP教科書体" panose="02020600000000000000" pitchFamily="18" charset="-128"/>
                <a:ea typeface="HGP教科書体" panose="02020600000000000000" pitchFamily="18" charset="-128"/>
              </a:rPr>
              <a:t>左モータの</a:t>
            </a:r>
            <a:r>
              <a:rPr lang="en-US" altLang="ja-JP" sz="1300" dirty="0">
                <a:latin typeface="HGP教科書体" panose="02020600000000000000" pitchFamily="18" charset="-128"/>
                <a:ea typeface="HGP教科書体" panose="02020600000000000000" pitchFamily="18" charset="-128"/>
              </a:rPr>
              <a:t>PWM</a:t>
            </a:r>
            <a:r>
              <a:rPr lang="ja-JP" altLang="en-US" sz="1300" dirty="0">
                <a:latin typeface="HGP教科書体" panose="02020600000000000000" pitchFamily="18" charset="-128"/>
                <a:ea typeface="HGP教科書体" panose="02020600000000000000" pitchFamily="18" charset="-128"/>
              </a:rPr>
              <a:t>値</a:t>
            </a:r>
            <a:r>
              <a:rPr lang="ja-JP" altLang="en-US" sz="1300" dirty="0" smtClean="0">
                <a:latin typeface="HGP教科書体" panose="02020600000000000000" pitchFamily="18" charset="-128"/>
                <a:ea typeface="HGP教科書体" panose="02020600000000000000" pitchFamily="18" charset="-128"/>
              </a:rPr>
              <a:t>）</a:t>
            </a:r>
            <a:endParaRPr lang="en-US" altLang="ja-JP" sz="1300" dirty="0" smtClean="0">
              <a:latin typeface="HGP教科書体" panose="02020600000000000000" pitchFamily="18" charset="-128"/>
              <a:ea typeface="HGP教科書体" panose="02020600000000000000" pitchFamily="18" charset="-128"/>
            </a:endParaRPr>
          </a:p>
          <a:p>
            <a:r>
              <a:rPr lang="en-US" altLang="ja-JP" sz="1300" dirty="0">
                <a:latin typeface="HGP教科書体" panose="02020600000000000000" pitchFamily="18" charset="-128"/>
                <a:ea typeface="HGP教科書体" panose="02020600000000000000" pitchFamily="18" charset="-128"/>
              </a:rPr>
              <a:t>	</a:t>
            </a:r>
            <a:r>
              <a:rPr lang="ja-JP" altLang="en-US" sz="1300" dirty="0">
                <a:latin typeface="HGP教科書体" panose="02020600000000000000" pitchFamily="18" charset="-128"/>
                <a:ea typeface="HGP教科書体" panose="02020600000000000000" pitchFamily="18" charset="-128"/>
              </a:rPr>
              <a:t>　</a:t>
            </a:r>
            <a:r>
              <a:rPr lang="ja-JP" altLang="en-US" sz="1300" dirty="0" smtClean="0">
                <a:latin typeface="HGP教科書体" panose="02020600000000000000" pitchFamily="18" charset="-128"/>
                <a:ea typeface="HGP教科書体" panose="02020600000000000000" pitchFamily="18" charset="-128"/>
              </a:rPr>
              <a:t>　　　　　　＝</a:t>
            </a:r>
            <a:r>
              <a:rPr lang="ja-JP" altLang="en-US" sz="1300" dirty="0">
                <a:latin typeface="HGP教科書体" panose="02020600000000000000" pitchFamily="18" charset="-128"/>
                <a:ea typeface="HGP教科書体" panose="02020600000000000000" pitchFamily="18" charset="-128"/>
              </a:rPr>
              <a:t>（</a:t>
            </a:r>
            <a:r>
              <a:rPr lang="en-US" altLang="ja-JP" sz="1300" dirty="0">
                <a:latin typeface="HGP教科書体" panose="02020600000000000000" pitchFamily="18" charset="-128"/>
                <a:ea typeface="HGP教科書体" panose="02020600000000000000" pitchFamily="18" charset="-128"/>
              </a:rPr>
              <a:t>50, -50</a:t>
            </a:r>
            <a:r>
              <a:rPr lang="ja-JP" altLang="en-US" sz="1300" dirty="0">
                <a:latin typeface="HGP教科書体" panose="02020600000000000000" pitchFamily="18" charset="-128"/>
                <a:ea typeface="HGP教科書体" panose="02020600000000000000" pitchFamily="18" charset="-128"/>
              </a:rPr>
              <a:t>）である。</a:t>
            </a:r>
            <a:endParaRPr lang="en-US" altLang="ja-JP" sz="1300" dirty="0" smtClean="0">
              <a:latin typeface="HGP教科書体" panose="02020600000000000000" pitchFamily="18" charset="-128"/>
              <a:ea typeface="HGP教科書体" panose="02020600000000000000" pitchFamily="18" charset="-128"/>
            </a:endParaRPr>
          </a:p>
        </p:txBody>
      </p:sp>
      <p:sp>
        <p:nvSpPr>
          <p:cNvPr id="55" name="右矢印 54"/>
          <p:cNvSpPr/>
          <p:nvPr/>
        </p:nvSpPr>
        <p:spPr>
          <a:xfrm rot="10800000">
            <a:off x="9321455" y="1404460"/>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右矢印 55"/>
          <p:cNvSpPr/>
          <p:nvPr/>
        </p:nvSpPr>
        <p:spPr>
          <a:xfrm rot="5400000">
            <a:off x="12378016" y="6340052"/>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右矢印 38"/>
          <p:cNvSpPr/>
          <p:nvPr/>
        </p:nvSpPr>
        <p:spPr>
          <a:xfrm rot="5400000">
            <a:off x="1532129" y="5788736"/>
            <a:ext cx="2119053" cy="1476084"/>
          </a:xfrm>
          <a:custGeom>
            <a:avLst/>
            <a:gdLst>
              <a:gd name="connsiteX0" fmla="*/ 0 w 2318736"/>
              <a:gd name="connsiteY0" fmla="*/ 396654 h 1586616"/>
              <a:gd name="connsiteX1" fmla="*/ 1837436 w 2318736"/>
              <a:gd name="connsiteY1" fmla="*/ 396654 h 1586616"/>
              <a:gd name="connsiteX2" fmla="*/ 1837436 w 2318736"/>
              <a:gd name="connsiteY2" fmla="*/ 0 h 1586616"/>
              <a:gd name="connsiteX3" fmla="*/ 2318736 w 2318736"/>
              <a:gd name="connsiteY3" fmla="*/ 793308 h 1586616"/>
              <a:gd name="connsiteX4" fmla="*/ 1837436 w 2318736"/>
              <a:gd name="connsiteY4" fmla="*/ 1586616 h 1586616"/>
              <a:gd name="connsiteX5" fmla="*/ 1837436 w 2318736"/>
              <a:gd name="connsiteY5" fmla="*/ 1189962 h 1586616"/>
              <a:gd name="connsiteX6" fmla="*/ 0 w 2318736"/>
              <a:gd name="connsiteY6" fmla="*/ 1189962 h 1586616"/>
              <a:gd name="connsiteX7" fmla="*/ 0 w 2318736"/>
              <a:gd name="connsiteY7" fmla="*/ 396654 h 1586616"/>
              <a:gd name="connsiteX0" fmla="*/ 0 w 2318736"/>
              <a:gd name="connsiteY0" fmla="*/ 396654 h 1586616"/>
              <a:gd name="connsiteX1" fmla="*/ 1837436 w 2318736"/>
              <a:gd name="connsiteY1" fmla="*/ 396654 h 1586616"/>
              <a:gd name="connsiteX2" fmla="*/ 1837436 w 2318736"/>
              <a:gd name="connsiteY2" fmla="*/ 0 h 1586616"/>
              <a:gd name="connsiteX3" fmla="*/ 2318736 w 2318736"/>
              <a:gd name="connsiteY3" fmla="*/ 793308 h 1586616"/>
              <a:gd name="connsiteX4" fmla="*/ 1837436 w 2318736"/>
              <a:gd name="connsiteY4" fmla="*/ 1586616 h 1586616"/>
              <a:gd name="connsiteX5" fmla="*/ 1837436 w 2318736"/>
              <a:gd name="connsiteY5" fmla="*/ 1189962 h 1586616"/>
              <a:gd name="connsiteX6" fmla="*/ 0 w 2318736"/>
              <a:gd name="connsiteY6" fmla="*/ 396654 h 1586616"/>
              <a:gd name="connsiteX0" fmla="*/ 0 w 2072913"/>
              <a:gd name="connsiteY0" fmla="*/ 448523 h 1586616"/>
              <a:gd name="connsiteX1" fmla="*/ 1591613 w 2072913"/>
              <a:gd name="connsiteY1" fmla="*/ 396654 h 1586616"/>
              <a:gd name="connsiteX2" fmla="*/ 1591613 w 2072913"/>
              <a:gd name="connsiteY2" fmla="*/ 0 h 1586616"/>
              <a:gd name="connsiteX3" fmla="*/ 2072913 w 2072913"/>
              <a:gd name="connsiteY3" fmla="*/ 793308 h 1586616"/>
              <a:gd name="connsiteX4" fmla="*/ 1591613 w 2072913"/>
              <a:gd name="connsiteY4" fmla="*/ 1586616 h 1586616"/>
              <a:gd name="connsiteX5" fmla="*/ 1591613 w 2072913"/>
              <a:gd name="connsiteY5" fmla="*/ 1189962 h 1586616"/>
              <a:gd name="connsiteX6" fmla="*/ 0 w 2072913"/>
              <a:gd name="connsiteY6" fmla="*/ 448523 h 1586616"/>
              <a:gd name="connsiteX0" fmla="*/ 0 w 2072913"/>
              <a:gd name="connsiteY0" fmla="*/ 448523 h 1586616"/>
              <a:gd name="connsiteX1" fmla="*/ 1591613 w 2072913"/>
              <a:gd name="connsiteY1" fmla="*/ 396654 h 1586616"/>
              <a:gd name="connsiteX2" fmla="*/ 1591613 w 2072913"/>
              <a:gd name="connsiteY2" fmla="*/ 0 h 1586616"/>
              <a:gd name="connsiteX3" fmla="*/ 2072913 w 2072913"/>
              <a:gd name="connsiteY3" fmla="*/ 793308 h 1586616"/>
              <a:gd name="connsiteX4" fmla="*/ 1591613 w 2072913"/>
              <a:gd name="connsiteY4" fmla="*/ 1586616 h 1586616"/>
              <a:gd name="connsiteX5" fmla="*/ 1591613 w 2072913"/>
              <a:gd name="connsiteY5" fmla="*/ 1189962 h 1586616"/>
              <a:gd name="connsiteX6" fmla="*/ 0 w 2072913"/>
              <a:gd name="connsiteY6" fmla="*/ 448523 h 1586616"/>
              <a:gd name="connsiteX0" fmla="*/ 0 w 2072913"/>
              <a:gd name="connsiteY0" fmla="*/ 448523 h 1586616"/>
              <a:gd name="connsiteX1" fmla="*/ 1591613 w 2072913"/>
              <a:gd name="connsiteY1" fmla="*/ 396654 h 1586616"/>
              <a:gd name="connsiteX2" fmla="*/ 1591613 w 2072913"/>
              <a:gd name="connsiteY2" fmla="*/ 0 h 1586616"/>
              <a:gd name="connsiteX3" fmla="*/ 2072913 w 2072913"/>
              <a:gd name="connsiteY3" fmla="*/ 793308 h 1586616"/>
              <a:gd name="connsiteX4" fmla="*/ 1591613 w 2072913"/>
              <a:gd name="connsiteY4" fmla="*/ 1586616 h 1586616"/>
              <a:gd name="connsiteX5" fmla="*/ 1591613 w 2072913"/>
              <a:gd name="connsiteY5" fmla="*/ 1189962 h 1586616"/>
              <a:gd name="connsiteX6" fmla="*/ 0 w 2072913"/>
              <a:gd name="connsiteY6" fmla="*/ 448523 h 1586616"/>
              <a:gd name="connsiteX0" fmla="*/ 0 w 2183218"/>
              <a:gd name="connsiteY0" fmla="*/ 467748 h 1586616"/>
              <a:gd name="connsiteX1" fmla="*/ 1701918 w 2183218"/>
              <a:gd name="connsiteY1" fmla="*/ 396654 h 1586616"/>
              <a:gd name="connsiteX2" fmla="*/ 1701918 w 2183218"/>
              <a:gd name="connsiteY2" fmla="*/ 0 h 1586616"/>
              <a:gd name="connsiteX3" fmla="*/ 2183218 w 2183218"/>
              <a:gd name="connsiteY3" fmla="*/ 793308 h 1586616"/>
              <a:gd name="connsiteX4" fmla="*/ 1701918 w 2183218"/>
              <a:gd name="connsiteY4" fmla="*/ 1586616 h 1586616"/>
              <a:gd name="connsiteX5" fmla="*/ 1701918 w 2183218"/>
              <a:gd name="connsiteY5" fmla="*/ 1189962 h 1586616"/>
              <a:gd name="connsiteX6" fmla="*/ 0 w 2183218"/>
              <a:gd name="connsiteY6" fmla="*/ 467748 h 1586616"/>
              <a:gd name="connsiteX0" fmla="*/ 0 w 2105217"/>
              <a:gd name="connsiteY0" fmla="*/ 643578 h 1586616"/>
              <a:gd name="connsiteX1" fmla="*/ 1623917 w 2105217"/>
              <a:gd name="connsiteY1" fmla="*/ 396654 h 1586616"/>
              <a:gd name="connsiteX2" fmla="*/ 1623917 w 2105217"/>
              <a:gd name="connsiteY2" fmla="*/ 0 h 1586616"/>
              <a:gd name="connsiteX3" fmla="*/ 2105217 w 2105217"/>
              <a:gd name="connsiteY3" fmla="*/ 793308 h 1586616"/>
              <a:gd name="connsiteX4" fmla="*/ 1623917 w 2105217"/>
              <a:gd name="connsiteY4" fmla="*/ 1586616 h 1586616"/>
              <a:gd name="connsiteX5" fmla="*/ 1623917 w 2105217"/>
              <a:gd name="connsiteY5" fmla="*/ 1189962 h 1586616"/>
              <a:gd name="connsiteX6" fmla="*/ 0 w 2105217"/>
              <a:gd name="connsiteY6" fmla="*/ 643578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27121 w 2108421"/>
              <a:gd name="connsiteY5" fmla="*/ 1189962 h 1586616"/>
              <a:gd name="connsiteX6" fmla="*/ 0 w 2108421"/>
              <a:gd name="connsiteY6" fmla="*/ 625194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27121 w 2108421"/>
              <a:gd name="connsiteY5" fmla="*/ 1189962 h 1586616"/>
              <a:gd name="connsiteX6" fmla="*/ 0 w 2108421"/>
              <a:gd name="connsiteY6" fmla="*/ 625194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27121 w 2108421"/>
              <a:gd name="connsiteY5" fmla="*/ 1189962 h 1586616"/>
              <a:gd name="connsiteX6" fmla="*/ 0 w 2108421"/>
              <a:gd name="connsiteY6" fmla="*/ 625194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1539 w 2108421"/>
              <a:gd name="connsiteY5" fmla="*/ 1272690 h 1586616"/>
              <a:gd name="connsiteX6" fmla="*/ 0 w 2108421"/>
              <a:gd name="connsiteY6" fmla="*/ 625194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1539 w 2108421"/>
              <a:gd name="connsiteY5" fmla="*/ 1272690 h 1586616"/>
              <a:gd name="connsiteX6" fmla="*/ 0 w 2108421"/>
              <a:gd name="connsiteY6" fmla="*/ 625194 h 1586616"/>
              <a:gd name="connsiteX0" fmla="*/ 0 w 2108421"/>
              <a:gd name="connsiteY0" fmla="*/ 625194 h 1586616"/>
              <a:gd name="connsiteX1" fmla="*/ 1627121 w 2108421"/>
              <a:gd name="connsiteY1" fmla="*/ 396654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8289 w 2108421"/>
              <a:gd name="connsiteY5" fmla="*/ 1148387 h 1586616"/>
              <a:gd name="connsiteX6" fmla="*/ 0 w 2108421"/>
              <a:gd name="connsiteY6" fmla="*/ 625194 h 1586616"/>
              <a:gd name="connsiteX0" fmla="*/ 0 w 2108421"/>
              <a:gd name="connsiteY0" fmla="*/ 625194 h 1586616"/>
              <a:gd name="connsiteX1" fmla="*/ 1628803 w 2108421"/>
              <a:gd name="connsiteY1" fmla="*/ 623672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8289 w 2108421"/>
              <a:gd name="connsiteY5" fmla="*/ 1148387 h 1586616"/>
              <a:gd name="connsiteX6" fmla="*/ 0 w 2108421"/>
              <a:gd name="connsiteY6" fmla="*/ 625194 h 1586616"/>
              <a:gd name="connsiteX0" fmla="*/ 0 w 2108421"/>
              <a:gd name="connsiteY0" fmla="*/ 625194 h 1586616"/>
              <a:gd name="connsiteX1" fmla="*/ 1628803 w 2108421"/>
              <a:gd name="connsiteY1" fmla="*/ 623672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8289 w 2108421"/>
              <a:gd name="connsiteY5" fmla="*/ 1148387 h 1586616"/>
              <a:gd name="connsiteX6" fmla="*/ 0 w 2108421"/>
              <a:gd name="connsiteY6" fmla="*/ 625194 h 1586616"/>
              <a:gd name="connsiteX0" fmla="*/ 0 w 2108421"/>
              <a:gd name="connsiteY0" fmla="*/ 625194 h 1586616"/>
              <a:gd name="connsiteX1" fmla="*/ 1628803 w 2108421"/>
              <a:gd name="connsiteY1" fmla="*/ 623672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8289 w 2108421"/>
              <a:gd name="connsiteY5" fmla="*/ 1148387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48289 w 2108421"/>
              <a:gd name="connsiteY5" fmla="*/ 1148387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61866 w 2108421"/>
              <a:gd name="connsiteY5" fmla="*/ 1117606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61866 w 2108421"/>
              <a:gd name="connsiteY5" fmla="*/ 1117606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61866 w 2108421"/>
              <a:gd name="connsiteY5" fmla="*/ 1117606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25098 w 2108421"/>
              <a:gd name="connsiteY5" fmla="*/ 1124014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597522 w 2108421"/>
              <a:gd name="connsiteY5" fmla="*/ 1128820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31085 w 2108421"/>
              <a:gd name="connsiteY5" fmla="*/ 1104027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588329 w 2108421"/>
              <a:gd name="connsiteY5" fmla="*/ 1130422 h 1586616"/>
              <a:gd name="connsiteX6" fmla="*/ 0 w 2108421"/>
              <a:gd name="connsiteY6" fmla="*/ 625194 h 1586616"/>
              <a:gd name="connsiteX0" fmla="*/ 0 w 2108421"/>
              <a:gd name="connsiteY0" fmla="*/ 625194 h 1586616"/>
              <a:gd name="connsiteX1" fmla="*/ 1626780 w 2108421"/>
              <a:gd name="connsiteY1" fmla="*/ 557726 h 1586616"/>
              <a:gd name="connsiteX2" fmla="*/ 1627121 w 2108421"/>
              <a:gd name="connsiteY2" fmla="*/ 0 h 1586616"/>
              <a:gd name="connsiteX3" fmla="*/ 2108421 w 2108421"/>
              <a:gd name="connsiteY3" fmla="*/ 793308 h 1586616"/>
              <a:gd name="connsiteX4" fmla="*/ 1627121 w 2108421"/>
              <a:gd name="connsiteY4" fmla="*/ 1586616 h 1586616"/>
              <a:gd name="connsiteX5" fmla="*/ 1625097 w 2108421"/>
              <a:gd name="connsiteY5" fmla="*/ 1124013 h 1586616"/>
              <a:gd name="connsiteX6" fmla="*/ 0 w 2108421"/>
              <a:gd name="connsiteY6" fmla="*/ 625194 h 1586616"/>
              <a:gd name="connsiteX0" fmla="*/ 0 w 2071095"/>
              <a:gd name="connsiteY0" fmla="*/ 550549 h 1586616"/>
              <a:gd name="connsiteX1" fmla="*/ 1589454 w 2071095"/>
              <a:gd name="connsiteY1" fmla="*/ 557726 h 1586616"/>
              <a:gd name="connsiteX2" fmla="*/ 1589795 w 2071095"/>
              <a:gd name="connsiteY2" fmla="*/ 0 h 1586616"/>
              <a:gd name="connsiteX3" fmla="*/ 2071095 w 2071095"/>
              <a:gd name="connsiteY3" fmla="*/ 793308 h 1586616"/>
              <a:gd name="connsiteX4" fmla="*/ 1589795 w 2071095"/>
              <a:gd name="connsiteY4" fmla="*/ 1586616 h 1586616"/>
              <a:gd name="connsiteX5" fmla="*/ 1587771 w 2071095"/>
              <a:gd name="connsiteY5" fmla="*/ 1124013 h 1586616"/>
              <a:gd name="connsiteX6" fmla="*/ 0 w 2071095"/>
              <a:gd name="connsiteY6" fmla="*/ 550549 h 1586616"/>
              <a:gd name="connsiteX0" fmla="*/ 0 w 2173730"/>
              <a:gd name="connsiteY0" fmla="*/ 345276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24013 h 1586616"/>
              <a:gd name="connsiteX6" fmla="*/ 0 w 2173730"/>
              <a:gd name="connsiteY6" fmla="*/ 345276 h 1586616"/>
              <a:gd name="connsiteX0" fmla="*/ 0 w 2173730"/>
              <a:gd name="connsiteY0" fmla="*/ 345276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79996 h 1586616"/>
              <a:gd name="connsiteX6" fmla="*/ 0 w 2173730"/>
              <a:gd name="connsiteY6" fmla="*/ 345276 h 1586616"/>
              <a:gd name="connsiteX0" fmla="*/ 0 w 2173730"/>
              <a:gd name="connsiteY0" fmla="*/ 345276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79996 h 1586616"/>
              <a:gd name="connsiteX6" fmla="*/ 0 w 2173730"/>
              <a:gd name="connsiteY6" fmla="*/ 345276 h 1586616"/>
              <a:gd name="connsiteX0" fmla="*/ 0 w 2173730"/>
              <a:gd name="connsiteY0" fmla="*/ 223978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79996 h 1586616"/>
              <a:gd name="connsiteX6" fmla="*/ 0 w 2173730"/>
              <a:gd name="connsiteY6" fmla="*/ 223978 h 1586616"/>
              <a:gd name="connsiteX0" fmla="*/ 0 w 2173730"/>
              <a:gd name="connsiteY0" fmla="*/ 223978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79996 h 1586616"/>
              <a:gd name="connsiteX6" fmla="*/ 0 w 2173730"/>
              <a:gd name="connsiteY6" fmla="*/ 223978 h 1586616"/>
              <a:gd name="connsiteX0" fmla="*/ 0 w 2173730"/>
              <a:gd name="connsiteY0" fmla="*/ 223978 h 1586616"/>
              <a:gd name="connsiteX1" fmla="*/ 1692089 w 2173730"/>
              <a:gd name="connsiteY1" fmla="*/ 557726 h 1586616"/>
              <a:gd name="connsiteX2" fmla="*/ 1692430 w 2173730"/>
              <a:gd name="connsiteY2" fmla="*/ 0 h 1586616"/>
              <a:gd name="connsiteX3" fmla="*/ 2173730 w 2173730"/>
              <a:gd name="connsiteY3" fmla="*/ 793308 h 1586616"/>
              <a:gd name="connsiteX4" fmla="*/ 1692430 w 2173730"/>
              <a:gd name="connsiteY4" fmla="*/ 1586616 h 1586616"/>
              <a:gd name="connsiteX5" fmla="*/ 1690406 w 2173730"/>
              <a:gd name="connsiteY5" fmla="*/ 1179996 h 1586616"/>
              <a:gd name="connsiteX6" fmla="*/ 0 w 2173730"/>
              <a:gd name="connsiteY6" fmla="*/ 223978 h 1586616"/>
              <a:gd name="connsiteX0" fmla="*/ 0 w 2173730"/>
              <a:gd name="connsiteY0" fmla="*/ 128519 h 1491157"/>
              <a:gd name="connsiteX1" fmla="*/ 1692089 w 2173730"/>
              <a:gd name="connsiteY1" fmla="*/ 462267 h 1491157"/>
              <a:gd name="connsiteX2" fmla="*/ 1697454 w 2173730"/>
              <a:gd name="connsiteY2" fmla="*/ 0 h 1491157"/>
              <a:gd name="connsiteX3" fmla="*/ 2173730 w 2173730"/>
              <a:gd name="connsiteY3" fmla="*/ 697849 h 1491157"/>
              <a:gd name="connsiteX4" fmla="*/ 1692430 w 2173730"/>
              <a:gd name="connsiteY4" fmla="*/ 1491157 h 1491157"/>
              <a:gd name="connsiteX5" fmla="*/ 1690406 w 2173730"/>
              <a:gd name="connsiteY5" fmla="*/ 1084537 h 1491157"/>
              <a:gd name="connsiteX6" fmla="*/ 0 w 2173730"/>
              <a:gd name="connsiteY6" fmla="*/ 128519 h 1491157"/>
              <a:gd name="connsiteX0" fmla="*/ 0 w 2173730"/>
              <a:gd name="connsiteY0" fmla="*/ 43108 h 1405746"/>
              <a:gd name="connsiteX1" fmla="*/ 1692089 w 2173730"/>
              <a:gd name="connsiteY1" fmla="*/ 376856 h 1405746"/>
              <a:gd name="connsiteX2" fmla="*/ 1692433 w 2173730"/>
              <a:gd name="connsiteY2" fmla="*/ 0 h 1405746"/>
              <a:gd name="connsiteX3" fmla="*/ 2173730 w 2173730"/>
              <a:gd name="connsiteY3" fmla="*/ 612438 h 1405746"/>
              <a:gd name="connsiteX4" fmla="*/ 1692430 w 2173730"/>
              <a:gd name="connsiteY4" fmla="*/ 1405746 h 1405746"/>
              <a:gd name="connsiteX5" fmla="*/ 1690406 w 2173730"/>
              <a:gd name="connsiteY5" fmla="*/ 999126 h 1405746"/>
              <a:gd name="connsiteX6" fmla="*/ 0 w 2173730"/>
              <a:gd name="connsiteY6" fmla="*/ 43108 h 1405746"/>
              <a:gd name="connsiteX0" fmla="*/ 0 w 2173730"/>
              <a:gd name="connsiteY0" fmla="*/ 113446 h 1476084"/>
              <a:gd name="connsiteX1" fmla="*/ 1692089 w 2173730"/>
              <a:gd name="connsiteY1" fmla="*/ 447194 h 1476084"/>
              <a:gd name="connsiteX2" fmla="*/ 1697457 w 2173730"/>
              <a:gd name="connsiteY2" fmla="*/ 0 h 1476084"/>
              <a:gd name="connsiteX3" fmla="*/ 2173730 w 2173730"/>
              <a:gd name="connsiteY3" fmla="*/ 682776 h 1476084"/>
              <a:gd name="connsiteX4" fmla="*/ 1692430 w 2173730"/>
              <a:gd name="connsiteY4" fmla="*/ 1476084 h 1476084"/>
              <a:gd name="connsiteX5" fmla="*/ 1690406 w 2173730"/>
              <a:gd name="connsiteY5" fmla="*/ 1069464 h 1476084"/>
              <a:gd name="connsiteX6" fmla="*/ 0 w 2173730"/>
              <a:gd name="connsiteY6" fmla="*/ 113446 h 147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730" h="1476084">
                <a:moveTo>
                  <a:pt x="0" y="113446"/>
                </a:moveTo>
                <a:cubicBezTo>
                  <a:pt x="728035" y="251159"/>
                  <a:pt x="1122562" y="488939"/>
                  <a:pt x="1692089" y="447194"/>
                </a:cubicBezTo>
                <a:cubicBezTo>
                  <a:pt x="1691528" y="239303"/>
                  <a:pt x="1698018" y="207891"/>
                  <a:pt x="1697457" y="0"/>
                </a:cubicBezTo>
                <a:lnTo>
                  <a:pt x="2173730" y="682776"/>
                </a:lnTo>
                <a:lnTo>
                  <a:pt x="1692430" y="1476084"/>
                </a:lnTo>
                <a:cubicBezTo>
                  <a:pt x="1691756" y="1321883"/>
                  <a:pt x="1691080" y="1223665"/>
                  <a:pt x="1690406" y="1069464"/>
                </a:cubicBezTo>
                <a:cubicBezTo>
                  <a:pt x="1381402" y="1027192"/>
                  <a:pt x="934804" y="886823"/>
                  <a:pt x="0" y="113446"/>
                </a:cubicBezTo>
                <a:close/>
              </a:path>
            </a:pathLst>
          </a:cu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p:nvPicPr>
        <p:blipFill rotWithShape="1">
          <a:blip r:embed="rId8">
            <a:extLst>
              <a:ext uri="{28A0092B-C50C-407E-A947-70E740481C1C}">
                <a14:useLocalDpi xmlns:a14="http://schemas.microsoft.com/office/drawing/2010/main" val="0"/>
              </a:ext>
            </a:extLst>
          </a:blip>
          <a:srcRect b="11259"/>
          <a:stretch/>
        </p:blipFill>
        <p:spPr>
          <a:xfrm>
            <a:off x="7542808" y="7868847"/>
            <a:ext cx="7293593" cy="2591008"/>
          </a:xfrm>
          <a:prstGeom prst="rect">
            <a:avLst/>
          </a:prstGeom>
        </p:spPr>
      </p:pic>
    </p:spTree>
    <p:extLst>
      <p:ext uri="{BB962C8B-B14F-4D97-AF65-F5344CB8AC3E}">
        <p14:creationId xmlns:p14="http://schemas.microsoft.com/office/powerpoint/2010/main" val="298178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A9D9DE"/>
            </a:gs>
            <a:gs pos="0">
              <a:srgbClr val="E4F2F4"/>
            </a:gs>
            <a:gs pos="99000">
              <a:srgbClr val="7AC5C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3" name="テキスト ボックス 22"/>
          <p:cNvSpPr txBox="1"/>
          <p:nvPr/>
        </p:nvSpPr>
        <p:spPr>
          <a:xfrm>
            <a:off x="456715" y="2027844"/>
            <a:ext cx="6776349" cy="2246769"/>
          </a:xfrm>
          <a:prstGeom prst="rect">
            <a:avLst/>
          </a:prstGeom>
          <a:noFill/>
        </p:spPr>
        <p:txBody>
          <a:bodyPr wrap="square" rtlCol="0">
            <a:spAutoFit/>
          </a:bodyPr>
          <a:lstStyle/>
          <a:p>
            <a:r>
              <a:rPr lang="ja-JP" altLang="en-US" sz="1400" dirty="0" smtClean="0">
                <a:latin typeface="HGP教科書体" panose="02020600000000000000" pitchFamily="18" charset="-128"/>
                <a:ea typeface="HGP教科書体" panose="02020600000000000000" pitchFamily="18" charset="-128"/>
              </a:rPr>
              <a:t>　サンプルプログラム</a:t>
            </a:r>
            <a:r>
              <a:rPr lang="ja-JP" altLang="en-US" sz="1400" dirty="0">
                <a:latin typeface="HGP教科書体" panose="02020600000000000000" pitchFamily="18" charset="-128"/>
                <a:ea typeface="HGP教科書体" panose="02020600000000000000" pitchFamily="18" charset="-128"/>
              </a:rPr>
              <a:t>を利用</a:t>
            </a:r>
            <a:r>
              <a:rPr lang="ja-JP" altLang="en-US" sz="1400" dirty="0" smtClean="0">
                <a:latin typeface="HGP教科書体" panose="02020600000000000000" pitchFamily="18" charset="-128"/>
                <a:ea typeface="HGP教科書体" panose="02020600000000000000" pitchFamily="18" charset="-128"/>
              </a:rPr>
              <a:t>した尻尾走行では</a:t>
            </a:r>
            <a:r>
              <a:rPr lang="ja-JP" altLang="en-US" sz="1400" dirty="0">
                <a:latin typeface="HGP教科書体" panose="02020600000000000000" pitchFamily="18" charset="-128"/>
                <a:ea typeface="HGP教科書体" panose="02020600000000000000" pitchFamily="18" charset="-128"/>
              </a:rPr>
              <a:t>制御が不安定になる問題がある。</a:t>
            </a:r>
            <a:r>
              <a:rPr lang="ja-JP" altLang="en-US" sz="1400" dirty="0" smtClean="0">
                <a:latin typeface="HGP教科書体" panose="02020600000000000000" pitchFamily="18" charset="-128"/>
                <a:ea typeface="HGP教科書体" panose="02020600000000000000" pitchFamily="18" charset="-128"/>
              </a:rPr>
              <a:t>その一例として特に不安定と見られるバック走行を想定し、以下</a:t>
            </a:r>
            <a:r>
              <a:rPr lang="ja-JP" altLang="en-US" sz="1400" dirty="0">
                <a:latin typeface="HGP教科書体" panose="02020600000000000000" pitchFamily="18" charset="-128"/>
                <a:ea typeface="HGP教科書体" panose="02020600000000000000" pitchFamily="18" charset="-128"/>
              </a:rPr>
              <a:t>の図で再現した</a:t>
            </a:r>
            <a:r>
              <a:rPr lang="ja-JP" altLang="en-US" sz="1400" dirty="0" smtClean="0">
                <a:latin typeface="HGP教科書体" panose="02020600000000000000" pitchFamily="18" charset="-128"/>
                <a:ea typeface="HGP教科書体" panose="02020600000000000000" pitchFamily="18" charset="-128"/>
              </a:rPr>
              <a:t>。走行体の自重による地面からの反発によって尻尾</a:t>
            </a:r>
            <a:r>
              <a:rPr lang="ja-JP" altLang="en-US" sz="1400" dirty="0">
                <a:latin typeface="HGP教科書体" panose="02020600000000000000" pitchFamily="18" charset="-128"/>
                <a:ea typeface="HGP教科書体" panose="02020600000000000000" pitchFamily="18" charset="-128"/>
              </a:rPr>
              <a:t>角が小さく</a:t>
            </a:r>
            <a:r>
              <a:rPr lang="ja-JP" altLang="en-US" sz="1400" dirty="0" smtClean="0">
                <a:latin typeface="HGP教科書体" panose="02020600000000000000" pitchFamily="18" charset="-128"/>
                <a:ea typeface="HGP教科書体" panose="02020600000000000000" pitchFamily="18" charset="-128"/>
              </a:rPr>
              <a:t>なり、尻尾モータが目標値からのオーバーシュートを繰り返すことで走行体が</a:t>
            </a:r>
            <a:r>
              <a:rPr lang="ja-JP" altLang="en-US" sz="1400" dirty="0">
                <a:latin typeface="HGP教科書体" panose="02020600000000000000" pitchFamily="18" charset="-128"/>
                <a:ea typeface="HGP教科書体" panose="02020600000000000000" pitchFamily="18" charset="-128"/>
              </a:rPr>
              <a:t>振動してしまう</a:t>
            </a:r>
            <a:r>
              <a:rPr lang="ja-JP" altLang="en-US" sz="1400" dirty="0" smtClean="0">
                <a:latin typeface="HGP教科書体" panose="02020600000000000000" pitchFamily="18" charset="-128"/>
                <a:ea typeface="HGP教科書体" panose="02020600000000000000" pitchFamily="18" charset="-128"/>
              </a:rPr>
              <a:t>。この様子を</a:t>
            </a:r>
            <a:r>
              <a:rPr lang="ja-JP" altLang="en-US" sz="1400" dirty="0">
                <a:latin typeface="HGP教科書体" panose="02020600000000000000" pitchFamily="18" charset="-128"/>
                <a:ea typeface="HGP教科書体" panose="02020600000000000000" pitchFamily="18" charset="-128"/>
              </a:rPr>
              <a:t>グラフ</a:t>
            </a:r>
            <a:r>
              <a:rPr lang="ja-JP" altLang="en-US" sz="1400" dirty="0" smtClean="0">
                <a:latin typeface="HGP教科書体" panose="02020600000000000000" pitchFamily="18" charset="-128"/>
                <a:ea typeface="HGP教科書体" panose="02020600000000000000" pitchFamily="18" charset="-128"/>
              </a:rPr>
              <a:t>で表すと下の</a:t>
            </a:r>
            <a:r>
              <a:rPr lang="en-US" altLang="ja-JP" sz="1400" dirty="0" smtClean="0">
                <a:latin typeface="Times New Roman" panose="02020603050405020304" pitchFamily="18" charset="0"/>
                <a:ea typeface="HGP教科書体" panose="02020600000000000000" pitchFamily="18" charset="-128"/>
                <a:cs typeface="Times New Roman" panose="02020603050405020304" pitchFamily="18" charset="0"/>
              </a:rPr>
              <a:t>graph2</a:t>
            </a:r>
            <a:r>
              <a:rPr lang="ja-JP" altLang="en-US" sz="1400" dirty="0" smtClean="0">
                <a:latin typeface="HGP教科書体" panose="02020600000000000000" pitchFamily="18" charset="-128"/>
                <a:ea typeface="HGP教科書体" panose="02020600000000000000" pitchFamily="18" charset="-128"/>
              </a:rPr>
              <a:t>のようになると想定される。</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a:latin typeface="HGP教科書体" panose="02020600000000000000" pitchFamily="18" charset="-128"/>
                <a:ea typeface="HGP教科書体" panose="02020600000000000000" pitchFamily="18" charset="-128"/>
              </a:rPr>
              <a:t>　</a:t>
            </a:r>
            <a:r>
              <a:rPr lang="ja-JP" altLang="en-US" sz="1400" dirty="0" smtClean="0">
                <a:latin typeface="HGP教科書体" panose="02020600000000000000" pitchFamily="18" charset="-128"/>
                <a:ea typeface="HGP教科書体" panose="02020600000000000000" pitchFamily="18" charset="-128"/>
              </a:rPr>
              <a:t>この</a:t>
            </a:r>
            <a:r>
              <a:rPr lang="ja-JP" altLang="en-US" sz="1400" dirty="0">
                <a:latin typeface="HGP教科書体" panose="02020600000000000000" pitchFamily="18" charset="-128"/>
                <a:ea typeface="HGP教科書体" panose="02020600000000000000" pitchFamily="18" charset="-128"/>
              </a:rPr>
              <a:t>よう</a:t>
            </a:r>
            <a:r>
              <a:rPr lang="ja-JP" altLang="en-US" sz="1400" dirty="0" smtClean="0">
                <a:latin typeface="HGP教科書体" panose="02020600000000000000" pitchFamily="18" charset="-128"/>
                <a:ea typeface="HGP教科書体" panose="02020600000000000000" pitchFamily="18" charset="-128"/>
              </a:rPr>
              <a:t>な振動は</a:t>
            </a:r>
            <a:r>
              <a:rPr lang="ja-JP" altLang="en-US" sz="1400" dirty="0">
                <a:latin typeface="HGP教科書体" panose="02020600000000000000" pitchFamily="18" charset="-128"/>
                <a:ea typeface="HGP教科書体" panose="02020600000000000000" pitchFamily="18" charset="-128"/>
              </a:rPr>
              <a:t>方向転換時やコース状況などで</a:t>
            </a:r>
            <a:r>
              <a:rPr lang="ja-JP" altLang="en-US" sz="1400" dirty="0" smtClean="0">
                <a:latin typeface="HGP教科書体" panose="02020600000000000000" pitchFamily="18" charset="-128"/>
                <a:ea typeface="HGP教科書体" panose="02020600000000000000" pitchFamily="18" charset="-128"/>
              </a:rPr>
              <a:t>尻尾モータに</a:t>
            </a:r>
            <a:r>
              <a:rPr lang="ja-JP" altLang="en-US" sz="1400" dirty="0">
                <a:latin typeface="HGP教科書体" panose="02020600000000000000" pitchFamily="18" charset="-128"/>
                <a:ea typeface="HGP教科書体" panose="02020600000000000000" pitchFamily="18" charset="-128"/>
              </a:rPr>
              <a:t>不測の力が加わった際にも発生する可能性がある</a:t>
            </a:r>
            <a:r>
              <a:rPr lang="ja-JP" altLang="en-US" sz="1400" dirty="0" smtClean="0">
                <a:latin typeface="HGP教科書体" panose="02020600000000000000" pitchFamily="18" charset="-128"/>
                <a:ea typeface="HGP教科書体" panose="02020600000000000000" pitchFamily="18" charset="-128"/>
              </a:rPr>
              <a:t>。よってこの振動</a:t>
            </a:r>
            <a:r>
              <a:rPr lang="ja-JP" altLang="en-US" sz="1400" dirty="0">
                <a:latin typeface="HGP教科書体" panose="02020600000000000000" pitchFamily="18" charset="-128"/>
                <a:ea typeface="HGP教科書体" panose="02020600000000000000" pitchFamily="18" charset="-128"/>
              </a:rPr>
              <a:t>に</a:t>
            </a:r>
            <a:r>
              <a:rPr lang="ja-JP" altLang="en-US" sz="1400" dirty="0" smtClean="0">
                <a:latin typeface="HGP教科書体" panose="02020600000000000000" pitchFamily="18" charset="-128"/>
                <a:ea typeface="HGP教科書体" panose="02020600000000000000" pitchFamily="18" charset="-128"/>
              </a:rPr>
              <a:t>よる尻尾走行</a:t>
            </a:r>
            <a:r>
              <a:rPr lang="ja-JP" altLang="en-US" sz="1400" dirty="0">
                <a:latin typeface="HGP教科書体" panose="02020600000000000000" pitchFamily="18" charset="-128"/>
                <a:ea typeface="HGP教科書体" panose="02020600000000000000" pitchFamily="18" charset="-128"/>
              </a:rPr>
              <a:t>の</a:t>
            </a:r>
            <a:r>
              <a:rPr lang="ja-JP" altLang="en-US" sz="1400" dirty="0" smtClean="0">
                <a:latin typeface="HGP教科書体" panose="02020600000000000000" pitchFamily="18" charset="-128"/>
                <a:ea typeface="HGP教科書体" panose="02020600000000000000" pitchFamily="18" charset="-128"/>
              </a:rPr>
              <a:t>不安定性を</a:t>
            </a:r>
            <a:r>
              <a:rPr lang="ja-JP" altLang="en-US" sz="1400" dirty="0">
                <a:latin typeface="HGP教科書体" panose="02020600000000000000" pitchFamily="18" charset="-128"/>
                <a:ea typeface="HGP教科書体" panose="02020600000000000000" pitchFamily="18" charset="-128"/>
              </a:rPr>
              <a:t>解消すること</a:t>
            </a:r>
            <a:r>
              <a:rPr lang="ja-JP" altLang="en-US" sz="1400" dirty="0" smtClean="0">
                <a:latin typeface="HGP教科書体" panose="02020600000000000000" pitchFamily="18" charset="-128"/>
                <a:ea typeface="HGP教科書体" panose="02020600000000000000" pitchFamily="18" charset="-128"/>
              </a:rPr>
              <a:t>は、ルックアップゲートの攻略や、他の課題達成の信頼性を</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smtClean="0">
                <a:latin typeface="HGP教科書体" panose="02020600000000000000" pitchFamily="18" charset="-128"/>
                <a:ea typeface="HGP教科書体" panose="02020600000000000000" pitchFamily="18" charset="-128"/>
              </a:rPr>
              <a:t>大きく向上させると考えられる。よって尻尾モータの</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smtClean="0">
                <a:latin typeface="HGP教科書体" panose="02020600000000000000" pitchFamily="18" charset="-128"/>
                <a:ea typeface="HGP教科書体" panose="02020600000000000000" pitchFamily="18" charset="-128"/>
              </a:rPr>
              <a:t>制御を工夫し、このような問題を解決することを工夫</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smtClean="0">
                <a:latin typeface="HGP教科書体" panose="02020600000000000000" pitchFamily="18" charset="-128"/>
                <a:ea typeface="HGP教科書体" panose="02020600000000000000" pitchFamily="18" charset="-128"/>
              </a:rPr>
              <a:t>点における目的とする。</a:t>
            </a:r>
            <a:endParaRPr lang="en-US" altLang="ja-JP" sz="1400" dirty="0">
              <a:latin typeface="HGP教科書体" panose="02020600000000000000" pitchFamily="18" charset="-128"/>
              <a:ea typeface="HGP教科書体" panose="02020600000000000000" pitchFamily="18" charset="-128"/>
            </a:endParaRPr>
          </a:p>
        </p:txBody>
      </p:sp>
      <p:sp>
        <p:nvSpPr>
          <p:cNvPr id="59" name="フリーフォーム 58"/>
          <p:cNvSpPr/>
          <p:nvPr/>
        </p:nvSpPr>
        <p:spPr>
          <a:xfrm>
            <a:off x="7581931" y="1066536"/>
            <a:ext cx="7274806" cy="6927736"/>
          </a:xfrm>
          <a:custGeom>
            <a:avLst/>
            <a:gdLst>
              <a:gd name="connsiteX0" fmla="*/ 461196 w 7274806"/>
              <a:gd name="connsiteY0" fmla="*/ 0 h 6927736"/>
              <a:gd name="connsiteX1" fmla="*/ 4897810 w 7274806"/>
              <a:gd name="connsiteY1" fmla="*/ 0 h 6927736"/>
              <a:gd name="connsiteX2" fmla="*/ 5359006 w 7274806"/>
              <a:gd name="connsiteY2" fmla="*/ 461196 h 6927736"/>
              <a:gd name="connsiteX3" fmla="*/ 5359006 w 7274806"/>
              <a:gd name="connsiteY3" fmla="*/ 2005789 h 6927736"/>
              <a:gd name="connsiteX4" fmla="*/ 6813226 w 7274806"/>
              <a:gd name="connsiteY4" fmla="*/ 2005789 h 6927736"/>
              <a:gd name="connsiteX5" fmla="*/ 7274806 w 7274806"/>
              <a:gd name="connsiteY5" fmla="*/ 2467369 h 6927736"/>
              <a:gd name="connsiteX6" fmla="*/ 7274806 w 7274806"/>
              <a:gd name="connsiteY6" fmla="*/ 6466156 h 6927736"/>
              <a:gd name="connsiteX7" fmla="*/ 6813226 w 7274806"/>
              <a:gd name="connsiteY7" fmla="*/ 6927736 h 6927736"/>
              <a:gd name="connsiteX8" fmla="*/ 4897810 w 7274806"/>
              <a:gd name="connsiteY8" fmla="*/ 6927736 h 6927736"/>
              <a:gd name="connsiteX9" fmla="*/ 461580 w 7274806"/>
              <a:gd name="connsiteY9" fmla="*/ 6927736 h 6927736"/>
              <a:gd name="connsiteX10" fmla="*/ 461196 w 7274806"/>
              <a:gd name="connsiteY10" fmla="*/ 6927736 h 6927736"/>
              <a:gd name="connsiteX11" fmla="*/ 0 w 7274806"/>
              <a:gd name="connsiteY11" fmla="*/ 6466540 h 6927736"/>
              <a:gd name="connsiteX12" fmla="*/ 0 w 7274806"/>
              <a:gd name="connsiteY12" fmla="*/ 6466156 h 6927736"/>
              <a:gd name="connsiteX13" fmla="*/ 0 w 7274806"/>
              <a:gd name="connsiteY13" fmla="*/ 2467369 h 6927736"/>
              <a:gd name="connsiteX14" fmla="*/ 0 w 7274806"/>
              <a:gd name="connsiteY14" fmla="*/ 461196 h 6927736"/>
              <a:gd name="connsiteX15" fmla="*/ 461196 w 7274806"/>
              <a:gd name="connsiteY15" fmla="*/ 0 h 692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4806" h="6927736">
                <a:moveTo>
                  <a:pt x="461196" y="0"/>
                </a:moveTo>
                <a:lnTo>
                  <a:pt x="4897810" y="0"/>
                </a:lnTo>
                <a:cubicBezTo>
                  <a:pt x="5152522" y="0"/>
                  <a:pt x="5359006" y="206484"/>
                  <a:pt x="5359006" y="461196"/>
                </a:cubicBezTo>
                <a:lnTo>
                  <a:pt x="5359006" y="2005789"/>
                </a:lnTo>
                <a:lnTo>
                  <a:pt x="6813226" y="2005789"/>
                </a:lnTo>
                <a:cubicBezTo>
                  <a:pt x="7068150" y="2005789"/>
                  <a:pt x="7274806" y="2212445"/>
                  <a:pt x="7274806" y="2467369"/>
                </a:cubicBezTo>
                <a:lnTo>
                  <a:pt x="7274806" y="6466156"/>
                </a:lnTo>
                <a:cubicBezTo>
                  <a:pt x="7274806" y="6721080"/>
                  <a:pt x="7068150" y="6927736"/>
                  <a:pt x="6813226" y="6927736"/>
                </a:cubicBezTo>
                <a:lnTo>
                  <a:pt x="4897810" y="6927736"/>
                </a:lnTo>
                <a:lnTo>
                  <a:pt x="461580" y="6927736"/>
                </a:lnTo>
                <a:lnTo>
                  <a:pt x="461196" y="6927736"/>
                </a:lnTo>
                <a:cubicBezTo>
                  <a:pt x="206484" y="6927736"/>
                  <a:pt x="0" y="6721252"/>
                  <a:pt x="0" y="6466540"/>
                </a:cubicBezTo>
                <a:lnTo>
                  <a:pt x="0" y="6466156"/>
                </a:lnTo>
                <a:lnTo>
                  <a:pt x="0" y="2467369"/>
                </a:lnTo>
                <a:lnTo>
                  <a:pt x="0" y="461196"/>
                </a:lnTo>
                <a:cubicBezTo>
                  <a:pt x="0" y="206484"/>
                  <a:pt x="206484" y="0"/>
                  <a:pt x="461196" y="0"/>
                </a:cubicBezTo>
                <a:close/>
              </a:path>
            </a:pathLst>
          </a:cu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sz="2716" dirty="0"/>
          </a:p>
        </p:txBody>
      </p:sp>
      <p:graphicFrame>
        <p:nvGraphicFramePr>
          <p:cNvPr id="50" name="グラフ 49"/>
          <p:cNvGraphicFramePr>
            <a:graphicFrameLocks/>
          </p:cNvGraphicFramePr>
          <p:nvPr>
            <p:extLst>
              <p:ext uri="{D42A27DB-BD31-4B8C-83A1-F6EECF244321}">
                <p14:modId xmlns:p14="http://schemas.microsoft.com/office/powerpoint/2010/main" val="2990847046"/>
              </p:ext>
            </p:extLst>
          </p:nvPr>
        </p:nvGraphicFramePr>
        <p:xfrm>
          <a:off x="4317418" y="3580760"/>
          <a:ext cx="2834496" cy="1718864"/>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315" y="7362737"/>
            <a:ext cx="3459433" cy="2942356"/>
          </a:xfrm>
          <a:prstGeom prst="rect">
            <a:avLst/>
          </a:prstGeom>
        </p:spPr>
      </p:pic>
      <p:sp>
        <p:nvSpPr>
          <p:cNvPr id="2" name="テキスト ボックス 1"/>
          <p:cNvSpPr txBox="1"/>
          <p:nvPr/>
        </p:nvSpPr>
        <p:spPr>
          <a:xfrm>
            <a:off x="290693" y="1584172"/>
            <a:ext cx="1572748" cy="467692"/>
          </a:xfrm>
          <a:prstGeom prst="rect">
            <a:avLst/>
          </a:prstGeom>
          <a:noFill/>
        </p:spPr>
        <p:txBody>
          <a:bodyPr wrap="square" rtlCol="0">
            <a:spAutoFit/>
          </a:bodyPr>
          <a:lstStyle/>
          <a:p>
            <a:r>
              <a:rPr kumimoji="1" lang="en-US" altLang="ja-JP" dirty="0" smtClean="0">
                <a:latin typeface="Times New Roman" panose="02020603050405020304" pitchFamily="18" charset="0"/>
                <a:ea typeface="HG教科書体" panose="02020609000000000000" pitchFamily="17" charset="-128"/>
                <a:cs typeface="Times New Roman" panose="02020603050405020304" pitchFamily="18" charset="0"/>
              </a:rPr>
              <a:t>Ⅳ-1</a:t>
            </a:r>
            <a:r>
              <a:rPr lang="ja-JP" altLang="en-US" dirty="0" smtClean="0">
                <a:latin typeface="HG教科書体" panose="02020609000000000000" pitchFamily="17" charset="-128"/>
                <a:ea typeface="HG教科書体" panose="02020609000000000000" pitchFamily="17" charset="-128"/>
              </a:rPr>
              <a:t>課題</a:t>
            </a:r>
            <a:endParaRPr kumimoji="1" lang="ja-JP" altLang="en-US" dirty="0">
              <a:latin typeface="HG教科書体" panose="02020609000000000000" pitchFamily="17" charset="-128"/>
              <a:ea typeface="HG教科書体" panose="02020609000000000000" pitchFamily="17" charset="-128"/>
            </a:endParaRPr>
          </a:p>
        </p:txBody>
      </p:sp>
      <p:sp>
        <p:nvSpPr>
          <p:cNvPr id="12" name="テキスト ボックス 11"/>
          <p:cNvSpPr txBox="1"/>
          <p:nvPr/>
        </p:nvSpPr>
        <p:spPr>
          <a:xfrm>
            <a:off x="292864" y="5741659"/>
            <a:ext cx="2292878" cy="467692"/>
          </a:xfrm>
          <a:prstGeom prst="rect">
            <a:avLst/>
          </a:prstGeom>
          <a:noFill/>
        </p:spPr>
        <p:txBody>
          <a:bodyPr wrap="square" rtlCol="0">
            <a:spAutoFit/>
          </a:bodyPr>
          <a:lstStyle/>
          <a:p>
            <a:r>
              <a:rPr lang="en-US" altLang="ja-JP" dirty="0" smtClean="0">
                <a:latin typeface="Times New Roman" panose="02020603050405020304" pitchFamily="18" charset="0"/>
                <a:ea typeface="HG教科書体" panose="02020609000000000000" pitchFamily="17" charset="-128"/>
                <a:cs typeface="Times New Roman" panose="02020603050405020304" pitchFamily="18" charset="0"/>
              </a:rPr>
              <a:t>Ⅳ-2</a:t>
            </a:r>
            <a:r>
              <a:rPr lang="ja-JP" altLang="en-US" dirty="0" smtClean="0">
                <a:latin typeface="HG教科書体" panose="02020609000000000000" pitchFamily="17" charset="-128"/>
                <a:ea typeface="HG教科書体" panose="02020609000000000000" pitchFamily="17" charset="-128"/>
              </a:rPr>
              <a:t>解決方法</a:t>
            </a:r>
            <a:endParaRPr lang="en-US" altLang="ja-JP" dirty="0" smtClean="0">
              <a:latin typeface="HG教科書体" panose="02020609000000000000" pitchFamily="17" charset="-128"/>
              <a:ea typeface="HG教科書体" panose="02020609000000000000" pitchFamily="17" charset="-128"/>
            </a:endParaRPr>
          </a:p>
        </p:txBody>
      </p:sp>
      <p:sp>
        <p:nvSpPr>
          <p:cNvPr id="13" name="テキスト ボックス 12"/>
          <p:cNvSpPr txBox="1"/>
          <p:nvPr/>
        </p:nvSpPr>
        <p:spPr>
          <a:xfrm>
            <a:off x="7668416" y="1116480"/>
            <a:ext cx="2267408" cy="467692"/>
          </a:xfrm>
          <a:prstGeom prst="rect">
            <a:avLst/>
          </a:prstGeom>
          <a:noFill/>
        </p:spPr>
        <p:txBody>
          <a:bodyPr wrap="square" rtlCol="0">
            <a:spAutoFit/>
          </a:bodyPr>
          <a:lstStyle/>
          <a:p>
            <a:r>
              <a:rPr kumimoji="1" lang="en-US" altLang="ja-JP" dirty="0" smtClean="0">
                <a:latin typeface="Times New Roman" panose="02020603050405020304" pitchFamily="18" charset="0"/>
                <a:ea typeface="HG教科書体" panose="02020609000000000000" pitchFamily="17" charset="-128"/>
                <a:cs typeface="Times New Roman" panose="02020603050405020304" pitchFamily="18" charset="0"/>
              </a:rPr>
              <a:t>Ⅳ-3</a:t>
            </a:r>
            <a:r>
              <a:rPr kumimoji="1" lang="ja-JP" altLang="en-US" dirty="0" smtClean="0">
                <a:latin typeface="HG教科書体" panose="02020609000000000000" pitchFamily="17" charset="-128"/>
                <a:ea typeface="HG教科書体" panose="02020609000000000000" pitchFamily="17" charset="-128"/>
              </a:rPr>
              <a:t>検証</a:t>
            </a:r>
            <a:endParaRPr kumimoji="1" lang="ja-JP" altLang="en-US" dirty="0">
              <a:latin typeface="HG教科書体" panose="02020609000000000000" pitchFamily="17" charset="-128"/>
              <a:ea typeface="HG教科書体" panose="02020609000000000000" pitchFamily="17" charset="-128"/>
            </a:endParaRPr>
          </a:p>
        </p:txBody>
      </p:sp>
      <p:sp>
        <p:nvSpPr>
          <p:cNvPr id="14" name="テキスト ボックス 13"/>
          <p:cNvSpPr txBox="1"/>
          <p:nvPr/>
        </p:nvSpPr>
        <p:spPr>
          <a:xfrm>
            <a:off x="7758491" y="8330086"/>
            <a:ext cx="2755572" cy="467692"/>
          </a:xfrm>
          <a:prstGeom prst="rect">
            <a:avLst/>
          </a:prstGeom>
          <a:noFill/>
        </p:spPr>
        <p:txBody>
          <a:bodyPr wrap="square" rtlCol="0">
            <a:spAutoFit/>
          </a:bodyPr>
          <a:lstStyle/>
          <a:p>
            <a:r>
              <a:rPr kumimoji="1" lang="en-US" altLang="ja-JP" dirty="0" smtClean="0">
                <a:latin typeface="Times New Roman" panose="02020603050405020304" pitchFamily="18" charset="0"/>
                <a:ea typeface="HG教科書体" panose="02020609000000000000" pitchFamily="17" charset="-128"/>
                <a:cs typeface="Times New Roman" panose="02020603050405020304" pitchFamily="18" charset="0"/>
              </a:rPr>
              <a:t>Ⅳ-4</a:t>
            </a:r>
            <a:r>
              <a:rPr kumimoji="1" lang="ja-JP" altLang="en-US" dirty="0" smtClean="0">
                <a:latin typeface="HG教科書体" panose="02020609000000000000" pitchFamily="17" charset="-128"/>
                <a:ea typeface="HG教科書体" panose="02020609000000000000" pitchFamily="17" charset="-128"/>
              </a:rPr>
              <a:t>考察・まとめ</a:t>
            </a:r>
            <a:endParaRPr kumimoji="1" lang="en-US" altLang="ja-JP" dirty="0" smtClean="0">
              <a:latin typeface="HG教科書体" panose="02020609000000000000" pitchFamily="17" charset="-128"/>
              <a:ea typeface="HG教科書体" panose="02020609000000000000" pitchFamily="17" charset="-128"/>
            </a:endParaRPr>
          </a:p>
        </p:txBody>
      </p:sp>
      <p:sp>
        <p:nvSpPr>
          <p:cNvPr id="18" name="角丸四角形 17"/>
          <p:cNvSpPr/>
          <p:nvPr/>
        </p:nvSpPr>
        <p:spPr>
          <a:xfrm>
            <a:off x="189842" y="1524051"/>
            <a:ext cx="7126811" cy="3946425"/>
          </a:xfrm>
          <a:prstGeom prst="roundRect">
            <a:avLst>
              <a:gd name="adj" fmla="val 10686"/>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19" name="角丸四角形 18"/>
          <p:cNvSpPr/>
          <p:nvPr/>
        </p:nvSpPr>
        <p:spPr>
          <a:xfrm>
            <a:off x="189842" y="5684904"/>
            <a:ext cx="7126811" cy="4730900"/>
          </a:xfrm>
          <a:prstGeom prst="roundRect">
            <a:avLst>
              <a:gd name="adj" fmla="val 7185"/>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20" name="角丸四角形 19"/>
          <p:cNvSpPr/>
          <p:nvPr/>
        </p:nvSpPr>
        <p:spPr>
          <a:xfrm>
            <a:off x="7581931" y="8266338"/>
            <a:ext cx="7274806" cy="2149468"/>
          </a:xfrm>
          <a:prstGeom prst="roundRect">
            <a:avLst/>
          </a:prstGeom>
          <a:noFill/>
          <a:ln w="28575">
            <a:solidFill>
              <a:srgbClr val="991B0F"/>
            </a:solidFill>
            <a:prstDash val="sysDo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716" dirty="0"/>
          </a:p>
        </p:txBody>
      </p:sp>
      <p:sp>
        <p:nvSpPr>
          <p:cNvPr id="24" name="テキスト ボックス 23"/>
          <p:cNvSpPr txBox="1"/>
          <p:nvPr/>
        </p:nvSpPr>
        <p:spPr>
          <a:xfrm>
            <a:off x="189842" y="1075268"/>
            <a:ext cx="5734822" cy="369332"/>
          </a:xfrm>
          <a:prstGeom prst="rect">
            <a:avLst/>
          </a:prstGeom>
          <a:noFill/>
        </p:spPr>
        <p:txBody>
          <a:bodyPr wrap="square" rtlCol="0">
            <a:spAutoFit/>
          </a:bodyPr>
          <a:lstStyle/>
          <a:p>
            <a:r>
              <a:rPr lang="ja-JP" altLang="en-US" sz="1800" dirty="0" smtClean="0">
                <a:latin typeface="HGP教科書体" panose="02020600000000000000" pitchFamily="18" charset="-128"/>
                <a:ea typeface="HGP教科書体" panose="02020600000000000000" pitchFamily="18" charset="-128"/>
              </a:rPr>
              <a:t>工夫点は尻尾モータの制御について取り上げる。</a:t>
            </a:r>
            <a:endParaRPr lang="en-US" altLang="ja-JP" sz="1800" dirty="0" smtClean="0">
              <a:latin typeface="HGP教科書体" panose="02020600000000000000" pitchFamily="18" charset="-128"/>
              <a:ea typeface="HGP教科書体" panose="02020600000000000000" pitchFamily="18" charset="-128"/>
            </a:endParaRPr>
          </a:p>
        </p:txBody>
      </p:sp>
      <p:sp>
        <p:nvSpPr>
          <p:cNvPr id="25" name="正方形/長方形 24"/>
          <p:cNvSpPr/>
          <p:nvPr/>
        </p:nvSpPr>
        <p:spPr>
          <a:xfrm>
            <a:off x="-1" y="4314"/>
            <a:ext cx="5852973" cy="108244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en-US" altLang="ja-JP" sz="6682"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Ⅳ</a:t>
            </a:r>
            <a:r>
              <a:rPr lang="en-US" altLang="ja-JP" sz="6682" dirty="0" smtClean="0">
                <a:solidFill>
                  <a:schemeClr val="tx1">
                    <a:lumMod val="95000"/>
                    <a:lumOff val="5000"/>
                  </a:schemeClr>
                </a:solidFill>
                <a:latin typeface="HG教科書体" panose="02020609000000000000" pitchFamily="17" charset="-128"/>
                <a:ea typeface="HG教科書体" panose="02020609000000000000" pitchFamily="17" charset="-128"/>
              </a:rPr>
              <a:t>.</a:t>
            </a:r>
            <a:r>
              <a:rPr lang="ja-JP" altLang="en-US" sz="6682" dirty="0" smtClean="0">
                <a:solidFill>
                  <a:schemeClr val="tx1">
                    <a:lumMod val="95000"/>
                    <a:lumOff val="5000"/>
                  </a:schemeClr>
                </a:solidFill>
                <a:latin typeface="HG教科書体" panose="02020609000000000000" pitchFamily="17" charset="-128"/>
                <a:ea typeface="HG教科書体" panose="02020609000000000000" pitchFamily="17" charset="-128"/>
              </a:rPr>
              <a:t>工夫</a:t>
            </a:r>
            <a:r>
              <a:rPr lang="ja-JP" altLang="en-US" sz="6682" dirty="0">
                <a:solidFill>
                  <a:schemeClr val="tx1">
                    <a:lumMod val="95000"/>
                    <a:lumOff val="5000"/>
                  </a:schemeClr>
                </a:solidFill>
                <a:latin typeface="HG教科書体" panose="02020609000000000000" pitchFamily="17" charset="-128"/>
                <a:ea typeface="HG教科書体" panose="02020609000000000000" pitchFamily="17" charset="-128"/>
              </a:rPr>
              <a:t>点</a:t>
            </a:r>
            <a:endParaRPr lang="en-US" altLang="ja-JP" sz="6682" dirty="0">
              <a:solidFill>
                <a:schemeClr val="tx1">
                  <a:lumMod val="95000"/>
                  <a:lumOff val="5000"/>
                </a:schemeClr>
              </a:solidFill>
              <a:latin typeface="HG教科書体" panose="02020609000000000000" pitchFamily="17" charset="-128"/>
              <a:ea typeface="HG教科書体" panose="02020609000000000000" pitchFamily="17" charset="-128"/>
            </a:endParaRPr>
          </a:p>
        </p:txBody>
      </p:sp>
      <p:pic>
        <p:nvPicPr>
          <p:cNvPr id="34" name="図 33"/>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4078" y="2119550"/>
            <a:ext cx="544251" cy="544251"/>
          </a:xfrm>
          <a:prstGeom prst="rect">
            <a:avLst/>
          </a:prstGeom>
        </p:spPr>
      </p:pic>
      <p:sp>
        <p:nvSpPr>
          <p:cNvPr id="4" name="スライド番号プレースホルダー 3"/>
          <p:cNvSpPr>
            <a:spLocks noGrp="1"/>
          </p:cNvSpPr>
          <p:nvPr>
            <p:ph type="sldNum" sz="quarter" idx="12"/>
          </p:nvPr>
        </p:nvSpPr>
        <p:spPr/>
        <p:txBody>
          <a:bodyPr/>
          <a:lstStyle/>
          <a:p>
            <a:fld id="{72904FCB-9A2C-4F92-998F-ED3B0993B9BB}" type="slidenum">
              <a:rPr kumimoji="1" lang="ja-JP" altLang="en-US" smtClean="0"/>
              <a:t>6</a:t>
            </a:fld>
            <a:endParaRPr kumimoji="1" lang="ja-JP" altLang="en-US" dirty="0"/>
          </a:p>
        </p:txBody>
      </p:sp>
      <p:sp>
        <p:nvSpPr>
          <p:cNvPr id="26" name="テキスト ボックス 25"/>
          <p:cNvSpPr txBox="1"/>
          <p:nvPr/>
        </p:nvSpPr>
        <p:spPr>
          <a:xfrm>
            <a:off x="3946768" y="6852540"/>
            <a:ext cx="1614545" cy="369332"/>
          </a:xfrm>
          <a:prstGeom prst="rect">
            <a:avLst/>
          </a:prstGeom>
          <a:noFill/>
        </p:spPr>
        <p:txBody>
          <a:bodyPr wrap="none" rtlCol="0">
            <a:spAutoFit/>
          </a:bodyPr>
          <a:lstStyle/>
          <a:p>
            <a:r>
              <a:rPr lang="en-US" altLang="ja-JP" sz="1800" dirty="0" smtClean="0">
                <a:latin typeface="Times New Roman" panose="02020603050405020304" pitchFamily="18" charset="0"/>
                <a:ea typeface="HG教科書体" panose="02020609000000000000" pitchFamily="17" charset="-128"/>
                <a:cs typeface="Times New Roman" panose="02020603050405020304" pitchFamily="18" charset="0"/>
              </a:rPr>
              <a:t>stm1.</a:t>
            </a:r>
            <a:r>
              <a:rPr lang="ja-JP" altLang="en-US" sz="1800" dirty="0">
                <a:latin typeface="Times New Roman" panose="02020603050405020304" pitchFamily="18" charset="0"/>
                <a:ea typeface="HG教科書体" panose="02020609000000000000" pitchFamily="17" charset="-128"/>
                <a:cs typeface="Times New Roman" panose="02020603050405020304" pitchFamily="18" charset="0"/>
              </a:rPr>
              <a:t>尻尾制御</a:t>
            </a:r>
            <a:endParaRPr lang="ja-JP" altLang="en-US" sz="1800" dirty="0">
              <a:latin typeface="HG教科書体" panose="02020609000000000000" pitchFamily="17" charset="-128"/>
              <a:ea typeface="HG教科書体" panose="02020609000000000000" pitchFamily="17" charset="-128"/>
            </a:endParaRPr>
          </a:p>
        </p:txBody>
      </p:sp>
      <p:sp>
        <p:nvSpPr>
          <p:cNvPr id="29" name="テキスト ボックス 28"/>
          <p:cNvSpPr txBox="1"/>
          <p:nvPr/>
        </p:nvSpPr>
        <p:spPr>
          <a:xfrm>
            <a:off x="394732" y="6169946"/>
            <a:ext cx="6696420" cy="523220"/>
          </a:xfrm>
          <a:prstGeom prst="rect">
            <a:avLst/>
          </a:prstGeom>
          <a:noFill/>
        </p:spPr>
        <p:txBody>
          <a:bodyPr wrap="square" rtlCol="0">
            <a:spAutoFit/>
          </a:bodyPr>
          <a:lstStyle/>
          <a:p>
            <a:r>
              <a:rPr lang="ja-JP" altLang="en-US" sz="1400" dirty="0" smtClean="0">
                <a:latin typeface="HGP教科書体" panose="02020600000000000000" pitchFamily="18" charset="-128"/>
                <a:ea typeface="HGP教科書体" panose="02020600000000000000" pitchFamily="18" charset="-128"/>
              </a:rPr>
              <a:t>　転倒などのリスクを低減する、尻尾モータの制御を行うためには尻尾モータの角度を工夫する必要がある。そこで、尻尾モータの状態を</a:t>
            </a:r>
            <a:r>
              <a:rPr lang="en-US" altLang="ja-JP" sz="1400" dirty="0" smtClean="0">
                <a:latin typeface="Times New Roman" panose="02020603050405020304" pitchFamily="18" charset="0"/>
                <a:ea typeface="HGP教科書体" panose="02020600000000000000" pitchFamily="18" charset="-128"/>
                <a:cs typeface="Times New Roman" panose="02020603050405020304" pitchFamily="18" charset="0"/>
              </a:rPr>
              <a:t>stm1.</a:t>
            </a:r>
            <a:r>
              <a:rPr lang="ja-JP" altLang="en-US" sz="1400" dirty="0" smtClean="0">
                <a:latin typeface="HGP教科書体" panose="02020600000000000000" pitchFamily="18" charset="-128"/>
                <a:ea typeface="HGP教科書体" panose="02020600000000000000" pitchFamily="18" charset="-128"/>
              </a:rPr>
              <a:t>尻尾制御で考える。</a:t>
            </a:r>
            <a:endParaRPr lang="en-US" altLang="ja-JP" sz="1400" dirty="0" smtClean="0">
              <a:latin typeface="HGP教科書体" panose="02020600000000000000" pitchFamily="18" charset="-128"/>
              <a:ea typeface="HGP教科書体" panose="02020600000000000000" pitchFamily="18" charset="-128"/>
            </a:endParaRPr>
          </a:p>
        </p:txBody>
      </p:sp>
      <p:pic>
        <p:nvPicPr>
          <p:cNvPr id="30" name="図 29"/>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24609" b="77181" l="10338" r="100000">
                        <a14:backgroundMark x1="71372" y1="61577" x2="71372" y2="61577"/>
                        <a14:backgroundMark x1="13320" y1="49776" x2="22763" y2="46812"/>
                        <a14:backgroundMark x1="14115" y1="54698" x2="18688" y2="51734"/>
                      </a14:backgroundRemoval>
                    </a14:imgEffect>
                  </a14:imgLayer>
                </a14:imgProps>
              </a:ext>
              <a:ext uri="{28A0092B-C50C-407E-A947-70E740481C1C}">
                <a14:useLocalDpi xmlns:a14="http://schemas.microsoft.com/office/drawing/2010/main" val="0"/>
              </a:ext>
            </a:extLst>
          </a:blip>
          <a:srcRect l="5491" t="21816" b="18568"/>
          <a:stretch/>
        </p:blipFill>
        <p:spPr>
          <a:xfrm rot="21064086">
            <a:off x="722521" y="4325085"/>
            <a:ext cx="696027" cy="780334"/>
          </a:xfrm>
          <a:prstGeom prst="rect">
            <a:avLst/>
          </a:prstGeom>
        </p:spPr>
      </p:pic>
      <p:sp>
        <p:nvSpPr>
          <p:cNvPr id="32" name="下カーブ矢印 31"/>
          <p:cNvSpPr/>
          <p:nvPr/>
        </p:nvSpPr>
        <p:spPr>
          <a:xfrm rot="5400000">
            <a:off x="1205056" y="4799332"/>
            <a:ext cx="204969" cy="143593"/>
          </a:xfrm>
          <a:prstGeom prst="curvedDown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3" name="図 32"/>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24609" b="77181" l="10338" r="100000">
                        <a14:backgroundMark x1="71372" y1="61577" x2="71372" y2="61577"/>
                        <a14:backgroundMark x1="13320" y1="49776" x2="22763" y2="46812"/>
                        <a14:backgroundMark x1="14115" y1="54698" x2="18688" y2="51734"/>
                      </a14:backgroundRemoval>
                    </a14:imgEffect>
                  </a14:imgLayer>
                </a14:imgProps>
              </a:ext>
              <a:ext uri="{28A0092B-C50C-407E-A947-70E740481C1C}">
                <a14:useLocalDpi xmlns:a14="http://schemas.microsoft.com/office/drawing/2010/main" val="0"/>
              </a:ext>
            </a:extLst>
          </a:blip>
          <a:srcRect l="5491" t="21816" b="18568"/>
          <a:stretch/>
        </p:blipFill>
        <p:spPr>
          <a:xfrm rot="1024858">
            <a:off x="1995264" y="4402971"/>
            <a:ext cx="696027" cy="780334"/>
          </a:xfrm>
          <a:prstGeom prst="rect">
            <a:avLst/>
          </a:prstGeom>
        </p:spPr>
      </p:pic>
      <p:pic>
        <p:nvPicPr>
          <p:cNvPr id="36" name="図 35"/>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24609" b="77181" l="10338" r="100000">
                        <a14:backgroundMark x1="71372" y1="61577" x2="71372" y2="61577"/>
                        <a14:backgroundMark x1="13320" y1="49776" x2="22763" y2="46812"/>
                        <a14:backgroundMark x1="14115" y1="54698" x2="18688" y2="51734"/>
                      </a14:backgroundRemoval>
                    </a14:imgEffect>
                  </a14:imgLayer>
                </a14:imgProps>
              </a:ext>
              <a:ext uri="{28A0092B-C50C-407E-A947-70E740481C1C}">
                <a14:useLocalDpi xmlns:a14="http://schemas.microsoft.com/office/drawing/2010/main" val="0"/>
              </a:ext>
            </a:extLst>
          </a:blip>
          <a:srcRect l="5491" t="21816" b="18568"/>
          <a:stretch/>
        </p:blipFill>
        <p:spPr>
          <a:xfrm rot="21402576">
            <a:off x="3351077" y="4398007"/>
            <a:ext cx="654501" cy="733778"/>
          </a:xfrm>
          <a:prstGeom prst="rect">
            <a:avLst/>
          </a:prstGeom>
        </p:spPr>
      </p:pic>
      <p:sp>
        <p:nvSpPr>
          <p:cNvPr id="8" name="正方形/長方形 7"/>
          <p:cNvSpPr/>
          <p:nvPr/>
        </p:nvSpPr>
        <p:spPr>
          <a:xfrm>
            <a:off x="570052" y="5082351"/>
            <a:ext cx="768832" cy="56604"/>
          </a:xfrm>
          <a:prstGeom prst="rect">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843738" y="5078145"/>
            <a:ext cx="768832" cy="56604"/>
          </a:xfrm>
          <a:prstGeom prst="rect">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214769" y="5080868"/>
            <a:ext cx="768832" cy="56604"/>
          </a:xfrm>
          <a:prstGeom prst="rect">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下カーブ矢印 39"/>
          <p:cNvSpPr/>
          <p:nvPr/>
        </p:nvSpPr>
        <p:spPr>
          <a:xfrm rot="4887979" flipH="1">
            <a:off x="2491951" y="4884375"/>
            <a:ext cx="184923" cy="143593"/>
          </a:xfrm>
          <a:prstGeom prst="curvedDown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下カーブ矢印 40"/>
          <p:cNvSpPr/>
          <p:nvPr/>
        </p:nvSpPr>
        <p:spPr>
          <a:xfrm rot="5400000">
            <a:off x="3853937" y="4868225"/>
            <a:ext cx="204969" cy="143593"/>
          </a:xfrm>
          <a:prstGeom prst="curvedDown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右矢印 8"/>
          <p:cNvSpPr/>
          <p:nvPr/>
        </p:nvSpPr>
        <p:spPr>
          <a:xfrm>
            <a:off x="1594604" y="4793139"/>
            <a:ext cx="143089" cy="278557"/>
          </a:xfrm>
          <a:prstGeom prst="right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右矢印 41"/>
          <p:cNvSpPr/>
          <p:nvPr/>
        </p:nvSpPr>
        <p:spPr>
          <a:xfrm>
            <a:off x="3036345" y="4757892"/>
            <a:ext cx="143089" cy="278557"/>
          </a:xfrm>
          <a:prstGeom prst="rightArrow">
            <a:avLst/>
          </a:prstGeom>
          <a:solidFill>
            <a:srgbClr val="12B2BE"/>
          </a:solid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435962" y="5110410"/>
            <a:ext cx="1122941" cy="230832"/>
          </a:xfrm>
          <a:prstGeom prst="rect">
            <a:avLst/>
          </a:prstGeom>
          <a:noFill/>
        </p:spPr>
        <p:txBody>
          <a:bodyPr wrap="square" rtlCol="0">
            <a:spAutoFit/>
          </a:bodyPr>
          <a:lstStyle/>
          <a:p>
            <a:r>
              <a:rPr lang="ja-JP" altLang="en-US" sz="900" dirty="0" smtClean="0">
                <a:latin typeface="HG教科書体" panose="02020609000000000000" pitchFamily="17" charset="-128"/>
                <a:ea typeface="HG教科書体" panose="02020609000000000000" pitchFamily="17" charset="-128"/>
              </a:rPr>
              <a:t>目標値</a:t>
            </a:r>
            <a:r>
              <a:rPr lang="en-US" altLang="ja-JP" sz="900" dirty="0" smtClean="0">
                <a:latin typeface="HG教科書体" panose="02020609000000000000" pitchFamily="17" charset="-128"/>
                <a:ea typeface="HG教科書体" panose="02020609000000000000" pitchFamily="17" charset="-128"/>
              </a:rPr>
              <a:t>-</a:t>
            </a:r>
            <a:r>
              <a:rPr lang="ja-JP" altLang="en-US" sz="900" dirty="0" smtClean="0">
                <a:latin typeface="HG教科書体" panose="02020609000000000000" pitchFamily="17" charset="-128"/>
                <a:ea typeface="HG教科書体" panose="02020609000000000000" pitchFamily="17" charset="-128"/>
              </a:rPr>
              <a:t>現在値＞</a:t>
            </a:r>
            <a:r>
              <a:rPr lang="en-US" altLang="ja-JP" sz="900" dirty="0" smtClean="0">
                <a:latin typeface="HG教科書体" panose="02020609000000000000" pitchFamily="17" charset="-128"/>
                <a:ea typeface="HG教科書体" panose="02020609000000000000" pitchFamily="17" charset="-128"/>
              </a:rPr>
              <a:t>0</a:t>
            </a:r>
          </a:p>
        </p:txBody>
      </p:sp>
      <p:sp>
        <p:nvSpPr>
          <p:cNvPr id="44" name="テキスト ボックス 43"/>
          <p:cNvSpPr txBox="1"/>
          <p:nvPr/>
        </p:nvSpPr>
        <p:spPr>
          <a:xfrm>
            <a:off x="1755954" y="5088935"/>
            <a:ext cx="1122941" cy="230832"/>
          </a:xfrm>
          <a:prstGeom prst="rect">
            <a:avLst/>
          </a:prstGeom>
          <a:noFill/>
        </p:spPr>
        <p:txBody>
          <a:bodyPr wrap="square" rtlCol="0">
            <a:spAutoFit/>
          </a:bodyPr>
          <a:lstStyle/>
          <a:p>
            <a:r>
              <a:rPr lang="ja-JP" altLang="en-US" sz="900" dirty="0" smtClean="0">
                <a:latin typeface="HG教科書体" panose="02020609000000000000" pitchFamily="17" charset="-128"/>
                <a:ea typeface="HG教科書体" panose="02020609000000000000" pitchFamily="17" charset="-128"/>
              </a:rPr>
              <a:t>目標値</a:t>
            </a:r>
            <a:r>
              <a:rPr lang="en-US" altLang="ja-JP" sz="900" dirty="0" smtClean="0">
                <a:latin typeface="HG教科書体" panose="02020609000000000000" pitchFamily="17" charset="-128"/>
                <a:ea typeface="HG教科書体" panose="02020609000000000000" pitchFamily="17" charset="-128"/>
              </a:rPr>
              <a:t>-</a:t>
            </a:r>
            <a:r>
              <a:rPr lang="ja-JP" altLang="en-US" sz="900" dirty="0" smtClean="0">
                <a:latin typeface="HG教科書体" panose="02020609000000000000" pitchFamily="17" charset="-128"/>
                <a:ea typeface="HG教科書体" panose="02020609000000000000" pitchFamily="17" charset="-128"/>
              </a:rPr>
              <a:t>現在値</a:t>
            </a:r>
            <a:r>
              <a:rPr lang="en-US" altLang="ja-JP" sz="900" dirty="0">
                <a:latin typeface="HG教科書体" panose="02020609000000000000" pitchFamily="17" charset="-128"/>
                <a:ea typeface="HG教科書体" panose="02020609000000000000" pitchFamily="17" charset="-128"/>
              </a:rPr>
              <a:t>=</a:t>
            </a:r>
            <a:r>
              <a:rPr lang="en-US" altLang="ja-JP" sz="900" dirty="0" smtClean="0">
                <a:latin typeface="HG教科書体" panose="02020609000000000000" pitchFamily="17" charset="-128"/>
                <a:ea typeface="HG教科書体" panose="02020609000000000000" pitchFamily="17" charset="-128"/>
              </a:rPr>
              <a:t>0</a:t>
            </a:r>
          </a:p>
        </p:txBody>
      </p:sp>
      <p:sp>
        <p:nvSpPr>
          <p:cNvPr id="45" name="テキスト ボックス 44"/>
          <p:cNvSpPr txBox="1"/>
          <p:nvPr/>
        </p:nvSpPr>
        <p:spPr>
          <a:xfrm>
            <a:off x="3065280" y="5083649"/>
            <a:ext cx="1122941" cy="230832"/>
          </a:xfrm>
          <a:prstGeom prst="rect">
            <a:avLst/>
          </a:prstGeom>
          <a:noFill/>
        </p:spPr>
        <p:txBody>
          <a:bodyPr wrap="square" rtlCol="0">
            <a:spAutoFit/>
          </a:bodyPr>
          <a:lstStyle/>
          <a:p>
            <a:r>
              <a:rPr lang="ja-JP" altLang="en-US" sz="900" dirty="0" smtClean="0">
                <a:latin typeface="HG教科書体" panose="02020609000000000000" pitchFamily="17" charset="-128"/>
                <a:ea typeface="HG教科書体" panose="02020609000000000000" pitchFamily="17" charset="-128"/>
              </a:rPr>
              <a:t>目標値</a:t>
            </a:r>
            <a:r>
              <a:rPr lang="en-US" altLang="ja-JP" sz="900" dirty="0" smtClean="0">
                <a:latin typeface="HG教科書体" panose="02020609000000000000" pitchFamily="17" charset="-128"/>
                <a:ea typeface="HG教科書体" panose="02020609000000000000" pitchFamily="17" charset="-128"/>
              </a:rPr>
              <a:t>-</a:t>
            </a:r>
            <a:r>
              <a:rPr lang="ja-JP" altLang="en-US" sz="900" dirty="0" smtClean="0">
                <a:latin typeface="HG教科書体" panose="02020609000000000000" pitchFamily="17" charset="-128"/>
                <a:ea typeface="HG教科書体" panose="02020609000000000000" pitchFamily="17" charset="-128"/>
              </a:rPr>
              <a:t>現在値＞</a:t>
            </a:r>
            <a:r>
              <a:rPr lang="en-US" altLang="ja-JP" sz="900" dirty="0" smtClean="0">
                <a:latin typeface="HG教科書体" panose="02020609000000000000" pitchFamily="17" charset="-128"/>
                <a:ea typeface="HG教科書体" panose="02020609000000000000" pitchFamily="17" charset="-128"/>
              </a:rPr>
              <a:t>0</a:t>
            </a:r>
          </a:p>
        </p:txBody>
      </p:sp>
      <p:sp>
        <p:nvSpPr>
          <p:cNvPr id="10" name="爆発 1 9"/>
          <p:cNvSpPr/>
          <p:nvPr/>
        </p:nvSpPr>
        <p:spPr>
          <a:xfrm>
            <a:off x="2670314" y="4781035"/>
            <a:ext cx="298077" cy="350272"/>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反発</a:t>
            </a:r>
            <a:endParaRPr kumimoji="1" lang="ja-JP" altLang="en-US" sz="600" dirty="0">
              <a:solidFill>
                <a:schemeClr val="tx1"/>
              </a:solidFill>
            </a:endParaRPr>
          </a:p>
        </p:txBody>
      </p:sp>
      <p:sp>
        <p:nvSpPr>
          <p:cNvPr id="11" name="ストライプ矢印 10"/>
          <p:cNvSpPr/>
          <p:nvPr/>
        </p:nvSpPr>
        <p:spPr>
          <a:xfrm rot="20347369">
            <a:off x="4246086" y="4718648"/>
            <a:ext cx="319476" cy="360327"/>
          </a:xfrm>
          <a:prstGeom prst="stripedRightArrow">
            <a:avLst>
              <a:gd name="adj1" fmla="val 54027"/>
              <a:gd name="adj2" fmla="val 50000"/>
            </a:avLst>
          </a:prstGeom>
          <a:noFill/>
          <a:ln>
            <a:solidFill>
              <a:srgbClr val="12B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5400000">
            <a:off x="3561520" y="4656090"/>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7233065" y="5684904"/>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rot="5400000">
            <a:off x="11057943" y="7187132"/>
            <a:ext cx="392172" cy="1893737"/>
          </a:xfrm>
          <a:prstGeom prst="rightArrow">
            <a:avLst/>
          </a:prstGeom>
          <a:solidFill>
            <a:srgbClr val="12B2B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734998" y="6927085"/>
            <a:ext cx="7011810" cy="954107"/>
          </a:xfrm>
          <a:prstGeom prst="rect">
            <a:avLst/>
          </a:prstGeom>
          <a:noFill/>
        </p:spPr>
        <p:txBody>
          <a:bodyPr wrap="square" rtlCol="0">
            <a:spAutoFit/>
          </a:bodyPr>
          <a:lstStyle/>
          <a:p>
            <a:r>
              <a:rPr lang="ja-JP" altLang="en-US" sz="1400" dirty="0" smtClean="0">
                <a:latin typeface="HGP教科書体" panose="02020600000000000000" pitchFamily="18" charset="-128"/>
                <a:ea typeface="HGP教科書体" panose="02020600000000000000" pitchFamily="18" charset="-128"/>
              </a:rPr>
              <a:t>　サンプルプログラム</a:t>
            </a:r>
            <a:r>
              <a:rPr lang="ja-JP" altLang="en-US" sz="1400" dirty="0">
                <a:latin typeface="HGP教科書体" panose="02020600000000000000" pitchFamily="18" charset="-128"/>
                <a:ea typeface="HGP教科書体" panose="02020600000000000000" pitchFamily="18" charset="-128"/>
              </a:rPr>
              <a:t>では尻尾モータ</a:t>
            </a:r>
            <a:r>
              <a:rPr lang="ja-JP" altLang="en-US" sz="1400" dirty="0" smtClean="0">
                <a:latin typeface="HGP教科書体" panose="02020600000000000000" pitchFamily="18" charset="-128"/>
                <a:ea typeface="HGP教科書体" panose="02020600000000000000" pitchFamily="18" charset="-128"/>
              </a:rPr>
              <a:t>の角度が</a:t>
            </a:r>
            <a:r>
              <a:rPr lang="ja-JP" altLang="en-US" sz="1400" dirty="0">
                <a:latin typeface="HGP教科書体" panose="02020600000000000000" pitchFamily="18" charset="-128"/>
                <a:ea typeface="HGP教科書体" panose="02020600000000000000" pitchFamily="18" charset="-128"/>
              </a:rPr>
              <a:t>一定にならず振動</a:t>
            </a:r>
            <a:r>
              <a:rPr lang="ja-JP" altLang="en-US" sz="1400" dirty="0" smtClean="0">
                <a:latin typeface="HGP教科書体" panose="02020600000000000000" pitchFamily="18" charset="-128"/>
                <a:ea typeface="HGP教科書体" panose="02020600000000000000" pitchFamily="18" charset="-128"/>
              </a:rPr>
              <a:t>し続けている。一定に</a:t>
            </a:r>
            <a:r>
              <a:rPr lang="ja-JP" altLang="en-US" sz="1400" dirty="0">
                <a:latin typeface="HGP教科書体" panose="02020600000000000000" pitchFamily="18" charset="-128"/>
                <a:ea typeface="HGP教科書体" panose="02020600000000000000" pitchFamily="18" charset="-128"/>
              </a:rPr>
              <a:t>なっている</a:t>
            </a:r>
            <a:r>
              <a:rPr lang="ja-JP" altLang="en-US" sz="1400" dirty="0" smtClean="0">
                <a:latin typeface="HGP教科書体" panose="02020600000000000000" pitchFamily="18" charset="-128"/>
                <a:ea typeface="HGP教科書体" panose="02020600000000000000" pitchFamily="18" charset="-128"/>
              </a:rPr>
              <a:t>ような部分も見られるが、これは走行体の振動が大きくなり、転倒したことによるものである。</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smtClean="0">
                <a:latin typeface="HGP教科書体" panose="02020600000000000000" pitchFamily="18" charset="-128"/>
                <a:ea typeface="HGP教科書体" panose="02020600000000000000" pitchFamily="18" charset="-128"/>
              </a:rPr>
              <a:t>　</a:t>
            </a:r>
            <a:r>
              <a:rPr lang="ja-JP" altLang="en-US" sz="1400" dirty="0">
                <a:latin typeface="HGP教科書体" panose="02020600000000000000" pitchFamily="18" charset="-128"/>
                <a:ea typeface="HGP教科書体" panose="02020600000000000000" pitchFamily="18" charset="-128"/>
              </a:rPr>
              <a:t>改良</a:t>
            </a:r>
            <a:r>
              <a:rPr lang="ja-JP" altLang="en-US" sz="1400" dirty="0" smtClean="0">
                <a:latin typeface="HGP教科書体" panose="02020600000000000000" pitchFamily="18" charset="-128"/>
                <a:ea typeface="HGP教科書体" panose="02020600000000000000" pitchFamily="18" charset="-128"/>
              </a:rPr>
              <a:t>プログラム</a:t>
            </a:r>
            <a:r>
              <a:rPr lang="ja-JP" altLang="en-US" sz="1400" dirty="0">
                <a:latin typeface="HGP教科書体" panose="02020600000000000000" pitchFamily="18" charset="-128"/>
                <a:ea typeface="HGP教科書体" panose="02020600000000000000" pitchFamily="18" charset="-128"/>
              </a:rPr>
              <a:t>では明らかにモータ角値が</a:t>
            </a:r>
            <a:r>
              <a:rPr lang="ja-JP" altLang="en-US" sz="1400" dirty="0" smtClean="0">
                <a:latin typeface="HGP教科書体" panose="02020600000000000000" pitchFamily="18" charset="-128"/>
                <a:ea typeface="HGP教科書体" panose="02020600000000000000" pitchFamily="18" charset="-128"/>
              </a:rPr>
              <a:t>一定である。また、転倒することは</a:t>
            </a:r>
            <a:r>
              <a:rPr lang="en-US" altLang="ja-JP" sz="1400" dirty="0" smtClean="0">
                <a:latin typeface="HGP教科書体" panose="02020600000000000000" pitchFamily="18" charset="-128"/>
                <a:ea typeface="HGP教科書体" panose="02020600000000000000" pitchFamily="18" charset="-128"/>
              </a:rPr>
              <a:t>1</a:t>
            </a:r>
            <a:r>
              <a:rPr lang="ja-JP" altLang="en-US" sz="1400" dirty="0" smtClean="0">
                <a:latin typeface="HGP教科書体" panose="02020600000000000000" pitchFamily="18" charset="-128"/>
                <a:ea typeface="HGP教科書体" panose="02020600000000000000" pitchFamily="18" charset="-128"/>
              </a:rPr>
              <a:t>度もなかった。モータ角が目標角と離れているのは先述の通り、走行体の自重によるものだと考えられる。</a:t>
            </a:r>
            <a:endParaRPr lang="en-US" altLang="ja-JP" sz="1400" dirty="0" smtClean="0">
              <a:latin typeface="HGP教科書体" panose="02020600000000000000" pitchFamily="18" charset="-128"/>
              <a:ea typeface="HGP教科書体" panose="02020600000000000000" pitchFamily="18" charset="-128"/>
            </a:endParaRPr>
          </a:p>
        </p:txBody>
      </p:sp>
      <p:sp>
        <p:nvSpPr>
          <p:cNvPr id="55" name="テキスト ボックス 54"/>
          <p:cNvSpPr txBox="1"/>
          <p:nvPr/>
        </p:nvSpPr>
        <p:spPr>
          <a:xfrm>
            <a:off x="7718315" y="8771499"/>
            <a:ext cx="6991079" cy="1569660"/>
          </a:xfrm>
          <a:prstGeom prst="rect">
            <a:avLst/>
          </a:prstGeom>
          <a:noFill/>
        </p:spPr>
        <p:txBody>
          <a:bodyPr wrap="square" rtlCol="0">
            <a:spAutoFit/>
          </a:bodyPr>
          <a:lstStyle/>
          <a:p>
            <a:r>
              <a:rPr lang="ja-JP" altLang="en-US" sz="1600" dirty="0">
                <a:latin typeface="HGP教科書体" panose="02020600000000000000" pitchFamily="18" charset="-128"/>
                <a:ea typeface="HGP教科書体" panose="02020600000000000000" pitchFamily="18" charset="-128"/>
              </a:rPr>
              <a:t>　</a:t>
            </a:r>
            <a:r>
              <a:rPr lang="en-US" altLang="ja-JP" sz="1600" dirty="0" smtClean="0">
                <a:latin typeface="Times New Roman" panose="02020603050405020304" pitchFamily="18" charset="0"/>
                <a:ea typeface="HGP教科書体" panose="02020600000000000000" pitchFamily="18" charset="-128"/>
                <a:cs typeface="Times New Roman" panose="02020603050405020304" pitchFamily="18" charset="0"/>
              </a:rPr>
              <a:t>Ⅳ-2</a:t>
            </a:r>
            <a:r>
              <a:rPr lang="ja-JP" altLang="en-US" sz="1600" dirty="0" smtClean="0">
                <a:latin typeface="HGP教科書体" panose="02020600000000000000" pitchFamily="18" charset="-128"/>
                <a:ea typeface="HGP教科書体" panose="02020600000000000000" pitchFamily="18" charset="-128"/>
              </a:rPr>
              <a:t>のステートマシン図を用いて</a:t>
            </a:r>
            <a:r>
              <a:rPr lang="ja-JP" altLang="en-US" sz="1600" dirty="0">
                <a:latin typeface="HGP教科書体" panose="02020600000000000000" pitchFamily="18" charset="-128"/>
                <a:ea typeface="HGP教科書体" panose="02020600000000000000" pitchFamily="18" charset="-128"/>
              </a:rPr>
              <a:t>改良</a:t>
            </a:r>
            <a:r>
              <a:rPr lang="ja-JP" altLang="en-US" sz="1600" dirty="0" smtClean="0">
                <a:latin typeface="HGP教科書体" panose="02020600000000000000" pitchFamily="18" charset="-128"/>
                <a:ea typeface="HGP教科書体" panose="02020600000000000000" pitchFamily="18" charset="-128"/>
              </a:rPr>
              <a:t>したプログラム</a:t>
            </a:r>
            <a:r>
              <a:rPr lang="ja-JP" altLang="en-US" sz="1600" dirty="0">
                <a:latin typeface="HGP教科書体" panose="02020600000000000000" pitchFamily="18" charset="-128"/>
                <a:ea typeface="HGP教科書体" panose="02020600000000000000" pitchFamily="18" charset="-128"/>
              </a:rPr>
              <a:t>を用いること</a:t>
            </a:r>
            <a:r>
              <a:rPr lang="ja-JP" altLang="en-US" sz="1600" dirty="0" smtClean="0">
                <a:latin typeface="HGP教科書体" panose="02020600000000000000" pitchFamily="18" charset="-128"/>
                <a:ea typeface="HGP教科書体" panose="02020600000000000000" pitchFamily="18" charset="-128"/>
              </a:rPr>
              <a:t>で、尻尾走行の不安定性を解消できた。また、転倒が</a:t>
            </a:r>
            <a:r>
              <a:rPr lang="en-US" altLang="ja-JP" sz="1600" dirty="0" smtClean="0">
                <a:latin typeface="HGP教科書体" panose="02020600000000000000" pitchFamily="18" charset="-128"/>
                <a:ea typeface="HGP教科書体" panose="02020600000000000000" pitchFamily="18" charset="-128"/>
              </a:rPr>
              <a:t>1</a:t>
            </a:r>
            <a:r>
              <a:rPr lang="ja-JP" altLang="en-US" sz="1600" dirty="0" smtClean="0">
                <a:latin typeface="HGP教科書体" panose="02020600000000000000" pitchFamily="18" charset="-128"/>
                <a:ea typeface="HGP教科書体" panose="02020600000000000000" pitchFamily="18" charset="-128"/>
              </a:rPr>
              <a:t>度もなかったことからこの工夫は課題達成の信頼性向上に大きく寄与するものだと考えられる。</a:t>
            </a:r>
            <a:endParaRPr lang="en-US" altLang="ja-JP" sz="1600" dirty="0" smtClean="0">
              <a:latin typeface="HGP教科書体" panose="02020600000000000000" pitchFamily="18" charset="-128"/>
              <a:ea typeface="HGP教科書体" panose="02020600000000000000" pitchFamily="18" charset="-128"/>
            </a:endParaRPr>
          </a:p>
          <a:p>
            <a:r>
              <a:rPr lang="ja-JP" altLang="en-US" sz="1600" dirty="0" smtClean="0">
                <a:latin typeface="HGP教科書体" panose="02020600000000000000" pitchFamily="18" charset="-128"/>
                <a:ea typeface="HGP教科書体" panose="02020600000000000000" pitchFamily="18" charset="-128"/>
              </a:rPr>
              <a:t>　欠点</a:t>
            </a:r>
            <a:r>
              <a:rPr lang="ja-JP" altLang="en-US" sz="1600" dirty="0">
                <a:latin typeface="HGP教科書体" panose="02020600000000000000" pitchFamily="18" charset="-128"/>
                <a:ea typeface="HGP教科書体" panose="02020600000000000000" pitchFamily="18" charset="-128"/>
              </a:rPr>
              <a:t>と</a:t>
            </a:r>
            <a:r>
              <a:rPr lang="ja-JP" altLang="en-US" sz="1600" dirty="0" smtClean="0">
                <a:latin typeface="HGP教科書体" panose="02020600000000000000" pitchFamily="18" charset="-128"/>
                <a:ea typeface="HGP教科書体" panose="02020600000000000000" pitchFamily="18" charset="-128"/>
              </a:rPr>
              <a:t>しては目標</a:t>
            </a:r>
            <a:r>
              <a:rPr lang="ja-JP" altLang="en-US" sz="1600" dirty="0">
                <a:latin typeface="HGP教科書体" panose="02020600000000000000" pitchFamily="18" charset="-128"/>
                <a:ea typeface="HGP教科書体" panose="02020600000000000000" pitchFamily="18" charset="-128"/>
              </a:rPr>
              <a:t>としている角度と</a:t>
            </a:r>
            <a:r>
              <a:rPr lang="ja-JP" altLang="en-US" sz="1600" dirty="0" smtClean="0">
                <a:latin typeface="HGP教科書体" panose="02020600000000000000" pitchFamily="18" charset="-128"/>
                <a:ea typeface="HGP教科書体" panose="02020600000000000000" pitchFamily="18" charset="-128"/>
              </a:rPr>
              <a:t>の間に生じる偏差が大きいことが挙げられる。しかし、その偏差は一定量であるため、あらかじめ偏差を</a:t>
            </a:r>
            <a:r>
              <a:rPr lang="ja-JP" altLang="en-US" sz="1600" dirty="0">
                <a:latin typeface="HGP教科書体" panose="02020600000000000000" pitchFamily="18" charset="-128"/>
                <a:ea typeface="HGP教科書体" panose="02020600000000000000" pitchFamily="18" charset="-128"/>
              </a:rPr>
              <a:t>考慮した目標角の設定を行うことで問題は回避できると</a:t>
            </a:r>
            <a:r>
              <a:rPr lang="ja-JP" altLang="en-US" sz="1600" dirty="0" smtClean="0">
                <a:latin typeface="HGP教科書体" panose="02020600000000000000" pitchFamily="18" charset="-128"/>
                <a:ea typeface="HGP教科書体" panose="02020600000000000000" pitchFamily="18" charset="-128"/>
              </a:rPr>
              <a:t>考えられる。</a:t>
            </a:r>
            <a:endParaRPr lang="en-US" altLang="ja-JP" sz="1600" dirty="0" smtClean="0">
              <a:latin typeface="HGP教科書体" panose="02020600000000000000" pitchFamily="18" charset="-128"/>
              <a:ea typeface="HGP教科書体" panose="02020600000000000000" pitchFamily="18" charset="-128"/>
            </a:endParaRPr>
          </a:p>
        </p:txBody>
      </p:sp>
      <p:sp>
        <p:nvSpPr>
          <p:cNvPr id="53" name="テキスト ボックス 52"/>
          <p:cNvSpPr txBox="1"/>
          <p:nvPr/>
        </p:nvSpPr>
        <p:spPr>
          <a:xfrm>
            <a:off x="394732" y="6586285"/>
            <a:ext cx="3535745" cy="3754874"/>
          </a:xfrm>
          <a:prstGeom prst="rect">
            <a:avLst/>
          </a:prstGeom>
          <a:noFill/>
        </p:spPr>
        <p:txBody>
          <a:bodyPr wrap="square" rtlCol="0">
            <a:spAutoFit/>
          </a:bodyPr>
          <a:lstStyle/>
          <a:p>
            <a:r>
              <a:rPr lang="ja-JP" altLang="en-US" sz="1400" dirty="0">
                <a:latin typeface="HGP教科書体" panose="02020600000000000000" pitchFamily="18" charset="-128"/>
                <a:ea typeface="HGP教科書体" panose="02020600000000000000" pitchFamily="18" charset="-128"/>
              </a:rPr>
              <a:t>　</a:t>
            </a:r>
            <a:r>
              <a:rPr lang="ja-JP" altLang="en-US" sz="1400" dirty="0" smtClean="0">
                <a:latin typeface="HGP教科書体" panose="02020600000000000000" pitchFamily="18" charset="-128"/>
                <a:ea typeface="HGP教科書体" panose="02020600000000000000" pitchFamily="18" charset="-128"/>
              </a:rPr>
              <a:t>本</a:t>
            </a:r>
            <a:r>
              <a:rPr lang="ja-JP" altLang="en-US" sz="1400" dirty="0">
                <a:latin typeface="HGP教科書体" panose="02020600000000000000" pitchFamily="18" charset="-128"/>
                <a:ea typeface="HGP教科書体" panose="02020600000000000000" pitchFamily="18" charset="-128"/>
              </a:rPr>
              <a:t>制御</a:t>
            </a:r>
            <a:r>
              <a:rPr lang="ja-JP" altLang="en-US" sz="1400" dirty="0" smtClean="0">
                <a:latin typeface="HGP教科書体" panose="02020600000000000000" pitchFamily="18" charset="-128"/>
                <a:ea typeface="HGP教科書体" panose="02020600000000000000" pitchFamily="18" charset="-128"/>
              </a:rPr>
              <a:t>にあた</a:t>
            </a:r>
            <a:r>
              <a:rPr lang="ja-JP" altLang="en-US" sz="1400" dirty="0">
                <a:latin typeface="HGP教科書体" panose="02020600000000000000" pitchFamily="18" charset="-128"/>
                <a:ea typeface="HGP教科書体" panose="02020600000000000000" pitchFamily="18" charset="-128"/>
              </a:rPr>
              <a:t>って</a:t>
            </a:r>
            <a:r>
              <a:rPr lang="ja-JP" altLang="en-US" sz="1400" dirty="0" smtClean="0">
                <a:latin typeface="HGP教科書体" panose="02020600000000000000" pitchFamily="18" charset="-128"/>
                <a:ea typeface="HGP教科書体" panose="02020600000000000000" pitchFamily="18" charset="-128"/>
              </a:rPr>
              <a:t>尻尾モータは「尻尾停止中」と「尻尾動作中」という</a:t>
            </a:r>
            <a:r>
              <a:rPr lang="en-US" altLang="ja-JP" sz="1400" dirty="0" smtClean="0">
                <a:latin typeface="HGP教科書体" panose="02020600000000000000" pitchFamily="18" charset="-128"/>
                <a:ea typeface="HGP教科書体" panose="02020600000000000000" pitchFamily="18" charset="-128"/>
              </a:rPr>
              <a:t>2</a:t>
            </a:r>
            <a:r>
              <a:rPr lang="ja-JP" altLang="en-US" sz="1400" dirty="0" smtClean="0">
                <a:latin typeface="HGP教科書体" panose="02020600000000000000" pitchFamily="18" charset="-128"/>
                <a:ea typeface="HGP教科書体" panose="02020600000000000000" pitchFamily="18" charset="-128"/>
              </a:rPr>
              <a:t>つの状態に分けられる。尻尾モータにおける回転角の目標値と現在値の差が</a:t>
            </a:r>
            <a:r>
              <a:rPr lang="en-US" altLang="ja-JP" sz="1400" dirty="0" smtClean="0">
                <a:latin typeface="HGP教科書体" panose="02020600000000000000" pitchFamily="18" charset="-128"/>
                <a:ea typeface="HGP教科書体" panose="02020600000000000000" pitchFamily="18" charset="-128"/>
              </a:rPr>
              <a:t>0</a:t>
            </a:r>
            <a:r>
              <a:rPr lang="ja-JP" altLang="en-US" sz="1400" dirty="0" smtClean="0">
                <a:latin typeface="HGP教科書体" panose="02020600000000000000" pitchFamily="18" charset="-128"/>
                <a:ea typeface="HGP教科書体" panose="02020600000000000000" pitchFamily="18" charset="-128"/>
              </a:rPr>
              <a:t>となった場合に尻尾停止中へ遷移する。それ以外の場合は現在の目標値が前回の目標値から変更された場合のみ尻尾動作中に遷移する。つまり、ストーリー進行による目標値の変更がない限りモータは停止し続け、特別な制御は行わなくなる。これによって</a:t>
            </a:r>
            <a:r>
              <a:rPr lang="en-US" altLang="ja-JP" sz="1400" dirty="0" smtClean="0">
                <a:latin typeface="Times New Roman" panose="02020603050405020304" pitchFamily="18" charset="0"/>
                <a:ea typeface="HGP教科書体" panose="02020600000000000000" pitchFamily="18" charset="-128"/>
                <a:cs typeface="Times New Roman" panose="02020603050405020304" pitchFamily="18" charset="0"/>
              </a:rPr>
              <a:t>Ⅳ-1</a:t>
            </a:r>
            <a:r>
              <a:rPr lang="ja-JP" altLang="en-US" sz="1400" dirty="0" smtClean="0">
                <a:latin typeface="HGP教科書体" panose="02020600000000000000" pitchFamily="18" charset="-128"/>
                <a:ea typeface="HGP教科書体" panose="02020600000000000000" pitchFamily="18" charset="-128"/>
              </a:rPr>
              <a:t>で述べたようにサンプルプログラム</a:t>
            </a:r>
            <a:r>
              <a:rPr lang="ja-JP" altLang="en-US" sz="1400" dirty="0">
                <a:latin typeface="HGP教科書体" panose="02020600000000000000" pitchFamily="18" charset="-128"/>
                <a:ea typeface="HGP教科書体" panose="02020600000000000000" pitchFamily="18" charset="-128"/>
              </a:rPr>
              <a:t>で</a:t>
            </a:r>
            <a:r>
              <a:rPr lang="ja-JP" altLang="en-US" sz="1400" dirty="0" smtClean="0">
                <a:latin typeface="HGP教科書体" panose="02020600000000000000" pitchFamily="18" charset="-128"/>
                <a:ea typeface="HGP教科書体" panose="02020600000000000000" pitchFamily="18" charset="-128"/>
              </a:rPr>
              <a:t>見られる、反発による回転角の不安定性を解消することが出来ると考えられる。</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a:latin typeface="HGP教科書体" panose="02020600000000000000" pitchFamily="18" charset="-128"/>
                <a:ea typeface="HGP教科書体" panose="02020600000000000000" pitchFamily="18" charset="-128"/>
              </a:rPr>
              <a:t>　</a:t>
            </a:r>
            <a:r>
              <a:rPr lang="ja-JP" altLang="en-US" sz="1400" dirty="0" smtClean="0">
                <a:latin typeface="HGP教科書体" panose="02020600000000000000" pitchFamily="18" charset="-128"/>
                <a:ea typeface="HGP教科書体" panose="02020600000000000000" pitchFamily="18" charset="-128"/>
              </a:rPr>
              <a:t>尻尾動作中内では尻尾モータをおろす、あげる状態遷移を、目標値と現在値の差が</a:t>
            </a:r>
            <a:r>
              <a:rPr lang="en-US" altLang="ja-JP" sz="1400" dirty="0" smtClean="0">
                <a:latin typeface="HGP教科書体" panose="02020600000000000000" pitchFamily="18" charset="-128"/>
                <a:ea typeface="HGP教科書体" panose="02020600000000000000" pitchFamily="18" charset="-128"/>
              </a:rPr>
              <a:t>0</a:t>
            </a:r>
            <a:r>
              <a:rPr lang="ja-JP" altLang="en-US" sz="1400" dirty="0" smtClean="0">
                <a:latin typeface="HGP教科書体" panose="02020600000000000000" pitchFamily="18" charset="-128"/>
                <a:ea typeface="HGP教科書体" panose="02020600000000000000" pitchFamily="18" charset="-128"/>
              </a:rPr>
              <a:t>に収束するまで</a:t>
            </a:r>
            <a:r>
              <a:rPr lang="en-US" altLang="ja-JP" sz="1400" dirty="0" smtClean="0">
                <a:latin typeface="HGP教科書体" panose="02020600000000000000" pitchFamily="18" charset="-128"/>
                <a:ea typeface="HGP教科書体" panose="02020600000000000000" pitchFamily="18" charset="-128"/>
              </a:rPr>
              <a:t>PID</a:t>
            </a:r>
            <a:r>
              <a:rPr lang="ja-JP" altLang="en-US" sz="1400" dirty="0" smtClean="0">
                <a:latin typeface="HGP教科書体" panose="02020600000000000000" pitchFamily="18" charset="-128"/>
                <a:ea typeface="HGP教科書体" panose="02020600000000000000" pitchFamily="18" charset="-128"/>
              </a:rPr>
              <a:t>制御を用いて行っている。これにより収束までの時間が短くなり、目標角度との偏差をより小さくすることが可能であると考えられる。</a:t>
            </a:r>
            <a:endParaRPr lang="en-US" altLang="ja-JP" sz="1400" dirty="0" smtClean="0">
              <a:latin typeface="HGP教科書体" panose="02020600000000000000" pitchFamily="18" charset="-128"/>
              <a:ea typeface="HGP教科書体" panose="02020600000000000000" pitchFamily="18" charset="-128"/>
            </a:endParaRPr>
          </a:p>
        </p:txBody>
      </p:sp>
      <p:sp>
        <p:nvSpPr>
          <p:cNvPr id="60" name="テキスト ボックス 59"/>
          <p:cNvSpPr txBox="1"/>
          <p:nvPr/>
        </p:nvSpPr>
        <p:spPr>
          <a:xfrm>
            <a:off x="7734998" y="1492277"/>
            <a:ext cx="5121193" cy="1600438"/>
          </a:xfrm>
          <a:prstGeom prst="rect">
            <a:avLst/>
          </a:prstGeom>
          <a:noFill/>
        </p:spPr>
        <p:txBody>
          <a:bodyPr wrap="square" rtlCol="0">
            <a:spAutoFit/>
          </a:bodyPr>
          <a:lstStyle/>
          <a:p>
            <a:r>
              <a:rPr lang="ja-JP" altLang="en-US" sz="1400" dirty="0">
                <a:latin typeface="HGP教科書体" panose="02020600000000000000" pitchFamily="18" charset="-128"/>
                <a:ea typeface="HGP教科書体" panose="02020600000000000000" pitchFamily="18" charset="-128"/>
              </a:rPr>
              <a:t>　</a:t>
            </a:r>
            <a:r>
              <a:rPr lang="ja-JP" altLang="en-US" sz="1400" dirty="0" smtClean="0">
                <a:latin typeface="HGP教科書体" panose="02020600000000000000" pitchFamily="18" charset="-128"/>
                <a:ea typeface="HGP教科書体" panose="02020600000000000000" pitchFamily="18" charset="-128"/>
              </a:rPr>
              <a:t>実際</a:t>
            </a:r>
            <a:r>
              <a:rPr lang="ja-JP" altLang="en-US" sz="1400" dirty="0">
                <a:latin typeface="HGP教科書体" panose="02020600000000000000" pitchFamily="18" charset="-128"/>
                <a:ea typeface="HGP教科書体" panose="02020600000000000000" pitchFamily="18" charset="-128"/>
              </a:rPr>
              <a:t>に安定性の向上につながるかを検証する</a:t>
            </a:r>
            <a:r>
              <a:rPr lang="ja-JP" altLang="en-US" sz="1400" dirty="0" smtClean="0">
                <a:latin typeface="HGP教科書体" panose="02020600000000000000" pitchFamily="18" charset="-128"/>
                <a:ea typeface="HGP教科書体" panose="02020600000000000000" pitchFamily="18" charset="-128"/>
              </a:rPr>
              <a:t>。</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a:latin typeface="HGP教科書体" panose="02020600000000000000" pitchFamily="18" charset="-128"/>
                <a:ea typeface="HGP教科書体" panose="02020600000000000000" pitchFamily="18" charset="-128"/>
              </a:rPr>
              <a:t>　</a:t>
            </a:r>
            <a:r>
              <a:rPr lang="ja-JP" altLang="en-US" sz="1400" dirty="0" smtClean="0">
                <a:latin typeface="HGP教科書体" panose="02020600000000000000" pitchFamily="18" charset="-128"/>
                <a:ea typeface="HGP教科書体" panose="02020600000000000000" pitchFamily="18" charset="-128"/>
              </a:rPr>
              <a:t>検証方法はバック走行を、サンプルプログラムと</a:t>
            </a:r>
            <a:r>
              <a:rPr lang="ja-JP" altLang="en-US" sz="1400" dirty="0">
                <a:latin typeface="HGP教科書体" panose="02020600000000000000" pitchFamily="18" charset="-128"/>
                <a:ea typeface="HGP教科書体" panose="02020600000000000000" pitchFamily="18" charset="-128"/>
              </a:rPr>
              <a:t>改良</a:t>
            </a:r>
            <a:r>
              <a:rPr lang="ja-JP" altLang="en-US" sz="1400" dirty="0" smtClean="0">
                <a:latin typeface="HGP教科書体" panose="02020600000000000000" pitchFamily="18" charset="-128"/>
                <a:ea typeface="HGP教科書体" panose="02020600000000000000" pitchFamily="18" charset="-128"/>
              </a:rPr>
              <a:t>プログラムを用いてそれぞれ</a:t>
            </a:r>
            <a:r>
              <a:rPr lang="en-US" altLang="ja-JP" sz="1400" dirty="0">
                <a:latin typeface="HGP教科書体" panose="02020600000000000000" pitchFamily="18" charset="-128"/>
                <a:ea typeface="HGP教科書体" panose="02020600000000000000" pitchFamily="18" charset="-128"/>
              </a:rPr>
              <a:t>10</a:t>
            </a:r>
            <a:r>
              <a:rPr lang="ja-JP" altLang="en-US" sz="1400" dirty="0">
                <a:latin typeface="HGP教科書体" panose="02020600000000000000" pitchFamily="18" charset="-128"/>
                <a:ea typeface="HGP教科書体" panose="02020600000000000000" pitchFamily="18" charset="-128"/>
              </a:rPr>
              <a:t>回ずつ</a:t>
            </a:r>
            <a:r>
              <a:rPr lang="ja-JP" altLang="en-US" sz="1400" dirty="0" smtClean="0">
                <a:latin typeface="HGP教科書体" panose="02020600000000000000" pitchFamily="18" charset="-128"/>
                <a:ea typeface="HGP教科書体" panose="02020600000000000000" pitchFamily="18" charset="-128"/>
              </a:rPr>
              <a:t>実行するものとした。</a:t>
            </a:r>
            <a:endParaRPr lang="en-US" altLang="ja-JP" sz="1400" dirty="0" smtClean="0">
              <a:latin typeface="HGP教科書体" panose="02020600000000000000" pitchFamily="18" charset="-128"/>
              <a:ea typeface="HGP教科書体" panose="02020600000000000000" pitchFamily="18" charset="-128"/>
            </a:endParaRPr>
          </a:p>
          <a:p>
            <a:r>
              <a:rPr lang="ja-JP" altLang="en-US" sz="1400" dirty="0">
                <a:latin typeface="HGP教科書体" panose="02020600000000000000" pitchFamily="18" charset="-128"/>
                <a:ea typeface="HGP教科書体" panose="02020600000000000000" pitchFamily="18" charset="-128"/>
              </a:rPr>
              <a:t>　走行開始からの時間に対応する尻尾モータの回転角を取得し、検証結果を以下のグラフにまとめる</a:t>
            </a:r>
            <a:r>
              <a:rPr lang="ja-JP" altLang="en-US" sz="1400" dirty="0" smtClean="0">
                <a:latin typeface="HGP教科書体" panose="02020600000000000000" pitchFamily="18" charset="-128"/>
                <a:ea typeface="HGP教科書体" panose="02020600000000000000" pitchFamily="18" charset="-128"/>
              </a:rPr>
              <a:t>。なお、尻尾角度の目標角は</a:t>
            </a:r>
            <a:r>
              <a:rPr lang="en-US" altLang="ja-JP" sz="1400" dirty="0" smtClean="0">
                <a:latin typeface="HGP教科書体" panose="02020600000000000000" pitchFamily="18" charset="-128"/>
                <a:ea typeface="HGP教科書体" panose="02020600000000000000" pitchFamily="18" charset="-128"/>
              </a:rPr>
              <a:t>62</a:t>
            </a:r>
            <a:r>
              <a:rPr lang="ja-JP" altLang="en-US" sz="1400" dirty="0" smtClean="0">
                <a:latin typeface="HGP教科書体" panose="02020600000000000000" pitchFamily="18" charset="-128"/>
                <a:ea typeface="HGP教科書体" panose="02020600000000000000" pitchFamily="18" charset="-128"/>
              </a:rPr>
              <a:t>度とした。これは走行体の自重による沈み込みを考慮した上での、ルックアップゲートを通過できる最大角度である。</a:t>
            </a:r>
            <a:endParaRPr lang="en-US" altLang="ja-JP" sz="1400" dirty="0">
              <a:latin typeface="HGP教科書体" panose="02020600000000000000" pitchFamily="18" charset="-128"/>
              <a:ea typeface="HGP教科書体" panose="02020600000000000000" pitchFamily="18" charset="-128"/>
            </a:endParaRPr>
          </a:p>
        </p:txBody>
      </p:sp>
      <p:graphicFrame>
        <p:nvGraphicFramePr>
          <p:cNvPr id="57" name="グラフ 56"/>
          <p:cNvGraphicFramePr>
            <a:graphicFrameLocks/>
          </p:cNvGraphicFramePr>
          <p:nvPr>
            <p:extLst>
              <p:ext uri="{D42A27DB-BD31-4B8C-83A1-F6EECF244321}">
                <p14:modId xmlns:p14="http://schemas.microsoft.com/office/powerpoint/2010/main" val="1475923893"/>
              </p:ext>
            </p:extLst>
          </p:nvPr>
        </p:nvGraphicFramePr>
        <p:xfrm>
          <a:off x="7758491" y="4958163"/>
          <a:ext cx="7038588" cy="205529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8" name="グラフ 57"/>
          <p:cNvGraphicFramePr>
            <a:graphicFrameLocks/>
          </p:cNvGraphicFramePr>
          <p:nvPr>
            <p:extLst>
              <p:ext uri="{D42A27DB-BD31-4B8C-83A1-F6EECF244321}">
                <p14:modId xmlns:p14="http://schemas.microsoft.com/office/powerpoint/2010/main" val="3439000620"/>
              </p:ext>
            </p:extLst>
          </p:nvPr>
        </p:nvGraphicFramePr>
        <p:xfrm>
          <a:off x="7787131" y="2936862"/>
          <a:ext cx="7031269" cy="2143039"/>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4559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15067</TotalTime>
  <Words>1168</Words>
  <Application>Microsoft Office PowerPoint</Application>
  <PresentationFormat>ユーザー設定</PresentationFormat>
  <Paragraphs>234</Paragraphs>
  <Slides>6</Slides>
  <Notes>6</Notes>
  <HiddenSlides>0</HiddenSlides>
  <MMClips>0</MMClips>
  <ScaleCrop>false</ScaleCrop>
  <HeadingPairs>
    <vt:vector size="4" baseType="variant">
      <vt:variant>
        <vt:lpstr>テーマ</vt:lpstr>
      </vt:variant>
      <vt:variant>
        <vt:i4>2</vt:i4>
      </vt:variant>
      <vt:variant>
        <vt:lpstr>スライド タイトル</vt:lpstr>
      </vt:variant>
      <vt:variant>
        <vt:i4>6</vt:i4>
      </vt:variant>
    </vt:vector>
  </HeadingPairs>
  <TitlesOfParts>
    <vt:vector size="8" baseType="lpstr">
      <vt:lpstr>HDOfficeLightV0</vt:lpstr>
      <vt:lpstr>アブストラクトページ用（プライマリークラス）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元行 勝大</dc:creator>
  <cp:lastModifiedBy>oinuma</cp:lastModifiedBy>
  <cp:revision>419</cp:revision>
  <cp:lastPrinted>2018-09-04T02:39:52Z</cp:lastPrinted>
  <dcterms:created xsi:type="dcterms:W3CDTF">2018-07-06T08:33:22Z</dcterms:created>
  <dcterms:modified xsi:type="dcterms:W3CDTF">2018-09-04T04:26:17Z</dcterms:modified>
</cp:coreProperties>
</file>