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8"/>
  </p:notesMasterIdLst>
  <p:handoutMasterIdLst>
    <p:handoutMasterId r:id="rId9"/>
  </p:handoutMasterIdLst>
  <p:sldIdLst>
    <p:sldId id="273" r:id="rId3"/>
    <p:sldId id="280" r:id="rId4"/>
    <p:sldId id="279" r:id="rId5"/>
    <p:sldId id="276" r:id="rId6"/>
    <p:sldId id="260" r:id="rId7"/>
  </p:sldIdLst>
  <p:sldSz cx="12801600" cy="9601200" type="A3"/>
  <p:notesSz cx="9939338" cy="1436846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80"/>
            <p14:sldId id="279"/>
            <p14:sldId id="276"/>
            <p14:sldId id="260"/>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FBE"/>
    <a:srgbClr val="00FFCC"/>
    <a:srgbClr val="66FF33"/>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3" autoAdjust="0"/>
    <p:restoredTop sz="94660"/>
  </p:normalViewPr>
  <p:slideViewPr>
    <p:cSldViewPr showGuides="1">
      <p:cViewPr>
        <p:scale>
          <a:sx n="100" d="100"/>
          <a:sy n="100" d="100"/>
        </p:scale>
        <p:origin x="1200" y="-56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2" y="2"/>
            <a:ext cx="4306506" cy="718640"/>
          </a:xfrm>
          <a:prstGeom prst="rect">
            <a:avLst/>
          </a:prstGeom>
          <a:noFill/>
          <a:ln w="9525">
            <a:noFill/>
            <a:miter lim="800000"/>
            <a:headEnd/>
            <a:tailEnd/>
          </a:ln>
          <a:effectLst/>
        </p:spPr>
        <p:txBody>
          <a:bodyPr vert="horz" wrap="square" lIns="134013" tIns="67007" rIns="134013" bIns="67007" numCol="1" anchor="t" anchorCtr="0" compatLnSpc="1">
            <a:prstTxWarp prst="textNoShape">
              <a:avLst/>
            </a:prstTxWarp>
          </a:bodyPr>
          <a:lstStyle>
            <a:lvl1pPr defTabSz="1339786">
              <a:defRPr sz="17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32834" y="2"/>
            <a:ext cx="4306506" cy="718640"/>
          </a:xfrm>
          <a:prstGeom prst="rect">
            <a:avLst/>
          </a:prstGeom>
          <a:noFill/>
          <a:ln w="9525">
            <a:noFill/>
            <a:miter lim="800000"/>
            <a:headEnd/>
            <a:tailEnd/>
          </a:ln>
          <a:effectLst/>
        </p:spPr>
        <p:txBody>
          <a:bodyPr vert="horz" wrap="square" lIns="134013" tIns="67007" rIns="134013" bIns="67007" numCol="1" anchor="t" anchorCtr="0" compatLnSpc="1">
            <a:prstTxWarp prst="textNoShape">
              <a:avLst/>
            </a:prstTxWarp>
          </a:bodyPr>
          <a:lstStyle>
            <a:lvl1pPr algn="r" defTabSz="1339786">
              <a:defRPr sz="17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2" y="13649824"/>
            <a:ext cx="4306506" cy="718639"/>
          </a:xfrm>
          <a:prstGeom prst="rect">
            <a:avLst/>
          </a:prstGeom>
          <a:noFill/>
          <a:ln w="9525">
            <a:noFill/>
            <a:miter lim="800000"/>
            <a:headEnd/>
            <a:tailEnd/>
          </a:ln>
          <a:effectLst/>
        </p:spPr>
        <p:txBody>
          <a:bodyPr vert="horz" wrap="square" lIns="134013" tIns="67007" rIns="134013" bIns="67007" numCol="1" anchor="b" anchorCtr="0" compatLnSpc="1">
            <a:prstTxWarp prst="textNoShape">
              <a:avLst/>
            </a:prstTxWarp>
          </a:bodyPr>
          <a:lstStyle>
            <a:lvl1pPr defTabSz="1339786">
              <a:defRPr sz="17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32834" y="13649824"/>
            <a:ext cx="4306506" cy="718639"/>
          </a:xfrm>
          <a:prstGeom prst="rect">
            <a:avLst/>
          </a:prstGeom>
          <a:noFill/>
          <a:ln w="9525">
            <a:noFill/>
            <a:miter lim="800000"/>
            <a:headEnd/>
            <a:tailEnd/>
          </a:ln>
          <a:effectLst/>
        </p:spPr>
        <p:txBody>
          <a:bodyPr vert="horz" wrap="square" lIns="134013" tIns="67007" rIns="134013" bIns="67007" numCol="1" anchor="b" anchorCtr="0" compatLnSpc="1">
            <a:prstTxWarp prst="textNoShape">
              <a:avLst/>
            </a:prstTxWarp>
          </a:bodyPr>
          <a:lstStyle>
            <a:lvl1pPr algn="r" defTabSz="1339786">
              <a:defRPr sz="17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2" y="2"/>
            <a:ext cx="4307587" cy="718640"/>
          </a:xfrm>
          <a:prstGeom prst="rect">
            <a:avLst/>
          </a:prstGeom>
          <a:noFill/>
          <a:ln w="9525">
            <a:noFill/>
            <a:miter lim="800000"/>
            <a:headEnd/>
            <a:tailEnd/>
          </a:ln>
          <a:effectLst/>
        </p:spPr>
        <p:txBody>
          <a:bodyPr vert="horz" wrap="square" lIns="62234" tIns="31118" rIns="62234" bIns="31118" numCol="1" anchor="t" anchorCtr="0" compatLnSpc="1">
            <a:prstTxWarp prst="textNoShape">
              <a:avLst/>
            </a:prstTxWarp>
          </a:bodyPr>
          <a:lstStyle>
            <a:lvl1pPr>
              <a:defRPr sz="9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29592" y="2"/>
            <a:ext cx="4307587" cy="718640"/>
          </a:xfrm>
          <a:prstGeom prst="rect">
            <a:avLst/>
          </a:prstGeom>
          <a:noFill/>
          <a:ln w="9525">
            <a:noFill/>
            <a:miter lim="800000"/>
            <a:headEnd/>
            <a:tailEnd/>
          </a:ln>
          <a:effectLst/>
        </p:spPr>
        <p:txBody>
          <a:bodyPr vert="horz" wrap="square" lIns="62234" tIns="31118" rIns="62234" bIns="31118" numCol="1" anchor="t" anchorCtr="0" compatLnSpc="1">
            <a:prstTxWarp prst="textNoShape">
              <a:avLst/>
            </a:prstTxWarp>
          </a:bodyPr>
          <a:lstStyle>
            <a:lvl1pPr algn="r">
              <a:defRPr sz="9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377950" y="1077913"/>
            <a:ext cx="7183438" cy="5386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4474" y="6825455"/>
            <a:ext cx="7951470" cy="6465593"/>
          </a:xfrm>
          <a:prstGeom prst="rect">
            <a:avLst/>
          </a:prstGeom>
          <a:noFill/>
          <a:ln w="9525">
            <a:noFill/>
            <a:miter lim="800000"/>
            <a:headEnd/>
            <a:tailEnd/>
          </a:ln>
          <a:effectLst/>
        </p:spPr>
        <p:txBody>
          <a:bodyPr vert="horz" wrap="square" lIns="62234" tIns="31118" rIns="62234" bIns="3111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2" y="13647663"/>
            <a:ext cx="4307587" cy="718639"/>
          </a:xfrm>
          <a:prstGeom prst="rect">
            <a:avLst/>
          </a:prstGeom>
          <a:noFill/>
          <a:ln w="9525">
            <a:noFill/>
            <a:miter lim="800000"/>
            <a:headEnd/>
            <a:tailEnd/>
          </a:ln>
          <a:effectLst/>
        </p:spPr>
        <p:txBody>
          <a:bodyPr vert="horz" wrap="square" lIns="62234" tIns="31118" rIns="62234" bIns="31118" numCol="1" anchor="b" anchorCtr="0" compatLnSpc="1">
            <a:prstTxWarp prst="textNoShape">
              <a:avLst/>
            </a:prstTxWarp>
          </a:bodyPr>
          <a:lstStyle>
            <a:lvl1pPr>
              <a:defRPr sz="9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29592" y="13647663"/>
            <a:ext cx="4307587" cy="718639"/>
          </a:xfrm>
          <a:prstGeom prst="rect">
            <a:avLst/>
          </a:prstGeom>
          <a:noFill/>
          <a:ln w="9525">
            <a:noFill/>
            <a:miter lim="800000"/>
            <a:headEnd/>
            <a:tailEnd/>
          </a:ln>
          <a:effectLst/>
        </p:spPr>
        <p:txBody>
          <a:bodyPr vert="horz" wrap="square" lIns="62234" tIns="31118" rIns="62234" bIns="31118"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5661" indent="-19448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7939" indent="-155588"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89115" indent="-155588"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0292" indent="-155588"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1467" indent="-155588"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2643" indent="-155588"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3819" indent="-155588"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44995" indent="-155588"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2960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3.xml"/><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6" y="1181517"/>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3200" dirty="0">
                <a:latin typeface="Calibri" panose="020F0502020204030204" pitchFamily="34" charset="0"/>
                <a:ea typeface="游ゴシック" panose="020B0400000000000000" pitchFamily="50" charset="-128"/>
                <a:cs typeface="Calibri" panose="020F0502020204030204" pitchFamily="34" charset="0"/>
              </a:rPr>
              <a:t>315</a:t>
            </a:r>
            <a:endParaRPr lang="ja-JP" altLang="en-US" sz="3200" dirty="0">
              <a:latin typeface="Calibri" panose="020F0502020204030204" pitchFamily="34" charset="0"/>
              <a:ea typeface="游ゴシック" panose="020B0400000000000000" pitchFamily="50" charset="-128"/>
              <a:cs typeface="Calibri" panose="020F0502020204030204" pitchFamily="34" charset="0"/>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00191" y="1200200"/>
            <a:ext cx="482245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zh-CN" altLang="en-US" sz="2400" dirty="0">
                <a:latin typeface="游ゴシック" panose="020B0400000000000000" pitchFamily="50" charset="-128"/>
                <a:ea typeface="游ゴシック" panose="020B0400000000000000" pitchFamily="50" charset="-128"/>
              </a:rPr>
              <a:t>九州産業大学 理工学部 情報科学科</a:t>
            </a:r>
            <a:endParaRPr lang="ja-JP" altLang="en-US" sz="2400" dirty="0">
              <a:latin typeface="游ゴシック" panose="020B0400000000000000" pitchFamily="50" charset="-128"/>
              <a:ea typeface="游ゴシック" panose="020B0400000000000000" pitchFamily="50"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00191" y="374212"/>
            <a:ext cx="1274296" cy="45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1800" dirty="0">
                <a:latin typeface="游ゴシック" panose="020B0400000000000000" pitchFamily="50" charset="-128"/>
                <a:ea typeface="游ゴシック" panose="020B0400000000000000" pitchFamily="50" charset="-128"/>
              </a:rPr>
              <a:t>九州北</a:t>
            </a:r>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350847" y="330068"/>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1800" dirty="0">
                <a:latin typeface="游ゴシック" panose="020B0400000000000000" pitchFamily="50" charset="-128"/>
                <a:ea typeface="游ゴシック" panose="020B0400000000000000" pitchFamily="50" charset="-128"/>
              </a:rPr>
              <a:t>福岡県福岡市</a:t>
            </a:r>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6424" y="1244650"/>
            <a:ext cx="18714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3200" dirty="0">
                <a:latin typeface="Calibri" panose="020F0502020204030204" pitchFamily="34" charset="0"/>
                <a:ea typeface="游ゴシック" panose="020B0400000000000000" pitchFamily="50" charset="-128"/>
                <a:cs typeface="Calibri" panose="020F0502020204030204" pitchFamily="34" charset="0"/>
              </a:rPr>
              <a:t>KERT-B3</a:t>
            </a:r>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342900" lvl="0" indent="-342900" defTabSz="914400" eaLnBrk="1" hangingPunct="1">
              <a:lnSpc>
                <a:spcPct val="80000"/>
              </a:lnSpc>
              <a:spcBef>
                <a:spcPts val="600"/>
              </a:spcBef>
              <a:buFont typeface="+mj-lt"/>
              <a:buAutoNum type="arabicPeriod"/>
            </a:pPr>
            <a:r>
              <a:rPr lang="ja-JP" altLang="en-US" dirty="0">
                <a:solidFill>
                  <a:prstClr val="black"/>
                </a:solidFill>
                <a:latin typeface="HG丸ｺﾞｼｯｸM-PRO" panose="020F0600000000000000" pitchFamily="50" charset="-128"/>
                <a:ea typeface="HG丸ｺﾞｼｯｸM-PRO" panose="020F0600000000000000" pitchFamily="50" charset="-128"/>
              </a:rPr>
              <a:t>機能モデル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ユースケース図</a:t>
            </a:r>
            <a:endParaRPr lang="en-US" altLang="ja-JP" dirty="0">
              <a:latin typeface="HG丸ｺﾞｼｯｸM-PRO" panose="020F0600000000000000" pitchFamily="50" charset="-128"/>
              <a:ea typeface="HG丸ｺﾞｼｯｸM-PRO" panose="020F0600000000000000" pitchFamily="50" charset="-128"/>
            </a:endParaRPr>
          </a:p>
          <a:p>
            <a:pPr marL="261937" lvl="1" indent="0" eaLnBrk="1" hangingPunct="1">
              <a:lnSpc>
                <a:spcPct val="80000"/>
              </a:lnSpc>
              <a:spcBef>
                <a:spcPts val="600"/>
              </a:spcBef>
            </a:pPr>
            <a:r>
              <a:rPr lang="ja-JP" altLang="en-US" dirty="0">
                <a:latin typeface="HG丸ｺﾞｼｯｸM-PRO" panose="020F0600000000000000" pitchFamily="50" charset="-128"/>
                <a:ea typeface="HG丸ｺﾞｼｯｸM-PRO" panose="020F0600000000000000" pitchFamily="50" charset="-128"/>
              </a:rPr>
              <a:t>競技者が走行体をどのように使い、それに対しどんなミスユースケースが発生し、どんな緩和技術で対応できるかを表す。</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ユースケース記述</a:t>
            </a:r>
            <a:endParaRPr lang="en-US" altLang="ja-JP" dirty="0">
              <a:latin typeface="HG丸ｺﾞｼｯｸM-PRO" panose="020F0600000000000000" pitchFamily="50" charset="-128"/>
              <a:ea typeface="HG丸ｺﾞｼｯｸM-PRO" panose="020F0600000000000000" pitchFamily="50" charset="-128"/>
            </a:endParaRPr>
          </a:p>
          <a:p>
            <a:pPr marL="261937" lvl="1" indent="0" eaLnBrk="1" hangingPunct="1">
              <a:lnSpc>
                <a:spcPct val="80000"/>
              </a:lnSpc>
              <a:spcBef>
                <a:spcPts val="600"/>
              </a:spcBef>
            </a:pPr>
            <a:r>
              <a:rPr lang="ja-JP" altLang="en-US" dirty="0">
                <a:latin typeface="HG丸ｺﾞｼｯｸM-PRO" panose="020F0600000000000000" pitchFamily="50" charset="-128"/>
                <a:ea typeface="HG丸ｺﾞｼｯｸM-PRO" panose="020F0600000000000000" pitchFamily="50" charset="-128"/>
              </a:rPr>
              <a:t>ユースケース図の重要な点を補足として詳しく記述する。</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アクティビティ図</a:t>
            </a:r>
            <a:endParaRPr lang="en-US" altLang="ja-JP" b="1" dirty="0">
              <a:latin typeface="HG丸ｺﾞｼｯｸM-PRO" panose="020F0600000000000000" pitchFamily="50" charset="-128"/>
              <a:ea typeface="HG丸ｺﾞｼｯｸM-PRO" panose="020F0600000000000000" pitchFamily="50" charset="-128"/>
            </a:endParaRPr>
          </a:p>
          <a:p>
            <a:pPr marL="261937" lvl="1" indent="0" eaLnBrk="1" hangingPunct="1">
              <a:lnSpc>
                <a:spcPct val="80000"/>
              </a:lnSpc>
              <a:spcBef>
                <a:spcPts val="600"/>
              </a:spcBef>
            </a:pPr>
            <a:r>
              <a:rPr lang="ja-JP" altLang="en-US" dirty="0">
                <a:latin typeface="HG丸ｺﾞｼｯｸM-PRO" panose="020F0600000000000000" pitchFamily="50" charset="-128"/>
                <a:ea typeface="HG丸ｺﾞｼｯｸM-PRO" panose="020F0600000000000000" pitchFamily="50" charset="-128"/>
              </a:rPr>
              <a:t>走行体の動作をシーソーを通過する流れに注目して表す。</a:t>
            </a:r>
          </a:p>
          <a:p>
            <a:pPr marL="342900" lvl="0" indent="-342900" defTabSz="914400" eaLnBrk="1" hangingPunct="1">
              <a:lnSpc>
                <a:spcPct val="80000"/>
              </a:lnSpc>
              <a:spcBef>
                <a:spcPts val="600"/>
              </a:spcBef>
              <a:buFont typeface="+mj-lt"/>
              <a:buAutoNum type="arabicPeriod" startAt="2"/>
            </a:pPr>
            <a:r>
              <a:rPr lang="ja-JP" altLang="en-US" dirty="0">
                <a:solidFill>
                  <a:prstClr val="black"/>
                </a:solidFill>
                <a:latin typeface="HG丸ｺﾞｼｯｸM-PRO" panose="020F0600000000000000" pitchFamily="50" charset="-128"/>
                <a:ea typeface="HG丸ｺﾞｼｯｸM-PRO" panose="020F0600000000000000" pitchFamily="50" charset="-128"/>
              </a:rPr>
              <a:t>構造モデル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クラス図</a:t>
            </a:r>
            <a:endParaRPr lang="en-US" altLang="ja-JP" dirty="0">
              <a:latin typeface="HG丸ｺﾞｼｯｸM-PRO" panose="020F0600000000000000" pitchFamily="50" charset="-128"/>
              <a:ea typeface="HG丸ｺﾞｼｯｸM-PRO" panose="020F0600000000000000" pitchFamily="50" charset="-128"/>
            </a:endParaRPr>
          </a:p>
          <a:p>
            <a:pPr marL="261937" lvl="1" indent="0" eaLnBrk="1" hangingPunct="1">
              <a:lnSpc>
                <a:spcPct val="80000"/>
              </a:lnSpc>
              <a:spcBef>
                <a:spcPts val="600"/>
              </a:spcBef>
            </a:pPr>
            <a:r>
              <a:rPr lang="ja-JP" altLang="en-US" dirty="0">
                <a:latin typeface="HG丸ｺﾞｼｯｸM-PRO" panose="020F0600000000000000" pitchFamily="50" charset="-128"/>
                <a:ea typeface="HG丸ｺﾞｼｯｸM-PRO" panose="020F0600000000000000" pitchFamily="50" charset="-128"/>
              </a:rPr>
              <a:t>シーソーを通過するための要素とその構造を表す。</a:t>
            </a:r>
            <a:endParaRPr lang="en-US" altLang="ja-JP" dirty="0">
              <a:latin typeface="HG丸ｺﾞｼｯｸM-PRO" panose="020F0600000000000000" pitchFamily="50" charset="-128"/>
              <a:ea typeface="HG丸ｺﾞｼｯｸM-PRO" panose="020F0600000000000000" pitchFamily="50" charset="-128"/>
            </a:endParaRPr>
          </a:p>
          <a:p>
            <a:pPr marL="342900" indent="-342900" eaLnBrk="1" hangingPunct="1">
              <a:lnSpc>
                <a:spcPct val="80000"/>
              </a:lnSpc>
              <a:spcBef>
                <a:spcPts val="600"/>
              </a:spcBef>
              <a:buAutoNum type="arabicPeriod" startAt="3"/>
            </a:pPr>
            <a:r>
              <a:rPr lang="ja-JP" altLang="en-US" dirty="0">
                <a:latin typeface="HG丸ｺﾞｼｯｸM-PRO" panose="020F0600000000000000" pitchFamily="50" charset="-128"/>
                <a:ea typeface="HG丸ｺﾞｼｯｸM-PRO" panose="020F0600000000000000" pitchFamily="50" charset="-128"/>
              </a:rPr>
              <a:t>振る舞いモデル</a:t>
            </a:r>
            <a:endParaRPr lang="en-US" altLang="ja-JP" dirty="0">
              <a:latin typeface="HG丸ｺﾞｼｯｸM-PRO" panose="020F0600000000000000" pitchFamily="50" charset="-128"/>
              <a:ea typeface="HG丸ｺﾞｼｯｸM-PRO" panose="020F0600000000000000" pitchFamily="50" charset="-128"/>
            </a:endParaRPr>
          </a:p>
          <a:p>
            <a:pPr marL="285750" indent="-2857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シーケンス図</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r>
              <a:rPr lang="ja-JP" altLang="en-US" dirty="0">
                <a:latin typeface="HG丸ｺﾞｼｯｸM-PRO" panose="020F0600000000000000" pitchFamily="50" charset="-128"/>
                <a:ea typeface="HG丸ｺﾞｼｯｸM-PRO" panose="020F0600000000000000" pitchFamily="50" charset="-128"/>
              </a:rPr>
              <a:t>　尻尾の操作やシーソーからの降段する動作に注目して表す。</a:t>
            </a:r>
            <a:endParaRPr lang="en-US" altLang="ja-JP" dirty="0">
              <a:latin typeface="HG丸ｺﾞｼｯｸM-PRO" panose="020F0600000000000000" pitchFamily="50" charset="-128"/>
              <a:ea typeface="HG丸ｺﾞｼｯｸM-PRO" panose="020F0600000000000000" pitchFamily="50" charset="-128"/>
            </a:endParaRPr>
          </a:p>
          <a:p>
            <a:pPr marL="285750" indent="-2857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ステートマシン図</a:t>
            </a:r>
            <a:endParaRPr lang="en-US" altLang="ja-JP" dirty="0">
              <a:latin typeface="HG丸ｺﾞｼｯｸM-PRO" panose="020F0600000000000000" pitchFamily="50" charset="-128"/>
              <a:ea typeface="HG丸ｺﾞｼｯｸM-PRO" panose="020F0600000000000000" pitchFamily="50" charset="-128"/>
            </a:endParaRPr>
          </a:p>
          <a:p>
            <a:pPr marL="261937" lvl="1" indent="0" eaLnBrk="1" hangingPunct="1">
              <a:lnSpc>
                <a:spcPct val="80000"/>
              </a:lnSpc>
              <a:spcBef>
                <a:spcPts val="600"/>
              </a:spcBef>
            </a:pPr>
            <a:r>
              <a:rPr lang="ja-JP" altLang="en-US" dirty="0">
                <a:latin typeface="HG丸ｺﾞｼｯｸM-PRO" panose="020F0600000000000000" pitchFamily="50" charset="-128"/>
                <a:ea typeface="HG丸ｺﾞｼｯｸM-PRO" panose="020F0600000000000000" pitchFamily="50" charset="-128"/>
              </a:rPr>
              <a:t>走行体が走行している際の動作を詳しく表す。</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2000" dirty="0"/>
              <a:t>　</a:t>
            </a:r>
            <a:r>
              <a:rPr lang="en-US" altLang="ja-JP" dirty="0">
                <a:latin typeface="HG丸ｺﾞｼｯｸM-PRO" panose="020F0600000000000000" pitchFamily="50" charset="-128"/>
                <a:ea typeface="HG丸ｺﾞｼｯｸM-PRO" panose="020F0600000000000000" pitchFamily="50" charset="-128"/>
                <a:cs typeface="Times New Roman" panose="02020603050405020304" pitchFamily="18" charset="0"/>
              </a:rPr>
              <a:t>KERT-B3</a:t>
            </a:r>
            <a:r>
              <a:rPr lang="ja-JP" altLang="en-US" dirty="0">
                <a:latin typeface="HG丸ｺﾞｼｯｸM-PRO" panose="020F0600000000000000" pitchFamily="50" charset="-128"/>
                <a:ea typeface="HG丸ｺﾞｼｯｸM-PRO" panose="020F0600000000000000" pitchFamily="50" charset="-128"/>
                <a:cs typeface="Times New Roman" panose="02020603050405020304" pitchFamily="18" charset="0"/>
              </a:rPr>
              <a:t>は九州産業大学理工学部情報科学科の</a:t>
            </a:r>
            <a:r>
              <a:rPr lang="en-US" altLang="ja-JP" dirty="0">
                <a:latin typeface="HG丸ｺﾞｼｯｸM-PRO" panose="020F0600000000000000" pitchFamily="50" charset="-128"/>
                <a:ea typeface="HG丸ｺﾞｼｯｸM-PRO" panose="020F0600000000000000" pitchFamily="50" charset="-128"/>
                <a:cs typeface="Times New Roman" panose="02020603050405020304" pitchFamily="18" charset="0"/>
              </a:rPr>
              <a:t>3</a:t>
            </a:r>
            <a:r>
              <a:rPr lang="ja-JP" altLang="en-US" dirty="0">
                <a:latin typeface="HG丸ｺﾞｼｯｸM-PRO" panose="020F0600000000000000" pitchFamily="50" charset="-128"/>
                <a:ea typeface="HG丸ｺﾞｼｯｸM-PRO" panose="020F0600000000000000" pitchFamily="50" charset="-128"/>
                <a:cs typeface="Times New Roman" panose="02020603050405020304" pitchFamily="18" charset="0"/>
              </a:rPr>
              <a:t>年生チームです。今回、審査課題の中で「シーソーを通過する」を選択しました。そして、その課題を達成する上でダブルで通過することを走行目標にしました。</a:t>
            </a:r>
            <a:endParaRPr lang="en-US" altLang="ja-JP" dirty="0">
              <a:latin typeface="HG丸ｺﾞｼｯｸM-PRO" panose="020F0600000000000000" pitchFamily="50" charset="-128"/>
              <a:ea typeface="HG丸ｺﾞｼｯｸM-PRO" panose="020F0600000000000000" pitchFamily="50" charset="-128"/>
              <a:cs typeface="Times New Roman" panose="02020603050405020304" pitchFamily="18" charset="0"/>
            </a:endParaRPr>
          </a:p>
          <a:p>
            <a:pPr marL="0" indent="0"/>
            <a:r>
              <a:rPr lang="ja-JP" altLang="en-US" dirty="0">
                <a:latin typeface="HG丸ｺﾞｼｯｸM-PRO" panose="020F0600000000000000" pitchFamily="50" charset="-128"/>
                <a:ea typeface="HG丸ｺﾞｼｯｸM-PRO" panose="020F0600000000000000" pitchFamily="50" charset="-128"/>
                <a:cs typeface="Times New Roman" panose="02020603050405020304" pitchFamily="18" charset="0"/>
              </a:rPr>
              <a:t>　私たち</a:t>
            </a:r>
            <a:r>
              <a:rPr lang="en-US" altLang="ja-JP" dirty="0">
                <a:latin typeface="HG丸ｺﾞｼｯｸM-PRO" panose="020F0600000000000000" pitchFamily="50" charset="-128"/>
                <a:ea typeface="HG丸ｺﾞｼｯｸM-PRO" panose="020F0600000000000000" pitchFamily="50" charset="-128"/>
                <a:cs typeface="Times New Roman" panose="02020603050405020304" pitchFamily="18" charset="0"/>
              </a:rPr>
              <a:t>3</a:t>
            </a:r>
            <a:r>
              <a:rPr lang="ja-JP" altLang="en-US" dirty="0">
                <a:latin typeface="HG丸ｺﾞｼｯｸM-PRO" panose="020F0600000000000000" pitchFamily="50" charset="-128"/>
                <a:ea typeface="HG丸ｺﾞｼｯｸM-PRO" panose="020F0600000000000000" pitchFamily="50" charset="-128"/>
                <a:cs typeface="Times New Roman" panose="02020603050405020304" pitchFamily="18" charset="0"/>
              </a:rPr>
              <a:t>年生チームは、全員が</a:t>
            </a:r>
            <a:r>
              <a:rPr lang="en-US" altLang="ja-JP" dirty="0">
                <a:latin typeface="HG丸ｺﾞｼｯｸM-PRO" panose="020F0600000000000000" pitchFamily="50" charset="-128"/>
                <a:ea typeface="HG丸ｺﾞｼｯｸM-PRO" panose="020F0600000000000000" pitchFamily="50" charset="-128"/>
                <a:cs typeface="Times New Roman" panose="02020603050405020304" pitchFamily="18" charset="0"/>
              </a:rPr>
              <a:t>ET</a:t>
            </a:r>
            <a:r>
              <a:rPr lang="ja-JP" altLang="en-US" dirty="0">
                <a:latin typeface="HG丸ｺﾞｼｯｸM-PRO" panose="020F0600000000000000" pitchFamily="50" charset="-128"/>
                <a:ea typeface="HG丸ｺﾞｼｯｸM-PRO" panose="020F0600000000000000" pitchFamily="50" charset="-128"/>
                <a:cs typeface="Times New Roman" panose="02020603050405020304" pitchFamily="18" charset="0"/>
              </a:rPr>
              <a:t>ロボコンに触れるのは初めてで不安もあるが、課題と目標を達成するためにチームで協力して頑張りたいと思います</a:t>
            </a: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pPr marL="0" indent="0"/>
            <a:endParaRPr lang="en-US" altLang="ja-JP" sz="2000" dirty="0">
              <a:latin typeface="HG丸ｺﾞｼｯｸM-PRO" panose="020F0600000000000000" pitchFamily="50" charset="-128"/>
              <a:ea typeface="HG丸ｺﾞｼｯｸM-PRO" panose="020F0600000000000000" pitchFamily="50" charset="-128"/>
            </a:endParaRPr>
          </a:p>
          <a:p>
            <a:pPr marL="0" indent="0"/>
            <a:endParaRPr lang="en-US" altLang="ja-JP"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0" indent="0" eaLnBrk="1" hangingPunct="1">
              <a:lnSpc>
                <a:spcPct val="80000"/>
              </a:lnSpc>
              <a:spcBef>
                <a:spcPts val="600"/>
              </a:spcBef>
            </a:pPr>
            <a:r>
              <a:rPr lang="ja-JP" altLang="en-US" dirty="0">
                <a:latin typeface="HG丸ｺﾞｼｯｸM-PRO" panose="020F0600000000000000" pitchFamily="50" charset="-128"/>
                <a:ea typeface="HG丸ｺﾞｼｯｸM-PRO" panose="020F0600000000000000" pitchFamily="50" charset="-128"/>
              </a:rPr>
              <a:t>　シーソー区間を突破するために、尻尾制御を使ったシーソー攻略に注目して、シーソーを突破するための機能を挙げた。</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r>
              <a:rPr lang="ja-JP" altLang="en-US" dirty="0">
                <a:latin typeface="HG丸ｺﾞｼｯｸM-PRO" panose="020F0600000000000000" pitchFamily="50" charset="-128"/>
                <a:ea typeface="HG丸ｺﾞｼｯｸM-PRO" panose="020F0600000000000000" pitchFamily="50" charset="-128"/>
              </a:rPr>
              <a:t>　シーソー攻略に必要な機能をユースケース図で洗い出し、それに対して、どのようなミスが起きるのかをミスユースケースとして表し、各ミスユースケースに対して、どのような緩和技術が必要になのか分析し、機能モデルとした。</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r>
              <a:rPr lang="ja-JP" altLang="en-US" dirty="0">
                <a:latin typeface="HG丸ｺﾞｼｯｸM-PRO" panose="020F0600000000000000" pitchFamily="50" charset="-128"/>
                <a:ea typeface="HG丸ｺﾞｼｯｸM-PRO" panose="020F0600000000000000" pitchFamily="50" charset="-128"/>
              </a:rPr>
              <a:t>　ユースケース図で表した必要な機能を実現するために、クラス図を使い、必要な要素同士の繋がりを明確にし、構造モデルとした。</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r>
              <a:rPr lang="ja-JP" altLang="en-US" dirty="0">
                <a:latin typeface="HG丸ｺﾞｼｯｸM-PRO" panose="020F0600000000000000" pitchFamily="50" charset="-128"/>
                <a:ea typeface="HG丸ｺﾞｼｯｸM-PRO" panose="020F0600000000000000" pitchFamily="50" charset="-128"/>
              </a:rPr>
              <a:t>　上記のモデルからシーソー攻略のための機能を実現する要素の繋がりを用いて、ステートマシン図やシーケンス図を使い、シーソー攻略の流れを表し、機能を実現する方法を振る舞いモデルとした。</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04994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180DDADD-FE75-4DBA-8A3D-EA51A3A8F949}"/>
              </a:ext>
            </a:extLst>
          </p:cNvPr>
          <p:cNvPicPr>
            <a:picLocks noChangeAspect="1"/>
          </p:cNvPicPr>
          <p:nvPr/>
        </p:nvPicPr>
        <p:blipFill rotWithShape="1">
          <a:blip r:embed="rId2">
            <a:extLst>
              <a:ext uri="{28A0092B-C50C-407E-A947-70E740481C1C}">
                <a14:useLocalDpi xmlns:a14="http://schemas.microsoft.com/office/drawing/2010/main" val="0"/>
              </a:ext>
            </a:extLst>
          </a:blip>
          <a:srcRect b="2765"/>
          <a:stretch/>
        </p:blipFill>
        <p:spPr>
          <a:xfrm>
            <a:off x="2536020" y="2056895"/>
            <a:ext cx="7248132" cy="5031858"/>
          </a:xfrm>
          <a:prstGeom prst="rect">
            <a:avLst/>
          </a:prstGeom>
        </p:spPr>
      </p:pic>
      <p:sp>
        <p:nvSpPr>
          <p:cNvPr id="2" name="正方形/長方形 1">
            <a:extLst>
              <a:ext uri="{FF2B5EF4-FFF2-40B4-BE49-F238E27FC236}">
                <a16:creationId xmlns:a16="http://schemas.microsoft.com/office/drawing/2014/main" id="{09D5BE5E-6179-4C66-9F1A-EDBB008AA3CC}"/>
              </a:ext>
            </a:extLst>
          </p:cNvPr>
          <p:cNvSpPr/>
          <p:nvPr/>
        </p:nvSpPr>
        <p:spPr>
          <a:xfrm>
            <a:off x="0" y="0"/>
            <a:ext cx="12801600" cy="768152"/>
          </a:xfrm>
          <a:prstGeom prst="rect">
            <a:avLst/>
          </a:prstGeom>
          <a:gradFill>
            <a:gsLst>
              <a:gs pos="0">
                <a:srgbClr val="00FFCC">
                  <a:tint val="66000"/>
                  <a:satMod val="160000"/>
                </a:srgbClr>
              </a:gs>
              <a:gs pos="100000">
                <a:srgbClr val="00FFCC">
                  <a:tint val="44500"/>
                  <a:satMod val="160000"/>
                  <a:lumMod val="57000"/>
                </a:srgbClr>
              </a:gs>
              <a:gs pos="100000">
                <a:srgbClr val="00FFCC">
                  <a:tint val="23500"/>
                  <a:satMod val="160000"/>
                </a:srgbClr>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A916EC36-3F5E-41BF-8B8F-F97AFC2BF5FB}"/>
              </a:ext>
            </a:extLst>
          </p:cNvPr>
          <p:cNvSpPr txBox="1"/>
          <p:nvPr/>
        </p:nvSpPr>
        <p:spPr>
          <a:xfrm>
            <a:off x="0" y="0"/>
            <a:ext cx="3880520" cy="830997"/>
          </a:xfrm>
          <a:prstGeom prst="rect">
            <a:avLst/>
          </a:prstGeom>
          <a:noFill/>
        </p:spPr>
        <p:txBody>
          <a:bodyPr wrap="square" rtlCol="0">
            <a:spAutoFit/>
          </a:bodyPr>
          <a:lstStyle/>
          <a:p>
            <a:r>
              <a:rPr kumimoji="1" lang="en-US" altLang="ja-JP" sz="4600" dirty="0">
                <a:latin typeface="+mn-lt"/>
                <a:ea typeface="+mn-ea"/>
              </a:rPr>
              <a:t>1.</a:t>
            </a:r>
            <a:r>
              <a:rPr kumimoji="1" lang="ja-JP" altLang="en-US" sz="4600" dirty="0">
                <a:latin typeface="+mn-lt"/>
                <a:ea typeface="+mn-ea"/>
              </a:rPr>
              <a:t>機能モデル</a:t>
            </a:r>
          </a:p>
        </p:txBody>
      </p:sp>
      <p:sp>
        <p:nvSpPr>
          <p:cNvPr id="4" name="正方形/長方形 3">
            <a:extLst>
              <a:ext uri="{FF2B5EF4-FFF2-40B4-BE49-F238E27FC236}">
                <a16:creationId xmlns:a16="http://schemas.microsoft.com/office/drawing/2014/main" id="{5B077FA3-CCBF-4172-9E3D-FCCC9B92FED5}"/>
              </a:ext>
            </a:extLst>
          </p:cNvPr>
          <p:cNvSpPr/>
          <p:nvPr/>
        </p:nvSpPr>
        <p:spPr>
          <a:xfrm>
            <a:off x="9462005" y="-77589"/>
            <a:ext cx="3225563" cy="923330"/>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latin typeface="游明朝" panose="02020400000000000000" pitchFamily="18" charset="-128"/>
                <a:ea typeface="游明朝" panose="02020400000000000000" pitchFamily="18" charset="-128"/>
              </a:rPr>
              <a:t>KERT-B3</a:t>
            </a:r>
          </a:p>
        </p:txBody>
      </p:sp>
      <p:sp>
        <p:nvSpPr>
          <p:cNvPr id="7" name="テキスト ボックス 6">
            <a:extLst>
              <a:ext uri="{FF2B5EF4-FFF2-40B4-BE49-F238E27FC236}">
                <a16:creationId xmlns:a16="http://schemas.microsoft.com/office/drawing/2014/main" id="{899D2E07-383D-46E6-93EB-BA5ED946F945}"/>
              </a:ext>
            </a:extLst>
          </p:cNvPr>
          <p:cNvSpPr txBox="1"/>
          <p:nvPr/>
        </p:nvSpPr>
        <p:spPr>
          <a:xfrm>
            <a:off x="13268" y="1231952"/>
            <a:ext cx="2512367" cy="646331"/>
          </a:xfrm>
          <a:prstGeom prst="rect">
            <a:avLst/>
          </a:prstGeom>
          <a:noFill/>
        </p:spPr>
        <p:txBody>
          <a:bodyPr wrap="square" rtlCol="0">
            <a:spAutoFit/>
          </a:bodyPr>
          <a:lstStyle/>
          <a:p>
            <a:r>
              <a:rPr kumimoji="1" lang="ja-JP" altLang="en-US" sz="1200" dirty="0">
                <a:latin typeface="+mn-ea"/>
                <a:ea typeface="+mn-ea"/>
              </a:rPr>
              <a:t>「シーソーのダブルを達成する」という目標に必要な走行方法を競技規約から検討した。</a:t>
            </a:r>
          </a:p>
        </p:txBody>
      </p:sp>
      <p:sp>
        <p:nvSpPr>
          <p:cNvPr id="9" name="テキスト ボックス 8">
            <a:extLst>
              <a:ext uri="{FF2B5EF4-FFF2-40B4-BE49-F238E27FC236}">
                <a16:creationId xmlns:a16="http://schemas.microsoft.com/office/drawing/2014/main" id="{50FCE4A2-FBB3-4332-933F-2B52DE294329}"/>
              </a:ext>
            </a:extLst>
          </p:cNvPr>
          <p:cNvSpPr txBox="1"/>
          <p:nvPr/>
        </p:nvSpPr>
        <p:spPr>
          <a:xfrm>
            <a:off x="-4572" y="834953"/>
            <a:ext cx="2699778" cy="400110"/>
          </a:xfrm>
          <a:prstGeom prst="rect">
            <a:avLst/>
          </a:prstGeom>
          <a:noFill/>
        </p:spPr>
        <p:txBody>
          <a:bodyPr wrap="none" rtlCol="0">
            <a:spAutoFit/>
          </a:bodyPr>
          <a:lstStyle/>
          <a:p>
            <a:r>
              <a:rPr kumimoji="1" lang="en-US" altLang="ja-JP" sz="2000" b="1" u="sng" dirty="0">
                <a:latin typeface="+mn-ea"/>
                <a:ea typeface="+mn-ea"/>
              </a:rPr>
              <a:t>1-1.</a:t>
            </a:r>
            <a:r>
              <a:rPr kumimoji="1" lang="ja-JP" altLang="en-US" sz="2000" b="1" u="sng" dirty="0">
                <a:latin typeface="+mn-ea"/>
                <a:ea typeface="+mn-ea"/>
              </a:rPr>
              <a:t>基本走行シナリオ</a:t>
            </a:r>
          </a:p>
        </p:txBody>
      </p:sp>
      <p:sp>
        <p:nvSpPr>
          <p:cNvPr id="10" name="テキスト ボックス 9">
            <a:extLst>
              <a:ext uri="{FF2B5EF4-FFF2-40B4-BE49-F238E27FC236}">
                <a16:creationId xmlns:a16="http://schemas.microsoft.com/office/drawing/2014/main" id="{4E41A846-A428-4738-AFBB-D9243D7DCB68}"/>
              </a:ext>
            </a:extLst>
          </p:cNvPr>
          <p:cNvSpPr txBox="1"/>
          <p:nvPr/>
        </p:nvSpPr>
        <p:spPr>
          <a:xfrm>
            <a:off x="2695206" y="832639"/>
            <a:ext cx="1175322" cy="400110"/>
          </a:xfrm>
          <a:prstGeom prst="rect">
            <a:avLst/>
          </a:prstGeom>
          <a:noFill/>
        </p:spPr>
        <p:txBody>
          <a:bodyPr wrap="none" rtlCol="0">
            <a:spAutoFit/>
          </a:bodyPr>
          <a:lstStyle/>
          <a:p>
            <a:r>
              <a:rPr kumimoji="1" lang="en-US" altLang="ja-JP" sz="2000" b="1" u="sng" dirty="0">
                <a:latin typeface="+mn-ea"/>
                <a:ea typeface="+mn-ea"/>
              </a:rPr>
              <a:t>1-2.</a:t>
            </a:r>
            <a:r>
              <a:rPr lang="ja-JP" altLang="en-US" sz="2000" b="1" u="sng" dirty="0">
                <a:latin typeface="+mn-ea"/>
                <a:ea typeface="+mn-ea"/>
              </a:rPr>
              <a:t>機</a:t>
            </a:r>
            <a:r>
              <a:rPr kumimoji="1" lang="ja-JP" altLang="en-US" sz="2000" b="1" u="sng" dirty="0">
                <a:latin typeface="+mn-ea"/>
                <a:ea typeface="+mn-ea"/>
              </a:rPr>
              <a:t>能</a:t>
            </a:r>
          </a:p>
        </p:txBody>
      </p:sp>
      <p:sp>
        <p:nvSpPr>
          <p:cNvPr id="12" name="テキスト ボックス 11">
            <a:extLst>
              <a:ext uri="{FF2B5EF4-FFF2-40B4-BE49-F238E27FC236}">
                <a16:creationId xmlns:a16="http://schemas.microsoft.com/office/drawing/2014/main" id="{8C36EE1D-A02E-458E-B306-312B09BD3147}"/>
              </a:ext>
            </a:extLst>
          </p:cNvPr>
          <p:cNvSpPr txBox="1"/>
          <p:nvPr/>
        </p:nvSpPr>
        <p:spPr>
          <a:xfrm>
            <a:off x="2662711" y="1258375"/>
            <a:ext cx="6152115" cy="1015663"/>
          </a:xfrm>
          <a:prstGeom prst="rect">
            <a:avLst/>
          </a:prstGeom>
          <a:noFill/>
        </p:spPr>
        <p:txBody>
          <a:bodyPr wrap="square" rtlCol="0">
            <a:spAutoFit/>
          </a:bodyPr>
          <a:lstStyle/>
          <a:p>
            <a:r>
              <a:rPr lang="ja-JP" altLang="en-US" sz="1200" dirty="0"/>
              <a:t> </a:t>
            </a:r>
            <a:r>
              <a:rPr kumimoji="1" lang="ja-JP" altLang="en-US" sz="1200" dirty="0">
                <a:latin typeface="+mn-ea"/>
                <a:ea typeface="+mn-ea"/>
              </a:rPr>
              <a:t>基本走行シナリオで得た競技者がシステムに対して要求する機能と機能実現にあたり予想されるミスユースケース、そしてミスユースケースの緩和策についてユースケース図を用いて検討した。各ユースケース</a:t>
            </a:r>
            <a:r>
              <a:rPr kumimoji="1" lang="en-US" altLang="ja-JP" sz="1200" dirty="0">
                <a:latin typeface="+mn-ea"/>
                <a:ea typeface="+mn-ea"/>
              </a:rPr>
              <a:t>(Use </a:t>
            </a:r>
            <a:r>
              <a:rPr kumimoji="1" lang="en-US" altLang="ja-JP" sz="1200" dirty="0" err="1">
                <a:latin typeface="+mn-ea"/>
                <a:ea typeface="+mn-ea"/>
              </a:rPr>
              <a:t>Case:UC</a:t>
            </a:r>
            <a:r>
              <a:rPr kumimoji="1" lang="en-US" altLang="ja-JP" sz="1200" dirty="0">
                <a:latin typeface="+mn-ea"/>
                <a:ea typeface="+mn-ea"/>
              </a:rPr>
              <a:t>)</a:t>
            </a:r>
            <a:r>
              <a:rPr kumimoji="1" lang="ja-JP" altLang="en-US" sz="1200" dirty="0">
                <a:latin typeface="+mn-ea"/>
                <a:ea typeface="+mn-ea"/>
              </a:rPr>
              <a:t>に</a:t>
            </a:r>
            <a:r>
              <a:rPr kumimoji="1" lang="en-US" altLang="ja-JP" sz="1200" dirty="0">
                <a:latin typeface="+mn-ea"/>
                <a:ea typeface="+mn-ea"/>
              </a:rPr>
              <a:t>ID</a:t>
            </a:r>
            <a:r>
              <a:rPr kumimoji="1" lang="ja-JP" altLang="en-US" sz="1200" dirty="0">
                <a:latin typeface="+mn-ea"/>
                <a:ea typeface="+mn-ea"/>
              </a:rPr>
              <a:t>をつけ、</a:t>
            </a:r>
            <a:r>
              <a:rPr kumimoji="1" lang="en-US" altLang="ja-JP" sz="1200" dirty="0">
                <a:latin typeface="+mn-ea"/>
                <a:ea typeface="+mn-ea"/>
              </a:rPr>
              <a:t>[UC1]</a:t>
            </a:r>
            <a:r>
              <a:rPr kumimoji="1" lang="ja-JP" altLang="en-US" sz="1200" dirty="0">
                <a:latin typeface="+mn-ea"/>
                <a:ea typeface="+mn-ea"/>
              </a:rPr>
              <a:t>などとして表記する。</a:t>
            </a:r>
            <a:endParaRPr kumimoji="1" lang="en-US" altLang="ja-JP" sz="1200" dirty="0">
              <a:latin typeface="+mn-ea"/>
              <a:ea typeface="+mn-ea"/>
            </a:endParaRPr>
          </a:p>
          <a:p>
            <a:endParaRPr kumimoji="1" lang="ja-JP" altLang="en-US" sz="1200" dirty="0"/>
          </a:p>
        </p:txBody>
      </p:sp>
      <p:sp>
        <p:nvSpPr>
          <p:cNvPr id="16" name="テキスト ボックス 15">
            <a:extLst>
              <a:ext uri="{FF2B5EF4-FFF2-40B4-BE49-F238E27FC236}">
                <a16:creationId xmlns:a16="http://schemas.microsoft.com/office/drawing/2014/main" id="{E55376D8-BB4E-4F59-B34A-3D3005D9156A}"/>
              </a:ext>
            </a:extLst>
          </p:cNvPr>
          <p:cNvSpPr txBox="1"/>
          <p:nvPr/>
        </p:nvSpPr>
        <p:spPr>
          <a:xfrm>
            <a:off x="-50403" y="7148143"/>
            <a:ext cx="1805302" cy="384721"/>
          </a:xfrm>
          <a:prstGeom prst="rect">
            <a:avLst/>
          </a:prstGeom>
          <a:noFill/>
        </p:spPr>
        <p:txBody>
          <a:bodyPr wrap="square" rtlCol="0">
            <a:spAutoFit/>
          </a:bodyPr>
          <a:lstStyle/>
          <a:p>
            <a:r>
              <a:rPr kumimoji="1" lang="en-US" altLang="ja-JP" sz="1900" b="1" u="sng" dirty="0">
                <a:latin typeface="+mn-ea"/>
                <a:ea typeface="+mn-ea"/>
              </a:rPr>
              <a:t>1-3.</a:t>
            </a:r>
            <a:r>
              <a:rPr kumimoji="1" lang="ja-JP" altLang="en-US" sz="1900" b="1" u="sng" dirty="0">
                <a:latin typeface="+mn-ea"/>
                <a:ea typeface="+mn-ea"/>
              </a:rPr>
              <a:t>機能</a:t>
            </a:r>
            <a:r>
              <a:rPr kumimoji="1" lang="en-US" altLang="ja-JP" sz="1900" b="1" u="sng" dirty="0">
                <a:latin typeface="+mn-ea"/>
                <a:ea typeface="+mn-ea"/>
              </a:rPr>
              <a:t>(</a:t>
            </a:r>
            <a:r>
              <a:rPr kumimoji="1" lang="ja-JP" altLang="en-US" sz="1900" b="1" u="sng" dirty="0">
                <a:latin typeface="+mn-ea"/>
                <a:ea typeface="+mn-ea"/>
              </a:rPr>
              <a:t>記述</a:t>
            </a:r>
            <a:r>
              <a:rPr kumimoji="1" lang="en-US" altLang="ja-JP" sz="1900" b="1" u="sng" dirty="0">
                <a:latin typeface="+mn-ea"/>
                <a:ea typeface="+mn-ea"/>
              </a:rPr>
              <a:t>)</a:t>
            </a:r>
            <a:endParaRPr kumimoji="1" lang="ja-JP" altLang="en-US" sz="1900" b="1" u="sng" dirty="0">
              <a:latin typeface="+mn-ea"/>
              <a:ea typeface="+mn-ea"/>
            </a:endParaRPr>
          </a:p>
        </p:txBody>
      </p:sp>
      <p:sp>
        <p:nvSpPr>
          <p:cNvPr id="24" name="テキスト ボックス 23">
            <a:extLst>
              <a:ext uri="{FF2B5EF4-FFF2-40B4-BE49-F238E27FC236}">
                <a16:creationId xmlns:a16="http://schemas.microsoft.com/office/drawing/2014/main" id="{6300D4D7-E443-49FE-822C-723F02690DA2}"/>
              </a:ext>
            </a:extLst>
          </p:cNvPr>
          <p:cNvSpPr txBox="1"/>
          <p:nvPr/>
        </p:nvSpPr>
        <p:spPr>
          <a:xfrm>
            <a:off x="-50403" y="7532864"/>
            <a:ext cx="1580836" cy="1092607"/>
          </a:xfrm>
          <a:prstGeom prst="rect">
            <a:avLst/>
          </a:prstGeom>
          <a:noFill/>
        </p:spPr>
        <p:txBody>
          <a:bodyPr wrap="square" rtlCol="0">
            <a:spAutoFit/>
          </a:bodyPr>
          <a:lstStyle/>
          <a:p>
            <a:r>
              <a:rPr lang="ja-JP" altLang="en-US" sz="1300" dirty="0">
                <a:latin typeface="+mn-ea"/>
                <a:ea typeface="+mn-ea"/>
              </a:rPr>
              <a:t> </a:t>
            </a:r>
            <a:r>
              <a:rPr kumimoji="1" lang="ja-JP" altLang="en-US" sz="1300" dirty="0">
                <a:latin typeface="+mn-ea"/>
                <a:ea typeface="+mn-ea"/>
              </a:rPr>
              <a:t>ユースケースで抽出した各ユースケースの詳細を右記のユースケース記述で整理した。</a:t>
            </a:r>
            <a:endParaRPr kumimoji="1" lang="en-US" altLang="ja-JP" sz="1300" dirty="0">
              <a:latin typeface="+mn-ea"/>
              <a:ea typeface="+mn-ea"/>
            </a:endParaRPr>
          </a:p>
        </p:txBody>
      </p:sp>
      <p:sp>
        <p:nvSpPr>
          <p:cNvPr id="15" name="テキスト ボックス 14">
            <a:extLst>
              <a:ext uri="{FF2B5EF4-FFF2-40B4-BE49-F238E27FC236}">
                <a16:creationId xmlns:a16="http://schemas.microsoft.com/office/drawing/2014/main" id="{9E274ED4-FD41-493D-9C5F-F393B94A4A2C}"/>
              </a:ext>
            </a:extLst>
          </p:cNvPr>
          <p:cNvSpPr txBox="1"/>
          <p:nvPr/>
        </p:nvSpPr>
        <p:spPr>
          <a:xfrm>
            <a:off x="9191734" y="797223"/>
            <a:ext cx="1175322" cy="400110"/>
          </a:xfrm>
          <a:prstGeom prst="rect">
            <a:avLst/>
          </a:prstGeom>
          <a:noFill/>
        </p:spPr>
        <p:txBody>
          <a:bodyPr wrap="none" rtlCol="0">
            <a:spAutoFit/>
          </a:bodyPr>
          <a:lstStyle/>
          <a:p>
            <a:r>
              <a:rPr kumimoji="1" lang="en-US" altLang="ja-JP" sz="2000" b="1" u="sng" dirty="0">
                <a:latin typeface="+mn-ea"/>
                <a:ea typeface="+mn-ea"/>
              </a:rPr>
              <a:t>1-4.</a:t>
            </a:r>
            <a:r>
              <a:rPr kumimoji="1" lang="ja-JP" altLang="en-US" sz="2000" b="1" u="sng" dirty="0">
                <a:latin typeface="+mn-ea"/>
                <a:ea typeface="+mn-ea"/>
              </a:rPr>
              <a:t>仕様</a:t>
            </a:r>
          </a:p>
        </p:txBody>
      </p:sp>
      <p:sp>
        <p:nvSpPr>
          <p:cNvPr id="29" name="吹き出し: 円形 28">
            <a:extLst>
              <a:ext uri="{FF2B5EF4-FFF2-40B4-BE49-F238E27FC236}">
                <a16:creationId xmlns:a16="http://schemas.microsoft.com/office/drawing/2014/main" id="{C382D5DF-AC6E-4AF2-A4AC-3B5AACD304AA}"/>
              </a:ext>
            </a:extLst>
          </p:cNvPr>
          <p:cNvSpPr/>
          <p:nvPr/>
        </p:nvSpPr>
        <p:spPr>
          <a:xfrm>
            <a:off x="2536020" y="5216050"/>
            <a:ext cx="914400" cy="880693"/>
          </a:xfrm>
          <a:prstGeom prst="wedgeEllipseCallout">
            <a:avLst>
              <a:gd name="adj1" fmla="val 120193"/>
              <a:gd name="adj2" fmla="val 69655"/>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t>シーソーの傾きを検知するたびに実行する</a:t>
            </a:r>
          </a:p>
        </p:txBody>
      </p:sp>
      <p:sp>
        <p:nvSpPr>
          <p:cNvPr id="32" name="テキスト ボックス 31">
            <a:extLst>
              <a:ext uri="{FF2B5EF4-FFF2-40B4-BE49-F238E27FC236}">
                <a16:creationId xmlns:a16="http://schemas.microsoft.com/office/drawing/2014/main" id="{8D22ABA4-EE03-437E-A187-84A0CB82164F}"/>
              </a:ext>
            </a:extLst>
          </p:cNvPr>
          <p:cNvSpPr txBox="1"/>
          <p:nvPr/>
        </p:nvSpPr>
        <p:spPr>
          <a:xfrm>
            <a:off x="9040925" y="1111183"/>
            <a:ext cx="3756486" cy="461665"/>
          </a:xfrm>
          <a:prstGeom prst="rect">
            <a:avLst/>
          </a:prstGeom>
          <a:noFill/>
        </p:spPr>
        <p:txBody>
          <a:bodyPr wrap="square" rtlCol="0">
            <a:spAutoFit/>
          </a:bodyPr>
          <a:lstStyle/>
          <a:p>
            <a:r>
              <a:rPr lang="ja-JP" altLang="en-US" sz="1200" dirty="0"/>
              <a:t> </a:t>
            </a:r>
            <a:r>
              <a:rPr kumimoji="1" lang="ja-JP" altLang="en-US" sz="1200" dirty="0">
                <a:latin typeface="+mn-ea"/>
                <a:ea typeface="+mn-ea"/>
              </a:rPr>
              <a:t>機能を実現させるための仕様を下記にアクティビティ図を用いて表記する。緩和機能も取り入れる。</a:t>
            </a:r>
          </a:p>
        </p:txBody>
      </p:sp>
      <p:pic>
        <p:nvPicPr>
          <p:cNvPr id="6" name="図 5">
            <a:extLst>
              <a:ext uri="{FF2B5EF4-FFF2-40B4-BE49-F238E27FC236}">
                <a16:creationId xmlns:a16="http://schemas.microsoft.com/office/drawing/2014/main" id="{ECC81533-15A4-4200-B78D-652A55AD7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0" y="1846257"/>
            <a:ext cx="2266711" cy="5258600"/>
          </a:xfrm>
          <a:prstGeom prst="rect">
            <a:avLst/>
          </a:prstGeom>
        </p:spPr>
      </p:pic>
      <p:pic>
        <p:nvPicPr>
          <p:cNvPr id="19" name="図 18">
            <a:extLst>
              <a:ext uri="{FF2B5EF4-FFF2-40B4-BE49-F238E27FC236}">
                <a16:creationId xmlns:a16="http://schemas.microsoft.com/office/drawing/2014/main" id="{4745476E-F405-479C-A682-767B3EF8C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606" y="1555117"/>
            <a:ext cx="2155293" cy="3872201"/>
          </a:xfrm>
          <a:prstGeom prst="rect">
            <a:avLst/>
          </a:prstGeom>
        </p:spPr>
      </p:pic>
      <p:pic>
        <p:nvPicPr>
          <p:cNvPr id="21" name="図 20">
            <a:extLst>
              <a:ext uri="{FF2B5EF4-FFF2-40B4-BE49-F238E27FC236}">
                <a16:creationId xmlns:a16="http://schemas.microsoft.com/office/drawing/2014/main" id="{7455670A-5B1D-4F22-9B5B-582979365D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2117" y="5409580"/>
            <a:ext cx="2155294" cy="4152717"/>
          </a:xfrm>
          <a:prstGeom prst="rect">
            <a:avLst/>
          </a:prstGeom>
        </p:spPr>
      </p:pic>
      <p:graphicFrame>
        <p:nvGraphicFramePr>
          <p:cNvPr id="22" name="表 21">
            <a:extLst>
              <a:ext uri="{FF2B5EF4-FFF2-40B4-BE49-F238E27FC236}">
                <a16:creationId xmlns:a16="http://schemas.microsoft.com/office/drawing/2014/main" id="{00324433-4357-4C57-B792-2B801100BD69}"/>
              </a:ext>
            </a:extLst>
          </p:cNvPr>
          <p:cNvGraphicFramePr>
            <a:graphicFrameLocks noGrp="1"/>
          </p:cNvGraphicFramePr>
          <p:nvPr>
            <p:extLst>
              <p:ext uri="{D42A27DB-BD31-4B8C-83A1-F6EECF244321}">
                <p14:modId xmlns:p14="http://schemas.microsoft.com/office/powerpoint/2010/main" val="1478122964"/>
              </p:ext>
            </p:extLst>
          </p:nvPr>
        </p:nvGraphicFramePr>
        <p:xfrm>
          <a:off x="1643085" y="7104857"/>
          <a:ext cx="4085245" cy="2442210"/>
        </p:xfrm>
        <a:graphic>
          <a:graphicData uri="http://schemas.openxmlformats.org/drawingml/2006/table">
            <a:tbl>
              <a:tblPr/>
              <a:tblGrid>
                <a:gridCol w="1143686">
                  <a:extLst>
                    <a:ext uri="{9D8B030D-6E8A-4147-A177-3AD203B41FA5}">
                      <a16:colId xmlns:a16="http://schemas.microsoft.com/office/drawing/2014/main" val="1560815863"/>
                    </a:ext>
                  </a:extLst>
                </a:gridCol>
                <a:gridCol w="2941559">
                  <a:extLst>
                    <a:ext uri="{9D8B030D-6E8A-4147-A177-3AD203B41FA5}">
                      <a16:colId xmlns:a16="http://schemas.microsoft.com/office/drawing/2014/main" val="3018528795"/>
                    </a:ext>
                  </a:extLst>
                </a:gridCol>
              </a:tblGrid>
              <a:tr h="63008">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ユースケース名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[UC4]</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尻尾ライントレースに切り替える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407637567"/>
                  </a:ext>
                </a:extLst>
              </a:tr>
              <a:tr h="60283">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目的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走行体の姿勢を安定させる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0316382"/>
                  </a:ext>
                </a:extLst>
              </a:tr>
              <a:tr h="60283">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事前条件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ゴールゲートに到達していること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9131264"/>
                  </a:ext>
                </a:extLst>
              </a:tr>
              <a:tr h="60283">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事後条件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倒立せず尻尾で姿勢を保つこと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690273"/>
                  </a:ext>
                </a:extLst>
              </a:tr>
              <a:tr h="60283">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関連ユースケース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重心を走行体の後ろに寄せる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917869"/>
                  </a:ext>
                </a:extLst>
              </a:tr>
              <a:tr h="60283">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基本アクター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競技者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924049"/>
                  </a:ext>
                </a:extLst>
              </a:tr>
              <a:tr h="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トリガー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ゴールゲートの座標を十分に通過する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6775"/>
                  </a:ext>
                </a:extLst>
              </a:tr>
              <a:tr h="285598">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基本フロー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r>
                        <a:rPr lang="ja-JP" altLang="en-US" sz="1100" b="0" i="0" u="none" strike="noStrike" dirty="0" err="1">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減速する</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r>
                        <a:rPr lang="ja-JP" altLang="en-US" sz="1100" b="0" i="0" u="none" strike="noStrike" dirty="0" err="1">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尻尾を降ろす</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3</a:t>
                      </a:r>
                      <a:r>
                        <a:rPr lang="ja-JP" altLang="en-US" sz="1100" b="0" i="0" u="none" strike="noStrike" dirty="0" err="1">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倒立制御を終了する</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a:t>
                      </a:r>
                      <a:r>
                        <a:rPr lang="ja-JP" altLang="en-US" sz="1100" b="0" i="0" u="none" strike="noStrike" dirty="0" err="1">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ラインに復帰する</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a:t>
                      </a:r>
                      <a:r>
                        <a:rPr lang="ja-JP" altLang="en-US" sz="1100" b="0" i="0" u="none" strike="noStrike" dirty="0" err="1">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ユースケースを終了させる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0416846"/>
                  </a:ext>
                </a:extLst>
              </a:tr>
              <a:tr h="60283">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代替フロー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436644"/>
                  </a:ext>
                </a:extLst>
              </a:tr>
              <a:tr h="60283">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例外フロー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切替時に重心が前にあり、走行体が倒れる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0035002"/>
                  </a:ext>
                </a:extLst>
              </a:tr>
            </a:tbl>
          </a:graphicData>
        </a:graphic>
      </p:graphicFrame>
      <p:graphicFrame>
        <p:nvGraphicFramePr>
          <p:cNvPr id="25" name="表 24">
            <a:extLst>
              <a:ext uri="{FF2B5EF4-FFF2-40B4-BE49-F238E27FC236}">
                <a16:creationId xmlns:a16="http://schemas.microsoft.com/office/drawing/2014/main" id="{501B7AEA-AD4B-4E69-83C3-14E68B2DA110}"/>
              </a:ext>
            </a:extLst>
          </p:cNvPr>
          <p:cNvGraphicFramePr>
            <a:graphicFrameLocks noGrp="1"/>
          </p:cNvGraphicFramePr>
          <p:nvPr>
            <p:extLst>
              <p:ext uri="{D42A27DB-BD31-4B8C-83A1-F6EECF244321}">
                <p14:modId xmlns:p14="http://schemas.microsoft.com/office/powerpoint/2010/main" val="691306216"/>
              </p:ext>
            </p:extLst>
          </p:nvPr>
        </p:nvGraphicFramePr>
        <p:xfrm>
          <a:off x="5796472" y="7094539"/>
          <a:ext cx="4849834" cy="2442210"/>
        </p:xfrm>
        <a:graphic>
          <a:graphicData uri="http://schemas.openxmlformats.org/drawingml/2006/table">
            <a:tbl>
              <a:tblPr/>
              <a:tblGrid>
                <a:gridCol w="1329438">
                  <a:extLst>
                    <a:ext uri="{9D8B030D-6E8A-4147-A177-3AD203B41FA5}">
                      <a16:colId xmlns:a16="http://schemas.microsoft.com/office/drawing/2014/main" val="2031904656"/>
                    </a:ext>
                  </a:extLst>
                </a:gridCol>
                <a:gridCol w="3520396">
                  <a:extLst>
                    <a:ext uri="{9D8B030D-6E8A-4147-A177-3AD203B41FA5}">
                      <a16:colId xmlns:a16="http://schemas.microsoft.com/office/drawing/2014/main" val="809839038"/>
                    </a:ext>
                  </a:extLst>
                </a:gridCol>
              </a:tblGrid>
              <a:tr h="16899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ユースケース名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[UC5]</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シーソーに乗る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957676044"/>
                  </a:ext>
                </a:extLst>
              </a:tr>
              <a:tr h="16899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目的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走行体をシーソーにのせる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963431"/>
                  </a:ext>
                </a:extLst>
              </a:tr>
              <a:tr h="16899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事前条件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シーソーと床の段差に走行体が到達していること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3941471"/>
                  </a:ext>
                </a:extLst>
              </a:tr>
              <a:tr h="106433">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事後条件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シーソー上に停止すること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719444"/>
                  </a:ext>
                </a:extLst>
              </a:tr>
              <a:tr h="81459">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関連ユースケース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尻尾で床を押し、走行体がシーソーに上がる補助をする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593671"/>
                  </a:ext>
                </a:extLst>
              </a:tr>
              <a:tr h="16899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基本アクター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競技者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8905118"/>
                  </a:ext>
                </a:extLst>
              </a:tr>
              <a:tr h="16899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トリガー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シーソーと床の段差に走行体が衝突すること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9402431"/>
                  </a:ext>
                </a:extLst>
              </a:tr>
              <a:tr h="808607">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基本フロー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r>
                        <a:rPr lang="ja-JP" altLang="en-US" sz="1100" b="0" i="0" u="none" strike="noStrike" dirty="0" err="1">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シーソーと床との段差を検知する</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r>
                        <a:rPr lang="ja-JP" altLang="en-US" sz="1100" b="0" i="0" u="none" strike="noStrike" dirty="0" err="1">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尻尾で床を押すことによって走行体を</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前進させながらシーソー上に乗せる</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3</a:t>
                      </a:r>
                      <a:r>
                        <a:rPr lang="ja-JP" altLang="en-US" sz="1100" b="0" i="0" u="none" strike="noStrike" dirty="0" err="1">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シーソー上で停止する</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a:t>
                      </a:r>
                      <a:r>
                        <a:rPr lang="ja-JP" altLang="en-US" sz="1100" b="0" i="0" u="none" strike="noStrike" dirty="0" err="1">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ユースケースを終了する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7397064"/>
                  </a:ext>
                </a:extLst>
              </a:tr>
              <a:tr h="16899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代替フロー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418183"/>
                  </a:ext>
                </a:extLst>
              </a:tr>
              <a:tr h="16899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例外フロー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尻尾が段差に衝突して走行体が倒れる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2201238"/>
                  </a:ext>
                </a:extLst>
              </a:tr>
            </a:tbl>
          </a:graphicData>
        </a:graphic>
      </p:graphicFrame>
    </p:spTree>
    <p:extLst>
      <p:ext uri="{BB962C8B-B14F-4D97-AF65-F5344CB8AC3E}">
        <p14:creationId xmlns:p14="http://schemas.microsoft.com/office/powerpoint/2010/main" val="403708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a:extLst>
              <a:ext uri="{FF2B5EF4-FFF2-40B4-BE49-F238E27FC236}">
                <a16:creationId xmlns:a16="http://schemas.microsoft.com/office/drawing/2014/main" id="{2655F8A1-A3CD-484C-97AC-A716C9BEA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7" y="1534664"/>
            <a:ext cx="12784863" cy="8050126"/>
          </a:xfrm>
          <a:prstGeom prst="rect">
            <a:avLst/>
          </a:prstGeom>
        </p:spPr>
      </p:pic>
      <p:sp>
        <p:nvSpPr>
          <p:cNvPr id="4" name="正方形/長方形 3">
            <a:extLst>
              <a:ext uri="{FF2B5EF4-FFF2-40B4-BE49-F238E27FC236}">
                <a16:creationId xmlns:a16="http://schemas.microsoft.com/office/drawing/2014/main" id="{BF70FFF5-E260-44AE-84E0-F0D5CE6543AD}"/>
              </a:ext>
            </a:extLst>
          </p:cNvPr>
          <p:cNvSpPr/>
          <p:nvPr/>
        </p:nvSpPr>
        <p:spPr>
          <a:xfrm>
            <a:off x="0" y="0"/>
            <a:ext cx="12801600" cy="768152"/>
          </a:xfrm>
          <a:prstGeom prst="rect">
            <a:avLst/>
          </a:prstGeom>
          <a:gradFill>
            <a:gsLst>
              <a:gs pos="0">
                <a:srgbClr val="00FFCC">
                  <a:tint val="66000"/>
                  <a:satMod val="160000"/>
                </a:srgbClr>
              </a:gs>
              <a:gs pos="100000">
                <a:srgbClr val="00FFCC">
                  <a:tint val="44500"/>
                  <a:satMod val="160000"/>
                  <a:lumMod val="57000"/>
                </a:srgbClr>
              </a:gs>
              <a:gs pos="100000">
                <a:srgbClr val="00FFCC">
                  <a:tint val="23500"/>
                  <a:satMod val="160000"/>
                </a:srgbClr>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a:xfrm>
            <a:off x="0" y="0"/>
            <a:ext cx="11042650" cy="833041"/>
          </a:xfrm>
        </p:spPr>
        <p:txBody>
          <a:bodyPr>
            <a:normAutofit fontScale="90000"/>
          </a:bodyPr>
          <a:lstStyle/>
          <a:p>
            <a:br>
              <a:rPr kumimoji="1" lang="en-US" altLang="ja-JP" dirty="0"/>
            </a:br>
            <a:endParaRPr kumimoji="1" lang="ja-JP" altLang="en-US" dirty="0"/>
          </a:p>
        </p:txBody>
      </p:sp>
      <p:sp>
        <p:nvSpPr>
          <p:cNvPr id="5" name="テキスト ボックス 4">
            <a:extLst>
              <a:ext uri="{FF2B5EF4-FFF2-40B4-BE49-F238E27FC236}">
                <a16:creationId xmlns:a16="http://schemas.microsoft.com/office/drawing/2014/main" id="{CC0D79BE-6F28-4E88-8027-4DF270493488}"/>
              </a:ext>
            </a:extLst>
          </p:cNvPr>
          <p:cNvSpPr txBox="1"/>
          <p:nvPr/>
        </p:nvSpPr>
        <p:spPr>
          <a:xfrm>
            <a:off x="0" y="16410"/>
            <a:ext cx="3880520" cy="800219"/>
          </a:xfrm>
          <a:prstGeom prst="rect">
            <a:avLst/>
          </a:prstGeom>
          <a:noFill/>
        </p:spPr>
        <p:txBody>
          <a:bodyPr wrap="square" rtlCol="0">
            <a:spAutoFit/>
          </a:bodyPr>
          <a:lstStyle/>
          <a:p>
            <a:r>
              <a:rPr kumimoji="1" lang="en-US" altLang="ja-JP" sz="4600" dirty="0">
                <a:latin typeface="+mn-lt"/>
                <a:ea typeface="+mn-ea"/>
              </a:rPr>
              <a:t>2.</a:t>
            </a:r>
            <a:r>
              <a:rPr kumimoji="1" lang="ja-JP" altLang="en-US" sz="4600" dirty="0">
                <a:latin typeface="+mn-lt"/>
                <a:ea typeface="+mn-ea"/>
              </a:rPr>
              <a:t>構造モデル</a:t>
            </a:r>
          </a:p>
        </p:txBody>
      </p:sp>
      <p:sp>
        <p:nvSpPr>
          <p:cNvPr id="7" name="正方形/長方形 6">
            <a:extLst>
              <a:ext uri="{FF2B5EF4-FFF2-40B4-BE49-F238E27FC236}">
                <a16:creationId xmlns:a16="http://schemas.microsoft.com/office/drawing/2014/main" id="{A487B86C-52E6-47AC-AA60-03034C9F6FD9}"/>
              </a:ext>
            </a:extLst>
          </p:cNvPr>
          <p:cNvSpPr/>
          <p:nvPr/>
        </p:nvSpPr>
        <p:spPr>
          <a:xfrm>
            <a:off x="9462005" y="-77589"/>
            <a:ext cx="3225563" cy="923330"/>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latin typeface="游明朝" panose="02020400000000000000" pitchFamily="18" charset="-128"/>
                <a:ea typeface="游明朝" panose="02020400000000000000" pitchFamily="18" charset="-128"/>
              </a:rPr>
              <a:t>KERT-B3</a:t>
            </a:r>
          </a:p>
        </p:txBody>
      </p:sp>
      <p:sp>
        <p:nvSpPr>
          <p:cNvPr id="13" name="テキスト ボックス 12">
            <a:extLst>
              <a:ext uri="{FF2B5EF4-FFF2-40B4-BE49-F238E27FC236}">
                <a16:creationId xmlns:a16="http://schemas.microsoft.com/office/drawing/2014/main" id="{E1A79434-19D0-4553-AA44-77B208CE786F}"/>
              </a:ext>
            </a:extLst>
          </p:cNvPr>
          <p:cNvSpPr txBox="1"/>
          <p:nvPr/>
        </p:nvSpPr>
        <p:spPr>
          <a:xfrm>
            <a:off x="132761" y="830737"/>
            <a:ext cx="2379608" cy="400110"/>
          </a:xfrm>
          <a:prstGeom prst="rect">
            <a:avLst/>
          </a:prstGeom>
          <a:noFill/>
        </p:spPr>
        <p:txBody>
          <a:bodyPr wrap="square" rtlCol="0">
            <a:spAutoFit/>
          </a:bodyPr>
          <a:lstStyle/>
          <a:p>
            <a:r>
              <a:rPr kumimoji="1" lang="en-US" altLang="ja-JP" sz="2000" b="1" u="sng" dirty="0">
                <a:latin typeface="+mn-ea"/>
                <a:ea typeface="+mn-ea"/>
              </a:rPr>
              <a:t>2-1</a:t>
            </a:r>
            <a:r>
              <a:rPr kumimoji="1" lang="ja-JP" altLang="en-US" sz="2000" b="1" u="sng" dirty="0">
                <a:latin typeface="+mn-ea"/>
                <a:ea typeface="+mn-ea"/>
              </a:rPr>
              <a:t>　クラス構造</a:t>
            </a:r>
            <a:r>
              <a:rPr kumimoji="1" lang="ja-JP" altLang="en-US" sz="2000" dirty="0">
                <a:solidFill>
                  <a:srgbClr val="00B050"/>
                </a:solidFill>
                <a:latin typeface="+mn-ea"/>
                <a:ea typeface="+mn-ea"/>
              </a:rPr>
              <a:t>　　　　　　　　　　　　　　　　　　　　　　　</a:t>
            </a:r>
            <a:r>
              <a:rPr kumimoji="1" lang="ja-JP" altLang="en-US" sz="2000" b="1" dirty="0">
                <a:solidFill>
                  <a:srgbClr val="00B050"/>
                </a:solidFill>
              </a:rPr>
              <a:t>　</a:t>
            </a:r>
            <a:endParaRPr kumimoji="1" lang="en-US" altLang="ja-JP" sz="2000" b="1" dirty="0">
              <a:solidFill>
                <a:srgbClr val="00B050"/>
              </a:solidFill>
            </a:endParaRPr>
          </a:p>
        </p:txBody>
      </p:sp>
      <p:sp>
        <p:nvSpPr>
          <p:cNvPr id="15" name="テキスト ボックス 14">
            <a:extLst>
              <a:ext uri="{FF2B5EF4-FFF2-40B4-BE49-F238E27FC236}">
                <a16:creationId xmlns:a16="http://schemas.microsoft.com/office/drawing/2014/main" id="{34D309D6-32E5-4418-AF9D-523DBAFD6E9C}"/>
              </a:ext>
            </a:extLst>
          </p:cNvPr>
          <p:cNvSpPr txBox="1"/>
          <p:nvPr/>
        </p:nvSpPr>
        <p:spPr>
          <a:xfrm>
            <a:off x="-151928" y="1226887"/>
            <a:ext cx="5817528" cy="307777"/>
          </a:xfrm>
          <a:prstGeom prst="rect">
            <a:avLst/>
          </a:prstGeom>
          <a:noFill/>
        </p:spPr>
        <p:txBody>
          <a:bodyPr wrap="square" rtlCol="0">
            <a:spAutoFit/>
          </a:bodyPr>
          <a:lstStyle/>
          <a:p>
            <a:r>
              <a:rPr kumimoji="1" lang="ja-JP" altLang="en-US" sz="1400" dirty="0"/>
              <a:t>　</a:t>
            </a:r>
            <a:r>
              <a:rPr kumimoji="1" lang="ja-JP" altLang="en-US" sz="1300" dirty="0">
                <a:latin typeface="+mn-ea"/>
                <a:ea typeface="+mn-ea"/>
              </a:rPr>
              <a:t>シーソー攻略を実現するために必要な構造を分析し、クラス図で記述した。</a:t>
            </a:r>
            <a:endParaRPr kumimoji="1" lang="en-US" altLang="ja-JP" sz="1300" dirty="0">
              <a:latin typeface="+mn-ea"/>
              <a:ea typeface="+mn-ea"/>
            </a:endParaRPr>
          </a:p>
        </p:txBody>
      </p:sp>
      <p:pic>
        <p:nvPicPr>
          <p:cNvPr id="19" name="図 18">
            <a:extLst>
              <a:ext uri="{FF2B5EF4-FFF2-40B4-BE49-F238E27FC236}">
                <a16:creationId xmlns:a16="http://schemas.microsoft.com/office/drawing/2014/main" id="{9FAA5463-342A-4967-B41C-10A50C732626}"/>
              </a:ext>
            </a:extLst>
          </p:cNvPr>
          <p:cNvPicPr>
            <a:picLocks noChangeAspect="1"/>
          </p:cNvPicPr>
          <p:nvPr/>
        </p:nvPicPr>
        <p:blipFill rotWithShape="1">
          <a:blip r:embed="rId3">
            <a:extLst>
              <a:ext uri="{28A0092B-C50C-407E-A947-70E740481C1C}">
                <a14:useLocalDpi xmlns:a14="http://schemas.microsoft.com/office/drawing/2010/main" val="0"/>
              </a:ext>
            </a:extLst>
          </a:blip>
          <a:srcRect l="16493" t="21109" r="34053" b="26159"/>
          <a:stretch/>
        </p:blipFill>
        <p:spPr>
          <a:xfrm>
            <a:off x="89378" y="1926281"/>
            <a:ext cx="1699710" cy="1371600"/>
          </a:xfrm>
          <a:prstGeom prst="rect">
            <a:avLst/>
          </a:prstGeom>
        </p:spPr>
      </p:pic>
      <p:sp>
        <p:nvSpPr>
          <p:cNvPr id="10" name="テキスト ボックス 9">
            <a:extLst>
              <a:ext uri="{FF2B5EF4-FFF2-40B4-BE49-F238E27FC236}">
                <a16:creationId xmlns:a16="http://schemas.microsoft.com/office/drawing/2014/main" id="{7485DCCD-9D40-4161-A5E7-BBA49C823D96}"/>
              </a:ext>
            </a:extLst>
          </p:cNvPr>
          <p:cNvSpPr txBox="1"/>
          <p:nvPr/>
        </p:nvSpPr>
        <p:spPr>
          <a:xfrm>
            <a:off x="105782" y="1586132"/>
            <a:ext cx="2838634" cy="400110"/>
          </a:xfrm>
          <a:prstGeom prst="rect">
            <a:avLst/>
          </a:prstGeom>
          <a:noFill/>
        </p:spPr>
        <p:txBody>
          <a:bodyPr wrap="square" rtlCol="0">
            <a:spAutoFit/>
          </a:bodyPr>
          <a:lstStyle/>
          <a:p>
            <a:r>
              <a:rPr kumimoji="1" lang="en-US" altLang="ja-JP" sz="2000" b="1" u="sng" dirty="0">
                <a:latin typeface="+mn-ea"/>
                <a:ea typeface="+mn-ea"/>
              </a:rPr>
              <a:t>2-2</a:t>
            </a:r>
            <a:r>
              <a:rPr kumimoji="1" lang="ja-JP" altLang="en-US" sz="2000" b="1" u="sng" dirty="0">
                <a:latin typeface="+mn-ea"/>
                <a:ea typeface="+mn-ea"/>
              </a:rPr>
              <a:t>　パッケージ構造</a:t>
            </a:r>
            <a:r>
              <a:rPr kumimoji="1" lang="ja-JP" altLang="en-US" sz="2000" b="1" dirty="0">
                <a:solidFill>
                  <a:srgbClr val="00B050"/>
                </a:solidFill>
                <a:latin typeface="+mn-ea"/>
                <a:ea typeface="+mn-ea"/>
              </a:rPr>
              <a:t>　</a:t>
            </a:r>
            <a:r>
              <a:rPr kumimoji="1" lang="ja-JP" altLang="en-US" sz="2000" b="1" dirty="0">
                <a:solidFill>
                  <a:srgbClr val="00B050"/>
                </a:solidFill>
              </a:rPr>
              <a:t>　　　　　　　　　　　　　　　　</a:t>
            </a:r>
            <a:endParaRPr kumimoji="1" lang="en-US" altLang="ja-JP" sz="2000" b="1" dirty="0">
              <a:solidFill>
                <a:srgbClr val="00B050"/>
              </a:solidFill>
            </a:endParaRPr>
          </a:p>
        </p:txBody>
      </p:sp>
      <p:graphicFrame>
        <p:nvGraphicFramePr>
          <p:cNvPr id="16" name="表 15">
            <a:extLst>
              <a:ext uri="{FF2B5EF4-FFF2-40B4-BE49-F238E27FC236}">
                <a16:creationId xmlns:a16="http://schemas.microsoft.com/office/drawing/2014/main" id="{32AA440F-A3B6-4FE2-93DF-C8620D45828F}"/>
              </a:ext>
            </a:extLst>
          </p:cNvPr>
          <p:cNvGraphicFramePr>
            <a:graphicFrameLocks noGrp="1"/>
          </p:cNvGraphicFramePr>
          <p:nvPr>
            <p:extLst>
              <p:ext uri="{D42A27DB-BD31-4B8C-83A1-F6EECF244321}">
                <p14:modId xmlns:p14="http://schemas.microsoft.com/office/powerpoint/2010/main" val="1324718999"/>
              </p:ext>
            </p:extLst>
          </p:nvPr>
        </p:nvGraphicFramePr>
        <p:xfrm>
          <a:off x="79555" y="3237920"/>
          <a:ext cx="5123856" cy="1371600"/>
        </p:xfrm>
        <a:graphic>
          <a:graphicData uri="http://schemas.openxmlformats.org/drawingml/2006/table">
            <a:tbl>
              <a:tblPr bandRow="1" bandCol="1">
                <a:tableStyleId>{7E9639D4-E3E2-4D34-9284-5A2195B3D0D7}</a:tableStyleId>
              </a:tblPr>
              <a:tblGrid>
                <a:gridCol w="1253969">
                  <a:extLst>
                    <a:ext uri="{9D8B030D-6E8A-4147-A177-3AD203B41FA5}">
                      <a16:colId xmlns:a16="http://schemas.microsoft.com/office/drawing/2014/main" val="2948971584"/>
                    </a:ext>
                  </a:extLst>
                </a:gridCol>
                <a:gridCol w="3869887">
                  <a:extLst>
                    <a:ext uri="{9D8B030D-6E8A-4147-A177-3AD203B41FA5}">
                      <a16:colId xmlns:a16="http://schemas.microsoft.com/office/drawing/2014/main" val="2303956955"/>
                    </a:ext>
                  </a:extLst>
                </a:gridCol>
              </a:tblGrid>
              <a:tr h="260567">
                <a:tc>
                  <a:txBody>
                    <a:bodyPr/>
                    <a:lstStyle/>
                    <a:p>
                      <a:r>
                        <a:rPr kumimoji="1" lang="ja-JP" altLang="en-US" sz="1200" dirty="0">
                          <a:latin typeface="ＭＳ Ｐゴシック" panose="020B0600070205080204" pitchFamily="50" charset="-128"/>
                          <a:ea typeface="ＭＳ Ｐゴシック" panose="020B0600070205080204" pitchFamily="50" charset="-128"/>
                        </a:rPr>
                        <a:t>パッケージ名</a:t>
                      </a:r>
                    </a:p>
                  </a:txBody>
                  <a:tcPr/>
                </a:tc>
                <a:tc>
                  <a:txBody>
                    <a:bodyPr/>
                    <a:lstStyle/>
                    <a:p>
                      <a:r>
                        <a:rPr kumimoji="1" lang="ja-JP" altLang="en-US" sz="1200" dirty="0">
                          <a:latin typeface="ＭＳ Ｐゴシック" panose="020B0600070205080204" pitchFamily="50" charset="-128"/>
                          <a:ea typeface="ＭＳ Ｐゴシック" panose="020B0600070205080204" pitchFamily="50" charset="-128"/>
                        </a:rPr>
                        <a:t>パッケージ概要</a:t>
                      </a:r>
                    </a:p>
                  </a:txBody>
                  <a:tcPr/>
                </a:tc>
                <a:extLst>
                  <a:ext uri="{0D108BD9-81ED-4DB2-BD59-A6C34878D82A}">
                    <a16:rowId xmlns:a16="http://schemas.microsoft.com/office/drawing/2014/main" val="797746144"/>
                  </a:ext>
                </a:extLst>
              </a:tr>
              <a:tr h="260567">
                <a:tc>
                  <a:txBody>
                    <a:bodyPr/>
                    <a:lstStyle/>
                    <a:p>
                      <a:r>
                        <a:rPr kumimoji="1" lang="ja-JP" altLang="en-US" sz="1200" dirty="0">
                          <a:latin typeface="ＭＳ Ｐゴシック" panose="020B0600070205080204" pitchFamily="50" charset="-128"/>
                          <a:ea typeface="ＭＳ Ｐゴシック" panose="020B0600070205080204" pitchFamily="50" charset="-128"/>
                        </a:rPr>
                        <a:t>走行</a:t>
                      </a:r>
                    </a:p>
                  </a:txBody>
                  <a:tcPr>
                    <a:solidFill>
                      <a:schemeClr val="accent2"/>
                    </a:solidFill>
                  </a:tcPr>
                </a:tc>
                <a:tc>
                  <a:txBody>
                    <a:bodyPr/>
                    <a:lstStyle/>
                    <a:p>
                      <a:r>
                        <a:rPr kumimoji="1" lang="ja-JP" altLang="en-US" sz="1200" dirty="0">
                          <a:latin typeface="ＭＳ Ｐゴシック" panose="020B0600070205080204" pitchFamily="50" charset="-128"/>
                          <a:ea typeface="ＭＳ Ｐゴシック" panose="020B0600070205080204" pitchFamily="50" charset="-128"/>
                        </a:rPr>
                        <a:t>シーソー攻略のための機能を管理し、指示を出す</a:t>
                      </a:r>
                    </a:p>
                  </a:txBody>
                  <a:tcPr>
                    <a:solidFill>
                      <a:schemeClr val="accent2">
                        <a:lumMod val="40000"/>
                        <a:lumOff val="60000"/>
                      </a:schemeClr>
                    </a:solidFill>
                  </a:tcPr>
                </a:tc>
                <a:extLst>
                  <a:ext uri="{0D108BD9-81ED-4DB2-BD59-A6C34878D82A}">
                    <a16:rowId xmlns:a16="http://schemas.microsoft.com/office/drawing/2014/main" val="3192173582"/>
                  </a:ext>
                </a:extLst>
              </a:tr>
              <a:tr h="260567">
                <a:tc>
                  <a:txBody>
                    <a:bodyPr/>
                    <a:lstStyle/>
                    <a:p>
                      <a:r>
                        <a:rPr kumimoji="1" lang="ja-JP" altLang="en-US" sz="1200" dirty="0">
                          <a:latin typeface="ＭＳ Ｐゴシック" panose="020B0600070205080204" pitchFamily="50" charset="-128"/>
                          <a:ea typeface="ＭＳ Ｐゴシック" panose="020B0600070205080204" pitchFamily="50" charset="-128"/>
                        </a:rPr>
                        <a:t>検知</a:t>
                      </a:r>
                    </a:p>
                  </a:txBody>
                  <a:tcPr>
                    <a:solidFill>
                      <a:schemeClr val="accent6"/>
                    </a:solidFill>
                  </a:tcPr>
                </a:tc>
                <a:tc>
                  <a:txBody>
                    <a:bodyPr/>
                    <a:lstStyle/>
                    <a:p>
                      <a:r>
                        <a:rPr kumimoji="1" lang="ja-JP" altLang="en-US" sz="1200" dirty="0">
                          <a:latin typeface="ＭＳ Ｐゴシック" panose="020B0600070205080204" pitchFamily="50" charset="-128"/>
                          <a:ea typeface="ＭＳ Ｐゴシック" panose="020B0600070205080204" pitchFamily="50" charset="-128"/>
                        </a:rPr>
                        <a:t>各機能の切り替えのための検知を行う</a:t>
                      </a:r>
                    </a:p>
                  </a:txBody>
                  <a:tcPr>
                    <a:solidFill>
                      <a:schemeClr val="accent6">
                        <a:lumMod val="40000"/>
                        <a:lumOff val="60000"/>
                      </a:schemeClr>
                    </a:solidFill>
                  </a:tcPr>
                </a:tc>
                <a:extLst>
                  <a:ext uri="{0D108BD9-81ED-4DB2-BD59-A6C34878D82A}">
                    <a16:rowId xmlns:a16="http://schemas.microsoft.com/office/drawing/2014/main" val="71439006"/>
                  </a:ext>
                </a:extLst>
              </a:tr>
              <a:tr h="260567">
                <a:tc>
                  <a:txBody>
                    <a:bodyPr/>
                    <a:lstStyle/>
                    <a:p>
                      <a:r>
                        <a:rPr kumimoji="1" lang="ja-JP" altLang="en-US" sz="1200" dirty="0">
                          <a:latin typeface="ＭＳ Ｐゴシック" panose="020B0600070205080204" pitchFamily="50" charset="-128"/>
                          <a:ea typeface="ＭＳ Ｐゴシック" panose="020B0600070205080204" pitchFamily="50" charset="-128"/>
                        </a:rPr>
                        <a:t>制御</a:t>
                      </a:r>
                    </a:p>
                  </a:txBody>
                  <a:tcPr>
                    <a:solidFill>
                      <a:srgbClr val="FFFF00"/>
                    </a:solidFill>
                  </a:tcPr>
                </a:tc>
                <a:tc>
                  <a:txBody>
                    <a:bodyPr/>
                    <a:lstStyle/>
                    <a:p>
                      <a:r>
                        <a:rPr kumimoji="1" lang="ja-JP" altLang="en-US" sz="1200" dirty="0">
                          <a:latin typeface="ＭＳ Ｐゴシック" panose="020B0600070205080204" pitchFamily="50" charset="-128"/>
                          <a:ea typeface="ＭＳ Ｐゴシック" panose="020B0600070205080204" pitchFamily="50" charset="-128"/>
                        </a:rPr>
                        <a:t>各機能の実行に必要な制御を行う</a:t>
                      </a:r>
                      <a:endParaRPr kumimoji="1" lang="en-US" altLang="ja-JP" sz="1200" dirty="0">
                        <a:latin typeface="ＭＳ Ｐゴシック" panose="020B0600070205080204" pitchFamily="50" charset="-128"/>
                        <a:ea typeface="ＭＳ Ｐゴシック" panose="020B0600070205080204" pitchFamily="50" charset="-128"/>
                      </a:endParaRPr>
                    </a:p>
                  </a:txBody>
                  <a:tcPr>
                    <a:solidFill>
                      <a:schemeClr val="accent4">
                        <a:lumMod val="40000"/>
                        <a:lumOff val="60000"/>
                      </a:schemeClr>
                    </a:solidFill>
                  </a:tcPr>
                </a:tc>
                <a:extLst>
                  <a:ext uri="{0D108BD9-81ED-4DB2-BD59-A6C34878D82A}">
                    <a16:rowId xmlns:a16="http://schemas.microsoft.com/office/drawing/2014/main" val="3363366772"/>
                  </a:ext>
                </a:extLst>
              </a:tr>
              <a:tr h="260567">
                <a:tc>
                  <a:txBody>
                    <a:bodyPr/>
                    <a:lstStyle/>
                    <a:p>
                      <a:r>
                        <a:rPr kumimoji="1" lang="ja-JP" altLang="en-US" sz="1200" dirty="0">
                          <a:latin typeface="ＭＳ Ｐゴシック" panose="020B0600070205080204" pitchFamily="50" charset="-128"/>
                          <a:ea typeface="ＭＳ Ｐゴシック" panose="020B0600070205080204" pitchFamily="50" charset="-128"/>
                        </a:rPr>
                        <a:t>デバイス</a:t>
                      </a:r>
                    </a:p>
                  </a:txBody>
                  <a:tcPr>
                    <a:solidFill>
                      <a:srgbClr val="29CCFF"/>
                    </a:solidFill>
                  </a:tcPr>
                </a:tc>
                <a:tc>
                  <a:txBody>
                    <a:bodyPr/>
                    <a:lstStyle/>
                    <a:p>
                      <a:r>
                        <a:rPr kumimoji="1" lang="ja-JP" altLang="en-US" sz="1200" dirty="0">
                          <a:latin typeface="ＭＳ Ｐゴシック" panose="020B0600070205080204" pitchFamily="50" charset="-128"/>
                          <a:ea typeface="ＭＳ Ｐゴシック" panose="020B0600070205080204" pitchFamily="50" charset="-128"/>
                        </a:rPr>
                        <a:t>各デバイスへの出力やセンサ値の取得を行う</a:t>
                      </a:r>
                    </a:p>
                  </a:txBody>
                  <a:tcPr>
                    <a:solidFill>
                      <a:schemeClr val="accent5">
                        <a:lumMod val="40000"/>
                        <a:lumOff val="60000"/>
                      </a:schemeClr>
                    </a:solidFill>
                  </a:tcPr>
                </a:tc>
                <a:extLst>
                  <a:ext uri="{0D108BD9-81ED-4DB2-BD59-A6C34878D82A}">
                    <a16:rowId xmlns:a16="http://schemas.microsoft.com/office/drawing/2014/main" val="2674346821"/>
                  </a:ext>
                </a:extLst>
              </a:tr>
            </a:tbl>
          </a:graphicData>
        </a:graphic>
      </p:graphicFrame>
      <p:sp>
        <p:nvSpPr>
          <p:cNvPr id="20" name="テキスト ボックス 19">
            <a:extLst>
              <a:ext uri="{FF2B5EF4-FFF2-40B4-BE49-F238E27FC236}">
                <a16:creationId xmlns:a16="http://schemas.microsoft.com/office/drawing/2014/main" id="{635AA1E3-2285-4122-A352-E07982DA6834}"/>
              </a:ext>
            </a:extLst>
          </p:cNvPr>
          <p:cNvSpPr txBox="1"/>
          <p:nvPr/>
        </p:nvSpPr>
        <p:spPr>
          <a:xfrm>
            <a:off x="1750233" y="1976904"/>
            <a:ext cx="3543369" cy="1107996"/>
          </a:xfrm>
          <a:prstGeom prst="rect">
            <a:avLst/>
          </a:prstGeom>
          <a:noFill/>
        </p:spPr>
        <p:txBody>
          <a:bodyPr wrap="square" rtlCol="0">
            <a:spAutoFit/>
          </a:bodyPr>
          <a:lstStyle/>
          <a:p>
            <a:r>
              <a:rPr kumimoji="1" lang="ja-JP" altLang="en-US" sz="1400" dirty="0"/>
              <a:t>　</a:t>
            </a:r>
            <a:r>
              <a:rPr lang="ja-JP" altLang="en-US" sz="1300" dirty="0">
                <a:latin typeface="+mn-ea"/>
                <a:ea typeface="+mn-ea"/>
              </a:rPr>
              <a:t>設計したクラスに対して大きな役割毎にパッケージで分類し、その中に各クラスを配置した。</a:t>
            </a:r>
            <a:endParaRPr kumimoji="1" lang="en-US" altLang="ja-JP" sz="1300" dirty="0">
              <a:latin typeface="+mn-ea"/>
              <a:ea typeface="+mn-ea"/>
            </a:endParaRPr>
          </a:p>
          <a:p>
            <a:r>
              <a:rPr lang="ja-JP" altLang="en-US" sz="1300" dirty="0">
                <a:latin typeface="+mn-ea"/>
                <a:ea typeface="+mn-ea"/>
              </a:rPr>
              <a:t>　各パッケージについて、パッケージ構造の図と概要の表に示す。</a:t>
            </a:r>
            <a:endParaRPr kumimoji="1" lang="ja-JP" altLang="en-US" sz="1300" dirty="0">
              <a:latin typeface="+mn-ea"/>
              <a:ea typeface="+mn-ea"/>
            </a:endParaRPr>
          </a:p>
        </p:txBody>
      </p:sp>
      <p:sp>
        <p:nvSpPr>
          <p:cNvPr id="11" name="四角形: 角を丸くする 10">
            <a:extLst>
              <a:ext uri="{FF2B5EF4-FFF2-40B4-BE49-F238E27FC236}">
                <a16:creationId xmlns:a16="http://schemas.microsoft.com/office/drawing/2014/main" id="{F85A9D5D-C62C-4AA6-9D4C-3CD20BCF6314}"/>
              </a:ext>
            </a:extLst>
          </p:cNvPr>
          <p:cNvSpPr/>
          <p:nvPr/>
        </p:nvSpPr>
        <p:spPr>
          <a:xfrm>
            <a:off x="6302615" y="3222570"/>
            <a:ext cx="1699711" cy="631906"/>
          </a:xfrm>
          <a:prstGeom prst="roundRect">
            <a:avLst/>
          </a:prstGeom>
          <a:solidFill>
            <a:schemeClr val="accent2">
              <a:lumMod val="20000"/>
              <a:lumOff val="8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2">
                    <a:lumMod val="50000"/>
                  </a:schemeClr>
                </a:solidFill>
              </a:rPr>
              <a:t>尻尾を動かし</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ライントレース走行を</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するクラス</a:t>
            </a:r>
          </a:p>
        </p:txBody>
      </p:sp>
      <p:sp>
        <p:nvSpPr>
          <p:cNvPr id="21" name="四角形: 角を丸くする 20">
            <a:extLst>
              <a:ext uri="{FF2B5EF4-FFF2-40B4-BE49-F238E27FC236}">
                <a16:creationId xmlns:a16="http://schemas.microsoft.com/office/drawing/2014/main" id="{7B3F403F-78AD-46D7-9519-A8EE8FEC10CC}"/>
              </a:ext>
            </a:extLst>
          </p:cNvPr>
          <p:cNvSpPr/>
          <p:nvPr/>
        </p:nvSpPr>
        <p:spPr>
          <a:xfrm>
            <a:off x="10497658" y="1612587"/>
            <a:ext cx="1979355" cy="631902"/>
          </a:xfrm>
          <a:prstGeom prst="roundRect">
            <a:avLst/>
          </a:prstGeom>
          <a:solidFill>
            <a:schemeClr val="accent2">
              <a:lumMod val="20000"/>
              <a:lumOff val="8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2">
                    <a:lumMod val="50000"/>
                  </a:schemeClr>
                </a:solidFill>
              </a:rPr>
              <a:t>シーソーへの昇段、降段と</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シーソー上での停止を</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実行するクラス</a:t>
            </a:r>
          </a:p>
        </p:txBody>
      </p:sp>
      <p:sp>
        <p:nvSpPr>
          <p:cNvPr id="22" name="四角形: 角を丸くする 21">
            <a:extLst>
              <a:ext uri="{FF2B5EF4-FFF2-40B4-BE49-F238E27FC236}">
                <a16:creationId xmlns:a16="http://schemas.microsoft.com/office/drawing/2014/main" id="{133968E1-127D-44C7-9E83-3CEA40D576C6}"/>
              </a:ext>
            </a:extLst>
          </p:cNvPr>
          <p:cNvSpPr/>
          <p:nvPr/>
        </p:nvSpPr>
        <p:spPr>
          <a:xfrm>
            <a:off x="6433628" y="2378792"/>
            <a:ext cx="1872208" cy="494096"/>
          </a:xfrm>
          <a:prstGeom prst="roundRect">
            <a:avLst/>
          </a:prstGeom>
          <a:solidFill>
            <a:schemeClr val="accent2">
              <a:lumMod val="20000"/>
              <a:lumOff val="8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2">
                    <a:lumMod val="50000"/>
                  </a:schemeClr>
                </a:solidFill>
              </a:rPr>
              <a:t>シーソー上での前後進を</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実行するクラス</a:t>
            </a:r>
          </a:p>
        </p:txBody>
      </p:sp>
      <p:cxnSp>
        <p:nvCxnSpPr>
          <p:cNvPr id="14" name="直線コネクタ 13">
            <a:extLst>
              <a:ext uri="{FF2B5EF4-FFF2-40B4-BE49-F238E27FC236}">
                <a16:creationId xmlns:a16="http://schemas.microsoft.com/office/drawing/2014/main" id="{24D29B51-4668-4B1D-9F25-6061DFA33B0C}"/>
              </a:ext>
            </a:extLst>
          </p:cNvPr>
          <p:cNvCxnSpPr>
            <a:cxnSpLocks/>
          </p:cNvCxnSpPr>
          <p:nvPr/>
        </p:nvCxnSpPr>
        <p:spPr>
          <a:xfrm flipH="1" flipV="1">
            <a:off x="7840960" y="2872888"/>
            <a:ext cx="1017085" cy="156767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FE8348E-E93A-46A9-91DF-D3DCE17A5685}"/>
              </a:ext>
            </a:extLst>
          </p:cNvPr>
          <p:cNvCxnSpPr>
            <a:cxnSpLocks/>
          </p:cNvCxnSpPr>
          <p:nvPr/>
        </p:nvCxnSpPr>
        <p:spPr>
          <a:xfrm>
            <a:off x="7018511" y="3817120"/>
            <a:ext cx="133959" cy="26340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AAF7D61-2B39-413E-97B3-8C9F9F4310F8}"/>
              </a:ext>
            </a:extLst>
          </p:cNvPr>
          <p:cNvCxnSpPr>
            <a:cxnSpLocks/>
          </p:cNvCxnSpPr>
          <p:nvPr/>
        </p:nvCxnSpPr>
        <p:spPr>
          <a:xfrm flipH="1">
            <a:off x="11369352" y="2244469"/>
            <a:ext cx="745919" cy="190805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1" name="四角形: 角を丸くする 40">
            <a:extLst>
              <a:ext uri="{FF2B5EF4-FFF2-40B4-BE49-F238E27FC236}">
                <a16:creationId xmlns:a16="http://schemas.microsoft.com/office/drawing/2014/main" id="{B03D51BE-82CE-431F-8812-8D8D88F69BE0}"/>
              </a:ext>
            </a:extLst>
          </p:cNvPr>
          <p:cNvSpPr/>
          <p:nvPr/>
        </p:nvSpPr>
        <p:spPr>
          <a:xfrm>
            <a:off x="170228" y="7498181"/>
            <a:ext cx="1652894" cy="480376"/>
          </a:xfrm>
          <a:prstGeom prst="roundRect">
            <a:avLst/>
          </a:prstGeom>
          <a:solidFill>
            <a:schemeClr val="accent6">
              <a:lumMod val="20000"/>
              <a:lumOff val="8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2">
                    <a:lumMod val="50000"/>
                  </a:schemeClr>
                </a:solidFill>
              </a:rPr>
              <a:t>プログラムの実行回数により時間を検知するクラス</a:t>
            </a:r>
          </a:p>
        </p:txBody>
      </p:sp>
      <p:sp>
        <p:nvSpPr>
          <p:cNvPr id="42" name="四角形: 角を丸くする 41">
            <a:extLst>
              <a:ext uri="{FF2B5EF4-FFF2-40B4-BE49-F238E27FC236}">
                <a16:creationId xmlns:a16="http://schemas.microsoft.com/office/drawing/2014/main" id="{DF59DEBB-3478-49EE-B5ED-2511F8F92B9D}"/>
              </a:ext>
            </a:extLst>
          </p:cNvPr>
          <p:cNvSpPr/>
          <p:nvPr/>
        </p:nvSpPr>
        <p:spPr>
          <a:xfrm>
            <a:off x="447329" y="4676968"/>
            <a:ext cx="2240162" cy="480376"/>
          </a:xfrm>
          <a:prstGeom prst="roundRect">
            <a:avLst/>
          </a:prstGeom>
          <a:solidFill>
            <a:schemeClr val="accent6">
              <a:lumMod val="20000"/>
              <a:lumOff val="8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2">
                    <a:lumMod val="50000"/>
                  </a:schemeClr>
                </a:solidFill>
              </a:rPr>
              <a:t>段差への衝突、段差からの落下</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シーソーが傾いたことを</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検知するクラス</a:t>
            </a:r>
          </a:p>
        </p:txBody>
      </p:sp>
      <p:sp>
        <p:nvSpPr>
          <p:cNvPr id="44" name="四角形: 角を丸くする 43">
            <a:extLst>
              <a:ext uri="{FF2B5EF4-FFF2-40B4-BE49-F238E27FC236}">
                <a16:creationId xmlns:a16="http://schemas.microsoft.com/office/drawing/2014/main" id="{7BA1DDD9-EA3C-4765-8271-F12E6812D023}"/>
              </a:ext>
            </a:extLst>
          </p:cNvPr>
          <p:cNvSpPr/>
          <p:nvPr/>
        </p:nvSpPr>
        <p:spPr>
          <a:xfrm>
            <a:off x="3102245" y="4676968"/>
            <a:ext cx="2101166" cy="480376"/>
          </a:xfrm>
          <a:prstGeom prst="roundRect">
            <a:avLst/>
          </a:prstGeom>
          <a:solidFill>
            <a:schemeClr val="accent6">
              <a:lumMod val="20000"/>
              <a:lumOff val="8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2">
                    <a:lumMod val="50000"/>
                  </a:schemeClr>
                </a:solidFill>
              </a:rPr>
              <a:t>モータのエンコーダ値により</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距離を検知するクラス</a:t>
            </a:r>
          </a:p>
        </p:txBody>
      </p:sp>
      <p:sp>
        <p:nvSpPr>
          <p:cNvPr id="45" name="四角形: 角を丸くする 44">
            <a:extLst>
              <a:ext uri="{FF2B5EF4-FFF2-40B4-BE49-F238E27FC236}">
                <a16:creationId xmlns:a16="http://schemas.microsoft.com/office/drawing/2014/main" id="{954E750C-1E58-43A4-84DC-A7AF8B25D225}"/>
              </a:ext>
            </a:extLst>
          </p:cNvPr>
          <p:cNvSpPr/>
          <p:nvPr/>
        </p:nvSpPr>
        <p:spPr>
          <a:xfrm>
            <a:off x="8498902" y="8336882"/>
            <a:ext cx="2101166" cy="628257"/>
          </a:xfrm>
          <a:prstGeom prst="roundRect">
            <a:avLst/>
          </a:prstGeom>
          <a:solidFill>
            <a:srgbClr val="FFFFB3"/>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2">
                    <a:lumMod val="50000"/>
                  </a:schemeClr>
                </a:solidFill>
              </a:rPr>
              <a:t>バッテリー残量に左右されず</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シーソー上を常に一定速度で</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走行するためのクラス</a:t>
            </a:r>
          </a:p>
        </p:txBody>
      </p:sp>
      <p:sp>
        <p:nvSpPr>
          <p:cNvPr id="46" name="四角形: 角を丸くする 45">
            <a:extLst>
              <a:ext uri="{FF2B5EF4-FFF2-40B4-BE49-F238E27FC236}">
                <a16:creationId xmlns:a16="http://schemas.microsoft.com/office/drawing/2014/main" id="{3C4A85FC-34DB-4755-987B-30835D57F477}"/>
              </a:ext>
            </a:extLst>
          </p:cNvPr>
          <p:cNvSpPr/>
          <p:nvPr/>
        </p:nvSpPr>
        <p:spPr>
          <a:xfrm>
            <a:off x="11141097" y="8464489"/>
            <a:ext cx="1546471" cy="500650"/>
          </a:xfrm>
          <a:prstGeom prst="roundRect">
            <a:avLst/>
          </a:prstGeom>
          <a:solidFill>
            <a:srgbClr val="FFFFB3"/>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2">
                    <a:lumMod val="50000"/>
                  </a:schemeClr>
                </a:solidFill>
              </a:rPr>
              <a:t>尻尾を目標角度まで</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動かすためのクラス</a:t>
            </a:r>
          </a:p>
        </p:txBody>
      </p:sp>
      <p:cxnSp>
        <p:nvCxnSpPr>
          <p:cNvPr id="48" name="直線コネクタ 47">
            <a:extLst>
              <a:ext uri="{FF2B5EF4-FFF2-40B4-BE49-F238E27FC236}">
                <a16:creationId xmlns:a16="http://schemas.microsoft.com/office/drawing/2014/main" id="{40AA8BE0-647C-4CC9-92A3-E71609193D74}"/>
              </a:ext>
            </a:extLst>
          </p:cNvPr>
          <p:cNvCxnSpPr>
            <a:cxnSpLocks/>
            <a:stCxn id="46" idx="0"/>
          </p:cNvCxnSpPr>
          <p:nvPr/>
        </p:nvCxnSpPr>
        <p:spPr>
          <a:xfrm flipH="1" flipV="1">
            <a:off x="11487335" y="7988613"/>
            <a:ext cx="426998" cy="4758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D073BFD9-2D93-4ADB-ADED-8CB838F7221C}"/>
              </a:ext>
            </a:extLst>
          </p:cNvPr>
          <p:cNvCxnSpPr>
            <a:cxnSpLocks/>
          </p:cNvCxnSpPr>
          <p:nvPr/>
        </p:nvCxnSpPr>
        <p:spPr>
          <a:xfrm flipV="1">
            <a:off x="1525099" y="7178902"/>
            <a:ext cx="431807" cy="29396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DF3C895-3409-42F1-AB28-EB449F8FCF28}"/>
              </a:ext>
            </a:extLst>
          </p:cNvPr>
          <p:cNvCxnSpPr>
            <a:cxnSpLocks/>
            <a:stCxn id="42" idx="2"/>
          </p:cNvCxnSpPr>
          <p:nvPr/>
        </p:nvCxnSpPr>
        <p:spPr>
          <a:xfrm>
            <a:off x="1567410" y="5157344"/>
            <a:ext cx="1377006" cy="125504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B50F799-FC20-40CB-8972-06845A93AE4A}"/>
              </a:ext>
            </a:extLst>
          </p:cNvPr>
          <p:cNvCxnSpPr>
            <a:cxnSpLocks/>
            <a:endCxn id="44" idx="2"/>
          </p:cNvCxnSpPr>
          <p:nvPr/>
        </p:nvCxnSpPr>
        <p:spPr>
          <a:xfrm flipH="1" flipV="1">
            <a:off x="4152828" y="5157344"/>
            <a:ext cx="1050583" cy="125504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1741E34-E51D-40A4-BC3C-A332CFDE5170}"/>
              </a:ext>
            </a:extLst>
          </p:cNvPr>
          <p:cNvCxnSpPr>
            <a:cxnSpLocks/>
            <a:stCxn id="45" idx="0"/>
          </p:cNvCxnSpPr>
          <p:nvPr/>
        </p:nvCxnSpPr>
        <p:spPr>
          <a:xfrm flipH="1" flipV="1">
            <a:off x="9084570" y="7880949"/>
            <a:ext cx="464915" cy="45593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3" name="四角形: 角を丸くする 82">
            <a:extLst>
              <a:ext uri="{FF2B5EF4-FFF2-40B4-BE49-F238E27FC236}">
                <a16:creationId xmlns:a16="http://schemas.microsoft.com/office/drawing/2014/main" id="{DC6FCAA3-AA0B-4AEB-AD10-8E09022724C7}"/>
              </a:ext>
            </a:extLst>
          </p:cNvPr>
          <p:cNvSpPr/>
          <p:nvPr/>
        </p:nvSpPr>
        <p:spPr>
          <a:xfrm>
            <a:off x="10388572" y="810129"/>
            <a:ext cx="2101166" cy="734976"/>
          </a:xfrm>
          <a:prstGeom prst="roundRect">
            <a:avLst/>
          </a:prstGeom>
          <a:solidFill>
            <a:srgbClr val="ECDFF5"/>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2">
                    <a:lumMod val="50000"/>
                  </a:schemeClr>
                </a:solidFill>
              </a:rPr>
              <a:t>検知パッケージや</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制御パッケージに含まれる</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各クラスのインスタンスへの</a:t>
            </a:r>
            <a:endParaRPr kumimoji="1" lang="en-US" altLang="ja-JP" sz="1100" dirty="0">
              <a:solidFill>
                <a:schemeClr val="tx2">
                  <a:lumMod val="50000"/>
                </a:schemeClr>
              </a:solidFill>
            </a:endParaRPr>
          </a:p>
          <a:p>
            <a:pPr algn="ctr"/>
            <a:r>
              <a:rPr kumimoji="1" lang="ja-JP" altLang="en-US" sz="1100" dirty="0">
                <a:solidFill>
                  <a:schemeClr val="tx2">
                    <a:lumMod val="50000"/>
                  </a:schemeClr>
                </a:solidFill>
              </a:rPr>
              <a:t>参照を持つクラス</a:t>
            </a:r>
          </a:p>
        </p:txBody>
      </p:sp>
      <p:cxnSp>
        <p:nvCxnSpPr>
          <p:cNvPr id="84" name="直線コネクタ 83">
            <a:extLst>
              <a:ext uri="{FF2B5EF4-FFF2-40B4-BE49-F238E27FC236}">
                <a16:creationId xmlns:a16="http://schemas.microsoft.com/office/drawing/2014/main" id="{56373C99-F4F4-4AA0-A504-095F67DC21F2}"/>
              </a:ext>
            </a:extLst>
          </p:cNvPr>
          <p:cNvCxnSpPr>
            <a:cxnSpLocks/>
            <a:stCxn id="83" idx="1"/>
          </p:cNvCxnSpPr>
          <p:nvPr/>
        </p:nvCxnSpPr>
        <p:spPr>
          <a:xfrm flipH="1">
            <a:off x="9929192" y="1177617"/>
            <a:ext cx="459380" cy="92333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91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図 153">
            <a:extLst>
              <a:ext uri="{FF2B5EF4-FFF2-40B4-BE49-F238E27FC236}">
                <a16:creationId xmlns:a16="http://schemas.microsoft.com/office/drawing/2014/main" id="{9EBDDD97-3ACC-4A97-90CC-5D3FB095E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009" y="1312586"/>
            <a:ext cx="8472016" cy="8236000"/>
          </a:xfrm>
          <a:prstGeom prst="rect">
            <a:avLst/>
          </a:prstGeom>
        </p:spPr>
      </p:pic>
      <p:pic>
        <p:nvPicPr>
          <p:cNvPr id="137" name="図 136">
            <a:extLst>
              <a:ext uri="{FF2B5EF4-FFF2-40B4-BE49-F238E27FC236}">
                <a16:creationId xmlns:a16="http://schemas.microsoft.com/office/drawing/2014/main" id="{82FE8707-A255-481F-B0EF-95DF82DE3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1" y="1388022"/>
            <a:ext cx="3352426" cy="8142546"/>
          </a:xfrm>
          <a:prstGeom prst="rect">
            <a:avLst/>
          </a:prstGeom>
        </p:spPr>
      </p:pic>
      <p:sp>
        <p:nvSpPr>
          <p:cNvPr id="109" name="四角形: 角を丸くする 108">
            <a:extLst>
              <a:ext uri="{FF2B5EF4-FFF2-40B4-BE49-F238E27FC236}">
                <a16:creationId xmlns:a16="http://schemas.microsoft.com/office/drawing/2014/main" id="{D78851D9-8B24-4267-8FAB-5F2E52597165}"/>
              </a:ext>
            </a:extLst>
          </p:cNvPr>
          <p:cNvSpPr/>
          <p:nvPr/>
        </p:nvSpPr>
        <p:spPr>
          <a:xfrm>
            <a:off x="2480571" y="6776108"/>
            <a:ext cx="1473941" cy="607811"/>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B88173C4-8F04-4A8B-B26E-6549E302449A}"/>
              </a:ext>
            </a:extLst>
          </p:cNvPr>
          <p:cNvSpPr/>
          <p:nvPr/>
        </p:nvSpPr>
        <p:spPr>
          <a:xfrm>
            <a:off x="2899936" y="5153871"/>
            <a:ext cx="1537530" cy="415498"/>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四角形: 角を丸くする 63">
            <a:extLst>
              <a:ext uri="{FF2B5EF4-FFF2-40B4-BE49-F238E27FC236}">
                <a16:creationId xmlns:a16="http://schemas.microsoft.com/office/drawing/2014/main" id="{56539886-6909-4B19-99C8-C1DCDE32056E}"/>
              </a:ext>
            </a:extLst>
          </p:cNvPr>
          <p:cNvSpPr/>
          <p:nvPr/>
        </p:nvSpPr>
        <p:spPr>
          <a:xfrm>
            <a:off x="2748172" y="1747549"/>
            <a:ext cx="1136593" cy="1071948"/>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FD428942-F882-45D0-9B6B-542263D5578E}"/>
              </a:ext>
            </a:extLst>
          </p:cNvPr>
          <p:cNvSpPr txBox="1"/>
          <p:nvPr/>
        </p:nvSpPr>
        <p:spPr>
          <a:xfrm>
            <a:off x="2789421" y="1773181"/>
            <a:ext cx="1179573" cy="1061829"/>
          </a:xfrm>
          <a:prstGeom prst="rect">
            <a:avLst/>
          </a:prstGeom>
          <a:noFill/>
        </p:spPr>
        <p:txBody>
          <a:bodyPr wrap="square" rtlCol="0">
            <a:spAutoFit/>
          </a:bodyPr>
          <a:lstStyle/>
          <a:p>
            <a:r>
              <a:rPr kumimoji="1" lang="ja-JP" altLang="en-US" sz="1050" dirty="0">
                <a:latin typeface="+mn-ea"/>
                <a:ea typeface="+mn-ea"/>
              </a:rPr>
              <a:t>尻尾ライントレースしている走行体が段差を検知して角速度を取得するまで行う</a:t>
            </a:r>
          </a:p>
        </p:txBody>
      </p:sp>
      <p:sp>
        <p:nvSpPr>
          <p:cNvPr id="79" name="四角形: 角を丸くする 78">
            <a:extLst>
              <a:ext uri="{FF2B5EF4-FFF2-40B4-BE49-F238E27FC236}">
                <a16:creationId xmlns:a16="http://schemas.microsoft.com/office/drawing/2014/main" id="{6D0B7D5C-1345-4BC6-9B0F-C33687CD8BB1}"/>
              </a:ext>
            </a:extLst>
          </p:cNvPr>
          <p:cNvSpPr/>
          <p:nvPr/>
        </p:nvSpPr>
        <p:spPr>
          <a:xfrm>
            <a:off x="2971095" y="3694260"/>
            <a:ext cx="998685" cy="603884"/>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37A3A070-CC64-4F28-9F81-16D344BD0DB5}"/>
              </a:ext>
            </a:extLst>
          </p:cNvPr>
          <p:cNvSpPr/>
          <p:nvPr/>
        </p:nvSpPr>
        <p:spPr>
          <a:xfrm>
            <a:off x="2559703" y="8119888"/>
            <a:ext cx="1047913" cy="696309"/>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7FFE6F-074D-4B25-B211-EE15DAE81AA6}"/>
              </a:ext>
            </a:extLst>
          </p:cNvPr>
          <p:cNvSpPr/>
          <p:nvPr/>
        </p:nvSpPr>
        <p:spPr>
          <a:xfrm>
            <a:off x="2450704" y="5925071"/>
            <a:ext cx="1156912" cy="362290"/>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19683A22-E357-4BA4-8F21-0C533357D7F9}"/>
              </a:ext>
            </a:extLst>
          </p:cNvPr>
          <p:cNvSpPr/>
          <p:nvPr/>
        </p:nvSpPr>
        <p:spPr>
          <a:xfrm>
            <a:off x="11301331" y="7779149"/>
            <a:ext cx="1279488" cy="938719"/>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8D110A0B-A62F-4331-BD4F-D0871D4E6462}"/>
              </a:ext>
            </a:extLst>
          </p:cNvPr>
          <p:cNvSpPr/>
          <p:nvPr/>
        </p:nvSpPr>
        <p:spPr>
          <a:xfrm>
            <a:off x="0" y="0"/>
            <a:ext cx="12801600" cy="743614"/>
          </a:xfrm>
          <a:prstGeom prst="rect">
            <a:avLst/>
          </a:prstGeom>
          <a:gradFill>
            <a:gsLst>
              <a:gs pos="0">
                <a:srgbClr val="00FFCC">
                  <a:tint val="66000"/>
                  <a:satMod val="160000"/>
                </a:srgbClr>
              </a:gs>
              <a:gs pos="100000">
                <a:srgbClr val="00FFCC">
                  <a:tint val="44500"/>
                  <a:satMod val="160000"/>
                  <a:lumMod val="57000"/>
                </a:srgbClr>
              </a:gs>
              <a:gs pos="100000">
                <a:srgbClr val="00FFCC">
                  <a:tint val="23500"/>
                  <a:satMod val="160000"/>
                </a:srgbClr>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四角形: 角を丸くする 43">
            <a:extLst>
              <a:ext uri="{FF2B5EF4-FFF2-40B4-BE49-F238E27FC236}">
                <a16:creationId xmlns:a16="http://schemas.microsoft.com/office/drawing/2014/main" id="{525F7C55-7C22-493C-83D4-8EC8387B6B48}"/>
              </a:ext>
            </a:extLst>
          </p:cNvPr>
          <p:cNvSpPr/>
          <p:nvPr/>
        </p:nvSpPr>
        <p:spPr>
          <a:xfrm>
            <a:off x="8635301" y="3924302"/>
            <a:ext cx="1375675" cy="381089"/>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FB3849F7-5D19-4780-968A-092345BB3D63}"/>
              </a:ext>
            </a:extLst>
          </p:cNvPr>
          <p:cNvSpPr/>
          <p:nvPr/>
        </p:nvSpPr>
        <p:spPr>
          <a:xfrm>
            <a:off x="9457485" y="2007102"/>
            <a:ext cx="1656183" cy="415498"/>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a:xfrm>
            <a:off x="0" y="10032"/>
            <a:ext cx="12841866" cy="726274"/>
          </a:xfrm>
        </p:spPr>
        <p:txBody>
          <a:bodyPr>
            <a:normAutofit/>
          </a:bodyPr>
          <a:lstStyle/>
          <a:p>
            <a:r>
              <a:rPr lang="en-US" altLang="ja-JP" sz="4500" dirty="0"/>
              <a:t>3.</a:t>
            </a:r>
            <a:r>
              <a:rPr lang="ja-JP" altLang="en-US" sz="4500" dirty="0"/>
              <a:t>振る舞いモデル</a:t>
            </a:r>
            <a:endParaRPr kumimoji="1" lang="ja-JP" altLang="en-US" sz="4500" dirty="0"/>
          </a:p>
        </p:txBody>
      </p:sp>
      <p:sp>
        <p:nvSpPr>
          <p:cNvPr id="16" name="テキスト ボックス 15">
            <a:extLst>
              <a:ext uri="{FF2B5EF4-FFF2-40B4-BE49-F238E27FC236}">
                <a16:creationId xmlns:a16="http://schemas.microsoft.com/office/drawing/2014/main" id="{00C4A282-61B9-4DF7-84B7-CFB42784D947}"/>
              </a:ext>
            </a:extLst>
          </p:cNvPr>
          <p:cNvSpPr txBox="1"/>
          <p:nvPr/>
        </p:nvSpPr>
        <p:spPr>
          <a:xfrm>
            <a:off x="9633" y="1137266"/>
            <a:ext cx="3594478" cy="276999"/>
          </a:xfrm>
          <a:prstGeom prst="rect">
            <a:avLst/>
          </a:prstGeom>
          <a:noFill/>
        </p:spPr>
        <p:txBody>
          <a:bodyPr wrap="square" rtlCol="0">
            <a:spAutoFit/>
          </a:bodyPr>
          <a:lstStyle/>
          <a:p>
            <a:r>
              <a:rPr lang="ja-JP" altLang="en-US" sz="1200" dirty="0">
                <a:latin typeface="+mn-ea"/>
                <a:ea typeface="+mn-ea"/>
              </a:rPr>
              <a:t>シーソー攻略中の走行体の状態遷移を下図に示す。</a:t>
            </a:r>
            <a:endParaRPr kumimoji="1" lang="ja-JP" altLang="en-US" sz="1200" dirty="0">
              <a:latin typeface="+mn-ea"/>
              <a:ea typeface="+mn-ea"/>
            </a:endParaRPr>
          </a:p>
        </p:txBody>
      </p:sp>
      <p:sp>
        <p:nvSpPr>
          <p:cNvPr id="34" name="テキスト ボックス 33">
            <a:extLst>
              <a:ext uri="{FF2B5EF4-FFF2-40B4-BE49-F238E27FC236}">
                <a16:creationId xmlns:a16="http://schemas.microsoft.com/office/drawing/2014/main" id="{F296AC70-46F5-41DB-9573-04D1C2AE53CF}"/>
              </a:ext>
            </a:extLst>
          </p:cNvPr>
          <p:cNvSpPr txBox="1"/>
          <p:nvPr/>
        </p:nvSpPr>
        <p:spPr>
          <a:xfrm>
            <a:off x="8625525" y="3911086"/>
            <a:ext cx="1472734" cy="415498"/>
          </a:xfrm>
          <a:prstGeom prst="rect">
            <a:avLst/>
          </a:prstGeom>
          <a:noFill/>
        </p:spPr>
        <p:txBody>
          <a:bodyPr wrap="square" rtlCol="0">
            <a:spAutoFit/>
          </a:bodyPr>
          <a:lstStyle/>
          <a:p>
            <a:r>
              <a:rPr kumimoji="1" lang="ja-JP" altLang="en-US" sz="1050" dirty="0">
                <a:latin typeface="+mn-ea"/>
                <a:ea typeface="+mn-ea"/>
              </a:rPr>
              <a:t>シーソーに昇段できる最適な速度へ変更</a:t>
            </a:r>
          </a:p>
        </p:txBody>
      </p:sp>
      <p:cxnSp>
        <p:nvCxnSpPr>
          <p:cNvPr id="37" name="直線コネクタ 36">
            <a:extLst>
              <a:ext uri="{FF2B5EF4-FFF2-40B4-BE49-F238E27FC236}">
                <a16:creationId xmlns:a16="http://schemas.microsoft.com/office/drawing/2014/main" id="{C8312C7A-0758-41FB-9FF6-22DEB3702B58}"/>
              </a:ext>
            </a:extLst>
          </p:cNvPr>
          <p:cNvCxnSpPr>
            <a:cxnSpLocks/>
            <a:endCxn id="35" idx="1"/>
          </p:cNvCxnSpPr>
          <p:nvPr/>
        </p:nvCxnSpPr>
        <p:spPr>
          <a:xfrm flipV="1">
            <a:off x="8220017" y="2214851"/>
            <a:ext cx="1237468" cy="4154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テキスト ボックス 42">
            <a:extLst>
              <a:ext uri="{FF2B5EF4-FFF2-40B4-BE49-F238E27FC236}">
                <a16:creationId xmlns:a16="http://schemas.microsoft.com/office/drawing/2014/main" id="{FFB78DD1-9112-462F-9250-9F3A120412C0}"/>
              </a:ext>
            </a:extLst>
          </p:cNvPr>
          <p:cNvSpPr txBox="1"/>
          <p:nvPr/>
        </p:nvSpPr>
        <p:spPr>
          <a:xfrm>
            <a:off x="9468191" y="2010343"/>
            <a:ext cx="1656184" cy="415498"/>
          </a:xfrm>
          <a:prstGeom prst="rect">
            <a:avLst/>
          </a:prstGeom>
          <a:noFill/>
        </p:spPr>
        <p:txBody>
          <a:bodyPr wrap="square" rtlCol="0">
            <a:spAutoFit/>
          </a:bodyPr>
          <a:lstStyle/>
          <a:p>
            <a:r>
              <a:rPr kumimoji="1" lang="ja-JP" altLang="en-US" sz="1050" dirty="0">
                <a:latin typeface="+mn-ea"/>
                <a:ea typeface="+mn-ea"/>
              </a:rPr>
              <a:t>段差検知することでシーソー昇段を始める</a:t>
            </a:r>
          </a:p>
        </p:txBody>
      </p:sp>
      <p:sp>
        <p:nvSpPr>
          <p:cNvPr id="45" name="正方形/長方形 44">
            <a:extLst>
              <a:ext uri="{FF2B5EF4-FFF2-40B4-BE49-F238E27FC236}">
                <a16:creationId xmlns:a16="http://schemas.microsoft.com/office/drawing/2014/main" id="{43FDECBA-BFEF-4FDE-883A-F3847BFFDFD2}"/>
              </a:ext>
            </a:extLst>
          </p:cNvPr>
          <p:cNvSpPr/>
          <p:nvPr/>
        </p:nvSpPr>
        <p:spPr>
          <a:xfrm>
            <a:off x="0" y="746001"/>
            <a:ext cx="3535288" cy="400110"/>
          </a:xfrm>
          <a:prstGeom prst="rect">
            <a:avLst/>
          </a:prstGeom>
          <a:noFill/>
        </p:spPr>
        <p:txBody>
          <a:bodyPr wrap="square" lIns="91440" tIns="45720" rIns="91440" bIns="45720">
            <a:spAutoFit/>
          </a:bodyPr>
          <a:lstStyle/>
          <a:p>
            <a:pPr algn="ctr"/>
            <a:r>
              <a:rPr lang="en-US" altLang="ja-JP" sz="2000" b="1" u="sng" cap="none" spc="0" dirty="0">
                <a:ln w="0"/>
                <a:solidFill>
                  <a:schemeClr val="tx1"/>
                </a:solidFill>
                <a:effectLst>
                  <a:outerShdw blurRad="38100" dist="19050" dir="2700000" algn="tl" rotWithShape="0">
                    <a:schemeClr val="dk1">
                      <a:alpha val="40000"/>
                    </a:schemeClr>
                  </a:outerShdw>
                </a:effectLst>
                <a:latin typeface="+mn-ea"/>
                <a:ea typeface="+mn-ea"/>
              </a:rPr>
              <a:t>3.1 </a:t>
            </a:r>
            <a:r>
              <a:rPr lang="ja-JP" altLang="en-US" sz="2000" b="1" u="sng" cap="none" spc="0" dirty="0">
                <a:ln w="0"/>
                <a:solidFill>
                  <a:schemeClr val="tx1"/>
                </a:solidFill>
                <a:effectLst>
                  <a:outerShdw blurRad="38100" dist="19050" dir="2700000" algn="tl" rotWithShape="0">
                    <a:schemeClr val="dk1">
                      <a:alpha val="40000"/>
                    </a:schemeClr>
                  </a:outerShdw>
                </a:effectLst>
                <a:latin typeface="+mn-ea"/>
                <a:ea typeface="+mn-ea"/>
              </a:rPr>
              <a:t>シーソー区間の振る舞い</a:t>
            </a:r>
          </a:p>
        </p:txBody>
      </p:sp>
      <p:sp>
        <p:nvSpPr>
          <p:cNvPr id="46" name="正方形/長方形 45">
            <a:extLst>
              <a:ext uri="{FF2B5EF4-FFF2-40B4-BE49-F238E27FC236}">
                <a16:creationId xmlns:a16="http://schemas.microsoft.com/office/drawing/2014/main" id="{598EBF48-F20E-4103-8D57-6773C3D460BB}"/>
              </a:ext>
            </a:extLst>
          </p:cNvPr>
          <p:cNvSpPr/>
          <p:nvPr/>
        </p:nvSpPr>
        <p:spPr>
          <a:xfrm>
            <a:off x="3810514" y="757423"/>
            <a:ext cx="3814421" cy="400110"/>
          </a:xfrm>
          <a:prstGeom prst="rect">
            <a:avLst/>
          </a:prstGeom>
          <a:noFill/>
        </p:spPr>
        <p:txBody>
          <a:bodyPr wrap="square" lIns="91440" tIns="45720" rIns="91440" bIns="45720">
            <a:spAutoFit/>
          </a:bodyPr>
          <a:lstStyle/>
          <a:p>
            <a:pPr algn="ctr"/>
            <a:r>
              <a:rPr lang="en-US" altLang="ja-JP" sz="2000" b="1" u="sng" cap="none" spc="0" dirty="0">
                <a:ln w="0"/>
                <a:solidFill>
                  <a:schemeClr val="tx1"/>
                </a:solidFill>
                <a:effectLst>
                  <a:outerShdw blurRad="38100" dist="19050" dir="2700000" algn="tl" rotWithShape="0">
                    <a:schemeClr val="dk1">
                      <a:alpha val="40000"/>
                    </a:schemeClr>
                  </a:outerShdw>
                </a:effectLst>
                <a:latin typeface="+mn-lt"/>
                <a:ea typeface="+mn-ea"/>
              </a:rPr>
              <a:t>3.2 </a:t>
            </a:r>
            <a:r>
              <a:rPr lang="ja-JP" altLang="en-US" sz="2000" b="1" u="sng" cap="none" spc="0" dirty="0">
                <a:ln w="0"/>
                <a:solidFill>
                  <a:schemeClr val="tx1"/>
                </a:solidFill>
                <a:effectLst>
                  <a:outerShdw blurRad="38100" dist="19050" dir="2700000" algn="tl" rotWithShape="0">
                    <a:schemeClr val="dk1">
                      <a:alpha val="40000"/>
                    </a:schemeClr>
                  </a:outerShdw>
                </a:effectLst>
                <a:latin typeface="+mn-lt"/>
                <a:ea typeface="+mn-ea"/>
              </a:rPr>
              <a:t>シーソー昇段中の振る舞い</a:t>
            </a:r>
          </a:p>
        </p:txBody>
      </p:sp>
      <p:sp>
        <p:nvSpPr>
          <p:cNvPr id="47" name="テキスト ボックス 46">
            <a:extLst>
              <a:ext uri="{FF2B5EF4-FFF2-40B4-BE49-F238E27FC236}">
                <a16:creationId xmlns:a16="http://schemas.microsoft.com/office/drawing/2014/main" id="{60F784CE-3C3F-4EAE-8973-D7F1C6F13B3E}"/>
              </a:ext>
            </a:extLst>
          </p:cNvPr>
          <p:cNvSpPr txBox="1"/>
          <p:nvPr/>
        </p:nvSpPr>
        <p:spPr>
          <a:xfrm>
            <a:off x="3870923" y="1068086"/>
            <a:ext cx="3414472" cy="307777"/>
          </a:xfrm>
          <a:prstGeom prst="rect">
            <a:avLst/>
          </a:prstGeom>
          <a:noFill/>
        </p:spPr>
        <p:txBody>
          <a:bodyPr wrap="square" rtlCol="0">
            <a:spAutoFit/>
          </a:bodyPr>
          <a:lstStyle/>
          <a:p>
            <a:r>
              <a:rPr lang="ja-JP" altLang="en-US" sz="1200" dirty="0">
                <a:latin typeface="+mn-ea"/>
                <a:ea typeface="+mn-ea"/>
              </a:rPr>
              <a:t>シーソー昇段中の走行体の動作を下図に示す</a:t>
            </a:r>
            <a:r>
              <a:rPr lang="ja-JP" altLang="en-US" sz="1400" dirty="0">
                <a:latin typeface="+mn-ea"/>
                <a:ea typeface="+mn-ea"/>
              </a:rPr>
              <a:t>。</a:t>
            </a:r>
            <a:endParaRPr kumimoji="1" lang="ja-JP" altLang="en-US" sz="1400" dirty="0">
              <a:latin typeface="+mn-ea"/>
              <a:ea typeface="+mn-ea"/>
            </a:endParaRPr>
          </a:p>
        </p:txBody>
      </p:sp>
      <p:sp>
        <p:nvSpPr>
          <p:cNvPr id="52" name="正方形/長方形 51">
            <a:extLst>
              <a:ext uri="{FF2B5EF4-FFF2-40B4-BE49-F238E27FC236}">
                <a16:creationId xmlns:a16="http://schemas.microsoft.com/office/drawing/2014/main" id="{0A8A2BD9-0CA4-4CFF-80CE-CA712BAD9D56}"/>
              </a:ext>
            </a:extLst>
          </p:cNvPr>
          <p:cNvSpPr/>
          <p:nvPr/>
        </p:nvSpPr>
        <p:spPr>
          <a:xfrm>
            <a:off x="9561801" y="-9975"/>
            <a:ext cx="3280065" cy="938719"/>
          </a:xfrm>
          <a:prstGeom prst="rect">
            <a:avLst/>
          </a:prstGeom>
          <a:noFill/>
        </p:spPr>
        <p:txBody>
          <a:bodyPr wrap="none" lIns="91440" tIns="45720" rIns="91440" bIns="45720">
            <a:spAutoFit/>
          </a:bodyPr>
          <a:lstStyle/>
          <a:p>
            <a:pPr algn="ctr"/>
            <a:r>
              <a:rPr lang="en-US" altLang="ja-JP" sz="5500" b="0" cap="none" spc="0" dirty="0">
                <a:ln w="0"/>
                <a:solidFill>
                  <a:schemeClr val="tx1"/>
                </a:solidFill>
                <a:effectLst>
                  <a:outerShdw blurRad="38100" dist="19050" dir="2700000" algn="tl" rotWithShape="0">
                    <a:schemeClr val="dk1">
                      <a:alpha val="40000"/>
                    </a:schemeClr>
                  </a:outerShdw>
                </a:effectLst>
                <a:latin typeface="游明朝" panose="02020400000000000000" pitchFamily="18" charset="-128"/>
                <a:ea typeface="游明朝" panose="02020400000000000000" pitchFamily="18" charset="-128"/>
              </a:rPr>
              <a:t>KERT-B3</a:t>
            </a:r>
          </a:p>
        </p:txBody>
      </p:sp>
      <p:cxnSp>
        <p:nvCxnSpPr>
          <p:cNvPr id="19" name="直線コネクタ 18">
            <a:extLst>
              <a:ext uri="{FF2B5EF4-FFF2-40B4-BE49-F238E27FC236}">
                <a16:creationId xmlns:a16="http://schemas.microsoft.com/office/drawing/2014/main" id="{4F138DA1-6474-42FC-A184-8D15B174A89D}"/>
              </a:ext>
            </a:extLst>
          </p:cNvPr>
          <p:cNvCxnSpPr>
            <a:cxnSpLocks/>
            <a:endCxn id="18" idx="0"/>
          </p:cNvCxnSpPr>
          <p:nvPr/>
        </p:nvCxnSpPr>
        <p:spPr>
          <a:xfrm>
            <a:off x="11271834" y="7362069"/>
            <a:ext cx="669241" cy="4170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直線コネクタ 22">
            <a:extLst>
              <a:ext uri="{FF2B5EF4-FFF2-40B4-BE49-F238E27FC236}">
                <a16:creationId xmlns:a16="http://schemas.microsoft.com/office/drawing/2014/main" id="{7F510DDE-A6BC-42A2-81D7-3FA59F9FBDE9}"/>
              </a:ext>
            </a:extLst>
          </p:cNvPr>
          <p:cNvCxnSpPr>
            <a:cxnSpLocks/>
            <a:endCxn id="34" idx="1"/>
          </p:cNvCxnSpPr>
          <p:nvPr/>
        </p:nvCxnSpPr>
        <p:spPr>
          <a:xfrm flipV="1">
            <a:off x="8149685" y="4118835"/>
            <a:ext cx="475840" cy="6431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直線コネクタ 19">
            <a:extLst>
              <a:ext uri="{FF2B5EF4-FFF2-40B4-BE49-F238E27FC236}">
                <a16:creationId xmlns:a16="http://schemas.microsoft.com/office/drawing/2014/main" id="{B03981AC-C1FE-4436-B14D-1762597E2559}"/>
              </a:ext>
            </a:extLst>
          </p:cNvPr>
          <p:cNvCxnSpPr>
            <a:cxnSpLocks/>
            <a:stCxn id="41" idx="0"/>
          </p:cNvCxnSpPr>
          <p:nvPr/>
        </p:nvCxnSpPr>
        <p:spPr>
          <a:xfrm flipH="1" flipV="1">
            <a:off x="2718729" y="7779149"/>
            <a:ext cx="373997" cy="34312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テキスト ボックス 21">
            <a:extLst>
              <a:ext uri="{FF2B5EF4-FFF2-40B4-BE49-F238E27FC236}">
                <a16:creationId xmlns:a16="http://schemas.microsoft.com/office/drawing/2014/main" id="{2CDE996D-B1FA-4763-B8A6-7B3197D5A8DA}"/>
              </a:ext>
            </a:extLst>
          </p:cNvPr>
          <p:cNvSpPr txBox="1"/>
          <p:nvPr/>
        </p:nvSpPr>
        <p:spPr>
          <a:xfrm>
            <a:off x="11289621" y="7792276"/>
            <a:ext cx="1279489" cy="900246"/>
          </a:xfrm>
          <a:prstGeom prst="rect">
            <a:avLst/>
          </a:prstGeom>
          <a:noFill/>
        </p:spPr>
        <p:txBody>
          <a:bodyPr wrap="square" rtlCol="0">
            <a:spAutoFit/>
          </a:bodyPr>
          <a:lstStyle/>
          <a:p>
            <a:r>
              <a:rPr kumimoji="1" lang="ja-JP" altLang="en-US" sz="1050" dirty="0">
                <a:latin typeface="+mn-ea"/>
                <a:ea typeface="+mn-ea"/>
              </a:rPr>
              <a:t>尻尾制御で走行体を押すことで無理なくシーソーに昇段させることが可能になる</a:t>
            </a:r>
          </a:p>
        </p:txBody>
      </p:sp>
      <p:cxnSp>
        <p:nvCxnSpPr>
          <p:cNvPr id="26" name="直線コネクタ 25">
            <a:extLst>
              <a:ext uri="{FF2B5EF4-FFF2-40B4-BE49-F238E27FC236}">
                <a16:creationId xmlns:a16="http://schemas.microsoft.com/office/drawing/2014/main" id="{40C267B4-6D76-45CF-8EA8-D159F7653D6A}"/>
              </a:ext>
            </a:extLst>
          </p:cNvPr>
          <p:cNvCxnSpPr>
            <a:cxnSpLocks/>
          </p:cNvCxnSpPr>
          <p:nvPr/>
        </p:nvCxnSpPr>
        <p:spPr>
          <a:xfrm flipH="1">
            <a:off x="2584376" y="5092649"/>
            <a:ext cx="276662" cy="40881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四角形: 角を丸くする 27">
            <a:extLst>
              <a:ext uri="{FF2B5EF4-FFF2-40B4-BE49-F238E27FC236}">
                <a16:creationId xmlns:a16="http://schemas.microsoft.com/office/drawing/2014/main" id="{96628A43-1C1B-4AB5-820F-1347A377FB64}"/>
              </a:ext>
            </a:extLst>
          </p:cNvPr>
          <p:cNvSpPr/>
          <p:nvPr/>
        </p:nvSpPr>
        <p:spPr>
          <a:xfrm>
            <a:off x="2198934" y="4623038"/>
            <a:ext cx="1156912" cy="415499"/>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E1D0786-0A70-4955-B88B-EC9EF476483A}"/>
              </a:ext>
            </a:extLst>
          </p:cNvPr>
          <p:cNvSpPr txBox="1"/>
          <p:nvPr/>
        </p:nvSpPr>
        <p:spPr>
          <a:xfrm>
            <a:off x="2265725" y="4621656"/>
            <a:ext cx="1156912" cy="415498"/>
          </a:xfrm>
          <a:prstGeom prst="rect">
            <a:avLst/>
          </a:prstGeom>
          <a:noFill/>
        </p:spPr>
        <p:txBody>
          <a:bodyPr wrap="square" rtlCol="0">
            <a:spAutoFit/>
          </a:bodyPr>
          <a:lstStyle/>
          <a:p>
            <a:r>
              <a:rPr kumimoji="1" lang="ja-JP" altLang="en-US" sz="1050" dirty="0">
                <a:latin typeface="+mn-ea"/>
                <a:ea typeface="+mn-ea"/>
              </a:rPr>
              <a:t>シーソーが前方に傾きを変える</a:t>
            </a:r>
          </a:p>
        </p:txBody>
      </p:sp>
      <p:sp>
        <p:nvSpPr>
          <p:cNvPr id="32" name="テキスト ボックス 31">
            <a:extLst>
              <a:ext uri="{FF2B5EF4-FFF2-40B4-BE49-F238E27FC236}">
                <a16:creationId xmlns:a16="http://schemas.microsoft.com/office/drawing/2014/main" id="{5C034117-B226-4984-9A00-030B61D13E4E}"/>
              </a:ext>
            </a:extLst>
          </p:cNvPr>
          <p:cNvSpPr txBox="1"/>
          <p:nvPr/>
        </p:nvSpPr>
        <p:spPr>
          <a:xfrm>
            <a:off x="2452933" y="5897787"/>
            <a:ext cx="1156912" cy="415498"/>
          </a:xfrm>
          <a:prstGeom prst="rect">
            <a:avLst/>
          </a:prstGeom>
          <a:noFill/>
        </p:spPr>
        <p:txBody>
          <a:bodyPr wrap="square" rtlCol="0">
            <a:spAutoFit/>
          </a:bodyPr>
          <a:lstStyle/>
          <a:p>
            <a:r>
              <a:rPr kumimoji="1" lang="ja-JP" altLang="en-US" sz="1050" dirty="0">
                <a:latin typeface="+mn-ea"/>
                <a:ea typeface="+mn-ea"/>
              </a:rPr>
              <a:t>シーソーが後方に傾きを変える</a:t>
            </a:r>
          </a:p>
        </p:txBody>
      </p:sp>
      <p:cxnSp>
        <p:nvCxnSpPr>
          <p:cNvPr id="36" name="直線コネクタ 35">
            <a:extLst>
              <a:ext uri="{FF2B5EF4-FFF2-40B4-BE49-F238E27FC236}">
                <a16:creationId xmlns:a16="http://schemas.microsoft.com/office/drawing/2014/main" id="{48ED13DB-B827-4BDB-ACDA-6C8EA683FAE9}"/>
              </a:ext>
            </a:extLst>
          </p:cNvPr>
          <p:cNvCxnSpPr>
            <a:cxnSpLocks/>
            <a:stCxn id="32" idx="2"/>
          </p:cNvCxnSpPr>
          <p:nvPr/>
        </p:nvCxnSpPr>
        <p:spPr>
          <a:xfrm flipH="1">
            <a:off x="2788441" y="6260077"/>
            <a:ext cx="242948" cy="27623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テキスト ボックス 40">
            <a:extLst>
              <a:ext uri="{FF2B5EF4-FFF2-40B4-BE49-F238E27FC236}">
                <a16:creationId xmlns:a16="http://schemas.microsoft.com/office/drawing/2014/main" id="{0CC0CDED-594F-4D3A-A604-920F47535793}"/>
              </a:ext>
            </a:extLst>
          </p:cNvPr>
          <p:cNvSpPr txBox="1"/>
          <p:nvPr/>
        </p:nvSpPr>
        <p:spPr>
          <a:xfrm>
            <a:off x="2514270" y="8122275"/>
            <a:ext cx="1156912" cy="738664"/>
          </a:xfrm>
          <a:prstGeom prst="rect">
            <a:avLst/>
          </a:prstGeom>
          <a:noFill/>
        </p:spPr>
        <p:txBody>
          <a:bodyPr wrap="square" rtlCol="0">
            <a:spAutoFit/>
          </a:bodyPr>
          <a:lstStyle/>
          <a:p>
            <a:r>
              <a:rPr kumimoji="1" lang="ja-JP" altLang="en-US" sz="1050" dirty="0">
                <a:latin typeface="+mn-ea"/>
                <a:ea typeface="+mn-ea"/>
              </a:rPr>
              <a:t>シーソーの傾きが変わる度に尻尾制御で走行体を支える</a:t>
            </a:r>
            <a:endParaRPr kumimoji="1" lang="en-US" altLang="ja-JP" sz="1050" dirty="0">
              <a:latin typeface="+mn-ea"/>
              <a:ea typeface="+mn-ea"/>
            </a:endParaRPr>
          </a:p>
        </p:txBody>
      </p:sp>
      <p:cxnSp>
        <p:nvCxnSpPr>
          <p:cNvPr id="66" name="直線コネクタ 65">
            <a:extLst>
              <a:ext uri="{FF2B5EF4-FFF2-40B4-BE49-F238E27FC236}">
                <a16:creationId xmlns:a16="http://schemas.microsoft.com/office/drawing/2014/main" id="{CE59E846-C115-42FF-B3FE-420D09FA2CD3}"/>
              </a:ext>
            </a:extLst>
          </p:cNvPr>
          <p:cNvCxnSpPr>
            <a:cxnSpLocks/>
            <a:stCxn id="65" idx="3"/>
          </p:cNvCxnSpPr>
          <p:nvPr/>
        </p:nvCxnSpPr>
        <p:spPr>
          <a:xfrm>
            <a:off x="3968994" y="2304096"/>
            <a:ext cx="300825" cy="28575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8" name="テキスト ボックス 77">
            <a:extLst>
              <a:ext uri="{FF2B5EF4-FFF2-40B4-BE49-F238E27FC236}">
                <a16:creationId xmlns:a16="http://schemas.microsoft.com/office/drawing/2014/main" id="{E3470D6D-2EEC-4CDC-9B0F-40B016405731}"/>
              </a:ext>
            </a:extLst>
          </p:cNvPr>
          <p:cNvSpPr txBox="1"/>
          <p:nvPr/>
        </p:nvSpPr>
        <p:spPr>
          <a:xfrm>
            <a:off x="2979131" y="3711368"/>
            <a:ext cx="989863" cy="577081"/>
          </a:xfrm>
          <a:prstGeom prst="rect">
            <a:avLst/>
          </a:prstGeom>
          <a:noFill/>
        </p:spPr>
        <p:txBody>
          <a:bodyPr wrap="square" rtlCol="0">
            <a:spAutoFit/>
          </a:bodyPr>
          <a:lstStyle/>
          <a:p>
            <a:r>
              <a:rPr lang="ja-JP" altLang="en-US" sz="1050" dirty="0">
                <a:latin typeface="+mn-ea"/>
                <a:ea typeface="+mn-ea"/>
              </a:rPr>
              <a:t>シーソー乗段の一連の流れを表している</a:t>
            </a:r>
            <a:endParaRPr kumimoji="1" lang="ja-JP" altLang="en-US" sz="1050" dirty="0">
              <a:latin typeface="+mn-ea"/>
              <a:ea typeface="+mn-ea"/>
            </a:endParaRPr>
          </a:p>
        </p:txBody>
      </p:sp>
      <p:cxnSp>
        <p:nvCxnSpPr>
          <p:cNvPr id="80" name="直線コネクタ 79">
            <a:extLst>
              <a:ext uri="{FF2B5EF4-FFF2-40B4-BE49-F238E27FC236}">
                <a16:creationId xmlns:a16="http://schemas.microsoft.com/office/drawing/2014/main" id="{69E083DD-CD8A-4D7C-87BF-37FACB44D7D3}"/>
              </a:ext>
            </a:extLst>
          </p:cNvPr>
          <p:cNvCxnSpPr>
            <a:cxnSpLocks/>
            <a:stCxn id="78" idx="3"/>
          </p:cNvCxnSpPr>
          <p:nvPr/>
        </p:nvCxnSpPr>
        <p:spPr>
          <a:xfrm>
            <a:off x="3968994" y="3999909"/>
            <a:ext cx="232130" cy="44135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テキスト ボックス 84">
            <a:extLst>
              <a:ext uri="{FF2B5EF4-FFF2-40B4-BE49-F238E27FC236}">
                <a16:creationId xmlns:a16="http://schemas.microsoft.com/office/drawing/2014/main" id="{35FB0A39-4A6F-4623-BEF5-B71397559D66}"/>
              </a:ext>
            </a:extLst>
          </p:cNvPr>
          <p:cNvSpPr txBox="1"/>
          <p:nvPr/>
        </p:nvSpPr>
        <p:spPr>
          <a:xfrm>
            <a:off x="2882021" y="5167680"/>
            <a:ext cx="1656184" cy="415498"/>
          </a:xfrm>
          <a:prstGeom prst="rect">
            <a:avLst/>
          </a:prstGeom>
          <a:noFill/>
        </p:spPr>
        <p:txBody>
          <a:bodyPr wrap="square" rtlCol="0">
            <a:spAutoFit/>
          </a:bodyPr>
          <a:lstStyle/>
          <a:p>
            <a:r>
              <a:rPr kumimoji="1" lang="ja-JP" altLang="en-US" sz="1050" dirty="0">
                <a:latin typeface="+mn-ea"/>
                <a:ea typeface="+mn-ea"/>
              </a:rPr>
              <a:t>尻尾の角度</a:t>
            </a:r>
            <a:r>
              <a:rPr lang="ja-JP" altLang="en-US" sz="1050" dirty="0">
                <a:latin typeface="+mn-ea"/>
                <a:ea typeface="+mn-ea"/>
              </a:rPr>
              <a:t>設定</a:t>
            </a:r>
            <a:r>
              <a:rPr kumimoji="1" lang="ja-JP" altLang="en-US" sz="1050" dirty="0">
                <a:latin typeface="+mn-ea"/>
                <a:ea typeface="+mn-ea"/>
              </a:rPr>
              <a:t>と出力値を示すループ</a:t>
            </a:r>
          </a:p>
        </p:txBody>
      </p:sp>
      <p:cxnSp>
        <p:nvCxnSpPr>
          <p:cNvPr id="97" name="直線コネクタ 96">
            <a:extLst>
              <a:ext uri="{FF2B5EF4-FFF2-40B4-BE49-F238E27FC236}">
                <a16:creationId xmlns:a16="http://schemas.microsoft.com/office/drawing/2014/main" id="{7F031951-C26D-4824-B54E-C4732E2C3DFF}"/>
              </a:ext>
            </a:extLst>
          </p:cNvPr>
          <p:cNvCxnSpPr>
            <a:cxnSpLocks/>
            <a:stCxn id="85" idx="2"/>
          </p:cNvCxnSpPr>
          <p:nvPr/>
        </p:nvCxnSpPr>
        <p:spPr>
          <a:xfrm>
            <a:off x="3710113" y="5583178"/>
            <a:ext cx="536670" cy="3146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8" name="テキスト ボックス 107">
            <a:extLst>
              <a:ext uri="{FF2B5EF4-FFF2-40B4-BE49-F238E27FC236}">
                <a16:creationId xmlns:a16="http://schemas.microsoft.com/office/drawing/2014/main" id="{0D4B2CF9-E1E9-49AA-89CE-4775074306E4}"/>
              </a:ext>
            </a:extLst>
          </p:cNvPr>
          <p:cNvSpPr txBox="1"/>
          <p:nvPr/>
        </p:nvSpPr>
        <p:spPr>
          <a:xfrm>
            <a:off x="2492318" y="6809225"/>
            <a:ext cx="1453640" cy="577081"/>
          </a:xfrm>
          <a:prstGeom prst="rect">
            <a:avLst/>
          </a:prstGeom>
          <a:noFill/>
        </p:spPr>
        <p:txBody>
          <a:bodyPr wrap="square" rtlCol="0">
            <a:spAutoFit/>
          </a:bodyPr>
          <a:lstStyle/>
          <a:p>
            <a:r>
              <a:rPr kumimoji="1" lang="ja-JP" altLang="en-US" sz="1050" dirty="0">
                <a:latin typeface="+mn-ea"/>
                <a:ea typeface="+mn-ea"/>
              </a:rPr>
              <a:t>尻尾が目標の角度に達するまで尻尾を展開し続ける</a:t>
            </a:r>
          </a:p>
        </p:txBody>
      </p:sp>
      <p:cxnSp>
        <p:nvCxnSpPr>
          <p:cNvPr id="110" name="直線コネクタ 109">
            <a:extLst>
              <a:ext uri="{FF2B5EF4-FFF2-40B4-BE49-F238E27FC236}">
                <a16:creationId xmlns:a16="http://schemas.microsoft.com/office/drawing/2014/main" id="{B1AF7BDE-6C22-4FD0-951A-9F2738664C44}"/>
              </a:ext>
            </a:extLst>
          </p:cNvPr>
          <p:cNvCxnSpPr>
            <a:cxnSpLocks/>
            <a:stCxn id="108" idx="3"/>
          </p:cNvCxnSpPr>
          <p:nvPr/>
        </p:nvCxnSpPr>
        <p:spPr>
          <a:xfrm>
            <a:off x="3945958" y="7097766"/>
            <a:ext cx="321381" cy="20167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708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図 142">
            <a:extLst>
              <a:ext uri="{FF2B5EF4-FFF2-40B4-BE49-F238E27FC236}">
                <a16:creationId xmlns:a16="http://schemas.microsoft.com/office/drawing/2014/main" id="{8ACE9709-A4A4-493D-AAD2-4DC6AC67E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380" y="1159899"/>
            <a:ext cx="8112117" cy="7856229"/>
          </a:xfrm>
          <a:prstGeom prst="rect">
            <a:avLst/>
          </a:prstGeom>
        </p:spPr>
      </p:pic>
      <p:pic>
        <p:nvPicPr>
          <p:cNvPr id="136" name="図 135">
            <a:extLst>
              <a:ext uri="{FF2B5EF4-FFF2-40B4-BE49-F238E27FC236}">
                <a16:creationId xmlns:a16="http://schemas.microsoft.com/office/drawing/2014/main" id="{C6090D15-BDC0-4F54-AA3F-4A7FACC3C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2" y="3265998"/>
            <a:ext cx="4182814" cy="4204263"/>
          </a:xfrm>
          <a:prstGeom prst="rect">
            <a:avLst/>
          </a:prstGeom>
        </p:spPr>
      </p:pic>
      <p:pic>
        <p:nvPicPr>
          <p:cNvPr id="132" name="図 131">
            <a:extLst>
              <a:ext uri="{FF2B5EF4-FFF2-40B4-BE49-F238E27FC236}">
                <a16:creationId xmlns:a16="http://schemas.microsoft.com/office/drawing/2014/main" id="{D4DAB554-94E9-4658-B158-C12EDEAAA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11" y="7998774"/>
            <a:ext cx="4201925" cy="1602426"/>
          </a:xfrm>
          <a:prstGeom prst="rect">
            <a:avLst/>
          </a:prstGeom>
        </p:spPr>
      </p:pic>
      <p:pic>
        <p:nvPicPr>
          <p:cNvPr id="124" name="図 123">
            <a:extLst>
              <a:ext uri="{FF2B5EF4-FFF2-40B4-BE49-F238E27FC236}">
                <a16:creationId xmlns:a16="http://schemas.microsoft.com/office/drawing/2014/main" id="{0D2E1CA1-BD86-443E-8B0A-0DCF94D7A1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11" y="1148941"/>
            <a:ext cx="4586914" cy="1671174"/>
          </a:xfrm>
          <a:prstGeom prst="rect">
            <a:avLst/>
          </a:prstGeom>
        </p:spPr>
      </p:pic>
      <p:sp>
        <p:nvSpPr>
          <p:cNvPr id="109" name="四角形: 角を丸くする 108">
            <a:extLst>
              <a:ext uri="{FF2B5EF4-FFF2-40B4-BE49-F238E27FC236}">
                <a16:creationId xmlns:a16="http://schemas.microsoft.com/office/drawing/2014/main" id="{97960F48-0D0A-41E4-AF44-847DD4A8D4A9}"/>
              </a:ext>
            </a:extLst>
          </p:cNvPr>
          <p:cNvSpPr/>
          <p:nvPr/>
        </p:nvSpPr>
        <p:spPr>
          <a:xfrm>
            <a:off x="3744131" y="3897284"/>
            <a:ext cx="976581" cy="871765"/>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四角形: 角を丸くする 100">
            <a:extLst>
              <a:ext uri="{FF2B5EF4-FFF2-40B4-BE49-F238E27FC236}">
                <a16:creationId xmlns:a16="http://schemas.microsoft.com/office/drawing/2014/main" id="{02B6034F-471C-455D-9922-6508976B0D39}"/>
              </a:ext>
            </a:extLst>
          </p:cNvPr>
          <p:cNvSpPr/>
          <p:nvPr/>
        </p:nvSpPr>
        <p:spPr>
          <a:xfrm>
            <a:off x="5410436" y="2329175"/>
            <a:ext cx="1263833" cy="815623"/>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四角形: 角を丸くする 55">
            <a:extLst>
              <a:ext uri="{FF2B5EF4-FFF2-40B4-BE49-F238E27FC236}">
                <a16:creationId xmlns:a16="http://schemas.microsoft.com/office/drawing/2014/main" id="{10CF9E9F-7E13-466E-B57E-347491D8EF51}"/>
              </a:ext>
            </a:extLst>
          </p:cNvPr>
          <p:cNvSpPr/>
          <p:nvPr/>
        </p:nvSpPr>
        <p:spPr>
          <a:xfrm>
            <a:off x="1952167" y="1262759"/>
            <a:ext cx="1449858" cy="551133"/>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四角形: 角を丸くする 53">
            <a:extLst>
              <a:ext uri="{FF2B5EF4-FFF2-40B4-BE49-F238E27FC236}">
                <a16:creationId xmlns:a16="http://schemas.microsoft.com/office/drawing/2014/main" id="{8CCC22B7-8375-41CE-90E4-A0F058D888D6}"/>
              </a:ext>
            </a:extLst>
          </p:cNvPr>
          <p:cNvSpPr/>
          <p:nvPr/>
        </p:nvSpPr>
        <p:spPr>
          <a:xfrm>
            <a:off x="4103964" y="8742582"/>
            <a:ext cx="1333542" cy="757177"/>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C06F4F9E-DD01-4B8E-A18C-D6B046722513}"/>
              </a:ext>
            </a:extLst>
          </p:cNvPr>
          <p:cNvSpPr/>
          <p:nvPr/>
        </p:nvSpPr>
        <p:spPr>
          <a:xfrm>
            <a:off x="829222" y="4739480"/>
            <a:ext cx="1122946" cy="627339"/>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四角形: 角を丸くする 30">
            <a:extLst>
              <a:ext uri="{FF2B5EF4-FFF2-40B4-BE49-F238E27FC236}">
                <a16:creationId xmlns:a16="http://schemas.microsoft.com/office/drawing/2014/main" id="{F99A5ADD-AD57-4D09-ADE5-6DDEA7F47B0C}"/>
              </a:ext>
            </a:extLst>
          </p:cNvPr>
          <p:cNvSpPr/>
          <p:nvPr/>
        </p:nvSpPr>
        <p:spPr>
          <a:xfrm>
            <a:off x="11650767" y="6953435"/>
            <a:ext cx="1014730" cy="968866"/>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D4146EA-2A8F-4F8F-A250-FA2F375391BF}"/>
              </a:ext>
            </a:extLst>
          </p:cNvPr>
          <p:cNvSpPr/>
          <p:nvPr/>
        </p:nvSpPr>
        <p:spPr>
          <a:xfrm>
            <a:off x="0" y="0"/>
            <a:ext cx="12801600" cy="636359"/>
          </a:xfrm>
          <a:prstGeom prst="rect">
            <a:avLst/>
          </a:prstGeom>
          <a:gradFill>
            <a:gsLst>
              <a:gs pos="0">
                <a:srgbClr val="00FFCC">
                  <a:tint val="66000"/>
                  <a:satMod val="160000"/>
                </a:srgbClr>
              </a:gs>
              <a:gs pos="100000">
                <a:srgbClr val="00FFCC">
                  <a:tint val="44500"/>
                  <a:satMod val="160000"/>
                  <a:lumMod val="57000"/>
                </a:srgbClr>
              </a:gs>
              <a:gs pos="100000">
                <a:srgbClr val="00FFCC">
                  <a:tint val="23500"/>
                  <a:satMod val="160000"/>
                </a:srgbClr>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a:xfrm>
            <a:off x="-4863" y="17248"/>
            <a:ext cx="4240560" cy="598843"/>
          </a:xfrm>
        </p:spPr>
        <p:txBody>
          <a:bodyPr>
            <a:normAutofit fontScale="90000"/>
          </a:bodyPr>
          <a:lstStyle/>
          <a:p>
            <a:r>
              <a:rPr kumimoji="1" lang="en-US" altLang="ja-JP" dirty="0"/>
              <a:t>4.</a:t>
            </a:r>
            <a:r>
              <a:rPr kumimoji="1" lang="ja-JP" altLang="en-US" dirty="0"/>
              <a:t>振る舞いモデル</a:t>
            </a:r>
          </a:p>
        </p:txBody>
      </p:sp>
      <p:sp>
        <p:nvSpPr>
          <p:cNvPr id="20" name="正方形/長方形 19">
            <a:extLst>
              <a:ext uri="{FF2B5EF4-FFF2-40B4-BE49-F238E27FC236}">
                <a16:creationId xmlns:a16="http://schemas.microsoft.com/office/drawing/2014/main" id="{601DC2C8-ABCE-464C-AF05-37E19E3EF559}"/>
              </a:ext>
            </a:extLst>
          </p:cNvPr>
          <p:cNvSpPr/>
          <p:nvPr/>
        </p:nvSpPr>
        <p:spPr>
          <a:xfrm>
            <a:off x="-4863" y="589078"/>
            <a:ext cx="4247637" cy="400110"/>
          </a:xfrm>
          <a:prstGeom prst="rect">
            <a:avLst/>
          </a:prstGeom>
          <a:noFill/>
        </p:spPr>
        <p:txBody>
          <a:bodyPr wrap="square" lIns="91440" tIns="45720" rIns="91440" bIns="45720">
            <a:spAutoFit/>
          </a:bodyPr>
          <a:lstStyle/>
          <a:p>
            <a:pPr algn="ctr"/>
            <a:r>
              <a:rPr lang="en-US" altLang="ja-JP" sz="2000" b="1" u="sng" dirty="0">
                <a:ln w="0"/>
                <a:effectLst>
                  <a:outerShdw blurRad="38100" dist="19050" dir="2700000" algn="tl" rotWithShape="0">
                    <a:schemeClr val="dk1">
                      <a:alpha val="40000"/>
                    </a:schemeClr>
                  </a:outerShdw>
                </a:effectLst>
                <a:latin typeface="+mn-ea"/>
                <a:ea typeface="+mn-ea"/>
              </a:rPr>
              <a:t>4</a:t>
            </a:r>
            <a:r>
              <a:rPr lang="en-US" altLang="ja-JP" sz="2000" b="1" u="sng" cap="none" spc="0" dirty="0">
                <a:ln w="0"/>
                <a:solidFill>
                  <a:schemeClr val="tx1"/>
                </a:solidFill>
                <a:effectLst>
                  <a:outerShdw blurRad="38100" dist="19050" dir="2700000" algn="tl" rotWithShape="0">
                    <a:schemeClr val="dk1">
                      <a:alpha val="40000"/>
                    </a:schemeClr>
                  </a:outerShdw>
                </a:effectLst>
                <a:latin typeface="+mn-ea"/>
                <a:ea typeface="+mn-ea"/>
              </a:rPr>
              <a:t>.1 </a:t>
            </a:r>
            <a:r>
              <a:rPr lang="ja-JP" altLang="en-US" sz="2000" b="1" u="sng" cap="none" spc="0" dirty="0">
                <a:ln w="0"/>
                <a:solidFill>
                  <a:schemeClr val="tx1"/>
                </a:solidFill>
                <a:effectLst>
                  <a:outerShdw blurRad="38100" dist="19050" dir="2700000" algn="tl" rotWithShape="0">
                    <a:schemeClr val="dk1">
                      <a:alpha val="40000"/>
                    </a:schemeClr>
                  </a:outerShdw>
                </a:effectLst>
                <a:latin typeface="+mn-ea"/>
                <a:ea typeface="+mn-ea"/>
              </a:rPr>
              <a:t>シーソー上を前進する振る舞い</a:t>
            </a:r>
          </a:p>
        </p:txBody>
      </p:sp>
      <p:sp>
        <p:nvSpPr>
          <p:cNvPr id="21" name="正方形/長方形 20">
            <a:extLst>
              <a:ext uri="{FF2B5EF4-FFF2-40B4-BE49-F238E27FC236}">
                <a16:creationId xmlns:a16="http://schemas.microsoft.com/office/drawing/2014/main" id="{49EE6AC7-2D9C-46FC-AF79-C73D48F9D971}"/>
              </a:ext>
            </a:extLst>
          </p:cNvPr>
          <p:cNvSpPr/>
          <p:nvPr/>
        </p:nvSpPr>
        <p:spPr>
          <a:xfrm>
            <a:off x="-148256" y="7453572"/>
            <a:ext cx="4391031" cy="400110"/>
          </a:xfrm>
          <a:prstGeom prst="rect">
            <a:avLst/>
          </a:prstGeom>
          <a:noFill/>
        </p:spPr>
        <p:txBody>
          <a:bodyPr wrap="square" lIns="91440" tIns="45720" rIns="91440" bIns="45720">
            <a:spAutoFit/>
          </a:bodyPr>
          <a:lstStyle/>
          <a:p>
            <a:pPr algn="ctr"/>
            <a:r>
              <a:rPr lang="en-US" altLang="ja-JP" sz="2000" b="1" u="sng" dirty="0">
                <a:ln w="0"/>
                <a:effectLst>
                  <a:outerShdw blurRad="38100" dist="19050" dir="2700000" algn="tl" rotWithShape="0">
                    <a:schemeClr val="dk1">
                      <a:alpha val="40000"/>
                    </a:schemeClr>
                  </a:outerShdw>
                </a:effectLst>
                <a:latin typeface="+mn-ea"/>
                <a:ea typeface="+mn-ea"/>
              </a:rPr>
              <a:t>4</a:t>
            </a:r>
            <a:r>
              <a:rPr lang="en-US" altLang="ja-JP" sz="2000" b="1" u="sng" cap="none" spc="0" dirty="0">
                <a:ln w="0"/>
                <a:solidFill>
                  <a:schemeClr val="tx1"/>
                </a:solidFill>
                <a:effectLst>
                  <a:outerShdw blurRad="38100" dist="19050" dir="2700000" algn="tl" rotWithShape="0">
                    <a:schemeClr val="dk1">
                      <a:alpha val="40000"/>
                    </a:schemeClr>
                  </a:outerShdw>
                </a:effectLst>
                <a:latin typeface="+mn-ea"/>
                <a:ea typeface="+mn-ea"/>
              </a:rPr>
              <a:t>.3 </a:t>
            </a:r>
            <a:r>
              <a:rPr lang="ja-JP" altLang="en-US" sz="2000" b="1" u="sng" cap="none" spc="0" dirty="0">
                <a:ln w="0"/>
                <a:solidFill>
                  <a:schemeClr val="tx1"/>
                </a:solidFill>
                <a:effectLst>
                  <a:outerShdw blurRad="38100" dist="19050" dir="2700000" algn="tl" rotWithShape="0">
                    <a:schemeClr val="dk1">
                      <a:alpha val="40000"/>
                    </a:schemeClr>
                  </a:outerShdw>
                </a:effectLst>
                <a:latin typeface="+mn-ea"/>
                <a:ea typeface="+mn-ea"/>
              </a:rPr>
              <a:t>シーソー上を後進する振る舞い</a:t>
            </a:r>
          </a:p>
        </p:txBody>
      </p:sp>
      <p:sp>
        <p:nvSpPr>
          <p:cNvPr id="22" name="テキスト ボックス 21">
            <a:extLst>
              <a:ext uri="{FF2B5EF4-FFF2-40B4-BE49-F238E27FC236}">
                <a16:creationId xmlns:a16="http://schemas.microsoft.com/office/drawing/2014/main" id="{FFE1C628-1BEC-48FC-8906-3603CF4DBB9F}"/>
              </a:ext>
            </a:extLst>
          </p:cNvPr>
          <p:cNvSpPr txBox="1"/>
          <p:nvPr/>
        </p:nvSpPr>
        <p:spPr>
          <a:xfrm>
            <a:off x="3944" y="904655"/>
            <a:ext cx="4794448" cy="276999"/>
          </a:xfrm>
          <a:prstGeom prst="rect">
            <a:avLst/>
          </a:prstGeom>
          <a:noFill/>
        </p:spPr>
        <p:txBody>
          <a:bodyPr wrap="square" rtlCol="0">
            <a:spAutoFit/>
          </a:bodyPr>
          <a:lstStyle/>
          <a:p>
            <a:r>
              <a:rPr lang="ja-JP" altLang="en-US" sz="1200" dirty="0">
                <a:latin typeface="+mn-ea"/>
                <a:ea typeface="+mn-ea"/>
              </a:rPr>
              <a:t>シーソー上を前進する際の走行体の状態遷移を下図に示す。</a:t>
            </a:r>
            <a:endParaRPr kumimoji="1" lang="ja-JP" altLang="en-US" sz="1200" dirty="0">
              <a:latin typeface="+mn-ea"/>
              <a:ea typeface="+mn-ea"/>
            </a:endParaRPr>
          </a:p>
        </p:txBody>
      </p:sp>
      <p:sp>
        <p:nvSpPr>
          <p:cNvPr id="23" name="テキスト ボックス 22">
            <a:extLst>
              <a:ext uri="{FF2B5EF4-FFF2-40B4-BE49-F238E27FC236}">
                <a16:creationId xmlns:a16="http://schemas.microsoft.com/office/drawing/2014/main" id="{0AA26135-CFC1-45F8-B6EB-41C179B46674}"/>
              </a:ext>
            </a:extLst>
          </p:cNvPr>
          <p:cNvSpPr txBox="1"/>
          <p:nvPr/>
        </p:nvSpPr>
        <p:spPr>
          <a:xfrm>
            <a:off x="33143" y="7830824"/>
            <a:ext cx="4794448" cy="276999"/>
          </a:xfrm>
          <a:prstGeom prst="rect">
            <a:avLst/>
          </a:prstGeom>
          <a:noFill/>
        </p:spPr>
        <p:txBody>
          <a:bodyPr wrap="square" rtlCol="0">
            <a:spAutoFit/>
          </a:bodyPr>
          <a:lstStyle/>
          <a:p>
            <a:r>
              <a:rPr lang="ja-JP" altLang="en-US" sz="1200" dirty="0">
                <a:latin typeface="+mn-ea"/>
                <a:ea typeface="+mn-ea"/>
              </a:rPr>
              <a:t>シーソー上を後進する際の走行体の状態遷移を下図に示す。</a:t>
            </a:r>
            <a:endParaRPr kumimoji="1" lang="ja-JP" altLang="en-US" sz="1200" dirty="0">
              <a:latin typeface="+mn-ea"/>
              <a:ea typeface="+mn-ea"/>
            </a:endParaRPr>
          </a:p>
        </p:txBody>
      </p:sp>
      <p:sp>
        <p:nvSpPr>
          <p:cNvPr id="24" name="正方形/長方形 23">
            <a:extLst>
              <a:ext uri="{FF2B5EF4-FFF2-40B4-BE49-F238E27FC236}">
                <a16:creationId xmlns:a16="http://schemas.microsoft.com/office/drawing/2014/main" id="{1749E43D-61BF-41B9-B5A4-49C789D43097}"/>
              </a:ext>
            </a:extLst>
          </p:cNvPr>
          <p:cNvSpPr/>
          <p:nvPr/>
        </p:nvSpPr>
        <p:spPr>
          <a:xfrm>
            <a:off x="-148256" y="2706316"/>
            <a:ext cx="4677471" cy="400110"/>
          </a:xfrm>
          <a:prstGeom prst="rect">
            <a:avLst/>
          </a:prstGeom>
          <a:noFill/>
        </p:spPr>
        <p:txBody>
          <a:bodyPr wrap="square" lIns="91440" tIns="45720" rIns="91440" bIns="45720">
            <a:spAutoFit/>
          </a:bodyPr>
          <a:lstStyle/>
          <a:p>
            <a:pPr algn="ctr"/>
            <a:r>
              <a:rPr lang="en-US" altLang="ja-JP" sz="2000" b="1" u="sng" dirty="0">
                <a:ln w="0"/>
                <a:effectLst>
                  <a:outerShdw blurRad="38100" dist="19050" dir="2700000" algn="tl" rotWithShape="0">
                    <a:schemeClr val="dk1">
                      <a:alpha val="40000"/>
                    </a:schemeClr>
                  </a:outerShdw>
                </a:effectLst>
                <a:latin typeface="+mn-ea"/>
                <a:ea typeface="+mn-ea"/>
              </a:rPr>
              <a:t>4</a:t>
            </a:r>
            <a:r>
              <a:rPr lang="en-US" altLang="ja-JP" sz="2000" b="1" u="sng" cap="none" spc="0" dirty="0">
                <a:ln w="0"/>
                <a:solidFill>
                  <a:schemeClr val="tx1"/>
                </a:solidFill>
                <a:effectLst>
                  <a:outerShdw blurRad="38100" dist="19050" dir="2700000" algn="tl" rotWithShape="0">
                    <a:schemeClr val="dk1">
                      <a:alpha val="40000"/>
                    </a:schemeClr>
                  </a:outerShdw>
                </a:effectLst>
                <a:latin typeface="+mn-ea"/>
                <a:ea typeface="+mn-ea"/>
              </a:rPr>
              <a:t>.2 </a:t>
            </a:r>
            <a:r>
              <a:rPr lang="ja-JP" altLang="en-US" sz="2000" b="1" u="sng" cap="none" spc="0" dirty="0">
                <a:ln w="0"/>
                <a:solidFill>
                  <a:schemeClr val="tx1"/>
                </a:solidFill>
                <a:effectLst>
                  <a:outerShdw blurRad="38100" dist="19050" dir="2700000" algn="tl" rotWithShape="0">
                    <a:schemeClr val="dk1">
                      <a:alpha val="40000"/>
                    </a:schemeClr>
                  </a:outerShdw>
                </a:effectLst>
                <a:latin typeface="+mn-ea"/>
                <a:ea typeface="+mn-ea"/>
              </a:rPr>
              <a:t>停止状態から尻尾を出す振る舞い</a:t>
            </a:r>
          </a:p>
        </p:txBody>
      </p:sp>
      <p:sp>
        <p:nvSpPr>
          <p:cNvPr id="25" name="テキスト ボックス 24">
            <a:extLst>
              <a:ext uri="{FF2B5EF4-FFF2-40B4-BE49-F238E27FC236}">
                <a16:creationId xmlns:a16="http://schemas.microsoft.com/office/drawing/2014/main" id="{C20E1E8D-901C-456A-949C-7E743AF6824B}"/>
              </a:ext>
            </a:extLst>
          </p:cNvPr>
          <p:cNvSpPr txBox="1"/>
          <p:nvPr/>
        </p:nvSpPr>
        <p:spPr>
          <a:xfrm>
            <a:off x="-19820" y="3044974"/>
            <a:ext cx="4794448" cy="276999"/>
          </a:xfrm>
          <a:prstGeom prst="rect">
            <a:avLst/>
          </a:prstGeom>
          <a:noFill/>
        </p:spPr>
        <p:txBody>
          <a:bodyPr wrap="square" rtlCol="0">
            <a:spAutoFit/>
          </a:bodyPr>
          <a:lstStyle/>
          <a:p>
            <a:r>
              <a:rPr lang="ja-JP" altLang="en-US" sz="1200" dirty="0">
                <a:latin typeface="+mn-ea"/>
                <a:ea typeface="+mn-ea"/>
              </a:rPr>
              <a:t>走行体の停止状態から尻尾を出す動作を下図に示す。</a:t>
            </a:r>
            <a:endParaRPr kumimoji="1" lang="ja-JP" altLang="en-US" sz="1200" dirty="0">
              <a:latin typeface="+mn-ea"/>
              <a:ea typeface="+mn-ea"/>
            </a:endParaRPr>
          </a:p>
        </p:txBody>
      </p:sp>
      <p:sp>
        <p:nvSpPr>
          <p:cNvPr id="26" name="テキスト ボックス 25">
            <a:extLst>
              <a:ext uri="{FF2B5EF4-FFF2-40B4-BE49-F238E27FC236}">
                <a16:creationId xmlns:a16="http://schemas.microsoft.com/office/drawing/2014/main" id="{5CE05E91-A190-463E-B2D0-2521EB0ADDEE}"/>
              </a:ext>
            </a:extLst>
          </p:cNvPr>
          <p:cNvSpPr txBox="1"/>
          <p:nvPr/>
        </p:nvSpPr>
        <p:spPr>
          <a:xfrm>
            <a:off x="4567694" y="966210"/>
            <a:ext cx="3730872" cy="276999"/>
          </a:xfrm>
          <a:prstGeom prst="rect">
            <a:avLst/>
          </a:prstGeom>
          <a:noFill/>
        </p:spPr>
        <p:txBody>
          <a:bodyPr wrap="square" rtlCol="0">
            <a:spAutoFit/>
          </a:bodyPr>
          <a:lstStyle/>
          <a:p>
            <a:r>
              <a:rPr lang="ja-JP" altLang="en-US" sz="1200" dirty="0">
                <a:latin typeface="+mn-ea"/>
                <a:ea typeface="+mn-ea"/>
              </a:rPr>
              <a:t>シーソー降段中の走行体の動作を下図に示す。</a:t>
            </a:r>
            <a:endParaRPr kumimoji="1" lang="ja-JP" altLang="en-US" sz="1200" dirty="0">
              <a:latin typeface="+mn-ea"/>
              <a:ea typeface="+mn-ea"/>
            </a:endParaRPr>
          </a:p>
        </p:txBody>
      </p:sp>
      <p:sp>
        <p:nvSpPr>
          <p:cNvPr id="27" name="正方形/長方形 26">
            <a:extLst>
              <a:ext uri="{FF2B5EF4-FFF2-40B4-BE49-F238E27FC236}">
                <a16:creationId xmlns:a16="http://schemas.microsoft.com/office/drawing/2014/main" id="{7D79F682-B413-4AE2-9FBA-DDF6D72A62BB}"/>
              </a:ext>
            </a:extLst>
          </p:cNvPr>
          <p:cNvSpPr/>
          <p:nvPr/>
        </p:nvSpPr>
        <p:spPr>
          <a:xfrm>
            <a:off x="4513428" y="597900"/>
            <a:ext cx="3785138" cy="400110"/>
          </a:xfrm>
          <a:prstGeom prst="rect">
            <a:avLst/>
          </a:prstGeom>
          <a:noFill/>
        </p:spPr>
        <p:txBody>
          <a:bodyPr wrap="square" lIns="91440" tIns="45720" rIns="91440" bIns="45720">
            <a:spAutoFit/>
          </a:bodyPr>
          <a:lstStyle/>
          <a:p>
            <a:pPr algn="ctr"/>
            <a:r>
              <a:rPr lang="en-US" altLang="ja-JP" sz="2000" b="1" u="sng" dirty="0">
                <a:ln w="0"/>
                <a:effectLst>
                  <a:outerShdw blurRad="38100" dist="19050" dir="2700000" algn="tl" rotWithShape="0">
                    <a:schemeClr val="dk1">
                      <a:alpha val="40000"/>
                    </a:schemeClr>
                  </a:outerShdw>
                </a:effectLst>
                <a:latin typeface="+mn-ea"/>
                <a:ea typeface="+mn-ea"/>
              </a:rPr>
              <a:t>4</a:t>
            </a:r>
            <a:r>
              <a:rPr lang="en-US" altLang="ja-JP" sz="2000" b="1" u="sng" cap="none" spc="0" dirty="0">
                <a:ln w="0"/>
                <a:solidFill>
                  <a:schemeClr val="tx1"/>
                </a:solidFill>
                <a:effectLst>
                  <a:outerShdw blurRad="38100" dist="19050" dir="2700000" algn="tl" rotWithShape="0">
                    <a:schemeClr val="dk1">
                      <a:alpha val="40000"/>
                    </a:schemeClr>
                  </a:outerShdw>
                </a:effectLst>
                <a:latin typeface="+mn-ea"/>
                <a:ea typeface="+mn-ea"/>
              </a:rPr>
              <a:t>.4 </a:t>
            </a:r>
            <a:r>
              <a:rPr lang="ja-JP" altLang="en-US" sz="2000" b="1" u="sng" cap="none" spc="0" dirty="0">
                <a:ln w="0"/>
                <a:solidFill>
                  <a:schemeClr val="tx1"/>
                </a:solidFill>
                <a:effectLst>
                  <a:outerShdw blurRad="38100" dist="19050" dir="2700000" algn="tl" rotWithShape="0">
                    <a:schemeClr val="dk1">
                      <a:alpha val="40000"/>
                    </a:schemeClr>
                  </a:outerShdw>
                </a:effectLst>
                <a:latin typeface="+mn-ea"/>
                <a:ea typeface="+mn-ea"/>
              </a:rPr>
              <a:t>シーソー降段中の振る舞い</a:t>
            </a:r>
          </a:p>
        </p:txBody>
      </p:sp>
      <p:sp>
        <p:nvSpPr>
          <p:cNvPr id="29" name="正方形/長方形 28">
            <a:extLst>
              <a:ext uri="{FF2B5EF4-FFF2-40B4-BE49-F238E27FC236}">
                <a16:creationId xmlns:a16="http://schemas.microsoft.com/office/drawing/2014/main" id="{8055CFDF-1CFE-45D4-9EA2-28F5FC00FA50}"/>
              </a:ext>
            </a:extLst>
          </p:cNvPr>
          <p:cNvSpPr/>
          <p:nvPr/>
        </p:nvSpPr>
        <p:spPr>
          <a:xfrm>
            <a:off x="9696424" y="-109642"/>
            <a:ext cx="3225563" cy="923330"/>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latin typeface="游明朝" panose="02020400000000000000" pitchFamily="18" charset="-128"/>
                <a:ea typeface="游明朝" panose="02020400000000000000" pitchFamily="18" charset="-128"/>
              </a:rPr>
              <a:t>KERT-B3</a:t>
            </a:r>
          </a:p>
        </p:txBody>
      </p:sp>
      <p:cxnSp>
        <p:nvCxnSpPr>
          <p:cNvPr id="32" name="直線コネクタ 31">
            <a:extLst>
              <a:ext uri="{FF2B5EF4-FFF2-40B4-BE49-F238E27FC236}">
                <a16:creationId xmlns:a16="http://schemas.microsoft.com/office/drawing/2014/main" id="{53269B40-6603-4843-89F1-8B5309F3FBE4}"/>
              </a:ext>
            </a:extLst>
          </p:cNvPr>
          <p:cNvCxnSpPr>
            <a:cxnSpLocks/>
          </p:cNvCxnSpPr>
          <p:nvPr/>
        </p:nvCxnSpPr>
        <p:spPr>
          <a:xfrm flipV="1">
            <a:off x="1952167" y="4698395"/>
            <a:ext cx="578911" cy="4001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四角形: 角を丸くする 32">
            <a:extLst>
              <a:ext uri="{FF2B5EF4-FFF2-40B4-BE49-F238E27FC236}">
                <a16:creationId xmlns:a16="http://schemas.microsoft.com/office/drawing/2014/main" id="{DF4A5E82-903B-49DB-8CCF-CBC4D4B11C00}"/>
              </a:ext>
            </a:extLst>
          </p:cNvPr>
          <p:cNvSpPr/>
          <p:nvPr/>
        </p:nvSpPr>
        <p:spPr>
          <a:xfrm>
            <a:off x="2962010" y="6413778"/>
            <a:ext cx="1139658" cy="987380"/>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2941747F-2B42-49B6-949A-96B50D2F79DC}"/>
              </a:ext>
            </a:extLst>
          </p:cNvPr>
          <p:cNvSpPr txBox="1"/>
          <p:nvPr/>
        </p:nvSpPr>
        <p:spPr>
          <a:xfrm>
            <a:off x="2942605" y="6369804"/>
            <a:ext cx="1244153" cy="1061829"/>
          </a:xfrm>
          <a:prstGeom prst="rect">
            <a:avLst/>
          </a:prstGeom>
          <a:noFill/>
        </p:spPr>
        <p:txBody>
          <a:bodyPr wrap="square" rtlCol="0">
            <a:spAutoFit/>
          </a:bodyPr>
          <a:lstStyle/>
          <a:p>
            <a:r>
              <a:rPr kumimoji="1" lang="ja-JP" altLang="en-US" sz="1050" dirty="0">
                <a:latin typeface="+mn-ea"/>
                <a:ea typeface="+mn-ea"/>
              </a:rPr>
              <a:t>シーソーの傾</a:t>
            </a:r>
            <a:r>
              <a:rPr lang="ja-JP" altLang="en-US" sz="1050" dirty="0">
                <a:latin typeface="+mn-ea"/>
                <a:ea typeface="+mn-ea"/>
              </a:rPr>
              <a:t>き時に停止状態に移行しつつ勢いで前方へ転倒を防ぐ尻尾制御を行う</a:t>
            </a:r>
            <a:endParaRPr kumimoji="1" lang="ja-JP" altLang="en-US" sz="1050" dirty="0">
              <a:latin typeface="+mn-ea"/>
              <a:ea typeface="+mn-ea"/>
            </a:endParaRPr>
          </a:p>
        </p:txBody>
      </p:sp>
      <p:sp>
        <p:nvSpPr>
          <p:cNvPr id="40" name="テキスト ボックス 39">
            <a:extLst>
              <a:ext uri="{FF2B5EF4-FFF2-40B4-BE49-F238E27FC236}">
                <a16:creationId xmlns:a16="http://schemas.microsoft.com/office/drawing/2014/main" id="{9EE916C6-CF28-4B2B-B6D2-3AE8568CA09E}"/>
              </a:ext>
            </a:extLst>
          </p:cNvPr>
          <p:cNvSpPr txBox="1"/>
          <p:nvPr/>
        </p:nvSpPr>
        <p:spPr>
          <a:xfrm>
            <a:off x="880528" y="4716535"/>
            <a:ext cx="1142264" cy="738664"/>
          </a:xfrm>
          <a:prstGeom prst="rect">
            <a:avLst/>
          </a:prstGeom>
          <a:noFill/>
        </p:spPr>
        <p:txBody>
          <a:bodyPr wrap="square" rtlCol="0">
            <a:spAutoFit/>
          </a:bodyPr>
          <a:lstStyle/>
          <a:p>
            <a:r>
              <a:rPr kumimoji="1" lang="ja-JP" altLang="en-US" sz="1050" dirty="0">
                <a:latin typeface="+mn-ea"/>
                <a:ea typeface="+mn-ea"/>
              </a:rPr>
              <a:t>倒れないようにするため速く尻尾を出す必要がある</a:t>
            </a:r>
          </a:p>
        </p:txBody>
      </p:sp>
      <p:cxnSp>
        <p:nvCxnSpPr>
          <p:cNvPr id="44" name="直線コネクタ 43">
            <a:extLst>
              <a:ext uri="{FF2B5EF4-FFF2-40B4-BE49-F238E27FC236}">
                <a16:creationId xmlns:a16="http://schemas.microsoft.com/office/drawing/2014/main" id="{6861A0E5-93C3-459D-8514-831FA4C5E9D1}"/>
              </a:ext>
            </a:extLst>
          </p:cNvPr>
          <p:cNvCxnSpPr>
            <a:cxnSpLocks/>
          </p:cNvCxnSpPr>
          <p:nvPr/>
        </p:nvCxnSpPr>
        <p:spPr>
          <a:xfrm>
            <a:off x="3410036" y="9016129"/>
            <a:ext cx="691631" cy="921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線コネクタ 44">
            <a:extLst>
              <a:ext uri="{FF2B5EF4-FFF2-40B4-BE49-F238E27FC236}">
                <a16:creationId xmlns:a16="http://schemas.microsoft.com/office/drawing/2014/main" id="{81A4C2AF-BCC3-496B-AE42-1DB86E9132CA}"/>
              </a:ext>
            </a:extLst>
          </p:cNvPr>
          <p:cNvCxnSpPr>
            <a:cxnSpLocks/>
            <a:stCxn id="55" idx="3"/>
          </p:cNvCxnSpPr>
          <p:nvPr/>
        </p:nvCxnSpPr>
        <p:spPr>
          <a:xfrm>
            <a:off x="3410036" y="1546025"/>
            <a:ext cx="182452" cy="446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テキスト ボックス 45">
            <a:extLst>
              <a:ext uri="{FF2B5EF4-FFF2-40B4-BE49-F238E27FC236}">
                <a16:creationId xmlns:a16="http://schemas.microsoft.com/office/drawing/2014/main" id="{9C14BB8C-9142-4DA7-94C9-E7054A6E6F07}"/>
              </a:ext>
            </a:extLst>
          </p:cNvPr>
          <p:cNvSpPr txBox="1"/>
          <p:nvPr/>
        </p:nvSpPr>
        <p:spPr>
          <a:xfrm>
            <a:off x="11648925" y="7003449"/>
            <a:ext cx="1016572" cy="900246"/>
          </a:xfrm>
          <a:prstGeom prst="rect">
            <a:avLst/>
          </a:prstGeom>
          <a:noFill/>
        </p:spPr>
        <p:txBody>
          <a:bodyPr wrap="square" rtlCol="0">
            <a:spAutoFit/>
          </a:bodyPr>
          <a:lstStyle/>
          <a:p>
            <a:r>
              <a:rPr kumimoji="1" lang="ja-JP" altLang="en-US" sz="1050" dirty="0">
                <a:latin typeface="+mn-ea"/>
                <a:ea typeface="+mn-ea"/>
              </a:rPr>
              <a:t>乗段時のように、降段中に尻尾制御を行うことで前方の転倒を防ぐ</a:t>
            </a:r>
          </a:p>
        </p:txBody>
      </p:sp>
      <p:cxnSp>
        <p:nvCxnSpPr>
          <p:cNvPr id="47" name="直線コネクタ 46">
            <a:extLst>
              <a:ext uri="{FF2B5EF4-FFF2-40B4-BE49-F238E27FC236}">
                <a16:creationId xmlns:a16="http://schemas.microsoft.com/office/drawing/2014/main" id="{2C07AF6F-C8EF-4D64-BD1D-363538D4200B}"/>
              </a:ext>
            </a:extLst>
          </p:cNvPr>
          <p:cNvCxnSpPr>
            <a:cxnSpLocks/>
            <a:endCxn id="46" idx="0"/>
          </p:cNvCxnSpPr>
          <p:nvPr/>
        </p:nvCxnSpPr>
        <p:spPr>
          <a:xfrm>
            <a:off x="11648925" y="6611304"/>
            <a:ext cx="508286" cy="39214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線コネクタ 48">
            <a:extLst>
              <a:ext uri="{FF2B5EF4-FFF2-40B4-BE49-F238E27FC236}">
                <a16:creationId xmlns:a16="http://schemas.microsoft.com/office/drawing/2014/main" id="{9435D6A1-CC1F-4C72-AB5F-9EBA5E2B8817}"/>
              </a:ext>
            </a:extLst>
          </p:cNvPr>
          <p:cNvCxnSpPr>
            <a:cxnSpLocks/>
            <a:endCxn id="34" idx="1"/>
          </p:cNvCxnSpPr>
          <p:nvPr/>
        </p:nvCxnSpPr>
        <p:spPr>
          <a:xfrm>
            <a:off x="2683773" y="6611304"/>
            <a:ext cx="258832" cy="28941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テキスト ボックス 49">
            <a:extLst>
              <a:ext uri="{FF2B5EF4-FFF2-40B4-BE49-F238E27FC236}">
                <a16:creationId xmlns:a16="http://schemas.microsoft.com/office/drawing/2014/main" id="{F518C7F3-40A7-405E-BA34-89224550C5A7}"/>
              </a:ext>
            </a:extLst>
          </p:cNvPr>
          <p:cNvSpPr txBox="1"/>
          <p:nvPr/>
        </p:nvSpPr>
        <p:spPr>
          <a:xfrm>
            <a:off x="4101667" y="8735777"/>
            <a:ext cx="1399384" cy="738664"/>
          </a:xfrm>
          <a:prstGeom prst="rect">
            <a:avLst/>
          </a:prstGeom>
          <a:noFill/>
        </p:spPr>
        <p:txBody>
          <a:bodyPr wrap="square" rtlCol="0">
            <a:spAutoFit/>
          </a:bodyPr>
          <a:lstStyle/>
          <a:p>
            <a:r>
              <a:rPr kumimoji="1" lang="ja-JP" altLang="en-US" sz="1050" dirty="0">
                <a:latin typeface="+mn-ea"/>
                <a:ea typeface="+mn-ea"/>
              </a:rPr>
              <a:t>尻尾を使い、安定した三点倒立走行で後進するため転倒する可能性が低い</a:t>
            </a:r>
          </a:p>
        </p:txBody>
      </p:sp>
      <p:sp>
        <p:nvSpPr>
          <p:cNvPr id="55" name="テキスト ボックス 54">
            <a:extLst>
              <a:ext uri="{FF2B5EF4-FFF2-40B4-BE49-F238E27FC236}">
                <a16:creationId xmlns:a16="http://schemas.microsoft.com/office/drawing/2014/main" id="{D1FE1580-4F3C-46CE-B1E7-94B3947C24AC}"/>
              </a:ext>
            </a:extLst>
          </p:cNvPr>
          <p:cNvSpPr txBox="1"/>
          <p:nvPr/>
        </p:nvSpPr>
        <p:spPr>
          <a:xfrm>
            <a:off x="1891309" y="1257484"/>
            <a:ext cx="1518727" cy="577081"/>
          </a:xfrm>
          <a:prstGeom prst="rect">
            <a:avLst/>
          </a:prstGeom>
          <a:noFill/>
        </p:spPr>
        <p:txBody>
          <a:bodyPr wrap="square" rtlCol="0">
            <a:spAutoFit/>
          </a:bodyPr>
          <a:lstStyle/>
          <a:p>
            <a:r>
              <a:rPr kumimoji="1" lang="ja-JP" altLang="en-US" sz="1050" dirty="0">
                <a:latin typeface="+mn-ea"/>
                <a:ea typeface="+mn-ea"/>
              </a:rPr>
              <a:t>傾きの変化を取得し尻尾重心へ移行、前方への転倒を防ぐ</a:t>
            </a:r>
          </a:p>
        </p:txBody>
      </p:sp>
      <p:sp>
        <p:nvSpPr>
          <p:cNvPr id="98" name="四角形: 角を丸くする 97">
            <a:extLst>
              <a:ext uri="{FF2B5EF4-FFF2-40B4-BE49-F238E27FC236}">
                <a16:creationId xmlns:a16="http://schemas.microsoft.com/office/drawing/2014/main" id="{C3F5A241-41EB-4B3E-9CD7-C568613985E5}"/>
              </a:ext>
            </a:extLst>
          </p:cNvPr>
          <p:cNvSpPr/>
          <p:nvPr/>
        </p:nvSpPr>
        <p:spPr>
          <a:xfrm>
            <a:off x="3247978" y="5477202"/>
            <a:ext cx="1472734" cy="814660"/>
          </a:xfrm>
          <a:prstGeom prst="roundRect">
            <a:avLst/>
          </a:prstGeom>
          <a:solidFill>
            <a:srgbClr val="F38D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2CEAE8E8-F55C-477D-8807-9291F69789D2}"/>
              </a:ext>
            </a:extLst>
          </p:cNvPr>
          <p:cNvSpPr txBox="1"/>
          <p:nvPr/>
        </p:nvSpPr>
        <p:spPr>
          <a:xfrm>
            <a:off x="5342635" y="2382523"/>
            <a:ext cx="1399383" cy="738664"/>
          </a:xfrm>
          <a:prstGeom prst="rect">
            <a:avLst/>
          </a:prstGeom>
          <a:noFill/>
        </p:spPr>
        <p:txBody>
          <a:bodyPr wrap="square" rtlCol="0">
            <a:spAutoFit/>
          </a:bodyPr>
          <a:lstStyle/>
          <a:p>
            <a:r>
              <a:rPr lang="ja-JP" altLang="en-US" sz="1050" dirty="0">
                <a:latin typeface="+mn-ea"/>
                <a:ea typeface="+mn-ea"/>
              </a:rPr>
              <a:t>一定速度で走行し、シーソー降段状態へ行こうとするために段差を検知する</a:t>
            </a:r>
            <a:endParaRPr kumimoji="1" lang="ja-JP" altLang="en-US" sz="1050" dirty="0">
              <a:latin typeface="+mn-ea"/>
              <a:ea typeface="+mn-ea"/>
            </a:endParaRPr>
          </a:p>
        </p:txBody>
      </p:sp>
      <p:cxnSp>
        <p:nvCxnSpPr>
          <p:cNvPr id="100" name="直線コネクタ 99">
            <a:extLst>
              <a:ext uri="{FF2B5EF4-FFF2-40B4-BE49-F238E27FC236}">
                <a16:creationId xmlns:a16="http://schemas.microsoft.com/office/drawing/2014/main" id="{5A81BEBB-B61B-4D47-8079-DE390105517A}"/>
              </a:ext>
            </a:extLst>
          </p:cNvPr>
          <p:cNvCxnSpPr>
            <a:cxnSpLocks/>
            <a:stCxn id="98" idx="2"/>
          </p:cNvCxnSpPr>
          <p:nvPr/>
        </p:nvCxnSpPr>
        <p:spPr>
          <a:xfrm>
            <a:off x="3984345" y="6291862"/>
            <a:ext cx="786390" cy="932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直線コネクタ 103">
            <a:extLst>
              <a:ext uri="{FF2B5EF4-FFF2-40B4-BE49-F238E27FC236}">
                <a16:creationId xmlns:a16="http://schemas.microsoft.com/office/drawing/2014/main" id="{D7FD828A-E2B2-4D0B-A3C7-03A675D82FC3}"/>
              </a:ext>
            </a:extLst>
          </p:cNvPr>
          <p:cNvCxnSpPr>
            <a:cxnSpLocks/>
            <a:endCxn id="99" idx="1"/>
          </p:cNvCxnSpPr>
          <p:nvPr/>
        </p:nvCxnSpPr>
        <p:spPr>
          <a:xfrm>
            <a:off x="4839820" y="2438124"/>
            <a:ext cx="502815" cy="3137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8" name="テキスト ボックス 107">
            <a:extLst>
              <a:ext uri="{FF2B5EF4-FFF2-40B4-BE49-F238E27FC236}">
                <a16:creationId xmlns:a16="http://schemas.microsoft.com/office/drawing/2014/main" id="{88B6F93E-F3F5-4DBC-8DB7-6B15B8795F9C}"/>
              </a:ext>
            </a:extLst>
          </p:cNvPr>
          <p:cNvSpPr txBox="1"/>
          <p:nvPr/>
        </p:nvSpPr>
        <p:spPr>
          <a:xfrm>
            <a:off x="3720179" y="3919223"/>
            <a:ext cx="1016572" cy="900246"/>
          </a:xfrm>
          <a:prstGeom prst="rect">
            <a:avLst/>
          </a:prstGeom>
          <a:noFill/>
        </p:spPr>
        <p:txBody>
          <a:bodyPr wrap="square" rtlCol="0">
            <a:spAutoFit/>
          </a:bodyPr>
          <a:lstStyle/>
          <a:p>
            <a:r>
              <a:rPr kumimoji="1" lang="ja-JP" altLang="en-US" sz="1050" dirty="0">
                <a:latin typeface="+mn-ea"/>
                <a:ea typeface="+mn-ea"/>
              </a:rPr>
              <a:t>シーソー降段時の</a:t>
            </a:r>
            <a:r>
              <a:rPr lang="ja-JP" altLang="en-US" sz="1050" dirty="0">
                <a:latin typeface="+mn-ea"/>
                <a:ea typeface="+mn-ea"/>
              </a:rPr>
              <a:t>一連の流れを全体ループで表記している</a:t>
            </a:r>
            <a:endParaRPr kumimoji="1" lang="ja-JP" altLang="en-US" sz="1050" dirty="0">
              <a:latin typeface="+mn-ea"/>
              <a:ea typeface="+mn-ea"/>
            </a:endParaRPr>
          </a:p>
        </p:txBody>
      </p:sp>
      <p:cxnSp>
        <p:nvCxnSpPr>
          <p:cNvPr id="110" name="直線コネクタ 109">
            <a:extLst>
              <a:ext uri="{FF2B5EF4-FFF2-40B4-BE49-F238E27FC236}">
                <a16:creationId xmlns:a16="http://schemas.microsoft.com/office/drawing/2014/main" id="{44F505EC-81A0-4E4B-AC63-70EBA39EEE93}"/>
              </a:ext>
            </a:extLst>
          </p:cNvPr>
          <p:cNvCxnSpPr>
            <a:cxnSpLocks/>
            <a:stCxn id="108" idx="2"/>
          </p:cNvCxnSpPr>
          <p:nvPr/>
        </p:nvCxnSpPr>
        <p:spPr>
          <a:xfrm>
            <a:off x="4228465" y="4819469"/>
            <a:ext cx="569927" cy="34621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4" name="テキスト ボックス 113">
            <a:extLst>
              <a:ext uri="{FF2B5EF4-FFF2-40B4-BE49-F238E27FC236}">
                <a16:creationId xmlns:a16="http://schemas.microsoft.com/office/drawing/2014/main" id="{D5FCA05C-EF06-4DA0-BD8E-E51C3F7D4F0E}"/>
              </a:ext>
            </a:extLst>
          </p:cNvPr>
          <p:cNvSpPr txBox="1"/>
          <p:nvPr/>
        </p:nvSpPr>
        <p:spPr>
          <a:xfrm>
            <a:off x="3281177" y="5477202"/>
            <a:ext cx="1399383" cy="738664"/>
          </a:xfrm>
          <a:prstGeom prst="rect">
            <a:avLst/>
          </a:prstGeom>
          <a:noFill/>
        </p:spPr>
        <p:txBody>
          <a:bodyPr wrap="square" rtlCol="0">
            <a:spAutoFit/>
          </a:bodyPr>
          <a:lstStyle/>
          <a:p>
            <a:r>
              <a:rPr lang="ja-JP" altLang="en-US" sz="1050" dirty="0">
                <a:latin typeface="+mn-ea"/>
                <a:ea typeface="+mn-ea"/>
              </a:rPr>
              <a:t>降段時の衝撃で前方に転倒する可能性があるため、尻尾制御で重心を後ろに移す</a:t>
            </a:r>
            <a:endParaRPr kumimoji="1" lang="ja-JP" altLang="en-US" sz="1050" dirty="0">
              <a:latin typeface="+mn-ea"/>
              <a:ea typeface="+mn-ea"/>
            </a:endParaRPr>
          </a:p>
        </p:txBody>
      </p:sp>
    </p:spTree>
    <p:extLst>
      <p:ext uri="{BB962C8B-B14F-4D97-AF65-F5344CB8AC3E}">
        <p14:creationId xmlns:p14="http://schemas.microsoft.com/office/powerpoint/2010/main" val="3609020167"/>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4142</TotalTime>
  <Words>966</Words>
  <Application>Microsoft Office PowerPoint</Application>
  <PresentationFormat>A3 297x420 mm</PresentationFormat>
  <Paragraphs>158</Paragraphs>
  <Slides>5</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5</vt:i4>
      </vt:variant>
    </vt:vector>
  </HeadingPairs>
  <TitlesOfParts>
    <vt:vector size="16" baseType="lpstr">
      <vt:lpstr>HG丸ｺﾞｼｯｸM-PRO</vt:lpstr>
      <vt:lpstr>ＭＳ Ｐゴシック</vt:lpstr>
      <vt:lpstr>ＭＳ Ｐ明朝</vt:lpstr>
      <vt:lpstr>游ゴシック</vt:lpstr>
      <vt:lpstr>游ゴシック Light</vt:lpstr>
      <vt:lpstr>游明朝</vt:lpstr>
      <vt:lpstr>Arial</vt:lpstr>
      <vt:lpstr>Calibri</vt:lpstr>
      <vt:lpstr>Times New Roman</vt:lpstr>
      <vt:lpstr>アブストラクトページ用（プライマリークラス）</vt:lpstr>
      <vt:lpstr>デザインの設定</vt:lpstr>
      <vt:lpstr>PowerPoint プレゼンテーション</vt:lpstr>
      <vt:lpstr>PowerPoint プレゼンテーション</vt:lpstr>
      <vt:lpstr> </vt:lpstr>
      <vt:lpstr>3.振る舞いモデル</vt:lpstr>
      <vt:lpstr>4.振る舞いモデル</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熊永　智文</cp:lastModifiedBy>
  <cp:revision>330</cp:revision>
  <cp:lastPrinted>2018-09-13T14:01:49Z</cp:lastPrinted>
  <dcterms:created xsi:type="dcterms:W3CDTF">2002-02-28T07:41:56Z</dcterms:created>
  <dcterms:modified xsi:type="dcterms:W3CDTF">2018-09-13T14:41:38Z</dcterms:modified>
</cp:coreProperties>
</file>