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8"/>
  </p:notesMasterIdLst>
  <p:handoutMasterIdLst>
    <p:handoutMasterId r:id="rId9"/>
  </p:handoutMasterIdLst>
  <p:sldIdLst>
    <p:sldId id="272" r:id="rId3"/>
    <p:sldId id="259" r:id="rId4"/>
    <p:sldId id="260" r:id="rId5"/>
    <p:sldId id="261" r:id="rId6"/>
    <p:sldId id="262" r:id="rId7"/>
  </p:sldIdLst>
  <p:sldSz cx="12801600" cy="9601200" type="A3"/>
  <p:notesSz cx="14597063" cy="21107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>
            <p14:sldId id="272"/>
          </p14:sldIdLst>
        </p14:section>
        <p14:section name="モデル図ページ（プライマリークラス）" id="{8B2B3982-7BAC-4EE5-974E-E0EE0719EC85}">
          <p14:sldIdLst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33" autoAdjust="0"/>
    <p:restoredTop sz="94660"/>
  </p:normalViewPr>
  <p:slideViewPr>
    <p:cSldViewPr showGuides="1">
      <p:cViewPr varScale="1">
        <p:scale>
          <a:sx n="64" d="100"/>
          <a:sy n="64" d="100"/>
        </p:scale>
        <p:origin x="282" y="39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2463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algn="r"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272463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algn="r" defTabSz="1968500">
              <a:defRPr sz="26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826770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2475" y="1582738"/>
            <a:ext cx="10553700" cy="791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0500" y="10026650"/>
            <a:ext cx="11677650" cy="94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6770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4EA5150-586A-DE41-805B-38D9E0F3D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DB9EE4-A8CE-D847-B8E4-F9D0D400AE19}" type="slidenum">
              <a:rPr lang="en-US" altLang="ja-JP" sz="1200"/>
              <a:pPr eaLnBrk="1" hangingPunct="1"/>
              <a:t>1</a:t>
            </a:fld>
            <a:endParaRPr lang="en-US" altLang="ja-JP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36F07C8-6D1D-1E4C-9B1F-D478F3909B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582A002-5E19-4742-B355-FC9795D99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75257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>
            <a:extLst>
              <a:ext uri="{FF2B5EF4-FFF2-40B4-BE49-F238E27FC236}">
                <a16:creationId xmlns:a16="http://schemas.microsoft.com/office/drawing/2014/main" id="{D5D88259-ED24-BD49-9587-FD79AC5A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215" y="1128192"/>
            <a:ext cx="72109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XXX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3077" name="Rectangle 15">
            <a:extLst>
              <a:ext uri="{FF2B5EF4-FFF2-40B4-BE49-F238E27FC236}">
                <a16:creationId xmlns:a16="http://schemas.microsoft.com/office/drawing/2014/main" id="{28DDC781-0083-4B44-A3FB-9FF0E3B7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876" y="1168957"/>
            <a:ext cx="44624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XXXXXXXXXXXXXXXX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3079" name="Rectangle 17">
            <a:extLst>
              <a:ext uri="{FF2B5EF4-FFF2-40B4-BE49-F238E27FC236}">
                <a16:creationId xmlns:a16="http://schemas.microsoft.com/office/drawing/2014/main" id="{5382B293-F7D3-6840-BDDD-720EDDF9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791" y="336104"/>
            <a:ext cx="172819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XXXXXX</a:t>
            </a:r>
            <a:endParaRPr lang="ja-JP" altLang="en-US" sz="2400" dirty="0"/>
          </a:p>
        </p:txBody>
      </p:sp>
      <p:sp>
        <p:nvSpPr>
          <p:cNvPr id="3081" name="Rectangle 19">
            <a:extLst>
              <a:ext uri="{FF2B5EF4-FFF2-40B4-BE49-F238E27FC236}">
                <a16:creationId xmlns:a16="http://schemas.microsoft.com/office/drawing/2014/main" id="{A4EA8F5C-B909-8246-862C-84810179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032" y="336104"/>
            <a:ext cx="2303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XXXXXXXXX</a:t>
            </a:r>
            <a:endParaRPr lang="ja-JP" altLang="en-US" sz="2400" dirty="0"/>
          </a:p>
        </p:txBody>
      </p:sp>
      <p:sp>
        <p:nvSpPr>
          <p:cNvPr id="3082" name="Rectangle 20">
            <a:extLst>
              <a:ext uri="{FF2B5EF4-FFF2-40B4-BE49-F238E27FC236}">
                <a16:creationId xmlns:a16="http://schemas.microsoft.com/office/drawing/2014/main" id="{88BB8863-1101-664A-A3BB-4EDEC8686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144" y="1200200"/>
            <a:ext cx="2015504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XXXXXXXXXX</a:t>
            </a:r>
            <a:endParaRPr lang="en-US" altLang="ja-JP" sz="36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A027A30-C9DB-489E-84A9-224A19E4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839142"/>
            <a:ext cx="6189062" cy="749796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>
                <a:solidFill>
                  <a:srgbClr val="FF0000"/>
                </a:solidFill>
              </a:rPr>
              <a:t>モデルの構成</a:t>
            </a:r>
            <a:endParaRPr lang="en-US" altLang="ja-JP" sz="1947" b="1" dirty="0">
              <a:solidFill>
                <a:srgbClr val="FF0000"/>
              </a:solidFill>
            </a:endParaRPr>
          </a:p>
          <a:p>
            <a:pPr marL="342900" lvl="0" indent="-342900" defTabSz="914400" eaLnBrk="1" hangingPunct="1">
              <a:lnSpc>
                <a:spcPct val="8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ja-JP" altLang="en-US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機能モデル</a:t>
            </a: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342900" lvl="0" indent="-342900" defTabSz="914400" eaLnBrk="1" hangingPunct="1">
              <a:lnSpc>
                <a:spcPct val="8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ja-JP" altLang="en-US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構造モデル</a:t>
            </a: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ポイント以上）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B85E6D-E200-4D0E-A670-B9BEB009D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12" y="1839142"/>
            <a:ext cx="5976664" cy="34200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/>
              <a:t>チーム紹介、目標、意気込み</a:t>
            </a:r>
            <a:endParaRPr lang="ja-JP" altLang="en-US" dirty="0"/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</a:t>
            </a:r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endParaRPr lang="ja-JP" altLang="en-US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87A221C-737B-4A73-B53A-5BB71A1A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38" y="5436692"/>
            <a:ext cx="5973038" cy="390041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>
                <a:solidFill>
                  <a:srgbClr val="FF0000"/>
                </a:solidFill>
              </a:rPr>
              <a:t>モデルの概要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ポイント以上、全角で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300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文字程度）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endParaRPr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243864-034B-4B1F-989D-660E752C29D3}"/>
              </a:ext>
            </a:extLst>
          </p:cNvPr>
          <p:cNvSpPr txBox="1"/>
          <p:nvPr/>
        </p:nvSpPr>
        <p:spPr>
          <a:xfrm>
            <a:off x="239366" y="8680321"/>
            <a:ext cx="5873402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ここに書いた説明で、モデル図全体を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読んで得られる設計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の全体像、重要なポイント、効果や実績を捉えることができる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9BAB15-89E8-4BE3-AEFC-6878394403C2}"/>
              </a:ext>
            </a:extLst>
          </p:cNvPr>
          <p:cNvSpPr txBox="1"/>
          <p:nvPr/>
        </p:nvSpPr>
        <p:spPr>
          <a:xfrm>
            <a:off x="6429378" y="8473008"/>
            <a:ext cx="61464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ここに書いた説明で、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どのような機能について、どのような構造に構成し、どのような振舞いによってよって動作させるのかがわかり、また各々がどの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ようにつながっているか、といったことが把握できる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3C2686-F196-46BC-B1B4-BC78CE8CADA8}"/>
              </a:ext>
            </a:extLst>
          </p:cNvPr>
          <p:cNvSpPr txBox="1"/>
          <p:nvPr/>
        </p:nvSpPr>
        <p:spPr>
          <a:xfrm>
            <a:off x="265928" y="4897148"/>
            <a:ext cx="5873402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配布時のこの領域の大きさが記載可能な範囲です</a:t>
            </a: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08B75D43-7573-4908-BCBD-F5FBB2C2D5C5}"/>
              </a:ext>
            </a:extLst>
          </p:cNvPr>
          <p:cNvSpPr/>
          <p:nvPr/>
        </p:nvSpPr>
        <p:spPr>
          <a:xfrm>
            <a:off x="8714095" y="2490957"/>
            <a:ext cx="3794720" cy="1096888"/>
          </a:xfrm>
          <a:prstGeom prst="wedgeRectCallout">
            <a:avLst>
              <a:gd name="adj1" fmla="val -77216"/>
              <a:gd name="adj2" fmla="val -2023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注：北海道、東北、北関東、東京、</a:t>
            </a:r>
            <a:br>
              <a:rPr lang="ja-JP" altLang="en-US" dirty="0">
                <a:solidFill>
                  <a:srgbClr val="0070C0"/>
                </a:solidFill>
              </a:rPr>
            </a:br>
            <a:r>
              <a:rPr lang="ja-JP" altLang="en-US" dirty="0">
                <a:solidFill>
                  <a:srgbClr val="0070C0"/>
                </a:solidFill>
              </a:rPr>
              <a:t>南関東、東海、北陸、関西、中四国、</a:t>
            </a:r>
          </a:p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九州北、九州南、沖縄のいずれか</a:t>
            </a:r>
          </a:p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ED26168B-C1A8-4140-9082-F8C3B42D8DDB}"/>
              </a:ext>
            </a:extLst>
          </p:cNvPr>
          <p:cNvSpPr/>
          <p:nvPr/>
        </p:nvSpPr>
        <p:spPr>
          <a:xfrm>
            <a:off x="9929192" y="1569952"/>
            <a:ext cx="2600672" cy="792088"/>
          </a:xfrm>
          <a:prstGeom prst="wedgeRectCallout">
            <a:avLst>
              <a:gd name="adj1" fmla="val -36460"/>
              <a:gd name="adj2" fmla="val -14348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注：公開されている地域、</a:t>
            </a:r>
          </a:p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例）「東京都中央区」等</a:t>
            </a: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08A0831D-8B42-4153-95BF-42A8C14FAD26}"/>
              </a:ext>
            </a:extLst>
          </p:cNvPr>
          <p:cNvSpPr/>
          <p:nvPr/>
        </p:nvSpPr>
        <p:spPr>
          <a:xfrm>
            <a:off x="8733428" y="3694819"/>
            <a:ext cx="3794720" cy="792088"/>
          </a:xfrm>
          <a:prstGeom prst="wedgeRectCallout">
            <a:avLst>
              <a:gd name="adj1" fmla="val -105881"/>
              <a:gd name="adj2" fmla="val -30570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注：公開されている所属名を記載、個人参加の場合は”個人”を記載</a:t>
            </a: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68A31FD9-F45D-4EA4-B86A-F7B70AF22CB4}"/>
              </a:ext>
            </a:extLst>
          </p:cNvPr>
          <p:cNvSpPr/>
          <p:nvPr/>
        </p:nvSpPr>
        <p:spPr>
          <a:xfrm>
            <a:off x="8562082" y="6438546"/>
            <a:ext cx="2879278" cy="792088"/>
          </a:xfrm>
          <a:prstGeom prst="wedgeRectCallout">
            <a:avLst>
              <a:gd name="adj1" fmla="val -77127"/>
              <a:gd name="adj2" fmla="val 20650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FDCDD5B8-5B51-429F-8623-FEBDA8FC6463}"/>
              </a:ext>
            </a:extLst>
          </p:cNvPr>
          <p:cNvSpPr/>
          <p:nvPr/>
        </p:nvSpPr>
        <p:spPr>
          <a:xfrm>
            <a:off x="8562082" y="6396403"/>
            <a:ext cx="2879278" cy="792088"/>
          </a:xfrm>
          <a:prstGeom prst="wedgeRectCallout">
            <a:avLst>
              <a:gd name="adj1" fmla="val -243656"/>
              <a:gd name="adj2" fmla="val 23754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0553A02C-7746-480E-9921-FE5ABE2C2B2E}"/>
              </a:ext>
            </a:extLst>
          </p:cNvPr>
          <p:cNvSpPr/>
          <p:nvPr/>
        </p:nvSpPr>
        <p:spPr>
          <a:xfrm>
            <a:off x="8562082" y="6374275"/>
            <a:ext cx="2879278" cy="792088"/>
          </a:xfrm>
          <a:prstGeom prst="wedgeRectCallout">
            <a:avLst>
              <a:gd name="adj1" fmla="val -151332"/>
              <a:gd name="adj2" fmla="val -21005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提出時には消してください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288444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99E97F26-ED30-4870-B29B-88DD2A39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機能モデル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3A1BEA2-AA1D-441C-972E-6D458196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ここに機能のモデルを書く</a:t>
            </a:r>
          </a:p>
        </p:txBody>
      </p:sp>
    </p:spTree>
    <p:extLst>
      <p:ext uri="{BB962C8B-B14F-4D97-AF65-F5344CB8AC3E}">
        <p14:creationId xmlns:p14="http://schemas.microsoft.com/office/powerpoint/2010/main" val="48202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構造モデル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ここに構造のモデルを書く</a:t>
            </a:r>
          </a:p>
        </p:txBody>
      </p:sp>
    </p:spTree>
    <p:extLst>
      <p:ext uri="{BB962C8B-B14F-4D97-AF65-F5344CB8AC3E}">
        <p14:creationId xmlns:p14="http://schemas.microsoft.com/office/powerpoint/2010/main" val="360902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8C0B5-06BB-41B2-8E22-3BCAD69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振舞いモデル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1492ACA-CEBB-4A08-A6B6-1B760833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ここに振舞いのモデルを書く</a:t>
            </a:r>
          </a:p>
        </p:txBody>
      </p:sp>
    </p:spTree>
    <p:extLst>
      <p:ext uri="{BB962C8B-B14F-4D97-AF65-F5344CB8AC3E}">
        <p14:creationId xmlns:p14="http://schemas.microsoft.com/office/powerpoint/2010/main" val="116720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C9B4A-2DC2-489D-8E52-893A4ED8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工夫点（最終頁とする）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51C66-4CA5-44C5-9C2F-0F0EC6F6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ここに選択した機能を実現するための工夫点を書く</a:t>
            </a:r>
            <a:endParaRPr kumimoji="1" lang="en-US" altLang="ja-JP" dirty="0"/>
          </a:p>
          <a:p>
            <a:r>
              <a:rPr lang="ja-JP" altLang="en-US" dirty="0"/>
              <a:t>課題（問題）、対策、効果が分かる形で書く</a:t>
            </a:r>
            <a:r>
              <a:rPr lang="en-US" altLang="ja-JP" dirty="0"/>
              <a:t>…</a:t>
            </a:r>
            <a:r>
              <a:rPr lang="ja-JP" altLang="en-US" dirty="0"/>
              <a:t>などなど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工夫点を記載する場合でも、最大ページ数は変わらない。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8716692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290</Words>
  <Application>Microsoft Office PowerPoint</Application>
  <PresentationFormat>A3 297x420 mm</PresentationFormat>
  <Paragraphs>51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HG丸ｺﾞｼｯｸM-PRO</vt:lpstr>
      <vt:lpstr>ＭＳ Ｐゴシック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  <vt:lpstr>機能モデル</vt:lpstr>
      <vt:lpstr>構造モデル</vt:lpstr>
      <vt:lpstr>振舞いモデル</vt:lpstr>
      <vt:lpstr>工夫点（最終頁とする）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久保秋真</cp:lastModifiedBy>
  <cp:revision>181</cp:revision>
  <cp:lastPrinted>2018-04-01T05:10:42Z</cp:lastPrinted>
  <dcterms:created xsi:type="dcterms:W3CDTF">2002-02-28T07:41:56Z</dcterms:created>
  <dcterms:modified xsi:type="dcterms:W3CDTF">2019-05-03T17:17:30Z</dcterms:modified>
</cp:coreProperties>
</file>