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11"/>
  </p:notesMasterIdLst>
  <p:handoutMasterIdLst>
    <p:handoutMasterId r:id="rId12"/>
  </p:handoutMasterIdLst>
  <p:sldIdLst>
    <p:sldId id="281" r:id="rId3"/>
    <p:sldId id="268" r:id="rId4"/>
    <p:sldId id="274" r:id="rId5"/>
    <p:sldId id="279" r:id="rId6"/>
    <p:sldId id="284" r:id="rId7"/>
    <p:sldId id="282" r:id="rId8"/>
    <p:sldId id="285" r:id="rId9"/>
    <p:sldId id="283" r:id="rId10"/>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81"/>
          </p14:sldIdLst>
        </p14:section>
        <p14:section name="モデル図ページ（アドバンストクラス）" id="{46087027-09ED-4232-B7C0-C8FBFF40BA2A}">
          <p14:sldIdLst>
            <p14:sldId id="268"/>
            <p14:sldId id="274"/>
            <p14:sldId id="279"/>
            <p14:sldId id="284"/>
            <p14:sldId id="282"/>
            <p14:sldId id="285"/>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howGuides="1">
      <p:cViewPr>
        <p:scale>
          <a:sx n="66" d="100"/>
          <a:sy n="66" d="100"/>
        </p:scale>
        <p:origin x="546" y="-109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392332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968403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421694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156</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zh-CN" altLang="en-US" sz="2400" dirty="0">
                <a:latin typeface="ＭＳ Ｐゴシック" panose="020B0600070205080204" pitchFamily="34" charset="-128"/>
              </a:rPr>
              <a:t>国立仙台高等専門学校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宮城県仙台市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solidFill>
                  <a:prstClr val="black"/>
                </a:solidFill>
                <a:latin typeface="HG丸ｺﾞｼｯｸM-PRO" panose="020F0600000000000000" pitchFamily="50" charset="-128"/>
                <a:ea typeface="HG丸ｺﾞｼｯｸM-PRO" panose="020F0600000000000000" pitchFamily="50" charset="-128"/>
              </a:rPr>
              <a:t>RAT</a:t>
            </a:r>
            <a:r>
              <a:rPr lang="ja-JP" altLang="en-US" sz="2400" dirty="0">
                <a:solidFill>
                  <a:prstClr val="black"/>
                </a:solidFill>
                <a:latin typeface="HG丸ｺﾞｼｯｸM-PRO" panose="020F0600000000000000" pitchFamily="50" charset="-128"/>
                <a:ea typeface="HG丸ｺﾞｼｯｸM-PRO" panose="020F0600000000000000" pitchFamily="50" charset="-128"/>
              </a:rPr>
              <a:t>卍</a:t>
            </a: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lvl="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342900" lvl="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a:t>
            </a: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08"/>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チーム紹介</a:t>
            </a:r>
            <a:endParaRPr lang="en-US" altLang="ja-JP"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　</a:t>
            </a:r>
            <a:r>
              <a:rPr lang="en-US" altLang="ja-JP" sz="1800" dirty="0">
                <a:latin typeface="HG丸ｺﾞｼｯｸM-PRO" panose="020F0600000000000000" pitchFamily="50" charset="-128"/>
                <a:ea typeface="HG丸ｺﾞｼｯｸM-PRO" panose="020F0600000000000000" pitchFamily="50" charset="-128"/>
              </a:rPr>
              <a:t>RAT</a:t>
            </a:r>
            <a:r>
              <a:rPr lang="ja-JP" altLang="en-US" sz="1800" dirty="0">
                <a:latin typeface="HG丸ｺﾞｼｯｸM-PRO" panose="020F0600000000000000" pitchFamily="50" charset="-128"/>
                <a:ea typeface="HG丸ｺﾞｼｯｸM-PRO" panose="020F0600000000000000" pitchFamily="50" charset="-128"/>
              </a:rPr>
              <a:t>卍は仙台高等専門学校の研究室メンバーを中心に構成されたチームです。今年はメンバーを大幅に増やし、</a:t>
            </a:r>
            <a:r>
              <a:rPr lang="en-US" altLang="ja-JP" sz="1800" dirty="0">
                <a:latin typeface="HG丸ｺﾞｼｯｸM-PRO" panose="020F0600000000000000" pitchFamily="50" charset="-128"/>
                <a:ea typeface="HG丸ｺﾞｼｯｸM-PRO" panose="020F0600000000000000" pitchFamily="50" charset="-128"/>
              </a:rPr>
              <a:t>4</a:t>
            </a:r>
            <a:r>
              <a:rPr lang="ja-JP" altLang="en-US" sz="1800" dirty="0" err="1">
                <a:latin typeface="HG丸ｺﾞｼｯｸM-PRO" panose="020F0600000000000000" pitchFamily="50" charset="-128"/>
                <a:ea typeface="HG丸ｺﾞｼｯｸM-PRO" panose="020F0600000000000000" pitchFamily="50" charset="-128"/>
              </a:rPr>
              <a:t>、</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年生を中心に活動してきました。</a:t>
            </a:r>
            <a:endParaRPr lang="en-US" altLang="ja-JP"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目標</a:t>
            </a:r>
            <a:endParaRPr lang="en-US" altLang="ja-JP"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　試走会のタイム「</a:t>
            </a:r>
            <a:r>
              <a:rPr lang="en-US" altLang="ja-JP" sz="1800" dirty="0">
                <a:latin typeface="HG丸ｺﾞｼｯｸM-PRO" panose="020F0600000000000000" pitchFamily="50" charset="-128"/>
                <a:ea typeface="HG丸ｺﾞｼｯｸM-PRO" panose="020F0600000000000000" pitchFamily="50" charset="-128"/>
              </a:rPr>
              <a:t>22.5</a:t>
            </a:r>
            <a:r>
              <a:rPr lang="ja-JP" altLang="en-US" sz="1800" dirty="0">
                <a:latin typeface="HG丸ｺﾞｼｯｸM-PRO" panose="020F0600000000000000" pitchFamily="50" charset="-128"/>
                <a:ea typeface="HG丸ｺﾞｼｯｸM-PRO" panose="020F0600000000000000" pitchFamily="50" charset="-128"/>
              </a:rPr>
              <a:t>秒」を更新する</a:t>
            </a:r>
            <a:endParaRPr lang="en-US" altLang="ja-JP"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意気込み</a:t>
            </a:r>
            <a:endParaRPr lang="en-US" altLang="ja-JP"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　過度な無理はせずに、チームで協力しあって活動したい。</a:t>
            </a:r>
            <a:endParaRPr lang="en-US" altLang="ja-JP"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要求：チームの目標を細分化し、目標を実現するための要求を導いた。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分析：現在の前提条件を確認するために、コースの状態を分析した。（ゲーム部分のみ）</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設計：要求と分析から、プログラムを設計した。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制御：走行体のセンサやモータを制御している技術について記載した。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ポイント以上、全角で</a:t>
            </a:r>
            <a:r>
              <a:rPr lang="en-US" altLang="ja-JP" dirty="0">
                <a:latin typeface="HG丸ｺﾞｼｯｸM-PRO" panose="020F0600000000000000" pitchFamily="50" charset="-128"/>
                <a:ea typeface="HG丸ｺﾞｼｯｸM-PRO" panose="020F0600000000000000" pitchFamily="50" charset="-128"/>
              </a:rPr>
              <a:t>300</a:t>
            </a:r>
            <a:r>
              <a:rPr lang="ja-JP" altLang="en-US"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54172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19866" y="0"/>
            <a:ext cx="12801599" cy="833041"/>
          </a:xfrm>
        </p:spPr>
        <p:txBody>
          <a:bodyPr/>
          <a:lstStyle/>
          <a:p>
            <a:r>
              <a:rPr kumimoji="1" lang="en-US" altLang="ja-JP" dirty="0"/>
              <a:t>1.</a:t>
            </a:r>
            <a:r>
              <a:rPr kumimoji="1" lang="ja-JP" altLang="en-US" dirty="0"/>
              <a:t>要求モデル</a:t>
            </a:r>
          </a:p>
        </p:txBody>
      </p:sp>
      <p:graphicFrame>
        <p:nvGraphicFramePr>
          <p:cNvPr id="14" name="コンテンツ プレースホルダー 13">
            <a:extLst>
              <a:ext uri="{FF2B5EF4-FFF2-40B4-BE49-F238E27FC236}">
                <a16:creationId xmlns:a16="http://schemas.microsoft.com/office/drawing/2014/main" id="{8BCF3748-8111-43DA-9038-B0AF9B5FB71C}"/>
              </a:ext>
            </a:extLst>
          </p:cNvPr>
          <p:cNvGraphicFramePr>
            <a:graphicFrameLocks noGrp="1"/>
          </p:cNvGraphicFramePr>
          <p:nvPr>
            <p:ph idx="1"/>
            <p:extLst>
              <p:ext uri="{D42A27DB-BD31-4B8C-83A1-F6EECF244321}">
                <p14:modId xmlns:p14="http://schemas.microsoft.com/office/powerpoint/2010/main" val="298512611"/>
              </p:ext>
            </p:extLst>
          </p:nvPr>
        </p:nvGraphicFramePr>
        <p:xfrm>
          <a:off x="-19866" y="833042"/>
          <a:ext cx="12821468" cy="8864102"/>
        </p:xfrm>
        <a:graphic>
          <a:graphicData uri="http://schemas.openxmlformats.org/drawingml/2006/table">
            <a:tbl>
              <a:tblPr firstRow="1" bandRow="1">
                <a:tableStyleId>{5C22544A-7EE6-4342-B048-85BDC9FD1C3A}</a:tableStyleId>
              </a:tblPr>
              <a:tblGrid>
                <a:gridCol w="3858406">
                  <a:extLst>
                    <a:ext uri="{9D8B030D-6E8A-4147-A177-3AD203B41FA5}">
                      <a16:colId xmlns:a16="http://schemas.microsoft.com/office/drawing/2014/main" val="763325415"/>
                    </a:ext>
                  </a:extLst>
                </a:gridCol>
                <a:gridCol w="3858406">
                  <a:extLst>
                    <a:ext uri="{9D8B030D-6E8A-4147-A177-3AD203B41FA5}">
                      <a16:colId xmlns:a16="http://schemas.microsoft.com/office/drawing/2014/main" val="240125406"/>
                    </a:ext>
                  </a:extLst>
                </a:gridCol>
                <a:gridCol w="5104656">
                  <a:extLst>
                    <a:ext uri="{9D8B030D-6E8A-4147-A177-3AD203B41FA5}">
                      <a16:colId xmlns:a16="http://schemas.microsoft.com/office/drawing/2014/main" val="3277003537"/>
                    </a:ext>
                  </a:extLst>
                </a:gridCol>
              </a:tblGrid>
              <a:tr h="683898">
                <a:tc gridSpan="3">
                  <a:txBody>
                    <a:bodyPr/>
                    <a:lstStyle/>
                    <a:p>
                      <a:r>
                        <a:rPr kumimoji="1" lang="ja-JP" altLang="en-US" dirty="0">
                          <a:solidFill>
                            <a:schemeClr val="tx1"/>
                          </a:solidFill>
                        </a:rPr>
                        <a:t>目標</a:t>
                      </a:r>
                      <a:endParaRPr kumimoji="1" lang="en-US" altLang="ja-JP" dirty="0">
                        <a:solidFill>
                          <a:schemeClr val="tx1"/>
                        </a:solidFill>
                      </a:endParaRPr>
                    </a:p>
                    <a:p>
                      <a:r>
                        <a:rPr kumimoji="1" lang="ja-JP" altLang="en-US" dirty="0">
                          <a:solidFill>
                            <a:schemeClr val="tx1"/>
                          </a:solidFill>
                        </a:rPr>
                        <a:t>　試走会で安全に走行した際の走行タイム「</a:t>
                      </a:r>
                      <a:r>
                        <a:rPr kumimoji="1" lang="en-US" altLang="ja-JP" dirty="0">
                          <a:solidFill>
                            <a:schemeClr val="tx1"/>
                          </a:solidFill>
                        </a:rPr>
                        <a:t>22.5</a:t>
                      </a:r>
                      <a:r>
                        <a:rPr kumimoji="1" lang="ja-JP" altLang="en-US" dirty="0">
                          <a:solidFill>
                            <a:schemeClr val="tx1"/>
                          </a:solidFill>
                        </a:rPr>
                        <a:t>秒」を更新し、最大のボーナスタイムを獲得する。</a:t>
                      </a:r>
                    </a:p>
                  </a:txBody>
                  <a:tcPr>
                    <a:noFill/>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val="4079705362"/>
                  </a:ext>
                </a:extLst>
              </a:tr>
              <a:tr h="846731">
                <a:tc>
                  <a:txBody>
                    <a:bodyPr/>
                    <a:lstStyle/>
                    <a:p>
                      <a:r>
                        <a:rPr kumimoji="1" lang="en-US" altLang="ja-JP" sz="1800" dirty="0">
                          <a:solidFill>
                            <a:schemeClr val="tx1"/>
                          </a:solidFill>
                        </a:rPr>
                        <a:t>1.2</a:t>
                      </a:r>
                      <a:r>
                        <a:rPr kumimoji="1" lang="ja-JP" altLang="en-US" sz="1800" dirty="0">
                          <a:solidFill>
                            <a:schemeClr val="tx1"/>
                          </a:solidFill>
                        </a:rPr>
                        <a:t>ユースケース</a:t>
                      </a:r>
                      <a:endParaRPr kumimoji="1" lang="en-US" altLang="ja-JP" sz="1800" dirty="0">
                        <a:solidFill>
                          <a:schemeClr val="tx1"/>
                        </a:solidFill>
                      </a:endParaRPr>
                    </a:p>
                    <a:p>
                      <a:r>
                        <a:rPr kumimoji="1" lang="ja-JP" altLang="en-US" sz="1400" dirty="0">
                          <a:solidFill>
                            <a:schemeClr val="tx1"/>
                          </a:solidFill>
                        </a:rPr>
                        <a:t>アクターに提供する価値に注目してユースケースを抽出した。</a:t>
                      </a:r>
                      <a:endParaRPr kumimoji="1" lang="en-US" altLang="ja-JP" sz="1400" dirty="0">
                        <a:solidFill>
                          <a:schemeClr val="tx1"/>
                        </a:solidFill>
                      </a:endParaRPr>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ユースケース記述</a:t>
                      </a:r>
                      <a:endParaRPr kumimoji="1"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走行体を走らせるユースケースについて記述した。</a:t>
                      </a:r>
                    </a:p>
                  </a:txBody>
                  <a:tcPr>
                    <a:solidFill>
                      <a:schemeClr val="accent6">
                        <a:lumMod val="20000"/>
                        <a:lumOff val="80000"/>
                      </a:schemeClr>
                    </a:solidFill>
                  </a:tcPr>
                </a:tc>
                <a:tc>
                  <a:txBody>
                    <a:bodyPr/>
                    <a:lstStyle/>
                    <a:p>
                      <a:r>
                        <a:rPr kumimoji="1" lang="ja-JP" altLang="en-US" dirty="0">
                          <a:solidFill>
                            <a:schemeClr val="tx1"/>
                          </a:solidFill>
                        </a:rPr>
                        <a:t>要求図とユースケース記述の対応</a:t>
                      </a:r>
                      <a:endParaRPr kumimoji="1" lang="en-US" altLang="ja-JP" dirty="0">
                        <a:solidFill>
                          <a:schemeClr val="tx1"/>
                        </a:solidFill>
                      </a:endParaRPr>
                    </a:p>
                    <a:p>
                      <a:r>
                        <a:rPr kumimoji="1" lang="ja-JP" altLang="en-US" sz="1400" dirty="0">
                          <a:solidFill>
                            <a:schemeClr val="tx1"/>
                          </a:solidFill>
                        </a:rPr>
                        <a:t>要求の</a:t>
                      </a:r>
                      <a:r>
                        <a:rPr kumimoji="1" lang="en-US" altLang="ja-JP" sz="1400" dirty="0">
                          <a:solidFill>
                            <a:schemeClr val="tx1"/>
                          </a:solidFill>
                        </a:rPr>
                        <a:t>ID</a:t>
                      </a:r>
                      <a:r>
                        <a:rPr kumimoji="1" lang="ja-JP" altLang="en-US" sz="1400" dirty="0">
                          <a:solidFill>
                            <a:schemeClr val="tx1"/>
                          </a:solidFill>
                        </a:rPr>
                        <a:t>とユースケース記述の基本系列は対応している。</a:t>
                      </a:r>
                    </a:p>
                  </a:txBody>
                  <a:tcPr>
                    <a:solidFill>
                      <a:schemeClr val="accent6">
                        <a:lumMod val="20000"/>
                        <a:lumOff val="80000"/>
                      </a:schemeClr>
                    </a:solidFill>
                  </a:tcPr>
                </a:tc>
                <a:extLst>
                  <a:ext uri="{0D108BD9-81ED-4DB2-BD59-A6C34878D82A}">
                    <a16:rowId xmlns:a16="http://schemas.microsoft.com/office/drawing/2014/main" val="841917242"/>
                  </a:ext>
                </a:extLst>
              </a:tr>
              <a:tr h="3012993">
                <a:tc>
                  <a:txBody>
                    <a:bodyPr/>
                    <a:lstStyle/>
                    <a:p>
                      <a:endParaRPr kumimoji="1" lang="ja-JP" altLang="en-US"/>
                    </a:p>
                  </a:txBody>
                  <a:tcPr/>
                </a:tc>
                <a:tc>
                  <a:txBody>
                    <a:bodyPr/>
                    <a:lstStyle/>
                    <a:p>
                      <a:endParaRPr kumimoji="1" lang="ja-JP" altLang="en-US"/>
                    </a:p>
                  </a:txBody>
                  <a:tcPr/>
                </a:tc>
                <a:tc>
                  <a:txBody>
                    <a:bodyPr/>
                    <a:lstStyle/>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endParaRPr kumimoji="1" lang="en-US" altLang="ja-JP" sz="1400" dirty="0">
                        <a:solidFill>
                          <a:schemeClr val="tx1"/>
                        </a:solidFill>
                      </a:endParaRPr>
                    </a:p>
                    <a:p>
                      <a:pPr algn="ctr"/>
                      <a:r>
                        <a:rPr kumimoji="1" lang="en-US" altLang="ja-JP" sz="1400" dirty="0">
                          <a:solidFill>
                            <a:schemeClr val="tx1"/>
                          </a:solidFill>
                        </a:rPr>
                        <a:t>0xx</a:t>
                      </a:r>
                      <a:r>
                        <a:rPr kumimoji="1" lang="ja-JP" altLang="en-US" sz="1400" dirty="0">
                          <a:solidFill>
                            <a:schemeClr val="tx1"/>
                          </a:solidFill>
                        </a:rPr>
                        <a:t>は信頼性などの非機能要件に関する</a:t>
                      </a:r>
                      <a:r>
                        <a:rPr kumimoji="1" lang="en-US" altLang="ja-JP" sz="1400" dirty="0">
                          <a:solidFill>
                            <a:schemeClr val="tx1"/>
                          </a:solidFill>
                        </a:rPr>
                        <a:t>ID</a:t>
                      </a:r>
                      <a:r>
                        <a:rPr kumimoji="1" lang="ja-JP" altLang="en-US" sz="1400" dirty="0">
                          <a:solidFill>
                            <a:schemeClr val="tx1"/>
                          </a:solidFill>
                        </a:rPr>
                        <a:t>とした。</a:t>
                      </a:r>
                      <a:br>
                        <a:rPr kumimoji="1" lang="en-US" altLang="ja-JP" sz="1400" dirty="0">
                          <a:solidFill>
                            <a:schemeClr val="tx1"/>
                          </a:solidFill>
                        </a:rPr>
                      </a:br>
                      <a:r>
                        <a:rPr kumimoji="1" lang="en-US" altLang="ja-JP" sz="1400" dirty="0">
                          <a:solidFill>
                            <a:schemeClr val="tx1"/>
                          </a:solidFill>
                        </a:rPr>
                        <a:t>X</a:t>
                      </a:r>
                      <a:r>
                        <a:rPr kumimoji="1" lang="ja-JP" altLang="en-US" sz="1400" dirty="0">
                          <a:solidFill>
                            <a:schemeClr val="tx1"/>
                          </a:solidFill>
                        </a:rPr>
                        <a:t>には任意の自然数がひとつ当てはまる。</a:t>
                      </a:r>
                    </a:p>
                  </a:txBody>
                  <a:tcPr/>
                </a:tc>
                <a:extLst>
                  <a:ext uri="{0D108BD9-81ED-4DB2-BD59-A6C34878D82A}">
                    <a16:rowId xmlns:a16="http://schemas.microsoft.com/office/drawing/2014/main" val="2255593914"/>
                  </a:ext>
                </a:extLst>
              </a:tr>
              <a:tr h="807775">
                <a:tc gridSpan="2">
                  <a:txBody>
                    <a:bodyPr/>
                    <a:lstStyle/>
                    <a:p>
                      <a:r>
                        <a:rPr kumimoji="1" lang="ja-JP" altLang="en-US" sz="1800" dirty="0">
                          <a:solidFill>
                            <a:schemeClr val="tx1"/>
                          </a:solidFill>
                        </a:rPr>
                        <a:t>機能要求の検討</a:t>
                      </a:r>
                      <a:endParaRPr kumimoji="1" lang="en-US" altLang="ja-JP" sz="1800" dirty="0">
                        <a:solidFill>
                          <a:schemeClr val="tx1"/>
                        </a:solidFill>
                      </a:endParaRPr>
                    </a:p>
                    <a:p>
                      <a:r>
                        <a:rPr kumimoji="1" lang="ja-JP" altLang="en-US" sz="1400" dirty="0">
                          <a:solidFill>
                            <a:schemeClr val="tx1"/>
                          </a:solidFill>
                        </a:rPr>
                        <a:t>走行区間とゲーム区間に分け、目標を細分化し、ユースケース記述と関連付けながら、機能要求を抽出した。</a:t>
                      </a:r>
                      <a:r>
                        <a:rPr kumimoji="1" lang="en-US" altLang="ja-JP" sz="1400" dirty="0">
                          <a:solidFill>
                            <a:schemeClr val="tx1"/>
                          </a:solidFill>
                        </a:rPr>
                        <a:t>※</a:t>
                      </a:r>
                      <a:r>
                        <a:rPr kumimoji="1" lang="ja-JP" altLang="en-US" sz="1400" dirty="0">
                          <a:solidFill>
                            <a:schemeClr val="tx1"/>
                          </a:solidFill>
                        </a:rPr>
                        <a:t>動作は</a:t>
                      </a:r>
                      <a:r>
                        <a:rPr kumimoji="1" lang="en-US" altLang="ja-JP" sz="1400" dirty="0">
                          <a:solidFill>
                            <a:schemeClr val="tx1"/>
                          </a:solidFill>
                        </a:rPr>
                        <a:t>ID</a:t>
                      </a:r>
                      <a:r>
                        <a:rPr kumimoji="1" lang="ja-JP" altLang="en-US" sz="1400" dirty="0">
                          <a:solidFill>
                            <a:schemeClr val="tx1"/>
                          </a:solidFill>
                        </a:rPr>
                        <a:t>が小さいほうから順に実行される</a:t>
                      </a:r>
                    </a:p>
                  </a:txBody>
                  <a:tcPr>
                    <a:solidFill>
                      <a:srgbClr val="E2F0D9"/>
                    </a:solidFill>
                  </a:tcPr>
                </a:tc>
                <a:tc hMerge="1">
                  <a:txBody>
                    <a:bodyPr/>
                    <a:lstStyle/>
                    <a:p>
                      <a:endParaRPr kumimoji="1" lang="ja-JP" altLang="en-US"/>
                    </a:p>
                  </a:txBody>
                  <a:tcPr/>
                </a:tc>
                <a:tc>
                  <a:txBody>
                    <a:bodyPr/>
                    <a:lstStyle/>
                    <a:p>
                      <a:r>
                        <a:rPr kumimoji="1" lang="ja-JP" altLang="en-US" dirty="0">
                          <a:solidFill>
                            <a:schemeClr val="tx1"/>
                          </a:solidFill>
                        </a:rPr>
                        <a:t>テスト項目の検討</a:t>
                      </a:r>
                      <a:endParaRPr kumimoji="1"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目標達成に必要なテスト項目を実際に動作を確認する場合の手順から抽出した。</a:t>
                      </a:r>
                      <a:endParaRPr kumimoji="1" lang="en-US" altLang="ja-JP" sz="1400" dirty="0">
                        <a:solidFill>
                          <a:schemeClr val="tx1"/>
                        </a:solidFill>
                      </a:endParaRPr>
                    </a:p>
                  </a:txBody>
                  <a:tcPr>
                    <a:solidFill>
                      <a:srgbClr val="E2F0D9"/>
                    </a:solidFill>
                  </a:tcPr>
                </a:tc>
                <a:extLst>
                  <a:ext uri="{0D108BD9-81ED-4DB2-BD59-A6C34878D82A}">
                    <a16:rowId xmlns:a16="http://schemas.microsoft.com/office/drawing/2014/main" val="474937606"/>
                  </a:ext>
                </a:extLst>
              </a:tr>
              <a:tr h="3512705">
                <a:tc gridSpan="2">
                  <a:txBody>
                    <a:bodyPr/>
                    <a:lstStyle/>
                    <a:p>
                      <a:endParaRPr kumimoji="1" lang="en-US" altLang="ja-JP" dirty="0">
                        <a:solidFill>
                          <a:schemeClr val="tx1"/>
                        </a:solidFill>
                      </a:endParaRPr>
                    </a:p>
                  </a:txBody>
                  <a:tcPr/>
                </a:tc>
                <a:tc hMerge="1">
                  <a:txBody>
                    <a:bodyPr/>
                    <a:lstStyle/>
                    <a:p>
                      <a:endParaRPr kumimoji="1" lang="ja-JP" altLang="en-US"/>
                    </a:p>
                  </a:txBody>
                  <a:tcPr/>
                </a:tc>
                <a:tc>
                  <a:txBody>
                    <a:bodyPr/>
                    <a:lstStyle/>
                    <a:p>
                      <a:r>
                        <a:rPr kumimoji="1" lang="ja-JP" altLang="en-US" dirty="0">
                          <a:solidFill>
                            <a:schemeClr val="tx1"/>
                          </a:solidFill>
                        </a:rPr>
                        <a:t>ブロックの初期位置が取得できている</a:t>
                      </a:r>
                    </a:p>
                    <a:p>
                      <a:r>
                        <a:rPr kumimoji="1" lang="ja-JP" altLang="en-US" dirty="0">
                          <a:solidFill>
                            <a:schemeClr val="tx1"/>
                          </a:solidFill>
                        </a:rPr>
                        <a:t>数字が取得できている</a:t>
                      </a:r>
                    </a:p>
                    <a:p>
                      <a:r>
                        <a:rPr kumimoji="1" lang="ja-JP" altLang="en-US" dirty="0">
                          <a:solidFill>
                            <a:schemeClr val="tx1"/>
                          </a:solidFill>
                        </a:rPr>
                        <a:t>コースを外れていない</a:t>
                      </a:r>
                    </a:p>
                    <a:p>
                      <a:r>
                        <a:rPr kumimoji="1" lang="en-US" altLang="ja-JP" dirty="0">
                          <a:solidFill>
                            <a:schemeClr val="tx1"/>
                          </a:solidFill>
                        </a:rPr>
                        <a:t>2</a:t>
                      </a:r>
                      <a:r>
                        <a:rPr kumimoji="1" lang="ja-JP" altLang="en-US" dirty="0">
                          <a:solidFill>
                            <a:schemeClr val="tx1"/>
                          </a:solidFill>
                        </a:rPr>
                        <a:t>分以内にゴールしている</a:t>
                      </a:r>
                    </a:p>
                    <a:p>
                      <a:r>
                        <a:rPr kumimoji="1" lang="ja-JP" altLang="en-US" dirty="0">
                          <a:solidFill>
                            <a:schemeClr val="tx1"/>
                          </a:solidFill>
                        </a:rPr>
                        <a:t>ゲームを完全回答できている</a:t>
                      </a:r>
                    </a:p>
                    <a:p>
                      <a:r>
                        <a:rPr kumimoji="1" lang="ja-JP" altLang="en-US" dirty="0">
                          <a:solidFill>
                            <a:schemeClr val="tx1"/>
                          </a:solidFill>
                        </a:rPr>
                        <a:t>ガレージに停車できる</a:t>
                      </a:r>
                    </a:p>
                  </a:txBody>
                  <a:tcPr/>
                </a:tc>
                <a:extLst>
                  <a:ext uri="{0D108BD9-81ED-4DB2-BD59-A6C34878D82A}">
                    <a16:rowId xmlns:a16="http://schemas.microsoft.com/office/drawing/2014/main" val="2916411659"/>
                  </a:ext>
                </a:extLst>
              </a:tr>
            </a:tbl>
          </a:graphicData>
        </a:graphic>
      </p:graphicFrame>
      <p:pic>
        <p:nvPicPr>
          <p:cNvPr id="8" name="図 7">
            <a:extLst>
              <a:ext uri="{FF2B5EF4-FFF2-40B4-BE49-F238E27FC236}">
                <a16:creationId xmlns:a16="http://schemas.microsoft.com/office/drawing/2014/main" id="{50632C68-085E-4796-9D9F-F1E7E9C2F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04" y="2753904"/>
            <a:ext cx="3396446" cy="2225702"/>
          </a:xfrm>
          <a:prstGeom prst="rect">
            <a:avLst/>
          </a:prstGeom>
        </p:spPr>
      </p:pic>
      <p:pic>
        <p:nvPicPr>
          <p:cNvPr id="7" name="図 6" descr="スクリーンショット が含まれている画像&#10;&#10;自動的に生成された説明">
            <a:extLst>
              <a:ext uri="{FF2B5EF4-FFF2-40B4-BE49-F238E27FC236}">
                <a16:creationId xmlns:a16="http://schemas.microsoft.com/office/drawing/2014/main" id="{733CEE2E-C5A2-40B6-A35A-A78018BF5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568" y="2428854"/>
            <a:ext cx="2995627" cy="2875802"/>
          </a:xfrm>
          <a:prstGeom prst="rect">
            <a:avLst/>
          </a:prstGeom>
        </p:spPr>
      </p:pic>
      <p:pic>
        <p:nvPicPr>
          <p:cNvPr id="13" name="図 12" descr="スクリーンショット が含まれている画像&#10;&#10;自動的に生成された説明">
            <a:extLst>
              <a:ext uri="{FF2B5EF4-FFF2-40B4-BE49-F238E27FC236}">
                <a16:creationId xmlns:a16="http://schemas.microsoft.com/office/drawing/2014/main" id="{E1BCA2A6-AA6B-4960-84A1-6FD6E8F920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20" y="6222652"/>
            <a:ext cx="7237539" cy="3474492"/>
          </a:xfrm>
          <a:prstGeom prst="rect">
            <a:avLst/>
          </a:prstGeom>
        </p:spPr>
      </p:pic>
      <p:graphicFrame>
        <p:nvGraphicFramePr>
          <p:cNvPr id="3" name="表 2">
            <a:extLst>
              <a:ext uri="{FF2B5EF4-FFF2-40B4-BE49-F238E27FC236}">
                <a16:creationId xmlns:a16="http://schemas.microsoft.com/office/drawing/2014/main" id="{4BD09A93-E955-4045-8AB0-42EC8A7703A7}"/>
              </a:ext>
            </a:extLst>
          </p:cNvPr>
          <p:cNvGraphicFramePr>
            <a:graphicFrameLocks noGrp="1"/>
          </p:cNvGraphicFramePr>
          <p:nvPr>
            <p:extLst>
              <p:ext uri="{D42A27DB-BD31-4B8C-83A1-F6EECF244321}">
                <p14:modId xmlns:p14="http://schemas.microsoft.com/office/powerpoint/2010/main" val="1340145583"/>
              </p:ext>
            </p:extLst>
          </p:nvPr>
        </p:nvGraphicFramePr>
        <p:xfrm>
          <a:off x="7984976" y="2856384"/>
          <a:ext cx="4536504" cy="1828800"/>
        </p:xfrm>
        <a:graphic>
          <a:graphicData uri="http://schemas.openxmlformats.org/drawingml/2006/table">
            <a:tbl>
              <a:tblPr firstRow="1" bandRow="1">
                <a:tableStyleId>{5C22544A-7EE6-4342-B048-85BDC9FD1C3A}</a:tableStyleId>
              </a:tblPr>
              <a:tblGrid>
                <a:gridCol w="2264298">
                  <a:extLst>
                    <a:ext uri="{9D8B030D-6E8A-4147-A177-3AD203B41FA5}">
                      <a16:colId xmlns:a16="http://schemas.microsoft.com/office/drawing/2014/main" val="2046129806"/>
                    </a:ext>
                  </a:extLst>
                </a:gridCol>
                <a:gridCol w="2272206">
                  <a:extLst>
                    <a:ext uri="{9D8B030D-6E8A-4147-A177-3AD203B41FA5}">
                      <a16:colId xmlns:a16="http://schemas.microsoft.com/office/drawing/2014/main" val="4162632006"/>
                    </a:ext>
                  </a:extLst>
                </a:gridCol>
              </a:tblGrid>
              <a:tr h="187635">
                <a:tc>
                  <a:txBody>
                    <a:bodyPr/>
                    <a:lstStyle/>
                    <a:p>
                      <a:r>
                        <a:rPr kumimoji="1" lang="en-US" altLang="ja-JP" sz="1800" dirty="0">
                          <a:solidFill>
                            <a:schemeClr val="tx1"/>
                          </a:solidFill>
                        </a:rPr>
                        <a:t>ID</a:t>
                      </a:r>
                      <a:endParaRPr kumimoji="1" lang="ja-JP" altLang="en-US" sz="1800" dirty="0">
                        <a:solidFill>
                          <a:schemeClr val="tx1"/>
                        </a:solidFill>
                      </a:endParaRPr>
                    </a:p>
                  </a:txBody>
                  <a:tcPr>
                    <a:solidFill>
                      <a:schemeClr val="accent1">
                        <a:lumMod val="40000"/>
                        <a:lumOff val="60000"/>
                      </a:schemeClr>
                    </a:solidFill>
                  </a:tcPr>
                </a:tc>
                <a:tc>
                  <a:txBody>
                    <a:bodyPr/>
                    <a:lstStyle/>
                    <a:p>
                      <a:r>
                        <a:rPr kumimoji="1" lang="ja-JP" altLang="en-US" sz="1800" dirty="0">
                          <a:solidFill>
                            <a:schemeClr val="tx1"/>
                          </a:solidFill>
                        </a:rPr>
                        <a:t>記述</a:t>
                      </a:r>
                    </a:p>
                  </a:txBody>
                  <a:tcPr>
                    <a:solidFill>
                      <a:schemeClr val="accent1">
                        <a:lumMod val="40000"/>
                        <a:lumOff val="60000"/>
                      </a:schemeClr>
                    </a:solidFill>
                  </a:tcPr>
                </a:tc>
                <a:extLst>
                  <a:ext uri="{0D108BD9-81ED-4DB2-BD59-A6C34878D82A}">
                    <a16:rowId xmlns:a16="http://schemas.microsoft.com/office/drawing/2014/main" val="1895331967"/>
                  </a:ext>
                </a:extLst>
              </a:tr>
              <a:tr h="187635">
                <a:tc>
                  <a:txBody>
                    <a:bodyPr/>
                    <a:lstStyle/>
                    <a:p>
                      <a:r>
                        <a:rPr kumimoji="1" lang="en-US" altLang="ja-JP" sz="1800" dirty="0">
                          <a:solidFill>
                            <a:schemeClr val="tx1"/>
                          </a:solidFill>
                        </a:rPr>
                        <a:t>0xx</a:t>
                      </a:r>
                      <a:endParaRPr kumimoji="1" lang="ja-JP" altLang="en-US" sz="1800" dirty="0">
                        <a:solidFill>
                          <a:schemeClr val="tx1"/>
                        </a:solidFill>
                      </a:endParaRPr>
                    </a:p>
                  </a:txBody>
                  <a:tcPr>
                    <a:solidFill>
                      <a:schemeClr val="tx2">
                        <a:lumMod val="20000"/>
                        <a:lumOff val="80000"/>
                      </a:schemeClr>
                    </a:solidFill>
                  </a:tcPr>
                </a:tc>
                <a:tc>
                  <a:txBody>
                    <a:bodyPr/>
                    <a:lstStyle/>
                    <a:p>
                      <a:r>
                        <a:rPr kumimoji="1" lang="ja-JP" altLang="en-US" sz="1800" dirty="0">
                          <a:solidFill>
                            <a:schemeClr val="tx1"/>
                          </a:solidFill>
                        </a:rPr>
                        <a:t>非機能要件</a:t>
                      </a:r>
                    </a:p>
                  </a:txBody>
                  <a:tcPr>
                    <a:solidFill>
                      <a:schemeClr val="tx2">
                        <a:lumMod val="20000"/>
                        <a:lumOff val="80000"/>
                      </a:schemeClr>
                    </a:solidFill>
                  </a:tcPr>
                </a:tc>
                <a:extLst>
                  <a:ext uri="{0D108BD9-81ED-4DB2-BD59-A6C34878D82A}">
                    <a16:rowId xmlns:a16="http://schemas.microsoft.com/office/drawing/2014/main" val="1260464192"/>
                  </a:ext>
                </a:extLst>
              </a:tr>
              <a:tr h="0">
                <a:tc>
                  <a:txBody>
                    <a:bodyPr/>
                    <a:lstStyle/>
                    <a:p>
                      <a:r>
                        <a:rPr kumimoji="1" lang="en-US" altLang="ja-JP" sz="1800" dirty="0">
                          <a:solidFill>
                            <a:schemeClr val="tx1"/>
                          </a:solidFill>
                        </a:rPr>
                        <a:t>1xx</a:t>
                      </a:r>
                      <a:endParaRPr kumimoji="1" lang="ja-JP" altLang="en-US" sz="1800" dirty="0">
                        <a:solidFill>
                          <a:schemeClr val="tx1"/>
                        </a:solidFill>
                      </a:endParaRPr>
                    </a:p>
                  </a:txBody>
                  <a:tcPr>
                    <a:solidFill>
                      <a:schemeClr val="tx2">
                        <a:lumMod val="20000"/>
                        <a:lumOff val="80000"/>
                      </a:schemeClr>
                    </a:solidFill>
                  </a:tcPr>
                </a:tc>
                <a:tc>
                  <a:txBody>
                    <a:bodyPr/>
                    <a:lstStyle/>
                    <a:p>
                      <a:r>
                        <a:rPr kumimoji="1" lang="ja-JP" altLang="en-US" sz="1800" dirty="0">
                          <a:solidFill>
                            <a:schemeClr val="tx1"/>
                          </a:solidFill>
                        </a:rPr>
                        <a:t>コースを走行する</a:t>
                      </a:r>
                    </a:p>
                  </a:txBody>
                  <a:tcPr>
                    <a:solidFill>
                      <a:schemeClr val="tx2">
                        <a:lumMod val="20000"/>
                        <a:lumOff val="80000"/>
                      </a:schemeClr>
                    </a:solidFill>
                  </a:tcPr>
                </a:tc>
                <a:extLst>
                  <a:ext uri="{0D108BD9-81ED-4DB2-BD59-A6C34878D82A}">
                    <a16:rowId xmlns:a16="http://schemas.microsoft.com/office/drawing/2014/main" val="3619332995"/>
                  </a:ext>
                </a:extLst>
              </a:tr>
              <a:tr h="153541">
                <a:tc>
                  <a:txBody>
                    <a:bodyPr/>
                    <a:lstStyle/>
                    <a:p>
                      <a:r>
                        <a:rPr kumimoji="1" lang="en-US" altLang="ja-JP" sz="1800" dirty="0">
                          <a:solidFill>
                            <a:schemeClr val="tx1"/>
                          </a:solidFill>
                        </a:rPr>
                        <a:t>2xx</a:t>
                      </a:r>
                      <a:endParaRPr kumimoji="1" lang="ja-JP" altLang="en-US" sz="1800" dirty="0">
                        <a:solidFill>
                          <a:schemeClr val="tx1"/>
                        </a:solidFill>
                      </a:endParaRPr>
                    </a:p>
                  </a:txBody>
                  <a:tcPr>
                    <a:solidFill>
                      <a:schemeClr val="tx2">
                        <a:lumMod val="20000"/>
                        <a:lumOff val="80000"/>
                      </a:schemeClr>
                    </a:solidFill>
                  </a:tcPr>
                </a:tc>
                <a:tc>
                  <a:txBody>
                    <a:bodyPr/>
                    <a:lstStyle/>
                    <a:p>
                      <a:r>
                        <a:rPr kumimoji="1" lang="ja-JP" altLang="en-US" sz="1800" dirty="0">
                          <a:solidFill>
                            <a:schemeClr val="tx1"/>
                          </a:solidFill>
                        </a:rPr>
                        <a:t>ゲームを解く</a:t>
                      </a:r>
                    </a:p>
                  </a:txBody>
                  <a:tcPr>
                    <a:solidFill>
                      <a:schemeClr val="tx2">
                        <a:lumMod val="20000"/>
                        <a:lumOff val="80000"/>
                      </a:schemeClr>
                    </a:solidFill>
                  </a:tcPr>
                </a:tc>
                <a:extLst>
                  <a:ext uri="{0D108BD9-81ED-4DB2-BD59-A6C34878D82A}">
                    <a16:rowId xmlns:a16="http://schemas.microsoft.com/office/drawing/2014/main" val="801380318"/>
                  </a:ext>
                </a:extLst>
              </a:tr>
              <a:tr h="136494">
                <a:tc>
                  <a:txBody>
                    <a:bodyPr/>
                    <a:lstStyle/>
                    <a:p>
                      <a:r>
                        <a:rPr kumimoji="1" lang="en-US" altLang="ja-JP" sz="1800" dirty="0">
                          <a:solidFill>
                            <a:schemeClr val="tx1"/>
                          </a:solidFill>
                        </a:rPr>
                        <a:t>3xx</a:t>
                      </a:r>
                      <a:endParaRPr kumimoji="1" lang="ja-JP" altLang="en-US" sz="1800" dirty="0">
                        <a:solidFill>
                          <a:schemeClr val="tx1"/>
                        </a:solidFill>
                      </a:endParaRPr>
                    </a:p>
                  </a:txBody>
                  <a:tcPr>
                    <a:solidFill>
                      <a:schemeClr val="tx2">
                        <a:lumMod val="20000"/>
                        <a:lumOff val="80000"/>
                      </a:schemeClr>
                    </a:solidFill>
                  </a:tcPr>
                </a:tc>
                <a:tc>
                  <a:txBody>
                    <a:bodyPr/>
                    <a:lstStyle/>
                    <a:p>
                      <a:r>
                        <a:rPr kumimoji="1" lang="ja-JP" altLang="en-US" sz="1800" dirty="0">
                          <a:solidFill>
                            <a:schemeClr val="tx1"/>
                          </a:solidFill>
                        </a:rPr>
                        <a:t>ガレージに止まる</a:t>
                      </a:r>
                    </a:p>
                  </a:txBody>
                  <a:tcPr>
                    <a:solidFill>
                      <a:schemeClr val="tx2">
                        <a:lumMod val="20000"/>
                        <a:lumOff val="80000"/>
                      </a:schemeClr>
                    </a:solidFill>
                  </a:tcPr>
                </a:tc>
                <a:extLst>
                  <a:ext uri="{0D108BD9-81ED-4DB2-BD59-A6C34878D82A}">
                    <a16:rowId xmlns:a16="http://schemas.microsoft.com/office/drawing/2014/main" val="3618183367"/>
                  </a:ext>
                </a:extLst>
              </a:tr>
            </a:tbl>
          </a:graphicData>
        </a:graphic>
      </p:graphicFrame>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19866" y="0"/>
            <a:ext cx="12801599" cy="833041"/>
          </a:xfrm>
        </p:spPr>
        <p:txBody>
          <a:bodyPr/>
          <a:lstStyle/>
          <a:p>
            <a:r>
              <a:rPr lang="en-US" altLang="ja-JP" dirty="0"/>
              <a:t>2.</a:t>
            </a:r>
            <a:r>
              <a:rPr lang="ja-JP" altLang="en-US" dirty="0"/>
              <a:t>分析</a:t>
            </a:r>
            <a:r>
              <a:rPr kumimoji="1" lang="ja-JP" altLang="en-US" dirty="0"/>
              <a:t>モデル</a:t>
            </a:r>
          </a:p>
        </p:txBody>
      </p:sp>
      <p:graphicFrame>
        <p:nvGraphicFramePr>
          <p:cNvPr id="14" name="コンテンツ プレースホルダー 13">
            <a:extLst>
              <a:ext uri="{FF2B5EF4-FFF2-40B4-BE49-F238E27FC236}">
                <a16:creationId xmlns:a16="http://schemas.microsoft.com/office/drawing/2014/main" id="{8BCF3748-8111-43DA-9038-B0AF9B5FB71C}"/>
              </a:ext>
            </a:extLst>
          </p:cNvPr>
          <p:cNvGraphicFramePr>
            <a:graphicFrameLocks noGrp="1"/>
          </p:cNvGraphicFramePr>
          <p:nvPr>
            <p:ph idx="1"/>
            <p:extLst>
              <p:ext uri="{D42A27DB-BD31-4B8C-83A1-F6EECF244321}">
                <p14:modId xmlns:p14="http://schemas.microsoft.com/office/powerpoint/2010/main" val="1215561209"/>
              </p:ext>
            </p:extLst>
          </p:nvPr>
        </p:nvGraphicFramePr>
        <p:xfrm>
          <a:off x="19868" y="670522"/>
          <a:ext cx="12769280" cy="8923330"/>
        </p:xfrm>
        <a:graphic>
          <a:graphicData uri="http://schemas.openxmlformats.org/drawingml/2006/table">
            <a:tbl>
              <a:tblPr firstRow="1" bandRow="1">
                <a:tableStyleId>{5C22544A-7EE6-4342-B048-85BDC9FD1C3A}</a:tableStyleId>
              </a:tblPr>
              <a:tblGrid>
                <a:gridCol w="12769280">
                  <a:extLst>
                    <a:ext uri="{9D8B030D-6E8A-4147-A177-3AD203B41FA5}">
                      <a16:colId xmlns:a16="http://schemas.microsoft.com/office/drawing/2014/main" val="763325415"/>
                    </a:ext>
                  </a:extLst>
                </a:gridCol>
              </a:tblGrid>
              <a:tr h="463835">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72780">
                <a:tc>
                  <a:txBody>
                    <a:bodyPr/>
                    <a:lstStyle/>
                    <a:p>
                      <a:r>
                        <a:rPr kumimoji="1" lang="en-US" altLang="ja-JP" sz="2000" dirty="0">
                          <a:solidFill>
                            <a:schemeClr val="tx1"/>
                          </a:solidFill>
                        </a:rPr>
                        <a:t>2.1 </a:t>
                      </a:r>
                      <a:r>
                        <a:rPr kumimoji="1" lang="ja-JP" altLang="en-US" sz="2000" dirty="0">
                          <a:solidFill>
                            <a:schemeClr val="tx1"/>
                          </a:solidFill>
                        </a:rPr>
                        <a:t>ゲームの要件定義</a:t>
                      </a:r>
                      <a:endParaRPr kumimoji="1" lang="en-US" altLang="ja-JP" sz="20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841917242"/>
                  </a:ext>
                </a:extLst>
              </a:tr>
              <a:tr h="3185693">
                <a:tc>
                  <a:txBody>
                    <a:bodyPr/>
                    <a:lstStyle/>
                    <a:p>
                      <a:r>
                        <a:rPr lang="ja-JP" altLang="en-US" sz="1600" dirty="0"/>
                        <a:t>ゲームには赤・青・緑・黄色の計</a:t>
                      </a:r>
                      <a:r>
                        <a:rPr lang="en-US" altLang="ja-JP" sz="1600" dirty="0"/>
                        <a:t>8</a:t>
                      </a:r>
                      <a:r>
                        <a:rPr lang="ja-JP" altLang="en-US" sz="1600" dirty="0"/>
                        <a:t>個のカラーブロックと</a:t>
                      </a:r>
                      <a:r>
                        <a:rPr lang="en-US" altLang="ja-JP" sz="1600" dirty="0"/>
                        <a:t>2</a:t>
                      </a:r>
                      <a:r>
                        <a:rPr lang="ja-JP" altLang="en-US" sz="1600" dirty="0"/>
                        <a:t>個の黒ブロックがあり、黒ブロックを数字カードによって決まるボーナスサークルの中に運ぶことでボーナスタイムを得られる。またそれぞれのカラーブロックを色に対応するブロックサークルの中に運ぶことでボーナスタイムを得られる。初期のブロックの配置は</a:t>
                      </a:r>
                      <a:r>
                        <a:rPr lang="en-US" altLang="ja-JP" sz="1600" dirty="0"/>
                        <a:t>8</a:t>
                      </a:r>
                      <a:r>
                        <a:rPr lang="ja-JP" altLang="en-US" sz="1600" dirty="0"/>
                        <a:t>個のブロック（カラーブロック</a:t>
                      </a:r>
                      <a:r>
                        <a:rPr lang="en-US" altLang="ja-JP" sz="1600" dirty="0"/>
                        <a:t>7</a:t>
                      </a:r>
                      <a:r>
                        <a:rPr lang="ja-JP" altLang="en-US" sz="1600" dirty="0"/>
                        <a:t>個＋黒ブロック</a:t>
                      </a:r>
                      <a:r>
                        <a:rPr lang="en-US" altLang="ja-JP" sz="1600" dirty="0"/>
                        <a:t>1</a:t>
                      </a:r>
                      <a:r>
                        <a:rPr lang="ja-JP" altLang="en-US" sz="1600" dirty="0"/>
                        <a:t>個）が交点サークルの決まった場所に置かれる。残りの黒ブロック</a:t>
                      </a:r>
                      <a:r>
                        <a:rPr lang="en-US" altLang="ja-JP" sz="1600" dirty="0"/>
                        <a:t>1</a:t>
                      </a:r>
                      <a:r>
                        <a:rPr lang="ja-JP" altLang="en-US" sz="1600" dirty="0"/>
                        <a:t>個はボーナスサークル以外のところに置かれる。</a:t>
                      </a:r>
                      <a:endParaRPr lang="en-US" altLang="ja-JP" sz="1600" dirty="0"/>
                    </a:p>
                    <a:p>
                      <a:r>
                        <a:rPr lang="ja-JP" altLang="en-US" sz="1600" dirty="0"/>
                        <a:t>そして</a:t>
                      </a:r>
                      <a:r>
                        <a:rPr lang="en-US" altLang="ja-JP" sz="1600" dirty="0"/>
                        <a:t>1</a:t>
                      </a:r>
                      <a:r>
                        <a:rPr lang="ja-JP" altLang="en-US" sz="1600" dirty="0"/>
                        <a:t>個のカラーブロックはどちらかの同色のブロックサークルに置かれる。</a:t>
                      </a:r>
                      <a:endParaRPr lang="en-US" altLang="ja-JP" sz="1600" dirty="0"/>
                    </a:p>
                  </a:txBody>
                  <a:tcPr/>
                </a:tc>
                <a:extLst>
                  <a:ext uri="{0D108BD9-81ED-4DB2-BD59-A6C34878D82A}">
                    <a16:rowId xmlns:a16="http://schemas.microsoft.com/office/drawing/2014/main" val="1753137287"/>
                  </a:ext>
                </a:extLst>
              </a:tr>
              <a:tr h="472780">
                <a:tc>
                  <a:txBody>
                    <a:bodyPr/>
                    <a:lstStyle/>
                    <a:p>
                      <a:r>
                        <a:rPr kumimoji="1" lang="en-US" altLang="ja-JP" sz="2000" dirty="0">
                          <a:solidFill>
                            <a:schemeClr val="tx1"/>
                          </a:solidFill>
                        </a:rPr>
                        <a:t>2.2 </a:t>
                      </a:r>
                      <a:r>
                        <a:rPr kumimoji="1" lang="ja-JP" altLang="en-US" sz="2000" dirty="0">
                          <a:solidFill>
                            <a:schemeClr val="tx1"/>
                          </a:solidFill>
                        </a:rPr>
                        <a:t>走行体の動作定義</a:t>
                      </a:r>
                      <a:endParaRPr kumimoji="1" lang="en-US" altLang="ja-JP" sz="2000" dirty="0">
                        <a:solidFill>
                          <a:schemeClr val="tx1"/>
                        </a:solidFill>
                      </a:endParaRPr>
                    </a:p>
                  </a:txBody>
                  <a:tcPr>
                    <a:solidFill>
                      <a:srgbClr val="E2F0D9"/>
                    </a:solidFill>
                  </a:tcPr>
                </a:tc>
                <a:extLst>
                  <a:ext uri="{0D108BD9-81ED-4DB2-BD59-A6C34878D82A}">
                    <a16:rowId xmlns:a16="http://schemas.microsoft.com/office/drawing/2014/main" val="474937606"/>
                  </a:ext>
                </a:extLst>
              </a:tr>
              <a:tr h="4328242">
                <a:tc>
                  <a:txBody>
                    <a:bodyPr/>
                    <a:lstStyle/>
                    <a:p>
                      <a:r>
                        <a:rPr kumimoji="1" lang="ja-JP" altLang="en-US" dirty="0">
                          <a:solidFill>
                            <a:schemeClr val="tx1"/>
                          </a:solidFill>
                        </a:rPr>
                        <a:t>ゲームを解くうえで前提となる走行体の動作を表に示す。</a:t>
                      </a:r>
                      <a:endParaRPr kumimoji="1" lang="en-US" altLang="ja-JP" dirty="0">
                        <a:solidFill>
                          <a:schemeClr val="tx1"/>
                        </a:solidFill>
                      </a:endParaRPr>
                    </a:p>
                  </a:txBody>
                  <a:tcPr/>
                </a:tc>
                <a:extLst>
                  <a:ext uri="{0D108BD9-81ED-4DB2-BD59-A6C34878D82A}">
                    <a16:rowId xmlns:a16="http://schemas.microsoft.com/office/drawing/2014/main" val="2916411659"/>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33812963"/>
              </p:ext>
            </p:extLst>
          </p:nvPr>
        </p:nvGraphicFramePr>
        <p:xfrm>
          <a:off x="6400800" y="4798722"/>
          <a:ext cx="6400800" cy="4723281"/>
        </p:xfrm>
        <a:graphic>
          <a:graphicData uri="http://schemas.openxmlformats.org/drawingml/2006/table">
            <a:tbl>
              <a:tblPr firstRow="1" bandRow="1">
                <a:tableStyleId>{5C22544A-7EE6-4342-B048-85BDC9FD1C3A}</a:tableStyleId>
              </a:tblPr>
              <a:tblGrid>
                <a:gridCol w="6400800">
                  <a:extLst>
                    <a:ext uri="{9D8B030D-6E8A-4147-A177-3AD203B41FA5}">
                      <a16:colId xmlns:a16="http://schemas.microsoft.com/office/drawing/2014/main" val="20000"/>
                    </a:ext>
                  </a:extLst>
                </a:gridCol>
              </a:tblGrid>
              <a:tr h="433926">
                <a:tc>
                  <a:txBody>
                    <a:bodyPr/>
                    <a:lstStyle/>
                    <a:p>
                      <a:r>
                        <a:rPr kumimoji="1" lang="en-US" altLang="ja-JP" sz="2000" b="0" dirty="0">
                          <a:solidFill>
                            <a:schemeClr val="tx1"/>
                          </a:solidFill>
                        </a:rPr>
                        <a:t>2.3 </a:t>
                      </a:r>
                      <a:r>
                        <a:rPr kumimoji="1" lang="ja-JP" altLang="en-US" sz="2000" b="0" dirty="0">
                          <a:solidFill>
                            <a:schemeClr val="tx1"/>
                          </a:solidFill>
                        </a:rPr>
                        <a:t>指針</a:t>
                      </a:r>
                      <a:endParaRPr kumimoji="1" lang="en-US" altLang="ja-JP" sz="2000"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4289355">
                <a:tc>
                  <a:txBody>
                    <a:bodyPr/>
                    <a:lstStyle/>
                    <a:p>
                      <a:r>
                        <a:rPr kumimoji="1" lang="ja-JP" altLang="en-US" dirty="0">
                          <a:solidFill>
                            <a:schemeClr val="tx1"/>
                          </a:solidFill>
                        </a:rPr>
                        <a:t>ビンゴにおける走行</a:t>
                      </a:r>
                      <a:endParaRPr kumimoji="1" lang="en-US" altLang="ja-JP" dirty="0">
                        <a:solidFill>
                          <a:schemeClr val="tx1"/>
                        </a:solidFill>
                      </a:endParaRPr>
                    </a:p>
                    <a:p>
                      <a:r>
                        <a:rPr kumimoji="1" lang="ja-JP" altLang="en-US" dirty="0">
                          <a:solidFill>
                            <a:schemeClr val="tx1"/>
                          </a:solidFill>
                        </a:rPr>
                        <a:t>体の走行ルートの決</a:t>
                      </a:r>
                      <a:endParaRPr kumimoji="1" lang="en-US" altLang="ja-JP" dirty="0">
                        <a:solidFill>
                          <a:schemeClr val="tx1"/>
                        </a:solidFill>
                      </a:endParaRPr>
                    </a:p>
                    <a:p>
                      <a:r>
                        <a:rPr kumimoji="1" lang="ja-JP" altLang="en-US" dirty="0">
                          <a:solidFill>
                            <a:schemeClr val="tx1"/>
                          </a:solidFill>
                        </a:rPr>
                        <a:t>定方法をフローチャ</a:t>
                      </a:r>
                      <a:endParaRPr kumimoji="1" lang="en-US" altLang="ja-JP" dirty="0">
                        <a:solidFill>
                          <a:schemeClr val="tx1"/>
                        </a:solidFill>
                      </a:endParaRPr>
                    </a:p>
                    <a:p>
                      <a:r>
                        <a:rPr kumimoji="1" lang="ja-JP" altLang="en-US" dirty="0" err="1">
                          <a:solidFill>
                            <a:schemeClr val="tx1"/>
                          </a:solidFill>
                        </a:rPr>
                        <a:t>ー</a:t>
                      </a:r>
                      <a:r>
                        <a:rPr kumimoji="1" lang="ja-JP" altLang="en-US" dirty="0">
                          <a:solidFill>
                            <a:schemeClr val="tx1"/>
                          </a:solidFill>
                        </a:rPr>
                        <a:t>トに表す。</a:t>
                      </a:r>
                      <a:endParaRPr kumimoji="1" lang="en-US" altLang="ja-JP" dirty="0">
                        <a:solidFill>
                          <a:schemeClr val="tx1"/>
                        </a:solidFill>
                      </a:endParaRPr>
                    </a:p>
                    <a:p>
                      <a:r>
                        <a:rPr kumimoji="1" lang="ja-JP" altLang="en-US" dirty="0">
                          <a:solidFill>
                            <a:schemeClr val="tx1"/>
                          </a:solidFill>
                        </a:rPr>
                        <a:t>ブロックの配置や色、数字カードの</a:t>
                      </a:r>
                      <a:endParaRPr kumimoji="1" lang="en-US" altLang="ja-JP" dirty="0">
                        <a:solidFill>
                          <a:schemeClr val="tx1"/>
                        </a:solidFill>
                      </a:endParaRPr>
                    </a:p>
                    <a:p>
                      <a:r>
                        <a:rPr kumimoji="1" lang="ja-JP" altLang="en-US" dirty="0">
                          <a:solidFill>
                            <a:schemeClr val="tx1"/>
                          </a:solidFill>
                        </a:rPr>
                        <a:t>数字はレースが始</a:t>
                      </a:r>
                      <a:r>
                        <a:rPr kumimoji="1" lang="ja-JP" altLang="en-US" dirty="0" err="1">
                          <a:solidFill>
                            <a:schemeClr val="tx1"/>
                          </a:solidFill>
                        </a:rPr>
                        <a:t>ま</a:t>
                      </a:r>
                      <a:endParaRPr kumimoji="1" lang="en-US" altLang="ja-JP" dirty="0">
                        <a:solidFill>
                          <a:schemeClr val="tx1"/>
                        </a:solidFill>
                      </a:endParaRPr>
                    </a:p>
                    <a:p>
                      <a:r>
                        <a:rPr kumimoji="1" lang="ja-JP" altLang="en-US" dirty="0">
                          <a:solidFill>
                            <a:schemeClr val="tx1"/>
                          </a:solidFill>
                        </a:rPr>
                        <a:t>る直前にわかる。</a:t>
                      </a:r>
                      <a:endParaRPr kumimoji="1" lang="en-US" altLang="ja-JP" dirty="0">
                        <a:solidFill>
                          <a:schemeClr val="tx1"/>
                        </a:solidFill>
                      </a:endParaRPr>
                    </a:p>
                    <a:p>
                      <a:r>
                        <a:rPr kumimoji="1" lang="ja-JP" altLang="en-US" dirty="0">
                          <a:solidFill>
                            <a:schemeClr val="tx1"/>
                          </a:solidFill>
                        </a:rPr>
                        <a:t>よって走行ルートの</a:t>
                      </a:r>
                      <a:endParaRPr kumimoji="1" lang="en-US" altLang="ja-JP" dirty="0">
                        <a:solidFill>
                          <a:schemeClr val="tx1"/>
                        </a:solidFill>
                      </a:endParaRPr>
                    </a:p>
                    <a:p>
                      <a:r>
                        <a:rPr kumimoji="1" lang="ja-JP" altLang="en-US" dirty="0">
                          <a:solidFill>
                            <a:schemeClr val="tx1"/>
                          </a:solidFill>
                        </a:rPr>
                        <a:t>決定は走行中に走行</a:t>
                      </a:r>
                      <a:endParaRPr kumimoji="1" lang="en-US" altLang="ja-JP" dirty="0">
                        <a:solidFill>
                          <a:schemeClr val="tx1"/>
                        </a:solidFill>
                      </a:endParaRPr>
                    </a:p>
                    <a:p>
                      <a:r>
                        <a:rPr kumimoji="1" lang="ja-JP" altLang="en-US" dirty="0">
                          <a:solidFill>
                            <a:schemeClr val="tx1"/>
                          </a:solidFill>
                        </a:rPr>
                        <a:t>体で計算され</a:t>
                      </a:r>
                      <a:r>
                        <a:rPr kumimoji="1" lang="ja-JP" altLang="en-US" dirty="0" err="1">
                          <a:solidFill>
                            <a:schemeClr val="tx1"/>
                          </a:solidFill>
                        </a:rPr>
                        <a:t>決定す</a:t>
                      </a:r>
                      <a:endParaRPr kumimoji="1" lang="en-US" altLang="ja-JP" dirty="0">
                        <a:solidFill>
                          <a:schemeClr val="tx1"/>
                        </a:solidFill>
                      </a:endParaRPr>
                    </a:p>
                    <a:p>
                      <a:r>
                        <a:rPr kumimoji="1" lang="ja-JP" altLang="en-US" dirty="0">
                          <a:solidFill>
                            <a:schemeClr val="tx1"/>
                          </a:solidFill>
                        </a:rPr>
                        <a:t>るものとする。</a:t>
                      </a:r>
                      <a:endParaRPr kumimoji="1" lang="en-US" altLang="ja-JP" dirty="0">
                        <a:solidFill>
                          <a:schemeClr val="tx1"/>
                        </a:solidFill>
                      </a:endParaRPr>
                    </a:p>
                    <a:p>
                      <a:r>
                        <a:rPr kumimoji="1" lang="ja-JP" altLang="en-US" b="1" dirty="0">
                          <a:solidFill>
                            <a:srgbClr val="FF0000"/>
                          </a:solidFill>
                        </a:rPr>
                        <a:t>黒ブロックを先に</a:t>
                      </a:r>
                      <a:endParaRPr kumimoji="1" lang="en-US" altLang="ja-JP" b="1" dirty="0">
                        <a:solidFill>
                          <a:srgbClr val="FF0000"/>
                        </a:solidFill>
                      </a:endParaRPr>
                    </a:p>
                    <a:p>
                      <a:r>
                        <a:rPr kumimoji="1" lang="ja-JP" altLang="en-US" b="1" dirty="0">
                          <a:solidFill>
                            <a:srgbClr val="FF0000"/>
                          </a:solidFill>
                        </a:rPr>
                        <a:t>とる理由の記述</a:t>
                      </a:r>
                    </a:p>
                  </a:txBody>
                  <a:tcPr>
                    <a:solidFill>
                      <a:srgbClr val="E9EBF5"/>
                    </a:solidFill>
                  </a:tcPr>
                </a:tc>
                <a:extLst>
                  <a:ext uri="{0D108BD9-81ED-4DB2-BD59-A6C34878D82A}">
                    <a16:rowId xmlns:a16="http://schemas.microsoft.com/office/drawing/2014/main" val="10001"/>
                  </a:ext>
                </a:extLst>
              </a:tr>
            </a:tbl>
          </a:graphicData>
        </a:graphic>
      </p:graphicFrame>
      <p:pic>
        <p:nvPicPr>
          <p:cNvPr id="32" name="図 31">
            <a:extLst>
              <a:ext uri="{FF2B5EF4-FFF2-40B4-BE49-F238E27FC236}">
                <a16:creationId xmlns:a16="http://schemas.microsoft.com/office/drawing/2014/main" id="{B84AB3DB-ECD5-44A6-977A-86AE790ED3C8}"/>
              </a:ext>
            </a:extLst>
          </p:cNvPr>
          <p:cNvPicPr>
            <a:picLocks noChangeAspect="1"/>
          </p:cNvPicPr>
          <p:nvPr/>
        </p:nvPicPr>
        <p:blipFill>
          <a:blip r:embed="rId2"/>
          <a:stretch>
            <a:fillRect/>
          </a:stretch>
        </p:blipFill>
        <p:spPr>
          <a:xfrm>
            <a:off x="5644481" y="3326934"/>
            <a:ext cx="1008112" cy="976853"/>
          </a:xfrm>
          <a:prstGeom prst="rect">
            <a:avLst/>
          </a:prstGeom>
        </p:spPr>
      </p:pic>
      <p:sp>
        <p:nvSpPr>
          <p:cNvPr id="33" name="テキスト ボックス 32">
            <a:extLst>
              <a:ext uri="{FF2B5EF4-FFF2-40B4-BE49-F238E27FC236}">
                <a16:creationId xmlns:a16="http://schemas.microsoft.com/office/drawing/2014/main" id="{741E1E0E-546A-4C4E-B521-10B3A68CDD31}"/>
              </a:ext>
            </a:extLst>
          </p:cNvPr>
          <p:cNvSpPr txBox="1"/>
          <p:nvPr/>
        </p:nvSpPr>
        <p:spPr>
          <a:xfrm>
            <a:off x="4906703" y="2824622"/>
            <a:ext cx="1915909" cy="338554"/>
          </a:xfrm>
          <a:prstGeom prst="rect">
            <a:avLst/>
          </a:prstGeom>
          <a:noFill/>
        </p:spPr>
        <p:txBody>
          <a:bodyPr wrap="none" rtlCol="0">
            <a:spAutoFit/>
          </a:bodyPr>
          <a:lstStyle/>
          <a:p>
            <a:r>
              <a:rPr kumimoji="1" lang="ja-JP" altLang="en-US" dirty="0"/>
              <a:t>交点サークル</a:t>
            </a:r>
            <a:r>
              <a:rPr kumimoji="1" lang="en-US" altLang="ja-JP" dirty="0"/>
              <a:t>(16</a:t>
            </a:r>
            <a:r>
              <a:rPr kumimoji="1" lang="ja-JP" altLang="en-US" dirty="0"/>
              <a:t>個</a:t>
            </a:r>
            <a:r>
              <a:rPr kumimoji="1" lang="en-US" altLang="ja-JP" dirty="0"/>
              <a:t>)</a:t>
            </a:r>
            <a:endParaRPr kumimoji="1" lang="ja-JP" altLang="en-US" dirty="0"/>
          </a:p>
        </p:txBody>
      </p:sp>
      <p:sp>
        <p:nvSpPr>
          <p:cNvPr id="34" name="テキスト ボックス 33">
            <a:extLst>
              <a:ext uri="{FF2B5EF4-FFF2-40B4-BE49-F238E27FC236}">
                <a16:creationId xmlns:a16="http://schemas.microsoft.com/office/drawing/2014/main" id="{7EE2310A-E3CD-41BB-8062-1D09CDC95125}"/>
              </a:ext>
            </a:extLst>
          </p:cNvPr>
          <p:cNvSpPr txBox="1"/>
          <p:nvPr/>
        </p:nvSpPr>
        <p:spPr>
          <a:xfrm>
            <a:off x="5644481" y="4450858"/>
            <a:ext cx="2085827" cy="338554"/>
          </a:xfrm>
          <a:prstGeom prst="rect">
            <a:avLst/>
          </a:prstGeom>
          <a:noFill/>
        </p:spPr>
        <p:txBody>
          <a:bodyPr wrap="none" rtlCol="0">
            <a:spAutoFit/>
          </a:bodyPr>
          <a:lstStyle/>
          <a:p>
            <a:r>
              <a:rPr kumimoji="1" lang="ja-JP" altLang="en-US" dirty="0"/>
              <a:t>ブロックサークル</a:t>
            </a:r>
            <a:r>
              <a:rPr kumimoji="1" lang="en-US" altLang="ja-JP" dirty="0"/>
              <a:t>(1~8)</a:t>
            </a:r>
            <a:endParaRPr kumimoji="1" lang="ja-JP" altLang="en-US" dirty="0"/>
          </a:p>
        </p:txBody>
      </p:sp>
      <p:sp>
        <p:nvSpPr>
          <p:cNvPr id="35" name="テキスト ボックス 34">
            <a:extLst>
              <a:ext uri="{FF2B5EF4-FFF2-40B4-BE49-F238E27FC236}">
                <a16:creationId xmlns:a16="http://schemas.microsoft.com/office/drawing/2014/main" id="{D174E580-95AA-4473-A6C5-FE62F715B950}"/>
              </a:ext>
            </a:extLst>
          </p:cNvPr>
          <p:cNvSpPr txBox="1"/>
          <p:nvPr/>
        </p:nvSpPr>
        <p:spPr>
          <a:xfrm>
            <a:off x="6731889" y="3348286"/>
            <a:ext cx="950901" cy="584775"/>
          </a:xfrm>
          <a:prstGeom prst="rect">
            <a:avLst/>
          </a:prstGeom>
          <a:noFill/>
        </p:spPr>
        <p:txBody>
          <a:bodyPr wrap="none" rtlCol="0">
            <a:spAutoFit/>
          </a:bodyPr>
          <a:lstStyle/>
          <a:p>
            <a:r>
              <a:rPr kumimoji="1" lang="ja-JP" altLang="en-US" dirty="0"/>
              <a:t>黒ライン</a:t>
            </a:r>
            <a:endParaRPr kumimoji="1" lang="en-US" altLang="ja-JP" dirty="0"/>
          </a:p>
          <a:p>
            <a:r>
              <a:rPr lang="en-US" altLang="ja-JP" dirty="0"/>
              <a:t>(350mm)</a:t>
            </a:r>
            <a:endParaRPr kumimoji="1" lang="ja-JP" altLang="en-US" dirty="0"/>
          </a:p>
        </p:txBody>
      </p:sp>
      <p:cxnSp>
        <p:nvCxnSpPr>
          <p:cNvPr id="36" name="直線コネクタ 35">
            <a:extLst>
              <a:ext uri="{FF2B5EF4-FFF2-40B4-BE49-F238E27FC236}">
                <a16:creationId xmlns:a16="http://schemas.microsoft.com/office/drawing/2014/main" id="{EFA50683-42B7-43DD-8B80-53BDB5ED263C}"/>
              </a:ext>
            </a:extLst>
          </p:cNvPr>
          <p:cNvCxnSpPr>
            <a:cxnSpLocks/>
            <a:endCxn id="35" idx="1"/>
          </p:cNvCxnSpPr>
          <p:nvPr/>
        </p:nvCxnSpPr>
        <p:spPr>
          <a:xfrm flipV="1">
            <a:off x="6521353" y="3640674"/>
            <a:ext cx="210536" cy="1746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84FDE2A-65E5-424D-AB3C-416DC3D656B5}"/>
              </a:ext>
            </a:extLst>
          </p:cNvPr>
          <p:cNvCxnSpPr>
            <a:cxnSpLocks/>
            <a:endCxn id="33" idx="2"/>
          </p:cNvCxnSpPr>
          <p:nvPr/>
        </p:nvCxnSpPr>
        <p:spPr>
          <a:xfrm flipV="1">
            <a:off x="5644483" y="3163176"/>
            <a:ext cx="220175" cy="1851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4AB38B13-0187-4599-ADBF-84D1309A7408}"/>
              </a:ext>
            </a:extLst>
          </p:cNvPr>
          <p:cNvCxnSpPr>
            <a:cxnSpLocks/>
          </p:cNvCxnSpPr>
          <p:nvPr/>
        </p:nvCxnSpPr>
        <p:spPr>
          <a:xfrm flipH="1" flipV="1">
            <a:off x="6148537" y="3945723"/>
            <a:ext cx="64331" cy="5106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1" name="表 50">
            <a:extLst>
              <a:ext uri="{FF2B5EF4-FFF2-40B4-BE49-F238E27FC236}">
                <a16:creationId xmlns:a16="http://schemas.microsoft.com/office/drawing/2014/main" id="{2FE25BB9-2C6E-40CB-8B66-C6B124ECC8E1}"/>
              </a:ext>
            </a:extLst>
          </p:cNvPr>
          <p:cNvGraphicFramePr>
            <a:graphicFrameLocks noGrp="1"/>
          </p:cNvGraphicFramePr>
          <p:nvPr>
            <p:extLst>
              <p:ext uri="{D42A27DB-BD31-4B8C-83A1-F6EECF244321}">
                <p14:modId xmlns:p14="http://schemas.microsoft.com/office/powerpoint/2010/main" val="1369778162"/>
              </p:ext>
            </p:extLst>
          </p:nvPr>
        </p:nvGraphicFramePr>
        <p:xfrm>
          <a:off x="120047" y="5800300"/>
          <a:ext cx="5868645" cy="3728704"/>
        </p:xfrm>
        <a:graphic>
          <a:graphicData uri="http://schemas.openxmlformats.org/drawingml/2006/table">
            <a:tbl>
              <a:tblPr firstRow="1" bandRow="1">
                <a:tableStyleId>{5C22544A-7EE6-4342-B048-85BDC9FD1C3A}</a:tableStyleId>
              </a:tblPr>
              <a:tblGrid>
                <a:gridCol w="1956215">
                  <a:extLst>
                    <a:ext uri="{9D8B030D-6E8A-4147-A177-3AD203B41FA5}">
                      <a16:colId xmlns:a16="http://schemas.microsoft.com/office/drawing/2014/main" val="2385367441"/>
                    </a:ext>
                  </a:extLst>
                </a:gridCol>
                <a:gridCol w="2904317">
                  <a:extLst>
                    <a:ext uri="{9D8B030D-6E8A-4147-A177-3AD203B41FA5}">
                      <a16:colId xmlns:a16="http://schemas.microsoft.com/office/drawing/2014/main" val="826965489"/>
                    </a:ext>
                  </a:extLst>
                </a:gridCol>
                <a:gridCol w="1008113">
                  <a:extLst>
                    <a:ext uri="{9D8B030D-6E8A-4147-A177-3AD203B41FA5}">
                      <a16:colId xmlns:a16="http://schemas.microsoft.com/office/drawing/2014/main" val="2438070202"/>
                    </a:ext>
                  </a:extLst>
                </a:gridCol>
              </a:tblGrid>
              <a:tr h="367236">
                <a:tc>
                  <a:txBody>
                    <a:bodyPr/>
                    <a:lstStyle/>
                    <a:p>
                      <a:r>
                        <a:rPr kumimoji="1" lang="ja-JP" altLang="en-US" sz="1600" dirty="0"/>
                        <a:t>動作</a:t>
                      </a:r>
                    </a:p>
                  </a:txBody>
                  <a:tcPr/>
                </a:tc>
                <a:tc>
                  <a:txBody>
                    <a:bodyPr/>
                    <a:lstStyle/>
                    <a:p>
                      <a:r>
                        <a:rPr kumimoji="1" lang="ja-JP" altLang="en-US" sz="1600" dirty="0"/>
                        <a:t>課題</a:t>
                      </a:r>
                    </a:p>
                  </a:txBody>
                  <a:tcPr/>
                </a:tc>
                <a:tc>
                  <a:txBody>
                    <a:bodyPr/>
                    <a:lstStyle/>
                    <a:p>
                      <a:r>
                        <a:rPr kumimoji="1" lang="ja-JP" altLang="en-US" sz="1600" dirty="0"/>
                        <a:t>解決方法</a:t>
                      </a:r>
                    </a:p>
                  </a:txBody>
                  <a:tcPr/>
                </a:tc>
                <a:extLst>
                  <a:ext uri="{0D108BD9-81ED-4DB2-BD59-A6C34878D82A}">
                    <a16:rowId xmlns:a16="http://schemas.microsoft.com/office/drawing/2014/main" val="3062886206"/>
                  </a:ext>
                </a:extLst>
              </a:tr>
              <a:tr h="235049">
                <a:tc>
                  <a:txBody>
                    <a:bodyPr/>
                    <a:lstStyle/>
                    <a:p>
                      <a:r>
                        <a:rPr kumimoji="1" lang="ja-JP" altLang="en-US" sz="1600" dirty="0"/>
                        <a:t>ブロックを保持して回転</a:t>
                      </a:r>
                      <a:endParaRPr kumimoji="1" lang="en-US" altLang="ja-JP" sz="1600" dirty="0"/>
                    </a:p>
                  </a:txBody>
                  <a:tcPr/>
                </a:tc>
                <a:tc>
                  <a:txBody>
                    <a:bodyPr/>
                    <a:lstStyle/>
                    <a:p>
                      <a:r>
                        <a:rPr kumimoji="1" lang="ja-JP" altLang="en-US" sz="1600" dirty="0"/>
                        <a:t>ブロックをこぼさずに回転する方法</a:t>
                      </a:r>
                    </a:p>
                  </a:txBody>
                  <a:tcPr/>
                </a:tc>
                <a:tc>
                  <a:txBody>
                    <a:bodyPr/>
                    <a:lstStyle/>
                    <a:p>
                      <a:r>
                        <a:rPr kumimoji="1" lang="en-US" altLang="ja-JP" sz="1600" b="0" dirty="0">
                          <a:solidFill>
                            <a:schemeClr val="tx1"/>
                          </a:solidFill>
                        </a:rPr>
                        <a:t>5.2</a:t>
                      </a:r>
                      <a:endParaRPr kumimoji="1" lang="ja-JP" altLang="en-US" sz="1600" b="0" dirty="0">
                        <a:solidFill>
                          <a:schemeClr val="tx1"/>
                        </a:solidFill>
                      </a:endParaRPr>
                    </a:p>
                  </a:txBody>
                  <a:tcPr/>
                </a:tc>
                <a:extLst>
                  <a:ext uri="{0D108BD9-81ED-4DB2-BD59-A6C34878D82A}">
                    <a16:rowId xmlns:a16="http://schemas.microsoft.com/office/drawing/2014/main" val="2406942683"/>
                  </a:ext>
                </a:extLst>
              </a:tr>
              <a:tr h="634484">
                <a:tc>
                  <a:txBody>
                    <a:bodyPr/>
                    <a:lstStyle/>
                    <a:p>
                      <a:r>
                        <a:rPr kumimoji="1" lang="ja-JP" altLang="en-US" sz="1600" dirty="0"/>
                        <a:t>ブロックサークルにブロックを置く</a:t>
                      </a:r>
                    </a:p>
                  </a:txBody>
                  <a:tcPr/>
                </a:tc>
                <a:tc>
                  <a:txBody>
                    <a:bodyPr/>
                    <a:lstStyle/>
                    <a:p>
                      <a:r>
                        <a:rPr kumimoji="1" lang="ja-JP" altLang="en-US" sz="1600" dirty="0"/>
                        <a:t>ブロックサークルの中にいれる方法</a:t>
                      </a:r>
                    </a:p>
                  </a:txBody>
                  <a:tcPr/>
                </a:tc>
                <a:tc>
                  <a:txBody>
                    <a:bodyPr/>
                    <a:lstStyle/>
                    <a:p>
                      <a:r>
                        <a:rPr kumimoji="1" lang="en-US" altLang="ja-JP" sz="1600" dirty="0"/>
                        <a:t>3.1</a:t>
                      </a:r>
                      <a:endParaRPr kumimoji="1" lang="ja-JP" altLang="en-US" sz="1600" dirty="0"/>
                    </a:p>
                  </a:txBody>
                  <a:tcPr/>
                </a:tc>
                <a:extLst>
                  <a:ext uri="{0D108BD9-81ED-4DB2-BD59-A6C34878D82A}">
                    <a16:rowId xmlns:a16="http://schemas.microsoft.com/office/drawing/2014/main" val="1281127049"/>
                  </a:ext>
                </a:extLst>
              </a:tr>
              <a:tr h="630788">
                <a:tc>
                  <a:txBody>
                    <a:bodyPr/>
                    <a:lstStyle/>
                    <a:p>
                      <a:r>
                        <a:rPr kumimoji="1" lang="ja-JP" altLang="en-US" sz="1600" dirty="0"/>
                        <a:t>ブロックの位置と色を把握</a:t>
                      </a:r>
                    </a:p>
                  </a:txBody>
                  <a:tcPr/>
                </a:tc>
                <a:tc>
                  <a:txBody>
                    <a:bodyPr/>
                    <a:lstStyle/>
                    <a:p>
                      <a:r>
                        <a:rPr kumimoji="1" lang="ja-JP" altLang="en-US" sz="1600" dirty="0"/>
                        <a:t>ブロックの初期位置と各色の取得</a:t>
                      </a:r>
                    </a:p>
                  </a:txBody>
                  <a:tcPr/>
                </a:tc>
                <a:tc>
                  <a:txBody>
                    <a:bodyPr/>
                    <a:lstStyle/>
                    <a:p>
                      <a:r>
                        <a:rPr kumimoji="1" lang="ja-JP" altLang="en-US" sz="1600" dirty="0"/>
                        <a:t>カメラで取得</a:t>
                      </a:r>
                    </a:p>
                  </a:txBody>
                  <a:tcPr/>
                </a:tc>
                <a:extLst>
                  <a:ext uri="{0D108BD9-81ED-4DB2-BD59-A6C34878D82A}">
                    <a16:rowId xmlns:a16="http://schemas.microsoft.com/office/drawing/2014/main" val="1852399176"/>
                  </a:ext>
                </a:extLst>
              </a:tr>
              <a:tr h="347058">
                <a:tc rowSpan="2">
                  <a:txBody>
                    <a:bodyPr/>
                    <a:lstStyle/>
                    <a:p>
                      <a:r>
                        <a:rPr kumimoji="1" lang="ja-JP" altLang="en-US" sz="1600" dirty="0"/>
                        <a:t>走行体が移動する経路を算出</a:t>
                      </a:r>
                    </a:p>
                  </a:txBody>
                  <a:tcPr/>
                </a:tc>
                <a:tc>
                  <a:txBody>
                    <a:bodyPr/>
                    <a:lstStyle/>
                    <a:p>
                      <a:r>
                        <a:rPr kumimoji="1" lang="ja-JP" altLang="en-US" sz="1600" dirty="0"/>
                        <a:t>最短経路の算出</a:t>
                      </a:r>
                    </a:p>
                  </a:txBody>
                  <a:tcPr/>
                </a:tc>
                <a:tc rowSpan="2">
                  <a:txBody>
                    <a:bodyPr/>
                    <a:lstStyle/>
                    <a:p>
                      <a:r>
                        <a:rPr kumimoji="1" lang="en-US" altLang="ja-JP" sz="1600" dirty="0"/>
                        <a:t>2.3</a:t>
                      </a:r>
                    </a:p>
                  </a:txBody>
                  <a:tcPr/>
                </a:tc>
                <a:extLst>
                  <a:ext uri="{0D108BD9-81ED-4DB2-BD59-A6C34878D82A}">
                    <a16:rowId xmlns:a16="http://schemas.microsoft.com/office/drawing/2014/main" val="4210412656"/>
                  </a:ext>
                </a:extLst>
              </a:tr>
              <a:tr h="347058">
                <a:tc vMerge="1">
                  <a:txBody>
                    <a:bodyPr/>
                    <a:lstStyle/>
                    <a:p>
                      <a:endParaRPr kumimoji="1" lang="ja-JP" altLang="en-US"/>
                    </a:p>
                  </a:txBody>
                  <a:tcPr/>
                </a:tc>
                <a:tc>
                  <a:txBody>
                    <a:bodyPr/>
                    <a:lstStyle/>
                    <a:p>
                      <a:r>
                        <a:rPr kumimoji="1" lang="ja-JP" altLang="en-US" sz="1600" dirty="0"/>
                        <a:t>移動する途中に通るブロックサークルにブロックがあった場合走行できない</a:t>
                      </a:r>
                    </a:p>
                  </a:txBody>
                  <a:tcPr/>
                </a:tc>
                <a:tc vMerge="1">
                  <a:txBody>
                    <a:bodyPr/>
                    <a:lstStyle/>
                    <a:p>
                      <a:endParaRPr kumimoji="1" lang="ja-JP" altLang="en-US"/>
                    </a:p>
                  </a:txBody>
                  <a:tcPr/>
                </a:tc>
                <a:extLst>
                  <a:ext uri="{0D108BD9-81ED-4DB2-BD59-A6C34878D82A}">
                    <a16:rowId xmlns:a16="http://schemas.microsoft.com/office/drawing/2014/main" val="1531438653"/>
                  </a:ext>
                </a:extLst>
              </a:tr>
              <a:tr h="347058">
                <a:tc>
                  <a:txBody>
                    <a:bodyPr/>
                    <a:lstStyle/>
                    <a:p>
                      <a:r>
                        <a:rPr kumimoji="1" lang="ja-JP" altLang="en-US" sz="1600" dirty="0"/>
                        <a:t>数字判定</a:t>
                      </a:r>
                    </a:p>
                  </a:txBody>
                  <a:tcPr/>
                </a:tc>
                <a:tc>
                  <a:txBody>
                    <a:bodyPr/>
                    <a:lstStyle/>
                    <a:p>
                      <a:r>
                        <a:rPr kumimoji="1" lang="ja-JP" altLang="en-US" sz="1600" dirty="0"/>
                        <a:t>具体的な数字の判定方法</a:t>
                      </a:r>
                    </a:p>
                  </a:txBody>
                  <a:tcPr/>
                </a:tc>
                <a:tc>
                  <a:txBody>
                    <a:bodyPr/>
                    <a:lstStyle/>
                    <a:p>
                      <a:endParaRPr kumimoji="1" lang="en-US" altLang="ja-JP" sz="1600" dirty="0"/>
                    </a:p>
                  </a:txBody>
                  <a:tcPr/>
                </a:tc>
                <a:extLst>
                  <a:ext uri="{0D108BD9-81ED-4DB2-BD59-A6C34878D82A}">
                    <a16:rowId xmlns:a16="http://schemas.microsoft.com/office/drawing/2014/main" val="281633683"/>
                  </a:ext>
                </a:extLst>
              </a:tr>
            </a:tbl>
          </a:graphicData>
        </a:graphic>
      </p:graphicFrame>
      <p:pic>
        <p:nvPicPr>
          <p:cNvPr id="10" name="図 9">
            <a:extLst>
              <a:ext uri="{FF2B5EF4-FFF2-40B4-BE49-F238E27FC236}">
                <a16:creationId xmlns:a16="http://schemas.microsoft.com/office/drawing/2014/main" id="{2C01D45F-E9C6-483C-93B4-3CAF653C6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3048" y="5305544"/>
            <a:ext cx="4113933" cy="4152340"/>
          </a:xfrm>
          <a:prstGeom prst="rect">
            <a:avLst/>
          </a:prstGeom>
        </p:spPr>
      </p:pic>
      <p:pic>
        <p:nvPicPr>
          <p:cNvPr id="15" name="図 14">
            <a:extLst>
              <a:ext uri="{FF2B5EF4-FFF2-40B4-BE49-F238E27FC236}">
                <a16:creationId xmlns:a16="http://schemas.microsoft.com/office/drawing/2014/main" id="{A18CDE56-9EAE-477D-8716-FF71569573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061" y="2913295"/>
            <a:ext cx="3586109" cy="1574929"/>
          </a:xfrm>
          <a:prstGeom prst="rect">
            <a:avLst/>
          </a:prstGeom>
        </p:spPr>
      </p:pic>
      <p:sp>
        <p:nvSpPr>
          <p:cNvPr id="16" name="テキスト ボックス 15">
            <a:extLst>
              <a:ext uri="{FF2B5EF4-FFF2-40B4-BE49-F238E27FC236}">
                <a16:creationId xmlns:a16="http://schemas.microsoft.com/office/drawing/2014/main" id="{59430F1E-0092-4598-9F9F-BB7A123E84F5}"/>
              </a:ext>
            </a:extLst>
          </p:cNvPr>
          <p:cNvSpPr txBox="1"/>
          <p:nvPr/>
        </p:nvSpPr>
        <p:spPr>
          <a:xfrm>
            <a:off x="2000648" y="4482442"/>
            <a:ext cx="1394934" cy="338554"/>
          </a:xfrm>
          <a:prstGeom prst="rect">
            <a:avLst/>
          </a:prstGeom>
          <a:noFill/>
        </p:spPr>
        <p:txBody>
          <a:bodyPr wrap="none" rtlCol="0">
            <a:spAutoFit/>
          </a:bodyPr>
          <a:lstStyle/>
          <a:p>
            <a:r>
              <a:rPr kumimoji="1" lang="ja-JP" altLang="en-US" dirty="0"/>
              <a:t>ゲームの構成</a:t>
            </a:r>
            <a:endParaRPr kumimoji="1" lang="en-US" altLang="ja-JP" dirty="0"/>
          </a:p>
        </p:txBody>
      </p:sp>
      <p:pic>
        <p:nvPicPr>
          <p:cNvPr id="40" name="図 39">
            <a:extLst>
              <a:ext uri="{FF2B5EF4-FFF2-40B4-BE49-F238E27FC236}">
                <a16:creationId xmlns:a16="http://schemas.microsoft.com/office/drawing/2014/main" id="{BF5EFD3D-7F81-434A-87EF-C0C68DB3A96E}"/>
              </a:ext>
            </a:extLst>
          </p:cNvPr>
          <p:cNvPicPr>
            <a:picLocks noChangeAspect="1"/>
          </p:cNvPicPr>
          <p:nvPr/>
        </p:nvPicPr>
        <p:blipFill>
          <a:blip r:embed="rId5"/>
          <a:stretch>
            <a:fillRect/>
          </a:stretch>
        </p:blipFill>
        <p:spPr>
          <a:xfrm>
            <a:off x="10325314" y="2425848"/>
            <a:ext cx="2100966" cy="2009853"/>
          </a:xfrm>
          <a:prstGeom prst="rect">
            <a:avLst/>
          </a:prstGeom>
        </p:spPr>
      </p:pic>
      <p:pic>
        <p:nvPicPr>
          <p:cNvPr id="41" name="図 40">
            <a:extLst>
              <a:ext uri="{FF2B5EF4-FFF2-40B4-BE49-F238E27FC236}">
                <a16:creationId xmlns:a16="http://schemas.microsoft.com/office/drawing/2014/main" id="{E88B82B8-6AD4-4FD0-A0F8-645D9DFF19B5}"/>
              </a:ext>
            </a:extLst>
          </p:cNvPr>
          <p:cNvPicPr>
            <a:picLocks noChangeAspect="1"/>
          </p:cNvPicPr>
          <p:nvPr/>
        </p:nvPicPr>
        <p:blipFill>
          <a:blip r:embed="rId6"/>
          <a:stretch>
            <a:fillRect/>
          </a:stretch>
        </p:blipFill>
        <p:spPr>
          <a:xfrm>
            <a:off x="8026196" y="2425848"/>
            <a:ext cx="2130444" cy="2009853"/>
          </a:xfrm>
          <a:prstGeom prst="rect">
            <a:avLst/>
          </a:prstGeom>
        </p:spPr>
      </p:pic>
      <p:sp>
        <p:nvSpPr>
          <p:cNvPr id="42" name="テキスト ボックス 41">
            <a:extLst>
              <a:ext uri="{FF2B5EF4-FFF2-40B4-BE49-F238E27FC236}">
                <a16:creationId xmlns:a16="http://schemas.microsoft.com/office/drawing/2014/main" id="{F6B9FED5-5E7E-41DF-A972-4FA49BE3207B}"/>
              </a:ext>
            </a:extLst>
          </p:cNvPr>
          <p:cNvSpPr txBox="1"/>
          <p:nvPr/>
        </p:nvSpPr>
        <p:spPr>
          <a:xfrm>
            <a:off x="8543895" y="4373492"/>
            <a:ext cx="1269899" cy="338554"/>
          </a:xfrm>
          <a:prstGeom prst="rect">
            <a:avLst/>
          </a:prstGeom>
          <a:noFill/>
        </p:spPr>
        <p:txBody>
          <a:bodyPr wrap="none" rtlCol="0">
            <a:spAutoFit/>
          </a:bodyPr>
          <a:lstStyle/>
          <a:p>
            <a:r>
              <a:rPr lang="ja-JP" altLang="en-US" dirty="0">
                <a:latin typeface="+mn-lt"/>
              </a:rPr>
              <a:t>ビンゴコース</a:t>
            </a:r>
            <a:endParaRPr lang="en-US" altLang="ja-JP" dirty="0">
              <a:latin typeface="+mn-lt"/>
            </a:endParaRPr>
          </a:p>
        </p:txBody>
      </p:sp>
      <p:sp>
        <p:nvSpPr>
          <p:cNvPr id="104" name="テキスト ボックス 103">
            <a:extLst>
              <a:ext uri="{FF2B5EF4-FFF2-40B4-BE49-F238E27FC236}">
                <a16:creationId xmlns:a16="http://schemas.microsoft.com/office/drawing/2014/main" id="{D156AF39-CB5A-4589-B842-C06558364CDD}"/>
              </a:ext>
            </a:extLst>
          </p:cNvPr>
          <p:cNvSpPr txBox="1"/>
          <p:nvPr/>
        </p:nvSpPr>
        <p:spPr>
          <a:xfrm>
            <a:off x="10740847" y="4435701"/>
            <a:ext cx="1210588" cy="338554"/>
          </a:xfrm>
          <a:prstGeom prst="rect">
            <a:avLst/>
          </a:prstGeom>
          <a:noFill/>
        </p:spPr>
        <p:txBody>
          <a:bodyPr wrap="none" rtlCol="0">
            <a:spAutoFit/>
          </a:bodyPr>
          <a:lstStyle/>
          <a:p>
            <a:r>
              <a:rPr lang="ja-JP" altLang="en-US" dirty="0">
                <a:latin typeface="+mn-lt"/>
              </a:rPr>
              <a:t>初期配置例</a:t>
            </a:r>
            <a:endParaRPr lang="en-US" altLang="ja-JP" dirty="0">
              <a:latin typeface="+mn-lt"/>
            </a:endParaRPr>
          </a:p>
        </p:txBody>
      </p:sp>
    </p:spTree>
    <p:extLst>
      <p:ext uri="{BB962C8B-B14F-4D97-AF65-F5344CB8AC3E}">
        <p14:creationId xmlns:p14="http://schemas.microsoft.com/office/powerpoint/2010/main" val="267881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19866" y="0"/>
            <a:ext cx="12801599" cy="833041"/>
          </a:xfrm>
        </p:spPr>
        <p:txBody>
          <a:bodyPr/>
          <a:lstStyle/>
          <a:p>
            <a:r>
              <a:rPr lang="en-US" altLang="ja-JP" dirty="0"/>
              <a:t>3.</a:t>
            </a:r>
            <a:r>
              <a:rPr lang="ja-JP" altLang="en-US" dirty="0"/>
              <a:t>分析</a:t>
            </a:r>
            <a:r>
              <a:rPr kumimoji="1" lang="ja-JP" altLang="en-US" dirty="0"/>
              <a:t>モデル、設計モデル</a:t>
            </a:r>
          </a:p>
        </p:txBody>
      </p:sp>
      <p:graphicFrame>
        <p:nvGraphicFramePr>
          <p:cNvPr id="14" name="コンテンツ プレースホルダー 13">
            <a:extLst>
              <a:ext uri="{FF2B5EF4-FFF2-40B4-BE49-F238E27FC236}">
                <a16:creationId xmlns:a16="http://schemas.microsoft.com/office/drawing/2014/main" id="{8BCF3748-8111-43DA-9038-B0AF9B5FB71C}"/>
              </a:ext>
            </a:extLst>
          </p:cNvPr>
          <p:cNvGraphicFramePr>
            <a:graphicFrameLocks noGrp="1"/>
          </p:cNvGraphicFramePr>
          <p:nvPr>
            <p:ph idx="1"/>
            <p:extLst>
              <p:ext uri="{D42A27DB-BD31-4B8C-83A1-F6EECF244321}">
                <p14:modId xmlns:p14="http://schemas.microsoft.com/office/powerpoint/2010/main" val="1629380314"/>
              </p:ext>
            </p:extLst>
          </p:nvPr>
        </p:nvGraphicFramePr>
        <p:xfrm>
          <a:off x="0" y="624136"/>
          <a:ext cx="12685362" cy="4824536"/>
        </p:xfrm>
        <a:graphic>
          <a:graphicData uri="http://schemas.openxmlformats.org/drawingml/2006/table">
            <a:tbl>
              <a:tblPr firstRow="1" bandRow="1">
                <a:tableStyleId>{5C22544A-7EE6-4342-B048-85BDC9FD1C3A}</a:tableStyleId>
              </a:tblPr>
              <a:tblGrid>
                <a:gridCol w="12685362">
                  <a:extLst>
                    <a:ext uri="{9D8B030D-6E8A-4147-A177-3AD203B41FA5}">
                      <a16:colId xmlns:a16="http://schemas.microsoft.com/office/drawing/2014/main" val="763325415"/>
                    </a:ext>
                  </a:extLst>
                </a:gridCol>
              </a:tblGrid>
              <a:tr h="422657">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57879">
                <a:tc>
                  <a:txBody>
                    <a:bodyPr/>
                    <a:lstStyle/>
                    <a:p>
                      <a:r>
                        <a:rPr kumimoji="1" lang="en-US" altLang="ja-JP" sz="2000" dirty="0">
                          <a:solidFill>
                            <a:schemeClr val="tx1"/>
                          </a:solidFill>
                        </a:rPr>
                        <a:t>3.1 </a:t>
                      </a:r>
                      <a:r>
                        <a:rPr kumimoji="1" lang="ja-JP" altLang="en-US" sz="2000" dirty="0">
                          <a:solidFill>
                            <a:schemeClr val="tx1"/>
                          </a:solidFill>
                        </a:rPr>
                        <a:t>解法</a:t>
                      </a:r>
                      <a:endParaRPr kumimoji="1" lang="en-US" altLang="ja-JP" sz="2000" dirty="0">
                        <a:solidFill>
                          <a:schemeClr val="tx1"/>
                        </a:solidFill>
                      </a:endParaRPr>
                    </a:p>
                  </a:txBody>
                  <a:tcPr>
                    <a:solidFill>
                      <a:srgbClr val="E2F0D9"/>
                    </a:solidFill>
                  </a:tcPr>
                </a:tc>
                <a:extLst>
                  <a:ext uri="{0D108BD9-81ED-4DB2-BD59-A6C34878D82A}">
                    <a16:rowId xmlns:a16="http://schemas.microsoft.com/office/drawing/2014/main" val="474937606"/>
                  </a:ext>
                </a:extLst>
              </a:tr>
              <a:tr h="3944000">
                <a:tc>
                  <a:txBody>
                    <a:bodyPr/>
                    <a:lstStyle/>
                    <a:p>
                      <a:r>
                        <a:rPr kumimoji="1" lang="ja-JP" altLang="en-US" dirty="0">
                          <a:solidFill>
                            <a:schemeClr val="tx1"/>
                          </a:solidFill>
                        </a:rPr>
                        <a:t>指針をもとにブロックビンゴを攻</a:t>
                      </a:r>
                      <a:endParaRPr kumimoji="1" lang="en-US" altLang="ja-JP" dirty="0">
                        <a:solidFill>
                          <a:schemeClr val="tx1"/>
                        </a:solidFill>
                      </a:endParaRPr>
                    </a:p>
                    <a:p>
                      <a:r>
                        <a:rPr kumimoji="1" lang="ja-JP" altLang="en-US" dirty="0">
                          <a:solidFill>
                            <a:schemeClr val="tx1"/>
                          </a:solidFill>
                        </a:rPr>
                        <a:t>略するクラス図を作成した。最短</a:t>
                      </a:r>
                      <a:endParaRPr kumimoji="1" lang="en-US" altLang="ja-JP" dirty="0">
                        <a:solidFill>
                          <a:schemeClr val="tx1"/>
                        </a:solidFill>
                      </a:endParaRPr>
                    </a:p>
                    <a:p>
                      <a:r>
                        <a:rPr kumimoji="1" lang="ja-JP" altLang="en-US" dirty="0">
                          <a:solidFill>
                            <a:schemeClr val="tx1"/>
                          </a:solidFill>
                        </a:rPr>
                        <a:t>経路を求めるために</a:t>
                      </a:r>
                      <a:r>
                        <a:rPr kumimoji="1" lang="en-US" altLang="ja-JP" dirty="0">
                          <a:solidFill>
                            <a:schemeClr val="tx1"/>
                          </a:solidFill>
                        </a:rPr>
                        <a:t>A</a:t>
                      </a:r>
                      <a:r>
                        <a:rPr kumimoji="1" lang="ja-JP" altLang="en-US" dirty="0">
                          <a:solidFill>
                            <a:schemeClr val="tx1"/>
                          </a:solidFill>
                        </a:rPr>
                        <a:t>*法を用いる。</a:t>
                      </a:r>
                      <a:endParaRPr kumimoji="1" lang="en-US" altLang="ja-JP" dirty="0">
                        <a:solidFill>
                          <a:schemeClr val="tx1"/>
                        </a:solidFill>
                      </a:endParaRPr>
                    </a:p>
                    <a:p>
                      <a:r>
                        <a:rPr kumimoji="1" lang="en-US" altLang="ja-JP" dirty="0">
                          <a:solidFill>
                            <a:schemeClr val="tx1"/>
                          </a:solidFill>
                        </a:rPr>
                        <a:t>A</a:t>
                      </a:r>
                      <a:r>
                        <a:rPr kumimoji="1" lang="ja-JP" altLang="en-US" dirty="0">
                          <a:solidFill>
                            <a:schemeClr val="tx1"/>
                          </a:solidFill>
                        </a:rPr>
                        <a:t>*法により各ブロックの最短経路</a:t>
                      </a:r>
                      <a:endParaRPr kumimoji="1" lang="en-US" altLang="ja-JP" dirty="0">
                        <a:solidFill>
                          <a:schemeClr val="tx1"/>
                        </a:solidFill>
                      </a:endParaRPr>
                    </a:p>
                    <a:p>
                      <a:r>
                        <a:rPr kumimoji="1" lang="ja-JP" altLang="en-US" dirty="0">
                          <a:solidFill>
                            <a:schemeClr val="tx1"/>
                          </a:solidFill>
                        </a:rPr>
                        <a:t>を求め、効率的にブロックビンゴ</a:t>
                      </a:r>
                      <a:endParaRPr kumimoji="1" lang="en-US" altLang="ja-JP" dirty="0">
                        <a:solidFill>
                          <a:schemeClr val="tx1"/>
                        </a:solidFill>
                      </a:endParaRPr>
                    </a:p>
                    <a:p>
                      <a:r>
                        <a:rPr kumimoji="1" lang="ja-JP" altLang="en-US" dirty="0" err="1">
                          <a:solidFill>
                            <a:schemeClr val="tx1"/>
                          </a:solidFill>
                        </a:rPr>
                        <a:t>を攻</a:t>
                      </a:r>
                      <a:r>
                        <a:rPr kumimoji="1" lang="ja-JP" altLang="en-US" dirty="0">
                          <a:solidFill>
                            <a:schemeClr val="tx1"/>
                          </a:solidFill>
                        </a:rPr>
                        <a:t>略する。</a:t>
                      </a:r>
                      <a:endParaRPr kumimoji="1" lang="en-US" altLang="ja-JP" dirty="0">
                        <a:solidFill>
                          <a:schemeClr val="tx1"/>
                        </a:solidFill>
                      </a:endParaRPr>
                    </a:p>
                  </a:txBody>
                  <a:tcPr/>
                </a:tc>
                <a:extLst>
                  <a:ext uri="{0D108BD9-81ED-4DB2-BD59-A6C34878D82A}">
                    <a16:rowId xmlns:a16="http://schemas.microsoft.com/office/drawing/2014/main" val="2916411659"/>
                  </a:ext>
                </a:extLst>
              </a:tr>
            </a:tbl>
          </a:graphicData>
        </a:graphic>
      </p:graphicFrame>
      <p:graphicFrame>
        <p:nvGraphicFramePr>
          <p:cNvPr id="6" name="コンテンツ プレースホルダー 13">
            <a:extLst>
              <a:ext uri="{FF2B5EF4-FFF2-40B4-BE49-F238E27FC236}">
                <a16:creationId xmlns:a16="http://schemas.microsoft.com/office/drawing/2014/main" id="{8BCF3748-8111-43DA-9038-B0AF9B5FB71C}"/>
              </a:ext>
            </a:extLst>
          </p:cNvPr>
          <p:cNvGraphicFramePr>
            <a:graphicFrameLocks/>
          </p:cNvGraphicFramePr>
          <p:nvPr>
            <p:extLst>
              <p:ext uri="{D42A27DB-BD31-4B8C-83A1-F6EECF244321}">
                <p14:modId xmlns:p14="http://schemas.microsoft.com/office/powerpoint/2010/main" val="4212137261"/>
              </p:ext>
            </p:extLst>
          </p:nvPr>
        </p:nvGraphicFramePr>
        <p:xfrm>
          <a:off x="-30162" y="5448672"/>
          <a:ext cx="12685362" cy="4205152"/>
        </p:xfrm>
        <a:graphic>
          <a:graphicData uri="http://schemas.openxmlformats.org/drawingml/2006/table">
            <a:tbl>
              <a:tblPr firstRow="1" bandRow="1">
                <a:tableStyleId>{5C22544A-7EE6-4342-B048-85BDC9FD1C3A}</a:tableStyleId>
              </a:tblPr>
              <a:tblGrid>
                <a:gridCol w="12685362">
                  <a:extLst>
                    <a:ext uri="{9D8B030D-6E8A-4147-A177-3AD203B41FA5}">
                      <a16:colId xmlns:a16="http://schemas.microsoft.com/office/drawing/2014/main" val="763325415"/>
                    </a:ext>
                  </a:extLst>
                </a:gridCol>
              </a:tblGrid>
              <a:tr h="144016">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26328">
                <a:tc>
                  <a:txBody>
                    <a:bodyPr/>
                    <a:lstStyle/>
                    <a:p>
                      <a:r>
                        <a:rPr kumimoji="1" lang="en-US" altLang="ja-JP" sz="2000" dirty="0">
                          <a:solidFill>
                            <a:schemeClr val="tx1"/>
                          </a:solidFill>
                        </a:rPr>
                        <a:t>3.2 </a:t>
                      </a:r>
                      <a:r>
                        <a:rPr kumimoji="1" lang="ja-JP" altLang="en-US" sz="2000" dirty="0">
                          <a:solidFill>
                            <a:schemeClr val="tx1"/>
                          </a:solidFill>
                        </a:rPr>
                        <a:t>設計意図、方針</a:t>
                      </a:r>
                      <a:endParaRPr kumimoji="1" lang="en-US" altLang="ja-JP" sz="2000" dirty="0">
                        <a:solidFill>
                          <a:schemeClr val="tx1"/>
                        </a:solidFill>
                      </a:endParaRPr>
                    </a:p>
                  </a:txBody>
                  <a:tcPr>
                    <a:solidFill>
                      <a:srgbClr val="E2F0D9"/>
                    </a:solidFill>
                  </a:tcPr>
                </a:tc>
                <a:extLst>
                  <a:ext uri="{0D108BD9-81ED-4DB2-BD59-A6C34878D82A}">
                    <a16:rowId xmlns:a16="http://schemas.microsoft.com/office/drawing/2014/main" val="474937606"/>
                  </a:ext>
                </a:extLst>
              </a:tr>
              <a:tr h="3413064">
                <a:tc>
                  <a:txBody>
                    <a:bodyPr/>
                    <a:lstStyle/>
                    <a:p>
                      <a:r>
                        <a:rPr kumimoji="1" lang="ja-JP" altLang="en-US" dirty="0">
                          <a:solidFill>
                            <a:schemeClr val="tx1"/>
                          </a:solidFill>
                        </a:rPr>
                        <a:t>設計の意図、方針をパッケージ構成等で示す。</a:t>
                      </a:r>
                      <a:endParaRPr kumimoji="1" lang="en-US" altLang="ja-JP" dirty="0">
                        <a:solidFill>
                          <a:schemeClr val="tx1"/>
                        </a:solidFill>
                      </a:endParaRPr>
                    </a:p>
                  </a:txBody>
                  <a:tcPr/>
                </a:tc>
                <a:extLst>
                  <a:ext uri="{0D108BD9-81ED-4DB2-BD59-A6C34878D82A}">
                    <a16:rowId xmlns:a16="http://schemas.microsoft.com/office/drawing/2014/main" val="2916411659"/>
                  </a:ext>
                </a:extLst>
              </a:tr>
            </a:tbl>
          </a:graphicData>
        </a:graphic>
      </p:graphicFrame>
      <p:sp>
        <p:nvSpPr>
          <p:cNvPr id="7" name="テキスト ボックス 6"/>
          <p:cNvSpPr txBox="1"/>
          <p:nvPr/>
        </p:nvSpPr>
        <p:spPr>
          <a:xfrm>
            <a:off x="584428" y="5468152"/>
            <a:ext cx="11593010" cy="338554"/>
          </a:xfrm>
          <a:prstGeom prst="rect">
            <a:avLst/>
          </a:prstGeom>
          <a:noFill/>
        </p:spPr>
        <p:txBody>
          <a:bodyPr wrap="square" rtlCol="0">
            <a:spAutoFit/>
          </a:bodyPr>
          <a:lstStyle/>
          <a:p>
            <a:pPr algn="ctr"/>
            <a:r>
              <a:rPr kumimoji="1" lang="en-US" altLang="ja-JP" dirty="0"/>
              <a:t>------------------</a:t>
            </a:r>
            <a:r>
              <a:rPr kumimoji="1" lang="ja-JP" altLang="en-US" dirty="0"/>
              <a:t>ここまで分析モデル、ここから設計モデル</a:t>
            </a:r>
            <a:r>
              <a:rPr kumimoji="1" lang="en-US" altLang="ja-JP" dirty="0"/>
              <a:t>-------------------</a:t>
            </a:r>
            <a:endParaRPr kumimoji="1" lang="ja-JP" altLang="en-US" dirty="0"/>
          </a:p>
        </p:txBody>
      </p:sp>
      <p:pic>
        <p:nvPicPr>
          <p:cNvPr id="3" name="図 2">
            <a:extLst>
              <a:ext uri="{FF2B5EF4-FFF2-40B4-BE49-F238E27FC236}">
                <a16:creationId xmlns:a16="http://schemas.microsoft.com/office/drawing/2014/main" id="{483F2C30-DE64-4195-9A0F-2C45AA46E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496" y="1631572"/>
            <a:ext cx="8915380" cy="3694725"/>
          </a:xfrm>
          <a:prstGeom prst="rect">
            <a:avLst/>
          </a:prstGeom>
        </p:spPr>
      </p:pic>
    </p:spTree>
    <p:extLst>
      <p:ext uri="{BB962C8B-B14F-4D97-AF65-F5344CB8AC3E}">
        <p14:creationId xmlns:p14="http://schemas.microsoft.com/office/powerpoint/2010/main" val="53009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19866" y="0"/>
            <a:ext cx="12801599" cy="833041"/>
          </a:xfrm>
        </p:spPr>
        <p:txBody>
          <a:bodyPr/>
          <a:lstStyle/>
          <a:p>
            <a:r>
              <a:rPr lang="ja-JP" altLang="en-US" dirty="0"/>
              <a:t>設計</a:t>
            </a:r>
            <a:r>
              <a:rPr kumimoji="1" lang="ja-JP" altLang="en-US" dirty="0"/>
              <a:t>モデル</a:t>
            </a:r>
          </a:p>
        </p:txBody>
      </p:sp>
      <p:graphicFrame>
        <p:nvGraphicFramePr>
          <p:cNvPr id="14" name="コンテンツ プレースホルダー 13">
            <a:extLst>
              <a:ext uri="{FF2B5EF4-FFF2-40B4-BE49-F238E27FC236}">
                <a16:creationId xmlns:a16="http://schemas.microsoft.com/office/drawing/2014/main" id="{8BCF3748-8111-43DA-9038-B0AF9B5FB71C}"/>
              </a:ext>
            </a:extLst>
          </p:cNvPr>
          <p:cNvGraphicFramePr>
            <a:graphicFrameLocks noGrp="1"/>
          </p:cNvGraphicFramePr>
          <p:nvPr>
            <p:ph idx="1"/>
          </p:nvPr>
        </p:nvGraphicFramePr>
        <p:xfrm>
          <a:off x="38250" y="624137"/>
          <a:ext cx="12763349" cy="8977062"/>
        </p:xfrm>
        <a:graphic>
          <a:graphicData uri="http://schemas.openxmlformats.org/drawingml/2006/table">
            <a:tbl>
              <a:tblPr firstRow="1" bandRow="1">
                <a:tableStyleId>{5C22544A-7EE6-4342-B048-85BDC9FD1C3A}</a:tableStyleId>
              </a:tblPr>
              <a:tblGrid>
                <a:gridCol w="12618447">
                  <a:extLst>
                    <a:ext uri="{9D8B030D-6E8A-4147-A177-3AD203B41FA5}">
                      <a16:colId xmlns:a16="http://schemas.microsoft.com/office/drawing/2014/main" val="763325415"/>
                    </a:ext>
                  </a:extLst>
                </a:gridCol>
                <a:gridCol w="144902">
                  <a:extLst>
                    <a:ext uri="{9D8B030D-6E8A-4147-A177-3AD203B41FA5}">
                      <a16:colId xmlns:a16="http://schemas.microsoft.com/office/drawing/2014/main" val="3458537094"/>
                    </a:ext>
                  </a:extLst>
                </a:gridCol>
              </a:tblGrid>
              <a:tr h="376846">
                <a:tc gridSpan="2">
                  <a:txBody>
                    <a:bodyPr/>
                    <a:lstStyle/>
                    <a:p>
                      <a:endParaRPr kumimoji="1" lang="ja-JP" altLang="en-US" dirty="0">
                        <a:solidFill>
                          <a:schemeClr val="tx1"/>
                        </a:solidFill>
                      </a:endParaRPr>
                    </a:p>
                  </a:txBody>
                  <a:tcPr>
                    <a:noFill/>
                  </a:tcPr>
                </a:tc>
                <a:tc hMerge="1">
                  <a:txBody>
                    <a:bodyPr/>
                    <a:lstStyle/>
                    <a:p>
                      <a:endParaRPr kumimoji="1" lang="ja-JP" altLang="en-US"/>
                    </a:p>
                  </a:txBody>
                  <a:tcPr/>
                </a:tc>
                <a:extLst>
                  <a:ext uri="{0D108BD9-81ED-4DB2-BD59-A6C34878D82A}">
                    <a16:rowId xmlns:a16="http://schemas.microsoft.com/office/drawing/2014/main" val="4079705362"/>
                  </a:ext>
                </a:extLst>
              </a:tr>
              <a:tr h="408250">
                <a:tc gridSpan="2">
                  <a:txBody>
                    <a:bodyPr/>
                    <a:lstStyle/>
                    <a:p>
                      <a:r>
                        <a:rPr kumimoji="1" lang="ja-JP" altLang="en-US" sz="2000" dirty="0">
                          <a:solidFill>
                            <a:schemeClr val="tx1"/>
                          </a:solidFill>
                        </a:rPr>
                        <a:t>構造</a:t>
                      </a:r>
                      <a:endParaRPr kumimoji="1" lang="en-US" altLang="ja-JP" sz="2000" dirty="0">
                        <a:solidFill>
                          <a:schemeClr val="tx1"/>
                        </a:solidFill>
                      </a:endParaRPr>
                    </a:p>
                  </a:txBody>
                  <a:tcPr>
                    <a:solidFill>
                      <a:schemeClr val="accent6">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841917242"/>
                  </a:ext>
                </a:extLst>
              </a:tr>
              <a:tr h="4482436">
                <a:tc>
                  <a:txBody>
                    <a:bodyPr/>
                    <a:lstStyle/>
                    <a:p>
                      <a:endParaRPr kumimoji="1" lang="ja-JP" altLang="en-US" dirty="0">
                        <a:solidFill>
                          <a:schemeClr val="tx1"/>
                        </a:solidFill>
                      </a:endParaRPr>
                    </a:p>
                  </a:txBody>
                  <a:tcPr/>
                </a:tc>
                <a:tc>
                  <a:txBody>
                    <a:bodyPr/>
                    <a:lstStyle/>
                    <a:p>
                      <a:endParaRPr kumimoji="1" lang="ja-JP" altLang="en-US" dirty="0">
                        <a:solidFill>
                          <a:schemeClr val="tx1"/>
                        </a:solidFill>
                      </a:endParaRPr>
                    </a:p>
                  </a:txBody>
                  <a:tcPr marL="0" marR="0" marT="0" marB="0">
                    <a:solidFill>
                      <a:srgbClr val="E9EBF5"/>
                    </a:solidFill>
                  </a:tcPr>
                </a:tc>
                <a:extLst>
                  <a:ext uri="{0D108BD9-81ED-4DB2-BD59-A6C34878D82A}">
                    <a16:rowId xmlns:a16="http://schemas.microsoft.com/office/drawing/2014/main" val="1753137287"/>
                  </a:ext>
                </a:extLst>
              </a:tr>
              <a:tr h="408250">
                <a:tc gridSpan="2">
                  <a:txBody>
                    <a:bodyPr/>
                    <a:lstStyle/>
                    <a:p>
                      <a:r>
                        <a:rPr kumimoji="1" lang="ja-JP" altLang="en-US" sz="2000" dirty="0">
                          <a:solidFill>
                            <a:schemeClr val="tx1"/>
                          </a:solidFill>
                        </a:rPr>
                        <a:t>振る舞い</a:t>
                      </a:r>
                      <a:endParaRPr kumimoji="1" lang="en-US" altLang="ja-JP" sz="2000" dirty="0">
                        <a:solidFill>
                          <a:schemeClr val="tx1"/>
                        </a:solidFill>
                      </a:endParaRPr>
                    </a:p>
                  </a:txBody>
                  <a:tcPr>
                    <a:solidFill>
                      <a:srgbClr val="E2F0D9"/>
                    </a:solidFill>
                  </a:tcPr>
                </a:tc>
                <a:tc hMerge="1">
                  <a:txBody>
                    <a:bodyPr/>
                    <a:lstStyle/>
                    <a:p>
                      <a:endParaRPr kumimoji="1" lang="ja-JP" altLang="en-US"/>
                    </a:p>
                  </a:txBody>
                  <a:tcPr/>
                </a:tc>
                <a:extLst>
                  <a:ext uri="{0D108BD9-81ED-4DB2-BD59-A6C34878D82A}">
                    <a16:rowId xmlns:a16="http://schemas.microsoft.com/office/drawing/2014/main" val="474937606"/>
                  </a:ext>
                </a:extLst>
              </a:tr>
              <a:tr h="3301280">
                <a:tc gridSpan="2">
                  <a:txBody>
                    <a:bodyPr/>
                    <a:lstStyle/>
                    <a:p>
                      <a:r>
                        <a:rPr kumimoji="1" lang="ja-JP" altLang="en-US" dirty="0">
                          <a:solidFill>
                            <a:schemeClr val="tx1"/>
                          </a:solidFill>
                        </a:rPr>
                        <a:t>シーケンス図</a:t>
                      </a:r>
                      <a:endParaRPr kumimoji="1" lang="en-US" altLang="ja-JP" dirty="0">
                        <a:solidFill>
                          <a:schemeClr val="tx1"/>
                        </a:solidFill>
                      </a:endParaRPr>
                    </a:p>
                  </a:txBody>
                  <a:tcPr/>
                </a:tc>
                <a:tc hMerge="1">
                  <a:txBody>
                    <a:bodyPr/>
                    <a:lstStyle/>
                    <a:p>
                      <a:endParaRPr kumimoji="1" lang="ja-JP" altLang="en-US"/>
                    </a:p>
                  </a:txBody>
                  <a:tcPr/>
                </a:tc>
                <a:extLst>
                  <a:ext uri="{0D108BD9-81ED-4DB2-BD59-A6C34878D82A}">
                    <a16:rowId xmlns:a16="http://schemas.microsoft.com/office/drawing/2014/main" val="2916411659"/>
                  </a:ext>
                </a:extLst>
              </a:tr>
            </a:tbl>
          </a:graphicData>
        </a:graphic>
      </p:graphicFrame>
      <p:pic>
        <p:nvPicPr>
          <p:cNvPr id="12" name="図 11" descr="テキスト が含まれている画像&#10;&#10;自動的に生成された説明">
            <a:extLst>
              <a:ext uri="{FF2B5EF4-FFF2-40B4-BE49-F238E27FC236}">
                <a16:creationId xmlns:a16="http://schemas.microsoft.com/office/drawing/2014/main" id="{B29FFF1C-BE99-4363-8208-547EBA459C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7104" y="6280727"/>
            <a:ext cx="3312368" cy="3229622"/>
          </a:xfrm>
          <a:prstGeom prst="rect">
            <a:avLst/>
          </a:prstGeom>
        </p:spPr>
      </p:pic>
      <p:pic>
        <p:nvPicPr>
          <p:cNvPr id="13" name="図 12"/>
          <p:cNvPicPr>
            <a:picLocks noChangeAspect="1"/>
          </p:cNvPicPr>
          <p:nvPr/>
        </p:nvPicPr>
        <p:blipFill>
          <a:blip r:embed="rId3"/>
          <a:stretch>
            <a:fillRect/>
          </a:stretch>
        </p:blipFill>
        <p:spPr>
          <a:xfrm>
            <a:off x="-1" y="1490260"/>
            <a:ext cx="12801600" cy="4166330"/>
          </a:xfrm>
          <a:prstGeom prst="rect">
            <a:avLst/>
          </a:prstGeom>
        </p:spPr>
      </p:pic>
    </p:spTree>
    <p:extLst>
      <p:ext uri="{BB962C8B-B14F-4D97-AF65-F5344CB8AC3E}">
        <p14:creationId xmlns:p14="http://schemas.microsoft.com/office/powerpoint/2010/main" val="31063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4">
            <a:extLst>
              <a:ext uri="{FF2B5EF4-FFF2-40B4-BE49-F238E27FC236}">
                <a16:creationId xmlns:a16="http://schemas.microsoft.com/office/drawing/2014/main" id="{99E97F26-ED30-4870-B29B-88DD2A395D18}"/>
              </a:ext>
            </a:extLst>
          </p:cNvPr>
          <p:cNvSpPr txBox="1">
            <a:spLocks/>
          </p:cNvSpPr>
          <p:nvPr/>
        </p:nvSpPr>
        <p:spPr>
          <a:xfrm>
            <a:off x="1" y="0"/>
            <a:ext cx="12801599" cy="8330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auto">
              <a:spcAft>
                <a:spcPts val="0"/>
              </a:spcAft>
            </a:pPr>
            <a:r>
              <a:rPr lang="en-US" altLang="ja-JP" dirty="0"/>
              <a:t>5.</a:t>
            </a:r>
            <a:r>
              <a:rPr lang="ja-JP" altLang="en-US" dirty="0"/>
              <a:t>制御モデル</a:t>
            </a:r>
          </a:p>
        </p:txBody>
      </p:sp>
      <p:graphicFrame>
        <p:nvGraphicFramePr>
          <p:cNvPr id="6" name="コンテンツ プレースホルダー 13">
            <a:extLst>
              <a:ext uri="{FF2B5EF4-FFF2-40B4-BE49-F238E27FC236}">
                <a16:creationId xmlns:a16="http://schemas.microsoft.com/office/drawing/2014/main" id="{8BCF3748-8111-43DA-9038-B0AF9B5FB71C}"/>
              </a:ext>
            </a:extLst>
          </p:cNvPr>
          <p:cNvGraphicFramePr>
            <a:graphicFrameLocks noGrp="1"/>
          </p:cNvGraphicFramePr>
          <p:nvPr>
            <p:ph idx="1"/>
            <p:extLst>
              <p:ext uri="{D42A27DB-BD31-4B8C-83A1-F6EECF244321}">
                <p14:modId xmlns:p14="http://schemas.microsoft.com/office/powerpoint/2010/main" val="1941260956"/>
              </p:ext>
            </p:extLst>
          </p:nvPr>
        </p:nvGraphicFramePr>
        <p:xfrm>
          <a:off x="22849" y="607996"/>
          <a:ext cx="7450158" cy="5425761"/>
        </p:xfrm>
        <a:graphic>
          <a:graphicData uri="http://schemas.openxmlformats.org/drawingml/2006/table">
            <a:tbl>
              <a:tblPr firstRow="1" bandRow="1">
                <a:tableStyleId>{5C22544A-7EE6-4342-B048-85BDC9FD1C3A}</a:tableStyleId>
              </a:tblPr>
              <a:tblGrid>
                <a:gridCol w="7450158">
                  <a:extLst>
                    <a:ext uri="{9D8B030D-6E8A-4147-A177-3AD203B41FA5}">
                      <a16:colId xmlns:a16="http://schemas.microsoft.com/office/drawing/2014/main" val="763325415"/>
                    </a:ext>
                  </a:extLst>
                </a:gridCol>
              </a:tblGrid>
              <a:tr h="369441">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00228">
                <a:tc>
                  <a:txBody>
                    <a:bodyPr/>
                    <a:lstStyle/>
                    <a:p>
                      <a:r>
                        <a:rPr kumimoji="1" lang="en-US" altLang="ja-JP" sz="2000" dirty="0">
                          <a:solidFill>
                            <a:schemeClr val="tx1"/>
                          </a:solidFill>
                        </a:rPr>
                        <a:t>5.1 </a:t>
                      </a:r>
                      <a:r>
                        <a:rPr kumimoji="1" lang="ja-JP" altLang="en-US" sz="2000" dirty="0">
                          <a:solidFill>
                            <a:schemeClr val="tx1"/>
                          </a:solidFill>
                        </a:rPr>
                        <a:t>輝度値補正</a:t>
                      </a:r>
                      <a:endParaRPr kumimoji="1" lang="en-US" altLang="ja-JP" sz="2000" dirty="0">
                        <a:solidFill>
                          <a:schemeClr val="tx1"/>
                        </a:solidFill>
                      </a:endParaRPr>
                    </a:p>
                  </a:txBody>
                  <a:tcPr>
                    <a:solidFill>
                      <a:srgbClr val="E2F0D9"/>
                    </a:solidFill>
                  </a:tcPr>
                </a:tc>
                <a:extLst>
                  <a:ext uri="{0D108BD9-81ED-4DB2-BD59-A6C34878D82A}">
                    <a16:rowId xmlns:a16="http://schemas.microsoft.com/office/drawing/2014/main" val="474937606"/>
                  </a:ext>
                </a:extLst>
              </a:tr>
              <a:tr h="4656092">
                <a:tc>
                  <a:txBody>
                    <a:bodyPr/>
                    <a:lstStyle/>
                    <a:p>
                      <a:r>
                        <a:rPr kumimoji="1" lang="ja-JP" altLang="en-US" dirty="0">
                          <a:solidFill>
                            <a:schemeClr val="tx1"/>
                          </a:solidFill>
                        </a:rPr>
                        <a:t>環境ごとの差異を少なくするために、サンプリングした値をもとにして輝度値正規化を行う。</a:t>
                      </a:r>
                    </a:p>
                    <a:p>
                      <a:r>
                        <a:rPr kumimoji="1" lang="ja-JP" altLang="en-US" dirty="0">
                          <a:solidFill>
                            <a:schemeClr val="tx1"/>
                          </a:solidFill>
                        </a:rPr>
                        <a:t>正規化後輝度値センサ値</a:t>
                      </a:r>
                      <a:r>
                        <a:rPr kumimoji="1" lang="en-US" altLang="ja-JP" dirty="0">
                          <a:solidFill>
                            <a:schemeClr val="tx1"/>
                          </a:solidFill>
                        </a:rPr>
                        <a:t>=(</a:t>
                      </a:r>
                      <a:r>
                        <a:rPr kumimoji="1" lang="ja-JP" altLang="en-US" dirty="0">
                          <a:solidFill>
                            <a:schemeClr val="tx1"/>
                          </a:solidFill>
                        </a:rPr>
                        <a:t>輝度値センサの値−黒の基準値</a:t>
                      </a:r>
                      <a:r>
                        <a:rPr kumimoji="1" lang="en-US" altLang="ja-JP" dirty="0">
                          <a:solidFill>
                            <a:schemeClr val="tx1"/>
                          </a:solidFill>
                        </a:rPr>
                        <a:t>)/(</a:t>
                      </a:r>
                      <a:r>
                        <a:rPr kumimoji="1" lang="ja-JP" altLang="en-US" dirty="0">
                          <a:solidFill>
                            <a:schemeClr val="tx1"/>
                          </a:solidFill>
                        </a:rPr>
                        <a:t>白の基準値−黒の基準値</a:t>
                      </a:r>
                      <a:r>
                        <a:rPr kumimoji="1" lang="en-US" altLang="ja-JP" dirty="0">
                          <a:solidFill>
                            <a:schemeClr val="tx1"/>
                          </a:solidFill>
                        </a:rPr>
                        <a:t>)</a:t>
                      </a:r>
                    </a:p>
                    <a:p>
                      <a:r>
                        <a:rPr kumimoji="1" lang="ja-JP" altLang="en-US" dirty="0">
                          <a:solidFill>
                            <a:schemeClr val="tx1"/>
                          </a:solidFill>
                        </a:rPr>
                        <a:t>また、輝度値センサの値にはノイズが含まれているため、差分方程式より以下のローパスフィルタを用い、ノイズの影響を低減する。</a:t>
                      </a:r>
                    </a:p>
                    <a:p>
                      <a:r>
                        <a:rPr kumimoji="1" lang="ja-JP" altLang="en-US" dirty="0">
                          <a:solidFill>
                            <a:schemeClr val="tx1"/>
                          </a:solidFill>
                        </a:rPr>
                        <a:t>𝑦</a:t>
                      </a:r>
                      <a:r>
                        <a:rPr kumimoji="1" lang="en-US" altLang="ja-JP" dirty="0">
                          <a:solidFill>
                            <a:schemeClr val="tx1"/>
                          </a:solidFill>
                        </a:rPr>
                        <a:t>_</a:t>
                      </a:r>
                      <a:r>
                        <a:rPr kumimoji="1" lang="ja-JP" altLang="en-US" dirty="0">
                          <a:solidFill>
                            <a:schemeClr val="tx1"/>
                          </a:solidFill>
                        </a:rPr>
                        <a:t>𝑡</a:t>
                      </a:r>
                      <a:r>
                        <a:rPr kumimoji="1" lang="en-US" altLang="ja-JP" dirty="0">
                          <a:solidFill>
                            <a:schemeClr val="tx1"/>
                          </a:solidFill>
                        </a:rPr>
                        <a:t>=</a:t>
                      </a:r>
                      <a:r>
                        <a:rPr kumimoji="1" lang="ja-JP" altLang="en-US" dirty="0">
                          <a:solidFill>
                            <a:schemeClr val="tx1"/>
                          </a:solidFill>
                        </a:rPr>
                        <a:t>𝑎∗𝑦</a:t>
                      </a:r>
                      <a:r>
                        <a:rPr kumimoji="1" lang="en-US" altLang="ja-JP" dirty="0">
                          <a:solidFill>
                            <a:schemeClr val="tx1"/>
                          </a:solidFill>
                        </a:rPr>
                        <a:t>_(</a:t>
                      </a:r>
                      <a:r>
                        <a:rPr kumimoji="1" lang="ja-JP" altLang="en-US" dirty="0">
                          <a:solidFill>
                            <a:schemeClr val="tx1"/>
                          </a:solidFill>
                        </a:rPr>
                        <a:t>𝑡−</a:t>
                      </a:r>
                      <a:r>
                        <a:rPr kumimoji="1" lang="en-US" altLang="ja-JP" dirty="0">
                          <a:solidFill>
                            <a:schemeClr val="tx1"/>
                          </a:solidFill>
                        </a:rPr>
                        <a:t>1)+(1−</a:t>
                      </a:r>
                      <a:r>
                        <a:rPr kumimoji="1" lang="ja-JP" altLang="en-US" dirty="0">
                          <a:solidFill>
                            <a:schemeClr val="tx1"/>
                          </a:solidFill>
                        </a:rPr>
                        <a:t>𝑎</a:t>
                      </a:r>
                      <a:r>
                        <a:rPr kumimoji="1" lang="en-US" altLang="ja-JP" dirty="0">
                          <a:solidFill>
                            <a:schemeClr val="tx1"/>
                          </a:solidFill>
                        </a:rPr>
                        <a:t>)∗</a:t>
                      </a:r>
                      <a:r>
                        <a:rPr kumimoji="1" lang="ja-JP" altLang="en-US" dirty="0">
                          <a:solidFill>
                            <a:schemeClr val="tx1"/>
                          </a:solidFill>
                        </a:rPr>
                        <a:t>𝑥</a:t>
                      </a:r>
                    </a:p>
                    <a:p>
                      <a:r>
                        <a:rPr kumimoji="1" lang="ja-JP" altLang="en-US" dirty="0">
                          <a:solidFill>
                            <a:schemeClr val="tx1"/>
                          </a:solidFill>
                        </a:rPr>
                        <a:t>　　𝑦</a:t>
                      </a:r>
                      <a:r>
                        <a:rPr kumimoji="1" lang="en-US" altLang="ja-JP" dirty="0">
                          <a:solidFill>
                            <a:schemeClr val="tx1"/>
                          </a:solidFill>
                        </a:rPr>
                        <a:t>_</a:t>
                      </a:r>
                      <a:r>
                        <a:rPr kumimoji="1" lang="ja-JP" altLang="en-US" dirty="0">
                          <a:solidFill>
                            <a:schemeClr val="tx1"/>
                          </a:solidFill>
                        </a:rPr>
                        <a:t>𝑡</a:t>
                      </a:r>
                      <a:r>
                        <a:rPr kumimoji="1" lang="en-US" altLang="ja-JP" dirty="0">
                          <a:solidFill>
                            <a:schemeClr val="tx1"/>
                          </a:solidFill>
                        </a:rPr>
                        <a:t>=</a:t>
                      </a:r>
                      <a:r>
                        <a:rPr kumimoji="1" lang="ja-JP" altLang="en-US" dirty="0">
                          <a:solidFill>
                            <a:schemeClr val="tx1"/>
                          </a:solidFill>
                        </a:rPr>
                        <a:t>𝑡における出力値　𝑎</a:t>
                      </a:r>
                      <a:r>
                        <a:rPr kumimoji="1" lang="en-US" altLang="ja-JP" dirty="0">
                          <a:solidFill>
                            <a:schemeClr val="tx1"/>
                          </a:solidFill>
                        </a:rPr>
                        <a:t>= </a:t>
                      </a:r>
                      <a:r>
                        <a:rPr kumimoji="1" lang="ja-JP" altLang="en-US" dirty="0">
                          <a:solidFill>
                            <a:schemeClr val="tx1"/>
                          </a:solidFill>
                        </a:rPr>
                        <a:t>係数（</a:t>
                      </a:r>
                      <a:r>
                        <a:rPr kumimoji="1" lang="en-US" altLang="ja-JP" dirty="0">
                          <a:solidFill>
                            <a:schemeClr val="tx1"/>
                          </a:solidFill>
                        </a:rPr>
                        <a:t>0.8</a:t>
                      </a:r>
                      <a:r>
                        <a:rPr kumimoji="1" lang="ja-JP" altLang="en-US" dirty="0">
                          <a:solidFill>
                            <a:schemeClr val="tx1"/>
                          </a:solidFill>
                        </a:rPr>
                        <a:t>）　𝑥</a:t>
                      </a:r>
                      <a:r>
                        <a:rPr kumimoji="1" lang="en-US" altLang="ja-JP" dirty="0">
                          <a:solidFill>
                            <a:schemeClr val="tx1"/>
                          </a:solidFill>
                        </a:rPr>
                        <a:t>=</a:t>
                      </a:r>
                      <a:r>
                        <a:rPr kumimoji="1" lang="ja-JP" altLang="en-US" dirty="0">
                          <a:solidFill>
                            <a:schemeClr val="tx1"/>
                          </a:solidFill>
                        </a:rPr>
                        <a:t>入力値</a:t>
                      </a:r>
                    </a:p>
                    <a:p>
                      <a:r>
                        <a:rPr kumimoji="1" lang="ja-JP" altLang="en-US" dirty="0">
                          <a:solidFill>
                            <a:schemeClr val="tx1"/>
                          </a:solidFill>
                        </a:rPr>
                        <a:t>結果、輝度値は</a:t>
                      </a:r>
                      <a:r>
                        <a:rPr kumimoji="1" lang="en-US" altLang="ja-JP" dirty="0">
                          <a:solidFill>
                            <a:schemeClr val="tx1"/>
                          </a:solidFill>
                        </a:rPr>
                        <a:t>0~1</a:t>
                      </a:r>
                      <a:r>
                        <a:rPr kumimoji="1" lang="ja-JP" altLang="en-US" dirty="0">
                          <a:solidFill>
                            <a:schemeClr val="tx1"/>
                          </a:solidFill>
                        </a:rPr>
                        <a:t>の間に収まり、ローパスフィルタを用いたほうがノイズが少なくなった</a:t>
                      </a:r>
                      <a:endParaRPr kumimoji="1" lang="en-US" altLang="ja-JP" dirty="0">
                        <a:solidFill>
                          <a:schemeClr val="tx1"/>
                        </a:solidFill>
                      </a:endParaRPr>
                    </a:p>
                  </a:txBody>
                  <a:tcPr>
                    <a:solidFill>
                      <a:srgbClr val="E9EBF5"/>
                    </a:solidFill>
                  </a:tcPr>
                </a:tc>
                <a:extLst>
                  <a:ext uri="{0D108BD9-81ED-4DB2-BD59-A6C34878D82A}">
                    <a16:rowId xmlns:a16="http://schemas.microsoft.com/office/drawing/2014/main" val="2916411659"/>
                  </a:ext>
                </a:extLst>
              </a:tr>
            </a:tbl>
          </a:graphicData>
        </a:graphic>
      </p:graphicFrame>
      <p:pic>
        <p:nvPicPr>
          <p:cNvPr id="3" name="図 2"/>
          <p:cNvPicPr>
            <a:picLocks noChangeAspect="1"/>
          </p:cNvPicPr>
          <p:nvPr/>
        </p:nvPicPr>
        <p:blipFill>
          <a:blip r:embed="rId2"/>
          <a:stretch>
            <a:fillRect/>
          </a:stretch>
        </p:blipFill>
        <p:spPr>
          <a:xfrm>
            <a:off x="2613242" y="4115488"/>
            <a:ext cx="3084843" cy="1658256"/>
          </a:xfrm>
          <a:prstGeom prst="rect">
            <a:avLst/>
          </a:prstGeom>
        </p:spPr>
      </p:pic>
      <mc:AlternateContent xmlns:mc="http://schemas.openxmlformats.org/markup-compatibility/2006" xmlns:a14="http://schemas.microsoft.com/office/drawing/2010/main">
        <mc:Choice Requires="a14">
          <p:graphicFrame>
            <p:nvGraphicFramePr>
              <p:cNvPr id="7" name="コンテンツ プレースホルダー 13">
                <a:extLst>
                  <a:ext uri="{FF2B5EF4-FFF2-40B4-BE49-F238E27FC236}">
                    <a16:creationId xmlns:a16="http://schemas.microsoft.com/office/drawing/2014/main" id="{8BCF3748-8111-43DA-9038-B0AF9B5FB71C}"/>
                  </a:ext>
                </a:extLst>
              </p:cNvPr>
              <p:cNvGraphicFramePr>
                <a:graphicFrameLocks/>
              </p:cNvGraphicFramePr>
              <p:nvPr>
                <p:extLst>
                  <p:ext uri="{D42A27DB-BD31-4B8C-83A1-F6EECF244321}">
                    <p14:modId xmlns:p14="http://schemas.microsoft.com/office/powerpoint/2010/main" val="3708681648"/>
                  </p:ext>
                </p:extLst>
              </p:nvPr>
            </p:nvGraphicFramePr>
            <p:xfrm>
              <a:off x="7473008" y="575912"/>
              <a:ext cx="5328592" cy="8977064"/>
            </p:xfrm>
            <a:graphic>
              <a:graphicData uri="http://schemas.openxmlformats.org/drawingml/2006/table">
                <a:tbl>
                  <a:tblPr firstRow="1" bandRow="1">
                    <a:tableStyleId>{5C22544A-7EE6-4342-B048-85BDC9FD1C3A}</a:tableStyleId>
                  </a:tblPr>
                  <a:tblGrid>
                    <a:gridCol w="5328592">
                      <a:extLst>
                        <a:ext uri="{9D8B030D-6E8A-4147-A177-3AD203B41FA5}">
                          <a16:colId xmlns:a16="http://schemas.microsoft.com/office/drawing/2014/main" val="763325415"/>
                        </a:ext>
                      </a:extLst>
                    </a:gridCol>
                  </a:tblGrid>
                  <a:tr h="418101">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52941">
                    <a:tc>
                      <a:txBody>
                        <a:bodyPr/>
                        <a:lstStyle/>
                        <a:p>
                          <a:r>
                            <a:rPr kumimoji="1" lang="en-US" altLang="ja-JP" sz="2000" dirty="0">
                              <a:solidFill>
                                <a:schemeClr val="tx1"/>
                              </a:solidFill>
                            </a:rPr>
                            <a:t>5.3 </a:t>
                          </a:r>
                          <a:r>
                            <a:rPr kumimoji="1" lang="ja-JP" altLang="en-US" sz="2000" dirty="0">
                              <a:solidFill>
                                <a:schemeClr val="tx1"/>
                              </a:solidFill>
                            </a:rPr>
                            <a:t>ライントレース</a:t>
                          </a:r>
                        </a:p>
                      </a:txBody>
                      <a:tcPr>
                        <a:solidFill>
                          <a:srgbClr val="E2F0D9"/>
                        </a:solidFill>
                      </a:tcPr>
                    </a:tc>
                    <a:extLst>
                      <a:ext uri="{0D108BD9-81ED-4DB2-BD59-A6C34878D82A}">
                        <a16:rowId xmlns:a16="http://schemas.microsoft.com/office/drawing/2014/main" val="474937606"/>
                      </a:ext>
                    </a:extLst>
                  </a:tr>
                  <a:tr h="8106022">
                    <a:tc>
                      <a:txBody>
                        <a:bodyPr/>
                        <a:lstStyle/>
                        <a:p>
                          <a:r>
                            <a:rPr lang="ja-JP" altLang="en-US" sz="1800" dirty="0"/>
                            <a:t>正確なライントレースを行うために、現在の輝度値と目標値の差を用いて、</a:t>
                          </a:r>
                          <a:r>
                            <a:rPr lang="en-US" altLang="ja-JP" sz="1800" dirty="0"/>
                            <a:t>PID</a:t>
                          </a:r>
                          <a:r>
                            <a:rPr lang="ja-JP" altLang="en-US" sz="1800" dirty="0"/>
                            <a:t>制御を行う。</a:t>
                          </a:r>
                          <a:endParaRPr kumimoji="1" lang="en-US" altLang="ja-JP" sz="1800" b="0" i="1" dirty="0">
                            <a:latin typeface="Cambria Math"/>
                          </a:endParaRPr>
                        </a:p>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𝑓</m:t>
                                </m:r>
                                <m:r>
                                  <a:rPr kumimoji="1" lang="en-US" altLang="ja-JP" sz="1800" b="0" i="1" smtClean="0">
                                    <a:latin typeface="Cambria Math"/>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𝑥</m:t>
                                    </m:r>
                                  </m:e>
                                  <m:sub>
                                    <m:r>
                                      <a:rPr kumimoji="1" lang="en-US" altLang="ja-JP" sz="1800" b="0" i="1" smtClean="0">
                                        <a:latin typeface="Cambria Math"/>
                                      </a:rPr>
                                      <m:t>𝑡</m:t>
                                    </m:r>
                                  </m:sub>
                                </m:sSub>
                                <m:r>
                                  <a:rPr kumimoji="1" lang="en-US" altLang="ja-JP" sz="1800" b="0" i="1" smtClean="0">
                                    <a:latin typeface="Cambria Math"/>
                                  </a:rPr>
                                  <m:t>∗</m:t>
                                </m:r>
                                <m:r>
                                  <a:rPr kumimoji="1" lang="en-US" altLang="ja-JP" sz="1800" b="0" i="1" smtClean="0">
                                    <a:latin typeface="Cambria Math"/>
                                  </a:rPr>
                                  <m:t>𝐾𝑝</m:t>
                                </m:r>
                                <m:r>
                                  <a:rPr kumimoji="1" lang="en-US" altLang="ja-JP" sz="1800" b="0" i="1" smtClean="0">
                                    <a:latin typeface="Cambria Math"/>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𝐾</m:t>
                                    </m:r>
                                  </m:e>
                                  <m:sub>
                                    <m:r>
                                      <a:rPr kumimoji="1" lang="en-US" altLang="ja-JP" sz="1800" b="0" i="1" smtClean="0">
                                        <a:latin typeface="Cambria Math"/>
                                      </a:rPr>
                                      <m:t>𝑖</m:t>
                                    </m:r>
                                  </m:sub>
                                </m:sSub>
                                <m:nary>
                                  <m:naryPr>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a:rPr>
                                      <m:t>0</m:t>
                                    </m:r>
                                  </m:sub>
                                  <m:sup>
                                    <m:r>
                                      <a:rPr kumimoji="1" lang="en-US" altLang="ja-JP" sz="1800" b="0" i="1" smtClean="0">
                                        <a:latin typeface="Cambria Math"/>
                                      </a:rPr>
                                      <m:t>𝑡</m:t>
                                    </m:r>
                                  </m:sup>
                                  <m:e>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𝑥</m:t>
                                        </m:r>
                                      </m:e>
                                      <m:sub>
                                        <m:r>
                                          <a:rPr kumimoji="1" lang="en-US" altLang="ja-JP" sz="1800" b="0" i="1" smtClean="0">
                                            <a:latin typeface="Cambria Math"/>
                                          </a:rPr>
                                          <m:t>𝑡</m:t>
                                        </m:r>
                                      </m:sub>
                                    </m:sSub>
                                    <m:r>
                                      <a:rPr kumimoji="1" lang="en-US" altLang="ja-JP" sz="1800" b="0" i="1" smtClean="0">
                                        <a:latin typeface="Cambria Math"/>
                                      </a:rPr>
                                      <m:t>𝑑𝑡</m:t>
                                    </m:r>
                                  </m:e>
                                </m:nary>
                                <m:r>
                                  <a:rPr lang="en-US" altLang="ja-JP" sz="1800" i="1">
                                    <a:latin typeface="Cambria Math"/>
                                    <a:ea typeface="Cambria Math"/>
                                  </a:rPr>
                                  <m:t>+</m:t>
                                </m:r>
                                <m:d>
                                  <m:dPr>
                                    <m:ctrlPr>
                                      <a:rPr kumimoji="1" lang="en-US" altLang="ja-JP" sz="1800" b="0" i="1" smtClean="0">
                                        <a:latin typeface="Cambria Math" panose="02040503050406030204" pitchFamily="18" charset="0"/>
                                        <a:ea typeface="Cambria Math"/>
                                      </a:rPr>
                                    </m:ctrlPr>
                                  </m:dPr>
                                  <m:e>
                                    <m:sSub>
                                      <m:sSubPr>
                                        <m:ctrlPr>
                                          <a:rPr lang="en-US" altLang="ja-JP" sz="1800" b="0" i="1" smtClean="0">
                                            <a:latin typeface="Cambria Math" panose="02040503050406030204" pitchFamily="18" charset="0"/>
                                            <a:ea typeface="Cambria Math"/>
                                          </a:rPr>
                                        </m:ctrlPr>
                                      </m:sSubPr>
                                      <m:e>
                                        <m:r>
                                          <a:rPr lang="en-US" altLang="ja-JP" sz="1800" b="0" i="1" smtClean="0">
                                            <a:latin typeface="Cambria Math"/>
                                            <a:ea typeface="Cambria Math"/>
                                          </a:rPr>
                                          <m:t>𝑥</m:t>
                                        </m:r>
                                      </m:e>
                                      <m:sub>
                                        <m:r>
                                          <a:rPr lang="en-US" altLang="ja-JP" sz="1800" b="0" i="1" smtClean="0">
                                            <a:latin typeface="Cambria Math"/>
                                            <a:ea typeface="Cambria Math"/>
                                          </a:rPr>
                                          <m:t>𝑡</m:t>
                                        </m:r>
                                      </m:sub>
                                    </m:sSub>
                                    <m:r>
                                      <a:rPr lang="en-US" altLang="ja-JP" sz="1800" b="0" i="1" smtClean="0">
                                        <a:latin typeface="Cambria Math"/>
                                        <a:ea typeface="Cambria Math"/>
                                      </a:rPr>
                                      <m:t>−</m:t>
                                    </m:r>
                                    <m:sSub>
                                      <m:sSubPr>
                                        <m:ctrlPr>
                                          <a:rPr lang="en-US" altLang="ja-JP" sz="1800" b="0" i="1" smtClean="0">
                                            <a:latin typeface="Cambria Math" panose="02040503050406030204" pitchFamily="18" charset="0"/>
                                            <a:ea typeface="Cambria Math"/>
                                          </a:rPr>
                                        </m:ctrlPr>
                                      </m:sSubPr>
                                      <m:e>
                                        <m:r>
                                          <a:rPr lang="en-US" altLang="ja-JP" sz="1800" b="0" i="1" smtClean="0">
                                            <a:latin typeface="Cambria Math"/>
                                            <a:ea typeface="Cambria Math"/>
                                          </a:rPr>
                                          <m:t>𝑥</m:t>
                                        </m:r>
                                      </m:e>
                                      <m:sub>
                                        <m:r>
                                          <a:rPr lang="en-US" altLang="ja-JP" sz="1800" b="0" i="1" smtClean="0">
                                            <a:latin typeface="Cambria Math"/>
                                            <a:ea typeface="Cambria Math"/>
                                          </a:rPr>
                                          <m:t>𝑡</m:t>
                                        </m:r>
                                        <m:r>
                                          <a:rPr lang="en-US" altLang="ja-JP" sz="1800" b="0" i="1" smtClean="0">
                                            <a:latin typeface="Cambria Math"/>
                                            <a:ea typeface="Cambria Math"/>
                                          </a:rPr>
                                          <m:t>−1</m:t>
                                        </m:r>
                                      </m:sub>
                                    </m:sSub>
                                  </m:e>
                                </m:d>
                                <m:r>
                                  <a:rPr lang="en-US" altLang="ja-JP" sz="1800" b="0" i="1" smtClean="0">
                                    <a:latin typeface="Cambria Math"/>
                                    <a:ea typeface="Cambria Math"/>
                                  </a:rPr>
                                  <m:t>∗</m:t>
                                </m:r>
                                <m:r>
                                  <a:rPr lang="en-US" altLang="ja-JP" sz="1800" b="0" i="1" smtClean="0">
                                    <a:latin typeface="Cambria Math"/>
                                    <a:ea typeface="Cambria Math"/>
                                  </a:rPr>
                                  <m:t>𝐾𝑑</m:t>
                                </m:r>
                              </m:oMath>
                            </m:oMathPara>
                          </a14:m>
                          <a:endParaRPr lang="en-US" altLang="ja-JP" sz="1800" b="0" dirty="0">
                            <a:ea typeface="Cambria Math"/>
                          </a:endParaRPr>
                        </a:p>
                        <a:p>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a:rPr>
                                      <m:t>𝑥</m:t>
                                    </m:r>
                                  </m:e>
                                  <m:sub>
                                    <m:r>
                                      <a:rPr kumimoji="1" lang="en-US" altLang="ja-JP" sz="1800" b="0" i="1" smtClean="0">
                                        <a:latin typeface="Cambria Math"/>
                                      </a:rPr>
                                      <m:t>𝑡</m:t>
                                    </m:r>
                                  </m:sub>
                                </m:sSub>
                                <m:r>
                                  <a:rPr kumimoji="1" lang="en-US" altLang="ja-JP" sz="1800" b="0" i="1" smtClean="0">
                                    <a:latin typeface="Cambria Math"/>
                                  </a:rPr>
                                  <m:t>=</m:t>
                                </m:r>
                                <m:r>
                                  <a:rPr lang="ja-JP" altLang="en-US" sz="1800" i="1">
                                    <a:latin typeface="Cambria Math"/>
                                  </a:rPr>
                                  <m:t>時刻</m:t>
                                </m:r>
                                <m:r>
                                  <a:rPr lang="en-US" altLang="ja-JP" sz="1800" b="0" i="1" smtClean="0">
                                    <a:latin typeface="Cambria Math"/>
                                  </a:rPr>
                                  <m:t>𝑡</m:t>
                                </m:r>
                                <m:r>
                                  <a:rPr lang="ja-JP" altLang="en-US" sz="1800" i="1">
                                    <a:latin typeface="Cambria Math"/>
                                  </a:rPr>
                                  <m:t>での</m:t>
                                </m:r>
                                <m:r>
                                  <a:rPr lang="ja-JP" altLang="en-US" sz="1800" i="1" smtClean="0">
                                    <a:latin typeface="Cambria Math"/>
                                  </a:rPr>
                                  <m:t>輝度値と目標値</m:t>
                                </m:r>
                                <m:r>
                                  <a:rPr lang="ja-JP" altLang="en-US" sz="1800" b="0" i="1" smtClean="0">
                                    <a:latin typeface="Cambria Math"/>
                                  </a:rPr>
                                  <m:t>の差</m:t>
                                </m:r>
                              </m:oMath>
                            </m:oMathPara>
                          </a14:m>
                          <a:endParaRPr kumimoji="1" lang="en-US" altLang="ja-JP" sz="1800"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𝐾</m:t>
                                    </m:r>
                                  </m:e>
                                  <m:sub>
                                    <m:r>
                                      <a:rPr kumimoji="1" lang="en-US" altLang="ja-JP" sz="1800" b="0" i="1" smtClean="0">
                                        <a:latin typeface="Cambria Math"/>
                                      </a:rPr>
                                      <m:t>𝑝</m:t>
                                    </m:r>
                                  </m:sub>
                                </m:sSub>
                                <m:r>
                                  <a:rPr kumimoji="1" lang="en-US" altLang="ja-JP" sz="1800" b="0" i="1" smtClean="0">
                                    <a:latin typeface="Cambria Math"/>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𝐾</m:t>
                                    </m:r>
                                  </m:e>
                                  <m:sub>
                                    <m:r>
                                      <a:rPr kumimoji="1" lang="en-US" altLang="ja-JP" sz="1800" b="0" i="1" smtClean="0">
                                        <a:latin typeface="Cambria Math"/>
                                      </a:rPr>
                                      <m:t>𝑖</m:t>
                                    </m:r>
                                  </m:sub>
                                </m:sSub>
                                <m:r>
                                  <a:rPr kumimoji="1" lang="en-US" altLang="ja-JP" sz="1800" b="0" i="1" smtClean="0">
                                    <a:latin typeface="Cambria Math"/>
                                  </a:rPr>
                                  <m:t>, </m:t>
                                </m:r>
                                <m:sSub>
                                  <m:sSubPr>
                                    <m:ctrlPr>
                                      <a:rPr kumimoji="1" lang="en-US" altLang="ja-JP" sz="1800" b="0" i="1" smtClean="0">
                                        <a:latin typeface="Cambria Math" panose="02040503050406030204" pitchFamily="18" charset="0"/>
                                      </a:rPr>
                                    </m:ctrlPr>
                                  </m:sSubPr>
                                  <m:e>
                                    <m:r>
                                      <a:rPr kumimoji="1" lang="en-US" altLang="ja-JP" sz="1800" b="0" i="1" smtClean="0">
                                        <a:latin typeface="Cambria Math"/>
                                      </a:rPr>
                                      <m:t>𝐾</m:t>
                                    </m:r>
                                  </m:e>
                                  <m:sub>
                                    <m:r>
                                      <a:rPr kumimoji="1" lang="en-US" altLang="ja-JP" sz="1800" b="0" i="1" smtClean="0">
                                        <a:latin typeface="Cambria Math"/>
                                      </a:rPr>
                                      <m:t>𝑑</m:t>
                                    </m:r>
                                  </m:sub>
                                </m:sSub>
                                <m:r>
                                  <a:rPr kumimoji="1" lang="en-US" altLang="ja-JP" sz="1800" b="0" i="1" smtClean="0">
                                    <a:latin typeface="Cambria Math"/>
                                  </a:rPr>
                                  <m:t>=</m:t>
                                </m:r>
                                <m:r>
                                  <a:rPr lang="ja-JP" altLang="en-US" sz="1800" i="1">
                                    <a:latin typeface="Cambria Math"/>
                                  </a:rPr>
                                  <m:t>制御定数</m:t>
                                </m:r>
                              </m:oMath>
                            </m:oMathPara>
                          </a14:m>
                          <a:endParaRPr kumimoji="1" lang="en-US" altLang="ja-JP" sz="1800" b="0" dirty="0"/>
                        </a:p>
                        <a:p>
                          <a:r>
                            <a:rPr kumimoji="1" lang="ja-JP" altLang="en-US" sz="1800" b="0" dirty="0"/>
                            <a:t>実装方法</a:t>
                          </a:r>
                          <a:endParaRPr kumimoji="1" lang="en-US" altLang="ja-JP" sz="1800" b="0" dirty="0"/>
                        </a:p>
                        <a:p>
                          <a:endParaRPr kumimoji="1" lang="en-US" altLang="ja-JP" sz="1800" b="0" dirty="0"/>
                        </a:p>
                        <a:p>
                          <a:endParaRPr kumimoji="1" lang="en-US" altLang="ja-JP" sz="1800" b="0" dirty="0"/>
                        </a:p>
                        <a:p>
                          <a:endParaRPr kumimoji="1" lang="en-US" altLang="ja-JP" sz="1800" b="0" dirty="0"/>
                        </a:p>
                        <a:p>
                          <a:endParaRPr kumimoji="1" lang="en-US" altLang="ja-JP" sz="1800" b="0" dirty="0"/>
                        </a:p>
                        <a:p>
                          <a:endParaRPr kumimoji="1" lang="en-US" altLang="ja-JP" sz="1800" b="0" dirty="0"/>
                        </a:p>
                        <a:p>
                          <a:endParaRPr kumimoji="1" lang="en-US" altLang="ja-JP" sz="1800" b="0" dirty="0"/>
                        </a:p>
                        <a:p>
                          <a:endParaRPr kumimoji="1" lang="en-US" altLang="ja-JP" sz="1800" dirty="0"/>
                        </a:p>
                        <a:p>
                          <a:endParaRPr kumimoji="1" lang="en-US" altLang="ja-JP" sz="1800" dirty="0"/>
                        </a:p>
                        <a:p>
                          <a:endParaRPr kumimoji="1" lang="en-US" altLang="ja-JP" sz="1800" dirty="0"/>
                        </a:p>
                        <a:p>
                          <a:endParaRPr kumimoji="1" lang="en-US" altLang="ja-JP" sz="1800" dirty="0"/>
                        </a:p>
                        <a:p>
                          <a:endParaRPr kumimoji="1" lang="en-US" altLang="ja-JP" sz="1800" dirty="0"/>
                        </a:p>
                        <a:p>
                          <a:endParaRPr kumimoji="1" lang="en-US" altLang="ja-JP" sz="1800" dirty="0"/>
                        </a:p>
                        <a:p>
                          <a:endParaRPr kumimoji="1" lang="en-US" altLang="ja-JP" sz="1800" dirty="0"/>
                        </a:p>
                        <a:p>
                          <a:endParaRPr kumimoji="1" lang="en-US" altLang="ja-JP" sz="1800" dirty="0"/>
                        </a:p>
                        <a:p>
                          <a:r>
                            <a:rPr kumimoji="1" lang="ja-JP" altLang="en-US" sz="1800" dirty="0"/>
                            <a:t>また、走行する区間によって、制御定数を変化させることによって、区間に合わせた適切な制御を実現する。制御定数は走行させた結果によって値を変える。例えば、カーブを曲がり切れない場合は</a:t>
                          </a:r>
                          <a:r>
                            <a:rPr kumimoji="1" lang="en-US" altLang="ja-JP" sz="1800" dirty="0"/>
                            <a:t>K</a:t>
                          </a:r>
                          <a:r>
                            <a:rPr kumimoji="1" lang="en-US" altLang="ja-JP" sz="1800" baseline="-25000" dirty="0"/>
                            <a:t>p</a:t>
                          </a:r>
                          <a:r>
                            <a:rPr kumimoji="1" lang="ja-JP" altLang="en-US" sz="1800" dirty="0"/>
                            <a:t>を増やし、カクツキが大きい場合は</a:t>
                          </a:r>
                          <a:r>
                            <a:rPr kumimoji="1" lang="en-US" altLang="ja-JP" sz="1800" dirty="0"/>
                            <a:t>K</a:t>
                          </a:r>
                          <a:r>
                            <a:rPr kumimoji="1" lang="en-US" altLang="ja-JP" sz="1800" baseline="-25000" dirty="0"/>
                            <a:t>p</a:t>
                          </a:r>
                          <a:r>
                            <a:rPr kumimoji="1" lang="ja-JP" altLang="en-US" sz="1800" baseline="0" dirty="0"/>
                            <a:t>を減らす。</a:t>
                          </a:r>
                        </a:p>
                      </a:txBody>
                      <a:tcPr/>
                    </a:tc>
                    <a:extLst>
                      <a:ext uri="{0D108BD9-81ED-4DB2-BD59-A6C34878D82A}">
                        <a16:rowId xmlns:a16="http://schemas.microsoft.com/office/drawing/2014/main" val="2916411659"/>
                      </a:ext>
                    </a:extLst>
                  </a:tr>
                </a:tbl>
              </a:graphicData>
            </a:graphic>
          </p:graphicFrame>
        </mc:Choice>
        <mc:Fallback xmlns="">
          <p:graphicFrame>
            <p:nvGraphicFramePr>
              <p:cNvPr id="7" name="コンテンツ プレースホルダー 13">
                <a:extLst>
                  <a:ext uri="{FF2B5EF4-FFF2-40B4-BE49-F238E27FC236}">
                    <a16:creationId xmlns:a16="http://schemas.microsoft.com/office/drawing/2014/main" id="{8BCF3748-8111-43DA-9038-B0AF9B5FB71C}"/>
                  </a:ext>
                </a:extLst>
              </p:cNvPr>
              <p:cNvGraphicFramePr>
                <a:graphicFrameLocks/>
              </p:cNvGraphicFramePr>
              <p:nvPr>
                <p:extLst>
                  <p:ext uri="{D42A27DB-BD31-4B8C-83A1-F6EECF244321}">
                    <p14:modId xmlns:p14="http://schemas.microsoft.com/office/powerpoint/2010/main" val="3708681648"/>
                  </p:ext>
                </p:extLst>
              </p:nvPr>
            </p:nvGraphicFramePr>
            <p:xfrm>
              <a:off x="7473008" y="575912"/>
              <a:ext cx="5328592" cy="8977064"/>
            </p:xfrm>
            <a:graphic>
              <a:graphicData uri="http://schemas.openxmlformats.org/drawingml/2006/table">
                <a:tbl>
                  <a:tblPr firstRow="1" bandRow="1">
                    <a:tableStyleId>{5C22544A-7EE6-4342-B048-85BDC9FD1C3A}</a:tableStyleId>
                  </a:tblPr>
                  <a:tblGrid>
                    <a:gridCol w="5328592">
                      <a:extLst>
                        <a:ext uri="{9D8B030D-6E8A-4147-A177-3AD203B41FA5}">
                          <a16:colId xmlns:a16="http://schemas.microsoft.com/office/drawing/2014/main" val="763325415"/>
                        </a:ext>
                      </a:extLst>
                    </a:gridCol>
                  </a:tblGrid>
                  <a:tr h="418101">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079705362"/>
                      </a:ext>
                    </a:extLst>
                  </a:tr>
                  <a:tr h="452941">
                    <a:tc>
                      <a:txBody>
                        <a:bodyPr/>
                        <a:lstStyle/>
                        <a:p>
                          <a:r>
                            <a:rPr kumimoji="1" lang="en-US" altLang="ja-JP" sz="2000" dirty="0">
                              <a:solidFill>
                                <a:schemeClr val="tx1"/>
                              </a:solidFill>
                            </a:rPr>
                            <a:t>5.3 </a:t>
                          </a:r>
                          <a:r>
                            <a:rPr kumimoji="1" lang="ja-JP" altLang="en-US" sz="2000" dirty="0">
                              <a:solidFill>
                                <a:schemeClr val="tx1"/>
                              </a:solidFill>
                            </a:rPr>
                            <a:t>ライントレース</a:t>
                          </a:r>
                        </a:p>
                      </a:txBody>
                      <a:tcPr>
                        <a:solidFill>
                          <a:srgbClr val="E2F0D9"/>
                        </a:solidFill>
                      </a:tcPr>
                    </a:tc>
                    <a:extLst>
                      <a:ext uri="{0D108BD9-81ED-4DB2-BD59-A6C34878D82A}">
                        <a16:rowId xmlns:a16="http://schemas.microsoft.com/office/drawing/2014/main" val="474937606"/>
                      </a:ext>
                    </a:extLst>
                  </a:tr>
                  <a:tr h="8106022">
                    <a:tc>
                      <a:txBody>
                        <a:bodyPr/>
                        <a:lstStyle/>
                        <a:p>
                          <a:endParaRPr lang="ja-JP"/>
                        </a:p>
                      </a:txBody>
                      <a:tcPr>
                        <a:blipFill>
                          <a:blip r:embed="rId3"/>
                          <a:stretch>
                            <a:fillRect l="-114" t="-10819" r="-571" b="-150"/>
                          </a:stretch>
                        </a:blipFill>
                      </a:tcPr>
                    </a:tc>
                    <a:extLst>
                      <a:ext uri="{0D108BD9-81ED-4DB2-BD59-A6C34878D82A}">
                        <a16:rowId xmlns:a16="http://schemas.microsoft.com/office/drawing/2014/main" val="2916411659"/>
                      </a:ext>
                    </a:extLst>
                  </a:tr>
                </a:tbl>
              </a:graphicData>
            </a:graphic>
          </p:graphicFrame>
        </mc:Fallback>
      </mc:AlternateContent>
      <p:pic>
        <p:nvPicPr>
          <p:cNvPr id="21" name="図 20"/>
          <p:cNvPicPr>
            <a:picLocks noChangeAspect="1"/>
          </p:cNvPicPr>
          <p:nvPr/>
        </p:nvPicPr>
        <p:blipFill>
          <a:blip r:embed="rId4"/>
          <a:stretch>
            <a:fillRect/>
          </a:stretch>
        </p:blipFill>
        <p:spPr>
          <a:xfrm>
            <a:off x="9247930" y="3216424"/>
            <a:ext cx="1778747" cy="3976456"/>
          </a:xfrm>
          <a:prstGeom prst="rect">
            <a:avLst/>
          </a:prstGeom>
        </p:spPr>
      </p:pic>
      <p:graphicFrame>
        <p:nvGraphicFramePr>
          <p:cNvPr id="22" name="コンテンツ プレースホルダー 13">
            <a:extLst>
              <a:ext uri="{FF2B5EF4-FFF2-40B4-BE49-F238E27FC236}">
                <a16:creationId xmlns:a16="http://schemas.microsoft.com/office/drawing/2014/main" id="{8BCF3748-8111-43DA-9038-B0AF9B5FB71C}"/>
              </a:ext>
            </a:extLst>
          </p:cNvPr>
          <p:cNvGraphicFramePr>
            <a:graphicFrameLocks/>
          </p:cNvGraphicFramePr>
          <p:nvPr>
            <p:extLst>
              <p:ext uri="{D42A27DB-BD31-4B8C-83A1-F6EECF244321}">
                <p14:modId xmlns:p14="http://schemas.microsoft.com/office/powerpoint/2010/main" val="161738254"/>
              </p:ext>
            </p:extLst>
          </p:nvPr>
        </p:nvGraphicFramePr>
        <p:xfrm>
          <a:off x="-1" y="5983491"/>
          <a:ext cx="7473008" cy="3619751"/>
        </p:xfrm>
        <a:graphic>
          <a:graphicData uri="http://schemas.openxmlformats.org/drawingml/2006/table">
            <a:tbl>
              <a:tblPr firstRow="1" bandRow="1">
                <a:tableStyleId>{5C22544A-7EE6-4342-B048-85BDC9FD1C3A}</a:tableStyleId>
              </a:tblPr>
              <a:tblGrid>
                <a:gridCol w="7473008">
                  <a:extLst>
                    <a:ext uri="{9D8B030D-6E8A-4147-A177-3AD203B41FA5}">
                      <a16:colId xmlns:a16="http://schemas.microsoft.com/office/drawing/2014/main" val="763325415"/>
                    </a:ext>
                  </a:extLst>
                </a:gridCol>
              </a:tblGrid>
              <a:tr h="423907">
                <a:tc>
                  <a:txBody>
                    <a:bodyPr/>
                    <a:lstStyle/>
                    <a:p>
                      <a:r>
                        <a:rPr kumimoji="1" lang="en-US" altLang="ja-JP" sz="2000" dirty="0">
                          <a:solidFill>
                            <a:schemeClr val="tx1"/>
                          </a:solidFill>
                        </a:rPr>
                        <a:t>5.2 </a:t>
                      </a:r>
                      <a:r>
                        <a:rPr kumimoji="1" lang="ja-JP" altLang="en-US" sz="2000" dirty="0">
                          <a:solidFill>
                            <a:schemeClr val="tx1"/>
                          </a:solidFill>
                        </a:rPr>
                        <a:t>ブロック保持</a:t>
                      </a:r>
                      <a:endParaRPr kumimoji="1" lang="en-US" altLang="ja-JP" sz="2000" dirty="0">
                        <a:solidFill>
                          <a:schemeClr val="tx1"/>
                        </a:solidFill>
                      </a:endParaRPr>
                    </a:p>
                  </a:txBody>
                  <a:tcPr>
                    <a:solidFill>
                      <a:srgbClr val="E2F0D9"/>
                    </a:solidFill>
                  </a:tcPr>
                </a:tc>
                <a:extLst>
                  <a:ext uri="{0D108BD9-81ED-4DB2-BD59-A6C34878D82A}">
                    <a16:rowId xmlns:a16="http://schemas.microsoft.com/office/drawing/2014/main" val="474937606"/>
                  </a:ext>
                </a:extLst>
              </a:tr>
              <a:tr h="3195844">
                <a:tc>
                  <a:txBody>
                    <a:bodyPr/>
                    <a:lstStyle/>
                    <a:p>
                      <a:endParaRPr kumimoji="1" lang="en-US" altLang="ja-JP" dirty="0">
                        <a:solidFill>
                          <a:schemeClr val="tx1"/>
                        </a:solidFill>
                      </a:endParaRPr>
                    </a:p>
                  </a:txBody>
                  <a:tcPr>
                    <a:solidFill>
                      <a:srgbClr val="E9EBF5"/>
                    </a:solidFill>
                  </a:tcPr>
                </a:tc>
                <a:extLst>
                  <a:ext uri="{0D108BD9-81ED-4DB2-BD59-A6C34878D82A}">
                    <a16:rowId xmlns:a16="http://schemas.microsoft.com/office/drawing/2014/main" val="2916411659"/>
                  </a:ext>
                </a:extLst>
              </a:tr>
            </a:tbl>
          </a:graphicData>
        </a:graphic>
      </p:graphicFrame>
      <p:pic>
        <p:nvPicPr>
          <p:cNvPr id="23" name="図 22"/>
          <p:cNvPicPr>
            <a:picLocks noChangeAspect="1"/>
          </p:cNvPicPr>
          <p:nvPr/>
        </p:nvPicPr>
        <p:blipFill>
          <a:blip r:embed="rId5"/>
          <a:stretch>
            <a:fillRect/>
          </a:stretch>
        </p:blipFill>
        <p:spPr>
          <a:xfrm>
            <a:off x="5743940" y="6755396"/>
            <a:ext cx="1377815" cy="2085013"/>
          </a:xfrm>
          <a:prstGeom prst="rect">
            <a:avLst/>
          </a:prstGeom>
        </p:spPr>
      </p:pic>
      <p:sp>
        <p:nvSpPr>
          <p:cNvPr id="24" name="正方形/長方形 23"/>
          <p:cNvSpPr/>
          <p:nvPr/>
        </p:nvSpPr>
        <p:spPr>
          <a:xfrm>
            <a:off x="22849" y="6675025"/>
            <a:ext cx="5675236" cy="1815882"/>
          </a:xfrm>
          <a:prstGeom prst="rect">
            <a:avLst/>
          </a:prstGeom>
        </p:spPr>
        <p:txBody>
          <a:bodyPr wrap="square">
            <a:spAutoFit/>
          </a:bodyPr>
          <a:lstStyle/>
          <a:p>
            <a:r>
              <a:rPr lang="ja-JP" altLang="en-US" dirty="0"/>
              <a:t>ブロックを保持している状態で、どのように回転すればブロックを保持して回転できるか検証した。</a:t>
            </a:r>
          </a:p>
          <a:p>
            <a:r>
              <a:rPr lang="ja-JP" altLang="en-US" dirty="0"/>
              <a:t>ブロックを持った状態で一回転した時、ブロックを保持し続けられるかを、左右のモータの回転速度を変えて検証した。検証は回転速度ごとに</a:t>
            </a:r>
            <a:r>
              <a:rPr lang="en-US" altLang="ja-JP" dirty="0"/>
              <a:t>3</a:t>
            </a:r>
            <a:r>
              <a:rPr lang="ja-JP" altLang="en-US" dirty="0"/>
              <a:t>回行った。検証結果を図に示す。</a:t>
            </a:r>
          </a:p>
          <a:p>
            <a:r>
              <a:rPr lang="ja-JP" altLang="en-US" dirty="0"/>
              <a:t>検証結果から、片方のモータを速度</a:t>
            </a:r>
            <a:r>
              <a:rPr lang="en-US" altLang="ja-JP" dirty="0"/>
              <a:t>64rpm,</a:t>
            </a:r>
            <a:r>
              <a:rPr lang="ja-JP" altLang="en-US" dirty="0"/>
              <a:t>逆のモータを速度</a:t>
            </a:r>
          </a:p>
          <a:p>
            <a:r>
              <a:rPr lang="en-US" altLang="ja-JP" dirty="0"/>
              <a:t>-32rpm</a:t>
            </a:r>
            <a:r>
              <a:rPr lang="ja-JP" altLang="en-US" dirty="0"/>
              <a:t>にした時、最も早く安全に回転できることがわかる。</a:t>
            </a:r>
          </a:p>
        </p:txBody>
      </p:sp>
    </p:spTree>
    <p:extLst>
      <p:ext uri="{BB962C8B-B14F-4D97-AF65-F5344CB8AC3E}">
        <p14:creationId xmlns:p14="http://schemas.microsoft.com/office/powerpoint/2010/main" val="374192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矢印: 右 17">
            <a:extLst>
              <a:ext uri="{FF2B5EF4-FFF2-40B4-BE49-F238E27FC236}">
                <a16:creationId xmlns:a16="http://schemas.microsoft.com/office/drawing/2014/main" id="{6D91E369-7EF6-466A-B0ED-BF0E6ACD83AF}"/>
              </a:ext>
            </a:extLst>
          </p:cNvPr>
          <p:cNvSpPr/>
          <p:nvPr/>
        </p:nvSpPr>
        <p:spPr>
          <a:xfrm>
            <a:off x="7984977" y="7176864"/>
            <a:ext cx="1296143"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0E0E880-3B34-4F89-9AD5-9598F4E7E14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D60EDE8-6BF6-4A95-855A-C4CB5A578422}"/>
              </a:ext>
            </a:extLst>
          </p:cNvPr>
          <p:cNvSpPr>
            <a:spLocks noGrp="1"/>
          </p:cNvSpPr>
          <p:nvPr>
            <p:ph idx="1"/>
          </p:nvPr>
        </p:nvSpPr>
        <p:spPr>
          <a:xfrm>
            <a:off x="879475" y="1776264"/>
            <a:ext cx="11042650" cy="7560840"/>
          </a:xfrm>
        </p:spPr>
        <p:txBody>
          <a:bodyPr/>
          <a:lstStyle/>
          <a:p>
            <a:pPr marL="0" indent="0">
              <a:buNone/>
            </a:pPr>
            <a:r>
              <a:rPr lang="ja-JP" altLang="en-US" dirty="0"/>
              <a:t>数字認識</a:t>
            </a:r>
            <a:endParaRPr lang="en-US" altLang="ja-JP" dirty="0"/>
          </a:p>
          <a:p>
            <a:pPr marL="0" indent="0">
              <a:buNone/>
            </a:pPr>
            <a:r>
              <a:rPr lang="en-US" altLang="ja-JP" sz="1600" dirty="0" err="1"/>
              <a:t>Keras</a:t>
            </a:r>
            <a:r>
              <a:rPr lang="en-US" altLang="ja-JP" sz="1600" dirty="0"/>
              <a:t> </a:t>
            </a:r>
            <a:r>
              <a:rPr lang="ja-JP" altLang="en-US" sz="1600" dirty="0"/>
              <a:t>と </a:t>
            </a:r>
            <a:r>
              <a:rPr lang="en-US" altLang="ja-JP" sz="1600" dirty="0"/>
              <a:t>MNIST </a:t>
            </a:r>
            <a:r>
              <a:rPr lang="ja-JP" altLang="en-US" sz="1600" dirty="0"/>
              <a:t>を利用して、深層学習を行い、数字認識を行うモデルを作成する。走行体から要求があったときに作成したモデルを利用して数字の判定を行い、ボーナスサークルの番号として数字を走行体に返信する。以下に詳細を示す。</a:t>
            </a:r>
            <a:endParaRPr lang="en-US" altLang="ja-JP" sz="1600" dirty="0"/>
          </a:p>
          <a:p>
            <a:pPr marL="0" indent="0">
              <a:buNone/>
            </a:pPr>
            <a:r>
              <a:rPr lang="ja-JP" altLang="en-US" sz="2400" dirty="0"/>
              <a:t>モデルの作成</a:t>
            </a:r>
            <a:endParaRPr lang="en-US" altLang="ja-JP" sz="2400" dirty="0"/>
          </a:p>
          <a:p>
            <a:pPr marL="0" indent="0">
              <a:buNone/>
            </a:pPr>
            <a:r>
              <a:rPr lang="ja-JP" altLang="en-US" sz="1600" dirty="0"/>
              <a:t>モデルの作成には</a:t>
            </a:r>
            <a:r>
              <a:rPr lang="en-US" altLang="ja-JP" sz="1600" dirty="0" err="1"/>
              <a:t>keras</a:t>
            </a:r>
            <a:r>
              <a:rPr lang="ja-JP" altLang="en-US" sz="1600" dirty="0"/>
              <a:t>（ライブラリ）と</a:t>
            </a:r>
            <a:r>
              <a:rPr lang="en-US" altLang="ja-JP" sz="1600" dirty="0"/>
              <a:t>MNIST</a:t>
            </a:r>
            <a:r>
              <a:rPr lang="ja-JP" altLang="en-US" sz="1600" dirty="0"/>
              <a:t>（データセット）を利用する。今回は画像による認識なので、畳み込みニューラルネットワークのモデル構造を作り、</a:t>
            </a:r>
            <a:r>
              <a:rPr lang="en-US" altLang="ja-JP" sz="1600" dirty="0"/>
              <a:t>MNIST</a:t>
            </a:r>
            <a:r>
              <a:rPr lang="ja-JP" altLang="en-US" sz="1600" dirty="0"/>
              <a:t>のデータで学習を進める。バッチサイズは</a:t>
            </a:r>
            <a:r>
              <a:rPr lang="en-US" altLang="ja-JP" sz="1600" dirty="0"/>
              <a:t>200,</a:t>
            </a:r>
            <a:r>
              <a:rPr lang="ja-JP" altLang="en-US" sz="1600" dirty="0"/>
              <a:t>エポック数は</a:t>
            </a:r>
            <a:r>
              <a:rPr lang="en-US" altLang="ja-JP" sz="1600" dirty="0"/>
              <a:t>10</a:t>
            </a:r>
            <a:r>
              <a:rPr lang="ja-JP" altLang="en-US" sz="1600" dirty="0"/>
              <a:t>、活性化関数は出力層では</a:t>
            </a:r>
            <a:r>
              <a:rPr lang="en-US" altLang="ja-JP" sz="1600" dirty="0" err="1"/>
              <a:t>softmax</a:t>
            </a:r>
            <a:r>
              <a:rPr lang="ja-JP" altLang="en-US" sz="1600" dirty="0"/>
              <a:t>、それ以外では</a:t>
            </a:r>
            <a:r>
              <a:rPr lang="en-US" altLang="ja-JP" sz="1600" dirty="0" err="1"/>
              <a:t>ReLU</a:t>
            </a:r>
            <a:r>
              <a:rPr lang="ja-JP" altLang="en-US" sz="1600" dirty="0"/>
              <a:t>を使用した。</a:t>
            </a:r>
            <a:endParaRPr lang="en-US" altLang="ja-JP" sz="1600" dirty="0"/>
          </a:p>
          <a:p>
            <a:pPr marL="0" indent="0">
              <a:buNone/>
            </a:pPr>
            <a:r>
              <a:rPr lang="ja-JP" altLang="en-US" sz="1600" dirty="0"/>
              <a:t>テスト用データ</a:t>
            </a:r>
            <a:r>
              <a:rPr lang="en-US" altLang="ja-JP" sz="1600" dirty="0"/>
              <a:t>1</a:t>
            </a:r>
            <a:r>
              <a:rPr lang="ja-JP" altLang="en-US" sz="1600" dirty="0"/>
              <a:t>万個で性能を確かめたところ正解率</a:t>
            </a:r>
            <a:r>
              <a:rPr lang="en-US" altLang="ja-JP" sz="1600" dirty="0"/>
              <a:t>95%</a:t>
            </a:r>
            <a:r>
              <a:rPr lang="ja-JP" altLang="en-US" sz="1600" dirty="0"/>
              <a:t>であったため、このモデルを十分利用可能と判断し、使用した。　</a:t>
            </a:r>
          </a:p>
          <a:p>
            <a:pPr marL="0" indent="0">
              <a:buNone/>
            </a:pPr>
            <a:r>
              <a:rPr lang="ja-JP" altLang="en-US" sz="2400" dirty="0"/>
              <a:t>モデルの利用（数字の判別）</a:t>
            </a:r>
            <a:endParaRPr lang="en-US" altLang="ja-JP" sz="2400" dirty="0"/>
          </a:p>
          <a:p>
            <a:pPr marL="0" indent="0">
              <a:buNone/>
            </a:pPr>
            <a:r>
              <a:rPr lang="ja-JP" altLang="en-US" sz="1600" dirty="0"/>
              <a:t>　モデルを利用するためにはモデルに渡す画像を学習時のものと同じように処理しておく必要がある。事前に行う処理を図</a:t>
            </a:r>
            <a:r>
              <a:rPr lang="en-US" altLang="ja-JP" sz="1600" dirty="0"/>
              <a:t>1</a:t>
            </a:r>
            <a:r>
              <a:rPr lang="ja-JP" altLang="en-US" sz="1600" dirty="0"/>
              <a:t>に、処理を行う前後の画像の例を図</a:t>
            </a:r>
            <a:r>
              <a:rPr lang="en-US" altLang="ja-JP" sz="1600" dirty="0"/>
              <a:t>2,</a:t>
            </a:r>
            <a:r>
              <a:rPr lang="ja-JP" altLang="en-US" sz="1600" dirty="0"/>
              <a:t>図</a:t>
            </a:r>
            <a:r>
              <a:rPr lang="en-US" altLang="ja-JP" sz="1600" dirty="0"/>
              <a:t>3</a:t>
            </a:r>
            <a:r>
              <a:rPr lang="ja-JP" altLang="en-US" sz="1600" dirty="0"/>
              <a:t>に示す。</a:t>
            </a:r>
            <a:endParaRPr lang="en-US" altLang="ja-JP" sz="1600" dirty="0"/>
          </a:p>
          <a:p>
            <a:pPr marL="0" indent="0">
              <a:buNone/>
            </a:pPr>
            <a:r>
              <a:rPr lang="ja-JP" altLang="en-US" sz="1600" dirty="0"/>
              <a:t>　処理を行ったあとの画像をモデルに渡すことで数字を判別することができる。</a:t>
            </a:r>
            <a:endParaRPr lang="en-US" altLang="ja-JP" sz="1600" dirty="0"/>
          </a:p>
          <a:p>
            <a:pPr marL="0" indent="0">
              <a:buNone/>
            </a:pPr>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D882CBD9-72F0-4AE8-9D50-1882A3CA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208" y="6384776"/>
            <a:ext cx="2136949" cy="2467667"/>
          </a:xfrm>
          <a:prstGeom prst="rect">
            <a:avLst/>
          </a:prstGeom>
        </p:spPr>
      </p:pic>
      <p:pic>
        <p:nvPicPr>
          <p:cNvPr id="7" name="図 6">
            <a:extLst>
              <a:ext uri="{FF2B5EF4-FFF2-40B4-BE49-F238E27FC236}">
                <a16:creationId xmlns:a16="http://schemas.microsoft.com/office/drawing/2014/main" id="{48479EF7-3A67-46DE-80AC-869BB6945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120" y="6599955"/>
            <a:ext cx="2037308" cy="2037308"/>
          </a:xfrm>
          <a:prstGeom prst="rect">
            <a:avLst/>
          </a:prstGeom>
        </p:spPr>
      </p:pic>
      <p:grpSp>
        <p:nvGrpSpPr>
          <p:cNvPr id="17" name="グループ化 16">
            <a:extLst>
              <a:ext uri="{FF2B5EF4-FFF2-40B4-BE49-F238E27FC236}">
                <a16:creationId xmlns:a16="http://schemas.microsoft.com/office/drawing/2014/main" id="{955AD4AE-EA0B-4E7E-849E-8DCD6B985331}"/>
              </a:ext>
            </a:extLst>
          </p:cNvPr>
          <p:cNvGrpSpPr/>
          <p:nvPr/>
        </p:nvGrpSpPr>
        <p:grpSpPr>
          <a:xfrm>
            <a:off x="4888632" y="6599955"/>
            <a:ext cx="3573583" cy="2011968"/>
            <a:chOff x="4240560" y="6853091"/>
            <a:chExt cx="3573583" cy="2011968"/>
          </a:xfrm>
        </p:grpSpPr>
        <p:pic>
          <p:nvPicPr>
            <p:cNvPr id="9" name="図 8">
              <a:extLst>
                <a:ext uri="{FF2B5EF4-FFF2-40B4-BE49-F238E27FC236}">
                  <a16:creationId xmlns:a16="http://schemas.microsoft.com/office/drawing/2014/main" id="{73324523-703D-4D65-89C6-EDC4AE829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560" y="6853091"/>
              <a:ext cx="3573583" cy="2011968"/>
            </a:xfrm>
            <a:prstGeom prst="rect">
              <a:avLst/>
            </a:prstGeom>
          </p:spPr>
        </p:pic>
        <p:sp>
          <p:nvSpPr>
            <p:cNvPr id="16" name="フリーフォーム: 図形 15">
              <a:extLst>
                <a:ext uri="{FF2B5EF4-FFF2-40B4-BE49-F238E27FC236}">
                  <a16:creationId xmlns:a16="http://schemas.microsoft.com/office/drawing/2014/main" id="{70B921AE-72EF-4968-9B0B-6313CD60D9BD}"/>
                </a:ext>
              </a:extLst>
            </p:cNvPr>
            <p:cNvSpPr/>
            <p:nvPr/>
          </p:nvSpPr>
          <p:spPr>
            <a:xfrm>
              <a:off x="4240560" y="7968952"/>
              <a:ext cx="1296144" cy="792088"/>
            </a:xfrm>
            <a:custGeom>
              <a:avLst/>
              <a:gdLst>
                <a:gd name="connsiteX0" fmla="*/ 0 w 1460500"/>
                <a:gd name="connsiteY0" fmla="*/ 381000 h 876300"/>
                <a:gd name="connsiteX1" fmla="*/ 615950 w 1460500"/>
                <a:gd name="connsiteY1" fmla="*/ 0 h 876300"/>
                <a:gd name="connsiteX2" fmla="*/ 1460500 w 1460500"/>
                <a:gd name="connsiteY2" fmla="*/ 292100 h 876300"/>
                <a:gd name="connsiteX3" fmla="*/ 857250 w 1460500"/>
                <a:gd name="connsiteY3" fmla="*/ 876300 h 876300"/>
                <a:gd name="connsiteX4" fmla="*/ 0 w 1460500"/>
                <a:gd name="connsiteY4" fmla="*/ 381000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876300">
                  <a:moveTo>
                    <a:pt x="0" y="381000"/>
                  </a:moveTo>
                  <a:lnTo>
                    <a:pt x="615950" y="0"/>
                  </a:lnTo>
                  <a:lnTo>
                    <a:pt x="1460500" y="292100"/>
                  </a:lnTo>
                  <a:lnTo>
                    <a:pt x="857250" y="876300"/>
                  </a:lnTo>
                  <a:lnTo>
                    <a:pt x="0" y="38100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71DEB05F-B4CF-43ED-A73D-8463B96FD28D}"/>
              </a:ext>
            </a:extLst>
          </p:cNvPr>
          <p:cNvSpPr txBox="1"/>
          <p:nvPr/>
        </p:nvSpPr>
        <p:spPr>
          <a:xfrm>
            <a:off x="1864296" y="9121080"/>
            <a:ext cx="492443" cy="338554"/>
          </a:xfrm>
          <a:prstGeom prst="rect">
            <a:avLst/>
          </a:prstGeom>
          <a:noFill/>
        </p:spPr>
        <p:txBody>
          <a:bodyPr wrap="none" rtlCol="0">
            <a:spAutoFit/>
          </a:bodyPr>
          <a:lstStyle/>
          <a:p>
            <a:r>
              <a:rPr lang="ja-JP" altLang="en-US" dirty="0"/>
              <a:t>図</a:t>
            </a:r>
            <a:r>
              <a:rPr lang="en-US" altLang="ja-JP" dirty="0"/>
              <a:t>1</a:t>
            </a:r>
            <a:endParaRPr kumimoji="1" lang="ja-JP" altLang="en-US" dirty="0"/>
          </a:p>
        </p:txBody>
      </p:sp>
      <p:sp>
        <p:nvSpPr>
          <p:cNvPr id="22" name="テキスト ボックス 21">
            <a:extLst>
              <a:ext uri="{FF2B5EF4-FFF2-40B4-BE49-F238E27FC236}">
                <a16:creationId xmlns:a16="http://schemas.microsoft.com/office/drawing/2014/main" id="{CB29C596-E41C-4637-A493-8148287F76A8}"/>
              </a:ext>
            </a:extLst>
          </p:cNvPr>
          <p:cNvSpPr txBox="1"/>
          <p:nvPr/>
        </p:nvSpPr>
        <p:spPr>
          <a:xfrm>
            <a:off x="6154578" y="8998550"/>
            <a:ext cx="492443" cy="338554"/>
          </a:xfrm>
          <a:prstGeom prst="rect">
            <a:avLst/>
          </a:prstGeom>
          <a:noFill/>
        </p:spPr>
        <p:txBody>
          <a:bodyPr wrap="none" rtlCol="0">
            <a:spAutoFit/>
          </a:bodyPr>
          <a:lstStyle/>
          <a:p>
            <a:r>
              <a:rPr lang="ja-JP" altLang="en-US" dirty="0"/>
              <a:t>図</a:t>
            </a:r>
            <a:r>
              <a:rPr lang="en-US" altLang="ja-JP" dirty="0"/>
              <a:t>2</a:t>
            </a:r>
            <a:endParaRPr kumimoji="1" lang="ja-JP" altLang="en-US" dirty="0"/>
          </a:p>
        </p:txBody>
      </p:sp>
      <p:sp>
        <p:nvSpPr>
          <p:cNvPr id="23" name="テキスト ボックス 22">
            <a:extLst>
              <a:ext uri="{FF2B5EF4-FFF2-40B4-BE49-F238E27FC236}">
                <a16:creationId xmlns:a16="http://schemas.microsoft.com/office/drawing/2014/main" id="{152E6952-9CBE-44AA-88A6-3D8913982FBA}"/>
              </a:ext>
            </a:extLst>
          </p:cNvPr>
          <p:cNvSpPr txBox="1"/>
          <p:nvPr/>
        </p:nvSpPr>
        <p:spPr>
          <a:xfrm>
            <a:off x="10053552" y="8933608"/>
            <a:ext cx="492443" cy="338554"/>
          </a:xfrm>
          <a:prstGeom prst="rect">
            <a:avLst/>
          </a:prstGeom>
          <a:noFill/>
        </p:spPr>
        <p:txBody>
          <a:bodyPr wrap="none" rtlCol="0">
            <a:spAutoFit/>
          </a:bodyPr>
          <a:lstStyle/>
          <a:p>
            <a:r>
              <a:rPr lang="ja-JP" altLang="en-US" dirty="0"/>
              <a:t>図</a:t>
            </a:r>
            <a:r>
              <a:rPr lang="en-US" altLang="ja-JP" dirty="0"/>
              <a:t>3</a:t>
            </a:r>
          </a:p>
        </p:txBody>
      </p:sp>
    </p:spTree>
    <p:extLst>
      <p:ext uri="{BB962C8B-B14F-4D97-AF65-F5344CB8AC3E}">
        <p14:creationId xmlns:p14="http://schemas.microsoft.com/office/powerpoint/2010/main" val="399181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4AB1AE39-FBFD-445C-8AC4-B342FA9069B1}"/>
              </a:ext>
            </a:extLst>
          </p:cNvPr>
          <p:cNvCxnSpPr>
            <a:cxnSpLocks/>
            <a:stCxn id="4" idx="6"/>
            <a:endCxn id="7" idx="2"/>
          </p:cNvCxnSpPr>
          <p:nvPr/>
        </p:nvCxnSpPr>
        <p:spPr>
          <a:xfrm>
            <a:off x="7948944" y="2779864"/>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3FEB6A7-A4FF-4DE9-937B-514388229458}"/>
              </a:ext>
            </a:extLst>
          </p:cNvPr>
          <p:cNvCxnSpPr>
            <a:cxnSpLocks/>
            <a:stCxn id="4" idx="4"/>
            <a:endCxn id="5" idx="0"/>
          </p:cNvCxnSpPr>
          <p:nvPr/>
        </p:nvCxnSpPr>
        <p:spPr>
          <a:xfrm>
            <a:off x="7822944"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D5AA940-BCE5-41C4-849C-D45F9CF78903}"/>
              </a:ext>
            </a:extLst>
          </p:cNvPr>
          <p:cNvCxnSpPr>
            <a:cxnSpLocks/>
            <a:stCxn id="7" idx="4"/>
            <a:endCxn id="6" idx="0"/>
          </p:cNvCxnSpPr>
          <p:nvPr/>
        </p:nvCxnSpPr>
        <p:spPr>
          <a:xfrm>
            <a:off x="8476073"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10B756F-B6B8-4683-8A25-6EE79F9E9EC0}"/>
              </a:ext>
            </a:extLst>
          </p:cNvPr>
          <p:cNvCxnSpPr>
            <a:cxnSpLocks/>
            <a:stCxn id="6" idx="2"/>
            <a:endCxn id="5" idx="6"/>
          </p:cNvCxnSpPr>
          <p:nvPr/>
        </p:nvCxnSpPr>
        <p:spPr>
          <a:xfrm flipH="1">
            <a:off x="7948944" y="3391864"/>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楕円 3">
            <a:extLst>
              <a:ext uri="{FF2B5EF4-FFF2-40B4-BE49-F238E27FC236}">
                <a16:creationId xmlns:a16="http://schemas.microsoft.com/office/drawing/2014/main" id="{A429D48D-0D23-4483-9EF2-F9C0CA82A01E}"/>
              </a:ext>
            </a:extLst>
          </p:cNvPr>
          <p:cNvSpPr/>
          <p:nvPr/>
        </p:nvSpPr>
        <p:spPr>
          <a:xfrm>
            <a:off x="7696944" y="2653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9A1D246D-EFD9-4860-BBC3-332573304AC8}"/>
              </a:ext>
            </a:extLst>
          </p:cNvPr>
          <p:cNvCxnSpPr>
            <a:cxnSpLocks/>
            <a:stCxn id="20" idx="6"/>
            <a:endCxn id="21" idx="2"/>
          </p:cNvCxnSpPr>
          <p:nvPr/>
        </p:nvCxnSpPr>
        <p:spPr>
          <a:xfrm>
            <a:off x="7948944" y="3990496"/>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1D8E33C-2C31-44A2-953D-B1D8B1F79C24}"/>
              </a:ext>
            </a:extLst>
          </p:cNvPr>
          <p:cNvCxnSpPr>
            <a:cxnSpLocks/>
            <a:stCxn id="20" idx="4"/>
            <a:endCxn id="23" idx="0"/>
          </p:cNvCxnSpPr>
          <p:nvPr/>
        </p:nvCxnSpPr>
        <p:spPr>
          <a:xfrm>
            <a:off x="7822944"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25AEC5C-12F3-4C60-9DF5-53C9540C3162}"/>
              </a:ext>
            </a:extLst>
          </p:cNvPr>
          <p:cNvCxnSpPr>
            <a:cxnSpLocks/>
            <a:stCxn id="21" idx="4"/>
            <a:endCxn id="22" idx="0"/>
          </p:cNvCxnSpPr>
          <p:nvPr/>
        </p:nvCxnSpPr>
        <p:spPr>
          <a:xfrm>
            <a:off x="8476073"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F2688FF-551B-40BC-99E1-1F5443E21880}"/>
              </a:ext>
            </a:extLst>
          </p:cNvPr>
          <p:cNvCxnSpPr>
            <a:cxnSpLocks/>
            <a:stCxn id="22" idx="2"/>
            <a:endCxn id="23" idx="6"/>
          </p:cNvCxnSpPr>
          <p:nvPr/>
        </p:nvCxnSpPr>
        <p:spPr>
          <a:xfrm flipH="1">
            <a:off x="7948944" y="4602496"/>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63CBDDFC-5CF3-4BB4-A3F7-DE5B25343316}"/>
              </a:ext>
            </a:extLst>
          </p:cNvPr>
          <p:cNvSpPr/>
          <p:nvPr/>
        </p:nvSpPr>
        <p:spPr>
          <a:xfrm>
            <a:off x="7696944" y="4476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AB0A1815-A641-49AA-A515-EEAAE3080AAC}"/>
              </a:ext>
            </a:extLst>
          </p:cNvPr>
          <p:cNvCxnSpPr>
            <a:cxnSpLocks/>
            <a:stCxn id="5" idx="4"/>
            <a:endCxn id="20" idx="0"/>
          </p:cNvCxnSpPr>
          <p:nvPr/>
        </p:nvCxnSpPr>
        <p:spPr>
          <a:xfrm>
            <a:off x="7822944"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9B2ACE4-C943-4B1A-8464-5554B2B42AC3}"/>
              </a:ext>
            </a:extLst>
          </p:cNvPr>
          <p:cNvCxnSpPr>
            <a:cxnSpLocks/>
            <a:stCxn id="6" idx="4"/>
            <a:endCxn id="21" idx="0"/>
          </p:cNvCxnSpPr>
          <p:nvPr/>
        </p:nvCxnSpPr>
        <p:spPr>
          <a:xfrm>
            <a:off x="8476073"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79050B7-8890-4D71-8697-64A994E71F96}"/>
              </a:ext>
            </a:extLst>
          </p:cNvPr>
          <p:cNvCxnSpPr>
            <a:cxnSpLocks/>
            <a:stCxn id="34" idx="6"/>
            <a:endCxn id="35" idx="2"/>
          </p:cNvCxnSpPr>
          <p:nvPr/>
        </p:nvCxnSpPr>
        <p:spPr>
          <a:xfrm>
            <a:off x="9255201" y="2779864"/>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8D213F8-9CF0-4C93-A594-86238EFD4676}"/>
              </a:ext>
            </a:extLst>
          </p:cNvPr>
          <p:cNvCxnSpPr>
            <a:cxnSpLocks/>
            <a:stCxn id="34" idx="4"/>
            <a:endCxn id="37" idx="0"/>
          </p:cNvCxnSpPr>
          <p:nvPr/>
        </p:nvCxnSpPr>
        <p:spPr>
          <a:xfrm>
            <a:off x="9129201"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70AFD14-3860-4582-9E0B-2A65CF81D144}"/>
              </a:ext>
            </a:extLst>
          </p:cNvPr>
          <p:cNvCxnSpPr>
            <a:cxnSpLocks/>
            <a:stCxn id="35" idx="4"/>
            <a:endCxn id="36" idx="0"/>
          </p:cNvCxnSpPr>
          <p:nvPr/>
        </p:nvCxnSpPr>
        <p:spPr>
          <a:xfrm>
            <a:off x="9782330"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FC1B1C-F3ED-4D42-B029-D520CF281701}"/>
              </a:ext>
            </a:extLst>
          </p:cNvPr>
          <p:cNvCxnSpPr>
            <a:cxnSpLocks/>
            <a:stCxn id="36" idx="2"/>
            <a:endCxn id="37" idx="6"/>
          </p:cNvCxnSpPr>
          <p:nvPr/>
        </p:nvCxnSpPr>
        <p:spPr>
          <a:xfrm flipH="1">
            <a:off x="9255201" y="3391864"/>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1512A2EA-6C0B-4F7A-AC4D-DF485425A0D9}"/>
              </a:ext>
            </a:extLst>
          </p:cNvPr>
          <p:cNvSpPr/>
          <p:nvPr/>
        </p:nvSpPr>
        <p:spPr>
          <a:xfrm>
            <a:off x="9656330" y="2653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FBB694A4-58D0-46A7-85C3-CEE7C0E38E79}"/>
              </a:ext>
            </a:extLst>
          </p:cNvPr>
          <p:cNvCxnSpPr>
            <a:cxnSpLocks/>
            <a:stCxn id="42" idx="6"/>
            <a:endCxn id="43" idx="2"/>
          </p:cNvCxnSpPr>
          <p:nvPr/>
        </p:nvCxnSpPr>
        <p:spPr>
          <a:xfrm>
            <a:off x="9255201" y="3990496"/>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153733A-7AA5-4FBC-82A1-18BF6EC459F5}"/>
              </a:ext>
            </a:extLst>
          </p:cNvPr>
          <p:cNvCxnSpPr>
            <a:cxnSpLocks/>
            <a:stCxn id="42" idx="4"/>
            <a:endCxn id="45" idx="0"/>
          </p:cNvCxnSpPr>
          <p:nvPr/>
        </p:nvCxnSpPr>
        <p:spPr>
          <a:xfrm>
            <a:off x="9129201"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F63F6D9-E5FC-49C4-A885-20655E1ECDFC}"/>
              </a:ext>
            </a:extLst>
          </p:cNvPr>
          <p:cNvCxnSpPr>
            <a:cxnSpLocks/>
            <a:stCxn id="43" idx="4"/>
            <a:endCxn id="44" idx="0"/>
          </p:cNvCxnSpPr>
          <p:nvPr/>
        </p:nvCxnSpPr>
        <p:spPr>
          <a:xfrm>
            <a:off x="9782330"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021B4DA-A0D9-4BF5-AAC6-EB88B066DC70}"/>
              </a:ext>
            </a:extLst>
          </p:cNvPr>
          <p:cNvCxnSpPr>
            <a:cxnSpLocks/>
            <a:stCxn id="44" idx="2"/>
            <a:endCxn id="45" idx="6"/>
          </p:cNvCxnSpPr>
          <p:nvPr/>
        </p:nvCxnSpPr>
        <p:spPr>
          <a:xfrm flipH="1">
            <a:off x="9255201" y="4602496"/>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4B7A67FE-F96B-4835-B93A-0AF362C5CDEB}"/>
              </a:ext>
            </a:extLst>
          </p:cNvPr>
          <p:cNvSpPr/>
          <p:nvPr/>
        </p:nvSpPr>
        <p:spPr>
          <a:xfrm>
            <a:off x="9656330" y="4476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5BC90361-E104-4926-AFB8-70A786ECD491}"/>
              </a:ext>
            </a:extLst>
          </p:cNvPr>
          <p:cNvCxnSpPr>
            <a:cxnSpLocks/>
            <a:stCxn id="37" idx="4"/>
            <a:endCxn id="42" idx="0"/>
          </p:cNvCxnSpPr>
          <p:nvPr/>
        </p:nvCxnSpPr>
        <p:spPr>
          <a:xfrm>
            <a:off x="9129201"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AE8EC72-F1B5-4599-B210-50FACFCB3651}"/>
              </a:ext>
            </a:extLst>
          </p:cNvPr>
          <p:cNvCxnSpPr>
            <a:cxnSpLocks/>
            <a:stCxn id="36" idx="4"/>
            <a:endCxn id="43" idx="0"/>
          </p:cNvCxnSpPr>
          <p:nvPr/>
        </p:nvCxnSpPr>
        <p:spPr>
          <a:xfrm>
            <a:off x="9782330"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1945073-3808-4A1D-993E-0A4E804D3240}"/>
              </a:ext>
            </a:extLst>
          </p:cNvPr>
          <p:cNvCxnSpPr>
            <a:cxnSpLocks/>
            <a:stCxn id="7" idx="6"/>
            <a:endCxn id="34" idx="2"/>
          </p:cNvCxnSpPr>
          <p:nvPr/>
        </p:nvCxnSpPr>
        <p:spPr>
          <a:xfrm>
            <a:off x="8602073" y="2779864"/>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E520C0D-F025-49C0-A801-4D38180C298B}"/>
              </a:ext>
            </a:extLst>
          </p:cNvPr>
          <p:cNvCxnSpPr>
            <a:cxnSpLocks/>
            <a:stCxn id="6" idx="6"/>
            <a:endCxn id="37" idx="2"/>
          </p:cNvCxnSpPr>
          <p:nvPr/>
        </p:nvCxnSpPr>
        <p:spPr>
          <a:xfrm>
            <a:off x="8602073" y="3391864"/>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83E9623-41E5-4850-909C-75E6E04799D0}"/>
              </a:ext>
            </a:extLst>
          </p:cNvPr>
          <p:cNvCxnSpPr>
            <a:cxnSpLocks/>
            <a:stCxn id="21" idx="6"/>
            <a:endCxn id="42" idx="2"/>
          </p:cNvCxnSpPr>
          <p:nvPr/>
        </p:nvCxnSpPr>
        <p:spPr>
          <a:xfrm>
            <a:off x="8602073" y="3990496"/>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04E1F20-29F8-41FA-8992-82BCAAD6C9A6}"/>
              </a:ext>
            </a:extLst>
          </p:cNvPr>
          <p:cNvCxnSpPr>
            <a:cxnSpLocks/>
            <a:stCxn id="22" idx="6"/>
            <a:endCxn id="45" idx="2"/>
          </p:cNvCxnSpPr>
          <p:nvPr/>
        </p:nvCxnSpPr>
        <p:spPr>
          <a:xfrm>
            <a:off x="8602073" y="4602496"/>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5B52FEEE-052C-4E67-9D4B-34CFAF4085AF}"/>
              </a:ext>
            </a:extLst>
          </p:cNvPr>
          <p:cNvSpPr/>
          <p:nvPr/>
        </p:nvSpPr>
        <p:spPr>
          <a:xfrm>
            <a:off x="8350073" y="2653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EF77CE7-43EC-4B5A-B2F5-A06B9AE9DF5C}"/>
              </a:ext>
            </a:extLst>
          </p:cNvPr>
          <p:cNvSpPr/>
          <p:nvPr/>
        </p:nvSpPr>
        <p:spPr>
          <a:xfrm>
            <a:off x="9003201" y="2653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0382D69-9B03-49F9-B320-4BD7A2EED6D3}"/>
              </a:ext>
            </a:extLst>
          </p:cNvPr>
          <p:cNvSpPr/>
          <p:nvPr/>
        </p:nvSpPr>
        <p:spPr>
          <a:xfrm>
            <a:off x="8350073" y="3265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E95DF9A0-EA12-4F23-A0B6-3A8B86AE5544}"/>
              </a:ext>
            </a:extLst>
          </p:cNvPr>
          <p:cNvSpPr/>
          <p:nvPr/>
        </p:nvSpPr>
        <p:spPr>
          <a:xfrm>
            <a:off x="7696944" y="3265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952E457-4766-4BAD-A7FD-19B5166F55AF}"/>
              </a:ext>
            </a:extLst>
          </p:cNvPr>
          <p:cNvSpPr/>
          <p:nvPr/>
        </p:nvSpPr>
        <p:spPr>
          <a:xfrm>
            <a:off x="9003201" y="3265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6B811561-4D92-4692-9EBE-EDAC96AE61D1}"/>
              </a:ext>
            </a:extLst>
          </p:cNvPr>
          <p:cNvSpPr/>
          <p:nvPr/>
        </p:nvSpPr>
        <p:spPr>
          <a:xfrm>
            <a:off x="9656330" y="3265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F65213E-4366-4E0B-9E28-B49A252DBB66}"/>
              </a:ext>
            </a:extLst>
          </p:cNvPr>
          <p:cNvSpPr/>
          <p:nvPr/>
        </p:nvSpPr>
        <p:spPr>
          <a:xfrm>
            <a:off x="7696944" y="3864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B9DA131-D3EC-489F-BF9C-DE28D7AECA30}"/>
              </a:ext>
            </a:extLst>
          </p:cNvPr>
          <p:cNvSpPr/>
          <p:nvPr/>
        </p:nvSpPr>
        <p:spPr>
          <a:xfrm>
            <a:off x="8350073" y="3864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FAAE18C-2380-49A1-BAD4-3B838FB11B78}"/>
              </a:ext>
            </a:extLst>
          </p:cNvPr>
          <p:cNvSpPr/>
          <p:nvPr/>
        </p:nvSpPr>
        <p:spPr>
          <a:xfrm>
            <a:off x="9003201" y="3864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E65B95DC-4AC5-4E51-A322-54569B8D0867}"/>
              </a:ext>
            </a:extLst>
          </p:cNvPr>
          <p:cNvSpPr/>
          <p:nvPr/>
        </p:nvSpPr>
        <p:spPr>
          <a:xfrm>
            <a:off x="9656330" y="3864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BA9C59D-6D12-440B-8AFA-1B1BAD6009C6}"/>
              </a:ext>
            </a:extLst>
          </p:cNvPr>
          <p:cNvSpPr/>
          <p:nvPr/>
        </p:nvSpPr>
        <p:spPr>
          <a:xfrm>
            <a:off x="8350073" y="4476496"/>
            <a:ext cx="252000" cy="252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B2E5EF28-F8A8-4609-978D-C835F85DDFE0}"/>
              </a:ext>
            </a:extLst>
          </p:cNvPr>
          <p:cNvSpPr/>
          <p:nvPr/>
        </p:nvSpPr>
        <p:spPr>
          <a:xfrm>
            <a:off x="9003201" y="4476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D2B29B0C-DE39-4356-B81F-3A138D4F5E91}"/>
              </a:ext>
            </a:extLst>
          </p:cNvPr>
          <p:cNvSpPr/>
          <p:nvPr/>
        </p:nvSpPr>
        <p:spPr>
          <a:xfrm>
            <a:off x="8642810" y="2919310"/>
            <a:ext cx="360000" cy="360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2</a:t>
            </a:r>
            <a:endParaRPr kumimoji="1" lang="ja-JP" altLang="en-US" b="1" dirty="0">
              <a:solidFill>
                <a:schemeClr val="tx1"/>
              </a:solidFill>
            </a:endParaRPr>
          </a:p>
        </p:txBody>
      </p:sp>
      <p:sp>
        <p:nvSpPr>
          <p:cNvPr id="62" name="楕円 61">
            <a:extLst>
              <a:ext uri="{FF2B5EF4-FFF2-40B4-BE49-F238E27FC236}">
                <a16:creationId xmlns:a16="http://schemas.microsoft.com/office/drawing/2014/main" id="{236A01ED-22ED-4125-837B-6B6AD085D8DA}"/>
              </a:ext>
            </a:extLst>
          </p:cNvPr>
          <p:cNvSpPr/>
          <p:nvPr/>
        </p:nvSpPr>
        <p:spPr>
          <a:xfrm>
            <a:off x="9275765" y="2910287"/>
            <a:ext cx="360000" cy="360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3</a:t>
            </a:r>
            <a:endParaRPr kumimoji="1" lang="ja-JP" altLang="en-US" b="1" dirty="0">
              <a:solidFill>
                <a:schemeClr val="tx1"/>
              </a:solidFill>
            </a:endParaRPr>
          </a:p>
        </p:txBody>
      </p:sp>
      <p:sp>
        <p:nvSpPr>
          <p:cNvPr id="63" name="楕円 62">
            <a:extLst>
              <a:ext uri="{FF2B5EF4-FFF2-40B4-BE49-F238E27FC236}">
                <a16:creationId xmlns:a16="http://schemas.microsoft.com/office/drawing/2014/main" id="{BEA72AD0-A444-45A9-8879-6096DADA1953}"/>
              </a:ext>
            </a:extLst>
          </p:cNvPr>
          <p:cNvSpPr/>
          <p:nvPr/>
        </p:nvSpPr>
        <p:spPr>
          <a:xfrm>
            <a:off x="7969508" y="3524625"/>
            <a:ext cx="360000" cy="360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4</a:t>
            </a:r>
            <a:endParaRPr kumimoji="1" lang="ja-JP" altLang="en-US" b="1" dirty="0">
              <a:solidFill>
                <a:schemeClr val="tx1"/>
              </a:solidFill>
            </a:endParaRPr>
          </a:p>
        </p:txBody>
      </p:sp>
      <p:sp>
        <p:nvSpPr>
          <p:cNvPr id="64" name="楕円 63">
            <a:extLst>
              <a:ext uri="{FF2B5EF4-FFF2-40B4-BE49-F238E27FC236}">
                <a16:creationId xmlns:a16="http://schemas.microsoft.com/office/drawing/2014/main" id="{89DBA5C2-7EB9-4F8E-8BAD-901D38E35807}"/>
              </a:ext>
            </a:extLst>
          </p:cNvPr>
          <p:cNvSpPr/>
          <p:nvPr/>
        </p:nvSpPr>
        <p:spPr>
          <a:xfrm>
            <a:off x="9275765" y="3524625"/>
            <a:ext cx="360000" cy="360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5</a:t>
            </a:r>
            <a:endParaRPr kumimoji="1" lang="ja-JP" altLang="en-US" b="1" dirty="0">
              <a:solidFill>
                <a:schemeClr val="tx1"/>
              </a:solidFill>
            </a:endParaRPr>
          </a:p>
        </p:txBody>
      </p:sp>
      <p:sp>
        <p:nvSpPr>
          <p:cNvPr id="65" name="楕円 64">
            <a:extLst>
              <a:ext uri="{FF2B5EF4-FFF2-40B4-BE49-F238E27FC236}">
                <a16:creationId xmlns:a16="http://schemas.microsoft.com/office/drawing/2014/main" id="{01407808-B0D6-4BC9-BE8F-0BFA2D03D090}"/>
              </a:ext>
            </a:extLst>
          </p:cNvPr>
          <p:cNvSpPr/>
          <p:nvPr/>
        </p:nvSpPr>
        <p:spPr>
          <a:xfrm>
            <a:off x="7969508" y="2919310"/>
            <a:ext cx="360000" cy="360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a:t>
            </a:r>
            <a:endParaRPr kumimoji="1" lang="ja-JP" altLang="en-US" b="1" dirty="0">
              <a:solidFill>
                <a:schemeClr val="tx1"/>
              </a:solidFill>
            </a:endParaRPr>
          </a:p>
        </p:txBody>
      </p:sp>
      <p:sp>
        <p:nvSpPr>
          <p:cNvPr id="66" name="楕円 65">
            <a:extLst>
              <a:ext uri="{FF2B5EF4-FFF2-40B4-BE49-F238E27FC236}">
                <a16:creationId xmlns:a16="http://schemas.microsoft.com/office/drawing/2014/main" id="{5CB2B66C-A365-497E-9E05-8B6ABCD53F2E}"/>
              </a:ext>
            </a:extLst>
          </p:cNvPr>
          <p:cNvSpPr/>
          <p:nvPr/>
        </p:nvSpPr>
        <p:spPr>
          <a:xfrm>
            <a:off x="7951958" y="4114713"/>
            <a:ext cx="360000" cy="360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6</a:t>
            </a:r>
            <a:endParaRPr kumimoji="1" lang="ja-JP" altLang="en-US" b="1" dirty="0">
              <a:solidFill>
                <a:schemeClr val="tx1"/>
              </a:solidFill>
            </a:endParaRPr>
          </a:p>
        </p:txBody>
      </p:sp>
      <p:sp>
        <p:nvSpPr>
          <p:cNvPr id="67" name="楕円 66">
            <a:extLst>
              <a:ext uri="{FF2B5EF4-FFF2-40B4-BE49-F238E27FC236}">
                <a16:creationId xmlns:a16="http://schemas.microsoft.com/office/drawing/2014/main" id="{CE4E0BFF-1ECA-48A5-9E99-8D6F6D8AB428}"/>
              </a:ext>
            </a:extLst>
          </p:cNvPr>
          <p:cNvSpPr/>
          <p:nvPr/>
        </p:nvSpPr>
        <p:spPr>
          <a:xfrm>
            <a:off x="8642810" y="4114713"/>
            <a:ext cx="360000" cy="360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7</a:t>
            </a:r>
            <a:endParaRPr kumimoji="1" lang="ja-JP" altLang="en-US" b="1" dirty="0">
              <a:solidFill>
                <a:schemeClr val="tx1"/>
              </a:solidFill>
            </a:endParaRPr>
          </a:p>
        </p:txBody>
      </p:sp>
      <p:sp>
        <p:nvSpPr>
          <p:cNvPr id="68" name="楕円 67">
            <a:extLst>
              <a:ext uri="{FF2B5EF4-FFF2-40B4-BE49-F238E27FC236}">
                <a16:creationId xmlns:a16="http://schemas.microsoft.com/office/drawing/2014/main" id="{D9EFBB38-E747-4095-905A-3C4291852C91}"/>
              </a:ext>
            </a:extLst>
          </p:cNvPr>
          <p:cNvSpPr/>
          <p:nvPr/>
        </p:nvSpPr>
        <p:spPr>
          <a:xfrm>
            <a:off x="9295308" y="4114713"/>
            <a:ext cx="360000" cy="360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8</a:t>
            </a:r>
            <a:endParaRPr kumimoji="1" lang="ja-JP" altLang="en-US" b="1" dirty="0">
              <a:solidFill>
                <a:schemeClr val="tx1"/>
              </a:solidFill>
            </a:endParaRPr>
          </a:p>
        </p:txBody>
      </p:sp>
      <p:cxnSp>
        <p:nvCxnSpPr>
          <p:cNvPr id="80" name="直線コネクタ 79">
            <a:extLst>
              <a:ext uri="{FF2B5EF4-FFF2-40B4-BE49-F238E27FC236}">
                <a16:creationId xmlns:a16="http://schemas.microsoft.com/office/drawing/2014/main" id="{90C371D8-4796-49A1-9E2B-2A838F099748}"/>
              </a:ext>
            </a:extLst>
          </p:cNvPr>
          <p:cNvCxnSpPr>
            <a:cxnSpLocks/>
            <a:stCxn id="84" idx="6"/>
            <a:endCxn id="108" idx="2"/>
          </p:cNvCxnSpPr>
          <p:nvPr/>
        </p:nvCxnSpPr>
        <p:spPr>
          <a:xfrm>
            <a:off x="10631547" y="2779864"/>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2CCA5BC3-858C-4E36-87F6-056516897E0D}"/>
              </a:ext>
            </a:extLst>
          </p:cNvPr>
          <p:cNvCxnSpPr>
            <a:cxnSpLocks/>
            <a:stCxn id="84" idx="4"/>
            <a:endCxn id="111" idx="0"/>
          </p:cNvCxnSpPr>
          <p:nvPr/>
        </p:nvCxnSpPr>
        <p:spPr>
          <a:xfrm>
            <a:off x="10505547"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43F5368-D5DE-4F87-BFE9-E6ED1B289B1D}"/>
              </a:ext>
            </a:extLst>
          </p:cNvPr>
          <p:cNvCxnSpPr>
            <a:cxnSpLocks/>
            <a:stCxn id="108" idx="4"/>
            <a:endCxn id="110" idx="0"/>
          </p:cNvCxnSpPr>
          <p:nvPr/>
        </p:nvCxnSpPr>
        <p:spPr>
          <a:xfrm>
            <a:off x="11158676"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C9FD58B-7465-41A6-992F-222FAD4B91E2}"/>
              </a:ext>
            </a:extLst>
          </p:cNvPr>
          <p:cNvCxnSpPr>
            <a:cxnSpLocks/>
            <a:stCxn id="110" idx="2"/>
            <a:endCxn id="111" idx="6"/>
          </p:cNvCxnSpPr>
          <p:nvPr/>
        </p:nvCxnSpPr>
        <p:spPr>
          <a:xfrm flipH="1">
            <a:off x="10631547" y="3391864"/>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楕円 83">
            <a:extLst>
              <a:ext uri="{FF2B5EF4-FFF2-40B4-BE49-F238E27FC236}">
                <a16:creationId xmlns:a16="http://schemas.microsoft.com/office/drawing/2014/main" id="{B9AA6B39-3554-4377-B308-B61ADC3656E3}"/>
              </a:ext>
            </a:extLst>
          </p:cNvPr>
          <p:cNvSpPr/>
          <p:nvPr/>
        </p:nvSpPr>
        <p:spPr>
          <a:xfrm>
            <a:off x="10379547" y="2653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a:extLst>
              <a:ext uri="{FF2B5EF4-FFF2-40B4-BE49-F238E27FC236}">
                <a16:creationId xmlns:a16="http://schemas.microsoft.com/office/drawing/2014/main" id="{A5AE6FB4-3BD4-48E9-B9AF-F04D1583B718}"/>
              </a:ext>
            </a:extLst>
          </p:cNvPr>
          <p:cNvCxnSpPr>
            <a:cxnSpLocks/>
            <a:stCxn id="114" idx="6"/>
            <a:endCxn id="115" idx="2"/>
          </p:cNvCxnSpPr>
          <p:nvPr/>
        </p:nvCxnSpPr>
        <p:spPr>
          <a:xfrm>
            <a:off x="10631547" y="3990496"/>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61E03A2-4CFC-4AD0-AEA2-8AD4FAC142FA}"/>
              </a:ext>
            </a:extLst>
          </p:cNvPr>
          <p:cNvCxnSpPr>
            <a:cxnSpLocks/>
            <a:stCxn id="114" idx="4"/>
            <a:endCxn id="89" idx="0"/>
          </p:cNvCxnSpPr>
          <p:nvPr/>
        </p:nvCxnSpPr>
        <p:spPr>
          <a:xfrm>
            <a:off x="10505547"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97F4D41-1307-4746-8770-F8BD70BE2D93}"/>
              </a:ext>
            </a:extLst>
          </p:cNvPr>
          <p:cNvCxnSpPr>
            <a:cxnSpLocks/>
            <a:stCxn id="115" idx="4"/>
            <a:endCxn id="118" idx="0"/>
          </p:cNvCxnSpPr>
          <p:nvPr/>
        </p:nvCxnSpPr>
        <p:spPr>
          <a:xfrm>
            <a:off x="11158676"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088594F2-45E3-484B-989C-E56C18F7C556}"/>
              </a:ext>
            </a:extLst>
          </p:cNvPr>
          <p:cNvCxnSpPr>
            <a:cxnSpLocks/>
            <a:stCxn id="118" idx="2"/>
            <a:endCxn id="89" idx="6"/>
          </p:cNvCxnSpPr>
          <p:nvPr/>
        </p:nvCxnSpPr>
        <p:spPr>
          <a:xfrm flipH="1">
            <a:off x="10631547" y="4602496"/>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楕円 88">
            <a:extLst>
              <a:ext uri="{FF2B5EF4-FFF2-40B4-BE49-F238E27FC236}">
                <a16:creationId xmlns:a16="http://schemas.microsoft.com/office/drawing/2014/main" id="{6A6DAFA1-F195-4E29-A035-5FD9BD99BF1A}"/>
              </a:ext>
            </a:extLst>
          </p:cNvPr>
          <p:cNvSpPr/>
          <p:nvPr/>
        </p:nvSpPr>
        <p:spPr>
          <a:xfrm>
            <a:off x="10379547" y="4476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1EAC41C0-4027-4097-8941-866CE629C094}"/>
              </a:ext>
            </a:extLst>
          </p:cNvPr>
          <p:cNvCxnSpPr>
            <a:cxnSpLocks/>
            <a:stCxn id="111" idx="4"/>
            <a:endCxn id="114" idx="0"/>
          </p:cNvCxnSpPr>
          <p:nvPr/>
        </p:nvCxnSpPr>
        <p:spPr>
          <a:xfrm>
            <a:off x="10505547"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50E5E78-76B4-4DF2-A9FE-3110ABCCAF1A}"/>
              </a:ext>
            </a:extLst>
          </p:cNvPr>
          <p:cNvCxnSpPr>
            <a:cxnSpLocks/>
            <a:stCxn id="110" idx="4"/>
            <a:endCxn id="115" idx="0"/>
          </p:cNvCxnSpPr>
          <p:nvPr/>
        </p:nvCxnSpPr>
        <p:spPr>
          <a:xfrm>
            <a:off x="11158676"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FB4D0E4-8AB4-43DB-9E88-86C15A8F1B25}"/>
              </a:ext>
            </a:extLst>
          </p:cNvPr>
          <p:cNvCxnSpPr>
            <a:cxnSpLocks/>
            <a:stCxn id="109" idx="6"/>
            <a:endCxn id="96" idx="2"/>
          </p:cNvCxnSpPr>
          <p:nvPr/>
        </p:nvCxnSpPr>
        <p:spPr>
          <a:xfrm>
            <a:off x="11937804" y="2779864"/>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DDEEA7F-39C6-4D41-9D35-D262D08EED92}"/>
              </a:ext>
            </a:extLst>
          </p:cNvPr>
          <p:cNvCxnSpPr>
            <a:cxnSpLocks/>
            <a:stCxn id="109" idx="4"/>
            <a:endCxn id="112" idx="0"/>
          </p:cNvCxnSpPr>
          <p:nvPr/>
        </p:nvCxnSpPr>
        <p:spPr>
          <a:xfrm>
            <a:off x="11811804"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6F8A49F-1F8E-4910-AC99-3FB4DFC8C6AA}"/>
              </a:ext>
            </a:extLst>
          </p:cNvPr>
          <p:cNvCxnSpPr>
            <a:cxnSpLocks/>
            <a:stCxn id="96" idx="4"/>
            <a:endCxn id="113" idx="0"/>
          </p:cNvCxnSpPr>
          <p:nvPr/>
        </p:nvCxnSpPr>
        <p:spPr>
          <a:xfrm>
            <a:off x="12464933" y="2905864"/>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539848F-7C85-42D4-A7AF-849CF0C4BDEE}"/>
              </a:ext>
            </a:extLst>
          </p:cNvPr>
          <p:cNvCxnSpPr>
            <a:cxnSpLocks/>
            <a:stCxn id="113" idx="2"/>
            <a:endCxn id="112" idx="6"/>
          </p:cNvCxnSpPr>
          <p:nvPr/>
        </p:nvCxnSpPr>
        <p:spPr>
          <a:xfrm flipH="1">
            <a:off x="11937804" y="3391864"/>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75DA61E0-8CBE-4FD2-9DA5-8CDEC014DF58}"/>
              </a:ext>
            </a:extLst>
          </p:cNvPr>
          <p:cNvSpPr/>
          <p:nvPr/>
        </p:nvSpPr>
        <p:spPr>
          <a:xfrm>
            <a:off x="12338933" y="2653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3F3397F4-1321-4D99-A8BC-8C842404CCCB}"/>
              </a:ext>
            </a:extLst>
          </p:cNvPr>
          <p:cNvCxnSpPr>
            <a:cxnSpLocks/>
            <a:stCxn id="116" idx="6"/>
            <a:endCxn id="117" idx="2"/>
          </p:cNvCxnSpPr>
          <p:nvPr/>
        </p:nvCxnSpPr>
        <p:spPr>
          <a:xfrm>
            <a:off x="11937804" y="3990496"/>
            <a:ext cx="36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3DCDF7A7-80B6-4199-A3CA-F6B9FDF6F688}"/>
              </a:ext>
            </a:extLst>
          </p:cNvPr>
          <p:cNvCxnSpPr>
            <a:cxnSpLocks/>
            <a:stCxn id="116" idx="4"/>
            <a:endCxn id="119" idx="0"/>
          </p:cNvCxnSpPr>
          <p:nvPr/>
        </p:nvCxnSpPr>
        <p:spPr>
          <a:xfrm>
            <a:off x="11811804"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3EC48A06-058F-4D64-A0AB-9D85200ABC0A}"/>
              </a:ext>
            </a:extLst>
          </p:cNvPr>
          <p:cNvCxnSpPr>
            <a:cxnSpLocks/>
            <a:stCxn id="117" idx="4"/>
            <a:endCxn id="101" idx="0"/>
          </p:cNvCxnSpPr>
          <p:nvPr/>
        </p:nvCxnSpPr>
        <p:spPr>
          <a:xfrm>
            <a:off x="12464933" y="4116496"/>
            <a:ext cx="0" cy="3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128ACFEF-FC9B-491F-88F5-B00483EEC242}"/>
              </a:ext>
            </a:extLst>
          </p:cNvPr>
          <p:cNvCxnSpPr>
            <a:cxnSpLocks/>
            <a:stCxn id="101" idx="2"/>
            <a:endCxn id="119" idx="6"/>
          </p:cNvCxnSpPr>
          <p:nvPr/>
        </p:nvCxnSpPr>
        <p:spPr>
          <a:xfrm flipH="1">
            <a:off x="11937804" y="4602496"/>
            <a:ext cx="40112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楕円 100">
            <a:extLst>
              <a:ext uri="{FF2B5EF4-FFF2-40B4-BE49-F238E27FC236}">
                <a16:creationId xmlns:a16="http://schemas.microsoft.com/office/drawing/2014/main" id="{7D43426C-64ED-47ED-BC49-152A8D7F22B2}"/>
              </a:ext>
            </a:extLst>
          </p:cNvPr>
          <p:cNvSpPr/>
          <p:nvPr/>
        </p:nvSpPr>
        <p:spPr>
          <a:xfrm>
            <a:off x="12338933" y="4476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a:extLst>
              <a:ext uri="{FF2B5EF4-FFF2-40B4-BE49-F238E27FC236}">
                <a16:creationId xmlns:a16="http://schemas.microsoft.com/office/drawing/2014/main" id="{96D8E74D-D918-4C24-93BB-CE55C0474F6C}"/>
              </a:ext>
            </a:extLst>
          </p:cNvPr>
          <p:cNvCxnSpPr>
            <a:cxnSpLocks/>
            <a:stCxn id="112" idx="4"/>
            <a:endCxn id="116" idx="0"/>
          </p:cNvCxnSpPr>
          <p:nvPr/>
        </p:nvCxnSpPr>
        <p:spPr>
          <a:xfrm>
            <a:off x="11811804"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0C06674E-CF02-432E-91D7-A23D599ABC64}"/>
              </a:ext>
            </a:extLst>
          </p:cNvPr>
          <p:cNvCxnSpPr>
            <a:cxnSpLocks/>
            <a:stCxn id="113" idx="4"/>
            <a:endCxn id="117" idx="0"/>
          </p:cNvCxnSpPr>
          <p:nvPr/>
        </p:nvCxnSpPr>
        <p:spPr>
          <a:xfrm>
            <a:off x="12464933" y="3517864"/>
            <a:ext cx="0" cy="34663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9D74F00B-3606-4F17-BF35-2CACB9B46357}"/>
              </a:ext>
            </a:extLst>
          </p:cNvPr>
          <p:cNvCxnSpPr>
            <a:cxnSpLocks/>
            <a:stCxn id="108" idx="6"/>
            <a:endCxn id="109" idx="2"/>
          </p:cNvCxnSpPr>
          <p:nvPr/>
        </p:nvCxnSpPr>
        <p:spPr>
          <a:xfrm>
            <a:off x="11284676" y="2779864"/>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317DB43C-6AD1-4795-86D7-C4B96EBDFBC8}"/>
              </a:ext>
            </a:extLst>
          </p:cNvPr>
          <p:cNvCxnSpPr>
            <a:cxnSpLocks/>
            <a:stCxn id="110" idx="6"/>
            <a:endCxn id="112" idx="2"/>
          </p:cNvCxnSpPr>
          <p:nvPr/>
        </p:nvCxnSpPr>
        <p:spPr>
          <a:xfrm>
            <a:off x="11284676" y="3391864"/>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135EAA9-2291-4911-BE30-79E60D02C87C}"/>
              </a:ext>
            </a:extLst>
          </p:cNvPr>
          <p:cNvCxnSpPr>
            <a:cxnSpLocks/>
            <a:stCxn id="115" idx="6"/>
            <a:endCxn id="116" idx="2"/>
          </p:cNvCxnSpPr>
          <p:nvPr/>
        </p:nvCxnSpPr>
        <p:spPr>
          <a:xfrm>
            <a:off x="11284676" y="3990496"/>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671775-3DBB-44A7-90AD-03F867FB2F86}"/>
              </a:ext>
            </a:extLst>
          </p:cNvPr>
          <p:cNvCxnSpPr>
            <a:cxnSpLocks/>
            <a:stCxn id="118" idx="6"/>
            <a:endCxn id="119" idx="2"/>
          </p:cNvCxnSpPr>
          <p:nvPr/>
        </p:nvCxnSpPr>
        <p:spPr>
          <a:xfrm>
            <a:off x="11284676" y="4602496"/>
            <a:ext cx="4011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楕円 107">
            <a:extLst>
              <a:ext uri="{FF2B5EF4-FFF2-40B4-BE49-F238E27FC236}">
                <a16:creationId xmlns:a16="http://schemas.microsoft.com/office/drawing/2014/main" id="{E2143E2E-31EB-4C48-BAC2-9E503EC6AC98}"/>
              </a:ext>
            </a:extLst>
          </p:cNvPr>
          <p:cNvSpPr/>
          <p:nvPr/>
        </p:nvSpPr>
        <p:spPr>
          <a:xfrm>
            <a:off x="11032676" y="2653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5026B2B1-4159-41A9-BED8-A4B6AE8E5020}"/>
              </a:ext>
            </a:extLst>
          </p:cNvPr>
          <p:cNvSpPr/>
          <p:nvPr/>
        </p:nvSpPr>
        <p:spPr>
          <a:xfrm>
            <a:off x="11685804" y="2653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a:extLst>
              <a:ext uri="{FF2B5EF4-FFF2-40B4-BE49-F238E27FC236}">
                <a16:creationId xmlns:a16="http://schemas.microsoft.com/office/drawing/2014/main" id="{C929D04F-F99F-43B7-9B5D-9CBEBC541D69}"/>
              </a:ext>
            </a:extLst>
          </p:cNvPr>
          <p:cNvSpPr/>
          <p:nvPr/>
        </p:nvSpPr>
        <p:spPr>
          <a:xfrm>
            <a:off x="11032676" y="3265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9D301635-E784-448F-94E6-7D490EB9BDEA}"/>
              </a:ext>
            </a:extLst>
          </p:cNvPr>
          <p:cNvSpPr/>
          <p:nvPr/>
        </p:nvSpPr>
        <p:spPr>
          <a:xfrm>
            <a:off x="10379547" y="3265864"/>
            <a:ext cx="252000" cy="252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15824767-04A1-4B4E-9194-C59E6B2DF1F4}"/>
              </a:ext>
            </a:extLst>
          </p:cNvPr>
          <p:cNvSpPr/>
          <p:nvPr/>
        </p:nvSpPr>
        <p:spPr>
          <a:xfrm>
            <a:off x="11685804" y="3265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a:extLst>
              <a:ext uri="{FF2B5EF4-FFF2-40B4-BE49-F238E27FC236}">
                <a16:creationId xmlns:a16="http://schemas.microsoft.com/office/drawing/2014/main" id="{499D5F49-9B6B-4D05-9E61-2DEBF4ACCDA3}"/>
              </a:ext>
            </a:extLst>
          </p:cNvPr>
          <p:cNvSpPr/>
          <p:nvPr/>
        </p:nvSpPr>
        <p:spPr>
          <a:xfrm>
            <a:off x="12338933" y="3265864"/>
            <a:ext cx="252000" cy="252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0B019801-46B0-49C6-AADD-DDCABF393A0B}"/>
              </a:ext>
            </a:extLst>
          </p:cNvPr>
          <p:cNvSpPr/>
          <p:nvPr/>
        </p:nvSpPr>
        <p:spPr>
          <a:xfrm>
            <a:off x="10379547" y="3864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73FF85EB-40E9-4F56-95FC-DF080671DCED}"/>
              </a:ext>
            </a:extLst>
          </p:cNvPr>
          <p:cNvSpPr/>
          <p:nvPr/>
        </p:nvSpPr>
        <p:spPr>
          <a:xfrm>
            <a:off x="11032676" y="3864496"/>
            <a:ext cx="252000" cy="252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5F328752-3550-4233-B9D0-BF298CEFCA12}"/>
              </a:ext>
            </a:extLst>
          </p:cNvPr>
          <p:cNvSpPr/>
          <p:nvPr/>
        </p:nvSpPr>
        <p:spPr>
          <a:xfrm>
            <a:off x="11685804" y="3864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a:extLst>
              <a:ext uri="{FF2B5EF4-FFF2-40B4-BE49-F238E27FC236}">
                <a16:creationId xmlns:a16="http://schemas.microsoft.com/office/drawing/2014/main" id="{F3494437-6AE9-4123-807F-04A0248D0152}"/>
              </a:ext>
            </a:extLst>
          </p:cNvPr>
          <p:cNvSpPr/>
          <p:nvPr/>
        </p:nvSpPr>
        <p:spPr>
          <a:xfrm>
            <a:off x="12338933" y="3864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7CDAC03C-F4E4-4632-8E9F-D50084CF1390}"/>
              </a:ext>
            </a:extLst>
          </p:cNvPr>
          <p:cNvSpPr/>
          <p:nvPr/>
        </p:nvSpPr>
        <p:spPr>
          <a:xfrm>
            <a:off x="11032676" y="4476496"/>
            <a:ext cx="252000" cy="252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5C851E60-51C8-46EB-83F6-A4B8C44491F5}"/>
              </a:ext>
            </a:extLst>
          </p:cNvPr>
          <p:cNvSpPr/>
          <p:nvPr/>
        </p:nvSpPr>
        <p:spPr>
          <a:xfrm>
            <a:off x="11685804" y="4476496"/>
            <a:ext cx="252000" cy="252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B204ADF8-0108-454C-AB1F-44D12A7F8514}"/>
              </a:ext>
            </a:extLst>
          </p:cNvPr>
          <p:cNvSpPr/>
          <p:nvPr/>
        </p:nvSpPr>
        <p:spPr>
          <a:xfrm>
            <a:off x="11325413" y="2919310"/>
            <a:ext cx="360000" cy="360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2</a:t>
            </a:r>
            <a:endParaRPr kumimoji="1" lang="ja-JP" altLang="en-US" b="1" dirty="0">
              <a:solidFill>
                <a:schemeClr val="tx1"/>
              </a:solidFill>
            </a:endParaRPr>
          </a:p>
        </p:txBody>
      </p:sp>
      <p:sp>
        <p:nvSpPr>
          <p:cNvPr id="121" name="楕円 120">
            <a:extLst>
              <a:ext uri="{FF2B5EF4-FFF2-40B4-BE49-F238E27FC236}">
                <a16:creationId xmlns:a16="http://schemas.microsoft.com/office/drawing/2014/main" id="{14A89674-368C-4310-8B33-615537A18569}"/>
              </a:ext>
            </a:extLst>
          </p:cNvPr>
          <p:cNvSpPr/>
          <p:nvPr/>
        </p:nvSpPr>
        <p:spPr>
          <a:xfrm>
            <a:off x="11958368" y="2910287"/>
            <a:ext cx="360000" cy="360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3</a:t>
            </a:r>
            <a:endParaRPr kumimoji="1" lang="ja-JP" altLang="en-US" b="1" dirty="0">
              <a:solidFill>
                <a:schemeClr val="tx1"/>
              </a:solidFill>
            </a:endParaRPr>
          </a:p>
        </p:txBody>
      </p:sp>
      <p:sp>
        <p:nvSpPr>
          <p:cNvPr id="122" name="楕円 121">
            <a:extLst>
              <a:ext uri="{FF2B5EF4-FFF2-40B4-BE49-F238E27FC236}">
                <a16:creationId xmlns:a16="http://schemas.microsoft.com/office/drawing/2014/main" id="{F2621F8F-0E29-4D74-8310-900701F300FC}"/>
              </a:ext>
            </a:extLst>
          </p:cNvPr>
          <p:cNvSpPr/>
          <p:nvPr/>
        </p:nvSpPr>
        <p:spPr>
          <a:xfrm>
            <a:off x="10652111" y="3524625"/>
            <a:ext cx="360000" cy="360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4</a:t>
            </a:r>
            <a:endParaRPr kumimoji="1" lang="ja-JP" altLang="en-US" b="1" dirty="0">
              <a:solidFill>
                <a:schemeClr val="tx1"/>
              </a:solidFill>
            </a:endParaRPr>
          </a:p>
        </p:txBody>
      </p:sp>
      <p:sp>
        <p:nvSpPr>
          <p:cNvPr id="123" name="楕円 122">
            <a:extLst>
              <a:ext uri="{FF2B5EF4-FFF2-40B4-BE49-F238E27FC236}">
                <a16:creationId xmlns:a16="http://schemas.microsoft.com/office/drawing/2014/main" id="{B573E036-8859-456E-95A2-A6CED33A2F45}"/>
              </a:ext>
            </a:extLst>
          </p:cNvPr>
          <p:cNvSpPr/>
          <p:nvPr/>
        </p:nvSpPr>
        <p:spPr>
          <a:xfrm>
            <a:off x="11958368" y="3524625"/>
            <a:ext cx="360000" cy="360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5</a:t>
            </a:r>
            <a:endParaRPr kumimoji="1" lang="ja-JP" altLang="en-US" b="1" dirty="0">
              <a:solidFill>
                <a:schemeClr val="tx1"/>
              </a:solidFill>
            </a:endParaRPr>
          </a:p>
        </p:txBody>
      </p:sp>
      <p:sp>
        <p:nvSpPr>
          <p:cNvPr id="124" name="楕円 123">
            <a:extLst>
              <a:ext uri="{FF2B5EF4-FFF2-40B4-BE49-F238E27FC236}">
                <a16:creationId xmlns:a16="http://schemas.microsoft.com/office/drawing/2014/main" id="{9E73B81B-3BA4-4069-8DDA-719181720262}"/>
              </a:ext>
            </a:extLst>
          </p:cNvPr>
          <p:cNvSpPr/>
          <p:nvPr/>
        </p:nvSpPr>
        <p:spPr>
          <a:xfrm>
            <a:off x="10652111" y="2919310"/>
            <a:ext cx="360000" cy="36000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a:t>
            </a:r>
            <a:endParaRPr kumimoji="1" lang="ja-JP" altLang="en-US" b="1" dirty="0">
              <a:solidFill>
                <a:schemeClr val="tx1"/>
              </a:solidFill>
            </a:endParaRPr>
          </a:p>
        </p:txBody>
      </p:sp>
      <p:sp>
        <p:nvSpPr>
          <p:cNvPr id="125" name="楕円 124">
            <a:extLst>
              <a:ext uri="{FF2B5EF4-FFF2-40B4-BE49-F238E27FC236}">
                <a16:creationId xmlns:a16="http://schemas.microsoft.com/office/drawing/2014/main" id="{00C9C9AD-6021-4107-8A0C-42AD1EE3270A}"/>
              </a:ext>
            </a:extLst>
          </p:cNvPr>
          <p:cNvSpPr/>
          <p:nvPr/>
        </p:nvSpPr>
        <p:spPr>
          <a:xfrm>
            <a:off x="10634561" y="4114713"/>
            <a:ext cx="360000" cy="36000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6</a:t>
            </a:r>
            <a:endParaRPr kumimoji="1" lang="ja-JP" altLang="en-US" b="1" dirty="0">
              <a:solidFill>
                <a:schemeClr val="tx1"/>
              </a:solidFill>
            </a:endParaRPr>
          </a:p>
        </p:txBody>
      </p:sp>
      <p:sp>
        <p:nvSpPr>
          <p:cNvPr id="126" name="楕円 125">
            <a:extLst>
              <a:ext uri="{FF2B5EF4-FFF2-40B4-BE49-F238E27FC236}">
                <a16:creationId xmlns:a16="http://schemas.microsoft.com/office/drawing/2014/main" id="{805BC614-73AD-49FB-891E-E9AE353D3706}"/>
              </a:ext>
            </a:extLst>
          </p:cNvPr>
          <p:cNvSpPr/>
          <p:nvPr/>
        </p:nvSpPr>
        <p:spPr>
          <a:xfrm>
            <a:off x="11325413" y="4114713"/>
            <a:ext cx="360000" cy="360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7</a:t>
            </a:r>
            <a:endParaRPr kumimoji="1" lang="ja-JP" altLang="en-US" b="1" dirty="0">
              <a:solidFill>
                <a:schemeClr val="tx1"/>
              </a:solidFill>
            </a:endParaRPr>
          </a:p>
        </p:txBody>
      </p:sp>
      <p:sp>
        <p:nvSpPr>
          <p:cNvPr id="127" name="楕円 126">
            <a:extLst>
              <a:ext uri="{FF2B5EF4-FFF2-40B4-BE49-F238E27FC236}">
                <a16:creationId xmlns:a16="http://schemas.microsoft.com/office/drawing/2014/main" id="{C7D6728C-D489-4AD7-890A-BDFB7ED0E0B9}"/>
              </a:ext>
            </a:extLst>
          </p:cNvPr>
          <p:cNvSpPr/>
          <p:nvPr/>
        </p:nvSpPr>
        <p:spPr>
          <a:xfrm>
            <a:off x="11977911" y="4114713"/>
            <a:ext cx="360000" cy="3600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8</a:t>
            </a:r>
            <a:endParaRPr kumimoji="1" lang="ja-JP" altLang="en-US" b="1" dirty="0">
              <a:solidFill>
                <a:schemeClr val="tx1"/>
              </a:solidFill>
            </a:endParaRPr>
          </a:p>
        </p:txBody>
      </p:sp>
      <p:sp>
        <p:nvSpPr>
          <p:cNvPr id="128" name="円柱 127">
            <a:extLst>
              <a:ext uri="{FF2B5EF4-FFF2-40B4-BE49-F238E27FC236}">
                <a16:creationId xmlns:a16="http://schemas.microsoft.com/office/drawing/2014/main" id="{88AC911F-3695-4B3A-AF73-7F67F09EF2CB}"/>
              </a:ext>
            </a:extLst>
          </p:cNvPr>
          <p:cNvSpPr/>
          <p:nvPr/>
        </p:nvSpPr>
        <p:spPr>
          <a:xfrm>
            <a:off x="10312398" y="2521104"/>
            <a:ext cx="360000" cy="375766"/>
          </a:xfrm>
          <a:prstGeom prst="can">
            <a:avLst>
              <a:gd name="adj" fmla="val 3421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円柱 128">
            <a:extLst>
              <a:ext uri="{FF2B5EF4-FFF2-40B4-BE49-F238E27FC236}">
                <a16:creationId xmlns:a16="http://schemas.microsoft.com/office/drawing/2014/main" id="{7DBCB42E-A810-438E-8A2D-9928A1862BAC}"/>
              </a:ext>
            </a:extLst>
          </p:cNvPr>
          <p:cNvSpPr/>
          <p:nvPr/>
        </p:nvSpPr>
        <p:spPr>
          <a:xfrm>
            <a:off x="11644954" y="2508239"/>
            <a:ext cx="360000" cy="375766"/>
          </a:xfrm>
          <a:prstGeom prst="can">
            <a:avLst>
              <a:gd name="adj" fmla="val 3421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円柱 129">
            <a:extLst>
              <a:ext uri="{FF2B5EF4-FFF2-40B4-BE49-F238E27FC236}">
                <a16:creationId xmlns:a16="http://schemas.microsoft.com/office/drawing/2014/main" id="{AFC41E97-A222-4FA4-8F69-69A89A7673FD}"/>
              </a:ext>
            </a:extLst>
          </p:cNvPr>
          <p:cNvSpPr/>
          <p:nvPr/>
        </p:nvSpPr>
        <p:spPr>
          <a:xfrm>
            <a:off x="10638849" y="4055677"/>
            <a:ext cx="360000" cy="375766"/>
          </a:xfrm>
          <a:prstGeom prst="can">
            <a:avLst>
              <a:gd name="adj" fmla="val 34215"/>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円柱 130">
            <a:extLst>
              <a:ext uri="{FF2B5EF4-FFF2-40B4-BE49-F238E27FC236}">
                <a16:creationId xmlns:a16="http://schemas.microsoft.com/office/drawing/2014/main" id="{BA68BC3F-F182-469F-97C7-27E6291D47BB}"/>
              </a:ext>
            </a:extLst>
          </p:cNvPr>
          <p:cNvSpPr/>
          <p:nvPr/>
        </p:nvSpPr>
        <p:spPr>
          <a:xfrm>
            <a:off x="12305496" y="3106654"/>
            <a:ext cx="360000" cy="375766"/>
          </a:xfrm>
          <a:prstGeom prst="can">
            <a:avLst>
              <a:gd name="adj" fmla="val 3421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円柱 131">
            <a:extLst>
              <a:ext uri="{FF2B5EF4-FFF2-40B4-BE49-F238E27FC236}">
                <a16:creationId xmlns:a16="http://schemas.microsoft.com/office/drawing/2014/main" id="{85FD0859-548F-4FFA-BA1B-F708974CC506}"/>
              </a:ext>
            </a:extLst>
          </p:cNvPr>
          <p:cNvSpPr/>
          <p:nvPr/>
        </p:nvSpPr>
        <p:spPr>
          <a:xfrm>
            <a:off x="10292111" y="3731735"/>
            <a:ext cx="360000" cy="375766"/>
          </a:xfrm>
          <a:prstGeom prst="can">
            <a:avLst>
              <a:gd name="adj" fmla="val 3421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円柱 132">
            <a:extLst>
              <a:ext uri="{FF2B5EF4-FFF2-40B4-BE49-F238E27FC236}">
                <a16:creationId xmlns:a16="http://schemas.microsoft.com/office/drawing/2014/main" id="{0ED62A6A-2C59-479B-AC9A-21047325C200}"/>
              </a:ext>
            </a:extLst>
          </p:cNvPr>
          <p:cNvSpPr/>
          <p:nvPr/>
        </p:nvSpPr>
        <p:spPr>
          <a:xfrm>
            <a:off x="11610166" y="3734747"/>
            <a:ext cx="360000" cy="375766"/>
          </a:xfrm>
          <a:prstGeom prst="can">
            <a:avLst>
              <a:gd name="adj" fmla="val 3421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円柱 133">
            <a:extLst>
              <a:ext uri="{FF2B5EF4-FFF2-40B4-BE49-F238E27FC236}">
                <a16:creationId xmlns:a16="http://schemas.microsoft.com/office/drawing/2014/main" id="{E7AA71E2-2148-4D74-8920-2A16FD47652A}"/>
              </a:ext>
            </a:extLst>
          </p:cNvPr>
          <p:cNvSpPr/>
          <p:nvPr/>
        </p:nvSpPr>
        <p:spPr>
          <a:xfrm>
            <a:off x="11960012" y="3483500"/>
            <a:ext cx="360000" cy="375766"/>
          </a:xfrm>
          <a:prstGeom prst="can">
            <a:avLst>
              <a:gd name="adj" fmla="val 3421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円柱 134">
            <a:extLst>
              <a:ext uri="{FF2B5EF4-FFF2-40B4-BE49-F238E27FC236}">
                <a16:creationId xmlns:a16="http://schemas.microsoft.com/office/drawing/2014/main" id="{D097E10A-0858-4049-8632-B424E58E427A}"/>
              </a:ext>
            </a:extLst>
          </p:cNvPr>
          <p:cNvSpPr/>
          <p:nvPr/>
        </p:nvSpPr>
        <p:spPr>
          <a:xfrm>
            <a:off x="10975879" y="3157864"/>
            <a:ext cx="360000" cy="375766"/>
          </a:xfrm>
          <a:prstGeom prst="can">
            <a:avLst>
              <a:gd name="adj" fmla="val 3421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円柱 135">
            <a:extLst>
              <a:ext uri="{FF2B5EF4-FFF2-40B4-BE49-F238E27FC236}">
                <a16:creationId xmlns:a16="http://schemas.microsoft.com/office/drawing/2014/main" id="{17219C48-3842-4947-B0DE-E67AE8CADE95}"/>
              </a:ext>
            </a:extLst>
          </p:cNvPr>
          <p:cNvSpPr/>
          <p:nvPr/>
        </p:nvSpPr>
        <p:spPr>
          <a:xfrm>
            <a:off x="12285365" y="4349164"/>
            <a:ext cx="360000" cy="375766"/>
          </a:xfrm>
          <a:prstGeom prst="can">
            <a:avLst>
              <a:gd name="adj" fmla="val 3421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7" name="円柱 136">
            <a:extLst>
              <a:ext uri="{FF2B5EF4-FFF2-40B4-BE49-F238E27FC236}">
                <a16:creationId xmlns:a16="http://schemas.microsoft.com/office/drawing/2014/main" id="{3667F4F4-DE3C-488E-A69A-C77725A87AC7}"/>
              </a:ext>
            </a:extLst>
          </p:cNvPr>
          <p:cNvSpPr/>
          <p:nvPr/>
        </p:nvSpPr>
        <p:spPr>
          <a:xfrm>
            <a:off x="11008240" y="4401245"/>
            <a:ext cx="360000" cy="375766"/>
          </a:xfrm>
          <a:prstGeom prst="can">
            <a:avLst>
              <a:gd name="adj" fmla="val 3421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26821474"/>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7146</TotalTime>
  <Words>1261</Words>
  <Application>Microsoft Office PowerPoint</Application>
  <PresentationFormat>A3 297x420 mm</PresentationFormat>
  <Paragraphs>193</Paragraphs>
  <Slides>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8</vt:i4>
      </vt:variant>
    </vt:vector>
  </HeadingPairs>
  <TitlesOfParts>
    <vt:vector size="17" baseType="lpstr">
      <vt:lpstr>HG丸ｺﾞｼｯｸM-PRO</vt:lpstr>
      <vt:lpstr>ＭＳ Ｐゴシック</vt:lpstr>
      <vt:lpstr>游ゴシック</vt:lpstr>
      <vt:lpstr>游ゴシック Light</vt:lpstr>
      <vt:lpstr>Arial</vt:lpstr>
      <vt:lpstr>Cambria Math</vt:lpstr>
      <vt:lpstr>Times New Roman</vt:lpstr>
      <vt:lpstr>アブストラクトページ用（アドバンストクラス）</vt:lpstr>
      <vt:lpstr>デザインの設定</vt:lpstr>
      <vt:lpstr>PowerPoint プレゼンテーション</vt:lpstr>
      <vt:lpstr>1.要求モデル</vt:lpstr>
      <vt:lpstr>2.分析モデル</vt:lpstr>
      <vt:lpstr>3.分析モデル、設計モデル</vt:lpstr>
      <vt:lpstr>設計モデル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user</cp:lastModifiedBy>
  <cp:revision>475</cp:revision>
  <cp:lastPrinted>2018-04-01T05:10:42Z</cp:lastPrinted>
  <dcterms:created xsi:type="dcterms:W3CDTF">2002-02-28T07:41:56Z</dcterms:created>
  <dcterms:modified xsi:type="dcterms:W3CDTF">2019-08-31T07:59:38Z</dcterms:modified>
</cp:coreProperties>
</file>