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Economica"/>
      <p:regular r:id="rId20"/>
      <p:bold r:id="rId21"/>
      <p:italic r:id="rId22"/>
      <p:boldItalic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regular.fntdata"/><Relationship Id="rId22" Type="http://schemas.openxmlformats.org/officeDocument/2006/relationships/font" Target="fonts/Economica-italic.fntdata"/><Relationship Id="rId21" Type="http://schemas.openxmlformats.org/officeDocument/2006/relationships/font" Target="fonts/Economica-bold.fntdata"/><Relationship Id="rId24" Type="http://schemas.openxmlformats.org/officeDocument/2006/relationships/font" Target="fonts/Roboto-regular.fntdata"/><Relationship Id="rId23" Type="http://schemas.openxmlformats.org/officeDocument/2006/relationships/font" Target="fonts/Economic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6e2ee06e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6e2ee06e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e2ee06e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e2ee06e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b679da994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b679da994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dc5c88369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dc5c88369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6e2ee06e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6e2ee06e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6e2ee0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d6e2ee0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9714c7cd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9714c7cd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c5c8836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c5c8836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d6e2ee06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d6e2ee06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9714c7c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9714c7c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9714c7cd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9714c7cd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d6e2ee06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d6e2ee06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6e2ee06e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6e2ee06e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H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_tsMGTD8v9w_hez27_ijgHn5ddlM_IuA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youtube.com/watch?v=dGY9en_z5bQ" TargetMode="External"/><Relationship Id="rId4" Type="http://schemas.openxmlformats.org/officeDocument/2006/relationships/hyperlink" Target="https://www.lfd.uci.edu/~gohlke/pythonlibs/" TargetMode="External"/><Relationship Id="rId5" Type="http://schemas.openxmlformats.org/officeDocument/2006/relationships/hyperlink" Target="https://www.programiz.com/python-programming/datetime/current-datetime" TargetMode="External"/><Relationship Id="rId6" Type="http://schemas.openxmlformats.org/officeDocument/2006/relationships/hyperlink" Target="https://www.programiz.com/python-programming/datetime/current-tim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1998200" y="717875"/>
            <a:ext cx="4914300" cy="21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422"/>
              <a:t>Mini Project</a:t>
            </a:r>
            <a:endParaRPr sz="44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3000"/>
              <a:t>MBS 3523(AI and Programming)</a:t>
            </a:r>
            <a:endParaRPr sz="30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650350" y="3101775"/>
            <a:ext cx="78225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zh-HK" sz="1540"/>
              <a:t>Group Member:</a:t>
            </a:r>
            <a:endParaRPr sz="15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144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HK" sz="1440"/>
              <a:t>CHAN Tickey Shek Nam                                                                    200064348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HK" sz="1440"/>
              <a:t>CHENG HO MAN                                                                               200169785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zh-HK" sz="1440"/>
              <a:t>XU HAO LE                          		                                       200057879</a:t>
            </a:r>
            <a:endParaRPr sz="144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t/>
            </a:r>
            <a:endParaRPr sz="144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839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38775" y="1988550"/>
            <a:ext cx="31890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300"/>
              <a:t>Programme</a:t>
            </a:r>
            <a:endParaRPr sz="4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75" y="0"/>
            <a:ext cx="3492300" cy="506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 rotWithShape="1">
          <a:blip r:embed="rId4">
            <a:alphaModFix/>
          </a:blip>
          <a:srcRect b="2780" l="0" r="14653" t="0"/>
          <a:stretch/>
        </p:blipFill>
        <p:spPr>
          <a:xfrm>
            <a:off x="4982525" y="0"/>
            <a:ext cx="3638275" cy="506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Demonstration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-829075" y="-169025"/>
            <a:ext cx="24300" cy="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24" title="Demonstr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225225"/>
            <a:ext cx="85206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619800" y="4657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https://youtu.be/VIyfi1z1-n4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b="1" lang="zh-HK"/>
              <a:t>References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47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u="sng">
                <a:solidFill>
                  <a:schemeClr val="hlink"/>
                </a:solidFill>
                <a:hlinkClick r:id="rId3"/>
              </a:rPr>
              <a:t>https://www.youtube.com/watch?v=dGY9en_z5bQ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u="sng">
                <a:solidFill>
                  <a:schemeClr val="hlink"/>
                </a:solidFill>
                <a:hlinkClick r:id="rId4"/>
              </a:rPr>
              <a:t>https://www.lfd.uci.edu/~gohlke/pythonlibs/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u="sng">
                <a:solidFill>
                  <a:schemeClr val="hlink"/>
                </a:solidFill>
                <a:hlinkClick r:id="rId5"/>
              </a:rPr>
              <a:t>https://www.programiz.com/python-programming/datetime/current-datetime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 u="sng">
                <a:solidFill>
                  <a:schemeClr val="hlink"/>
                </a:solidFill>
                <a:hlinkClick r:id="rId6"/>
              </a:rPr>
              <a:t>https://www.programiz.com/python-programming/datetime/current-time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430125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THE END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voice system</a:t>
            </a:r>
            <a:r>
              <a:rPr lang="zh-HK"/>
              <a:t> 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85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4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225225"/>
            <a:ext cx="37845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30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Voice systems are systems that a user interacts with by listening to spoken prompts from an automated system.</a:t>
            </a:r>
            <a:endParaRPr sz="30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51519" l="0" r="2695" t="0"/>
          <a:stretch/>
        </p:blipFill>
        <p:spPr>
          <a:xfrm>
            <a:off x="5808600" y="0"/>
            <a:ext cx="3172450" cy="2493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8362" y="1955925"/>
            <a:ext cx="1989975" cy="19805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7" name="Google Shape;77;p15"/>
          <p:cNvCxnSpPr/>
          <p:nvPr/>
        </p:nvCxnSpPr>
        <p:spPr>
          <a:xfrm>
            <a:off x="403825" y="916475"/>
            <a:ext cx="28701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8" name="Google Shape;78;p15"/>
          <p:cNvPicPr preferRelativeResize="0"/>
          <p:nvPr/>
        </p:nvPicPr>
        <p:blipFill rotWithShape="1">
          <a:blip r:embed="rId5">
            <a:alphaModFix/>
          </a:blip>
          <a:srcRect b="24684" l="35541" r="35538" t="23129"/>
          <a:stretch/>
        </p:blipFill>
        <p:spPr>
          <a:xfrm>
            <a:off x="6633200" y="2701192"/>
            <a:ext cx="2255424" cy="2289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1549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What is Speech recognition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11" y="1196189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Speech recognition is an interdisciplinary subfield of computer science and computational linguistics.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 It has developed some methods and technologies that can recognize and translate spoken language into text through computers.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HK"/>
              <a:t>It is also called Automatic Speech Recognition (ASR), Computer Speech Recognition or Speech to Text (STT).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HK" sz="5400">
                <a:latin typeface="Arial"/>
                <a:ea typeface="Arial"/>
                <a:cs typeface="Arial"/>
                <a:sym typeface="Arial"/>
              </a:rPr>
              <a:t>Principle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34" y="1147225"/>
            <a:ext cx="8366129" cy="37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endParaRPr/>
          </a:p>
        </p:txBody>
      </p:sp>
      <p:cxnSp>
        <p:nvCxnSpPr>
          <p:cNvPr id="96" name="Google Shape;96;p18"/>
          <p:cNvCxnSpPr/>
          <p:nvPr/>
        </p:nvCxnSpPr>
        <p:spPr>
          <a:xfrm>
            <a:off x="2423025" y="1240350"/>
            <a:ext cx="14400" cy="334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18" y="1621425"/>
            <a:ext cx="1206125" cy="4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1181525" y="1621425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Open Sans"/>
                <a:ea typeface="Open Sans"/>
                <a:cs typeface="Open Sans"/>
                <a:sym typeface="Open Sans"/>
              </a:rPr>
              <a:t>2011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423025" y="1497700"/>
            <a:ext cx="6049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HK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first modern digital virtual assistant installed on a smartphone is Siri (Steve Jobs)</a:t>
            </a:r>
            <a:endParaRPr b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18" y="2696663"/>
            <a:ext cx="1206125" cy="4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181588" y="2713363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Open Sans"/>
                <a:ea typeface="Open Sans"/>
                <a:cs typeface="Open Sans"/>
                <a:sym typeface="Open Sans"/>
              </a:rPr>
              <a:t>2012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423025" y="2572975"/>
            <a:ext cx="6049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smart personal assistant developed by Google is integrated in the Allo application, Google Home device...</a:t>
            </a:r>
            <a:endParaRPr b="1" sz="2000">
              <a:solidFill>
                <a:srgbClr val="404040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530" y="3771913"/>
            <a:ext cx="1206125" cy="4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181513" y="3771913"/>
            <a:ext cx="120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>
                <a:latin typeface="Open Sans"/>
                <a:ea typeface="Open Sans"/>
                <a:cs typeface="Open Sans"/>
                <a:sym typeface="Open Sans"/>
              </a:rPr>
              <a:t>2019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423025" y="3631525"/>
            <a:ext cx="60492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HK" sz="1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“小度” AI speaker 1S is released, the function can be upgraded to infrared control traditional home appliances</a:t>
            </a:r>
            <a:endParaRPr b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 sz="4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Significance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83400" y="1560250"/>
            <a:ext cx="6318600" cy="3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HK" sz="25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 this hectic society, people will need convenience and speed, and they need an assistant to help manage your daily life all the time, so we need a voice assistant</a:t>
            </a:r>
            <a:endParaRPr sz="25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0300" y="1223975"/>
            <a:ext cx="2202000" cy="3691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9"/>
          <p:cNvCxnSpPr/>
          <p:nvPr/>
        </p:nvCxnSpPr>
        <p:spPr>
          <a:xfrm>
            <a:off x="311700" y="1075400"/>
            <a:ext cx="2964300" cy="0"/>
          </a:xfrm>
          <a:prstGeom prst="straightConnector1">
            <a:avLst/>
          </a:prstGeom>
          <a:noFill/>
          <a:ln cap="flat" cmpd="sng" w="76200">
            <a:solidFill>
              <a:srgbClr val="FFD9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Python Library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218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zh-HK" sz="2500">
                <a:latin typeface="Calibri"/>
                <a:ea typeface="Calibri"/>
                <a:cs typeface="Calibri"/>
                <a:sym typeface="Calibri"/>
              </a:rPr>
              <a:t>gtts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zh-HK" sz="2500">
                <a:latin typeface="Calibri"/>
                <a:ea typeface="Calibri"/>
                <a:cs typeface="Calibri"/>
                <a:sym typeface="Calibri"/>
              </a:rPr>
              <a:t>pygame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zh-HK" sz="2500">
                <a:latin typeface="Calibri"/>
                <a:ea typeface="Calibri"/>
                <a:cs typeface="Calibri"/>
                <a:sym typeface="Calibri"/>
              </a:rPr>
              <a:t>datetime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zh-HK" sz="2500">
                <a:latin typeface="Calibri"/>
                <a:ea typeface="Calibri"/>
                <a:cs typeface="Calibri"/>
                <a:sym typeface="Calibri"/>
              </a:rPr>
              <a:t>speech_recognition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zh-HK" sz="2500">
                <a:latin typeface="Calibri"/>
                <a:ea typeface="Calibri"/>
                <a:cs typeface="Calibri"/>
                <a:sym typeface="Calibri"/>
              </a:rPr>
              <a:t>temfile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HK"/>
              <a:t>Features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75" y="1724025"/>
            <a:ext cx="446722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