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68" r:id="rId5"/>
    <p:sldId id="272" r:id="rId6"/>
    <p:sldId id="270" r:id="rId7"/>
    <p:sldId id="273" r:id="rId8"/>
    <p:sldId id="274" r:id="rId9"/>
    <p:sldId id="271" r:id="rId10"/>
    <p:sldId id="27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25" autoAdjust="0"/>
    <p:restoredTop sz="94660"/>
  </p:normalViewPr>
  <p:slideViewPr>
    <p:cSldViewPr>
      <p:cViewPr>
        <p:scale>
          <a:sx n="91" d="100"/>
          <a:sy n="91" d="100"/>
        </p:scale>
        <p:origin x="1320"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800C69-8FC3-4D82-834E-9BEAF9499DC5}"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EA674-81C1-4779-8A5C-9AE94B0902F5}" type="slidenum">
              <a:rPr lang="en-US" smtClean="0"/>
              <a:t>‹#›</a:t>
            </a:fld>
            <a:endParaRPr lang="en-US"/>
          </a:p>
        </p:txBody>
      </p:sp>
    </p:spTree>
    <p:extLst>
      <p:ext uri="{BB962C8B-B14F-4D97-AF65-F5344CB8AC3E}">
        <p14:creationId xmlns:p14="http://schemas.microsoft.com/office/powerpoint/2010/main" val="4047726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800C69-8FC3-4D82-834E-9BEAF9499DC5}"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EA674-81C1-4779-8A5C-9AE94B0902F5}" type="slidenum">
              <a:rPr lang="en-US" smtClean="0"/>
              <a:t>‹#›</a:t>
            </a:fld>
            <a:endParaRPr lang="en-US"/>
          </a:p>
        </p:txBody>
      </p:sp>
    </p:spTree>
    <p:extLst>
      <p:ext uri="{BB962C8B-B14F-4D97-AF65-F5344CB8AC3E}">
        <p14:creationId xmlns:p14="http://schemas.microsoft.com/office/powerpoint/2010/main" val="502883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800C69-8FC3-4D82-834E-9BEAF9499DC5}"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EA674-81C1-4779-8A5C-9AE94B0902F5}" type="slidenum">
              <a:rPr lang="en-US" smtClean="0"/>
              <a:t>‹#›</a:t>
            </a:fld>
            <a:endParaRPr lang="en-US"/>
          </a:p>
        </p:txBody>
      </p:sp>
    </p:spTree>
    <p:extLst>
      <p:ext uri="{BB962C8B-B14F-4D97-AF65-F5344CB8AC3E}">
        <p14:creationId xmlns:p14="http://schemas.microsoft.com/office/powerpoint/2010/main" val="757308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800C69-8FC3-4D82-834E-9BEAF9499DC5}"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EA674-81C1-4779-8A5C-9AE94B0902F5}" type="slidenum">
              <a:rPr lang="en-US" smtClean="0"/>
              <a:t>‹#›</a:t>
            </a:fld>
            <a:endParaRPr lang="en-US"/>
          </a:p>
        </p:txBody>
      </p:sp>
    </p:spTree>
    <p:extLst>
      <p:ext uri="{BB962C8B-B14F-4D97-AF65-F5344CB8AC3E}">
        <p14:creationId xmlns:p14="http://schemas.microsoft.com/office/powerpoint/2010/main" val="1904555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800C69-8FC3-4D82-834E-9BEAF9499DC5}"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EA674-81C1-4779-8A5C-9AE94B0902F5}" type="slidenum">
              <a:rPr lang="en-US" smtClean="0"/>
              <a:t>‹#›</a:t>
            </a:fld>
            <a:endParaRPr lang="en-US"/>
          </a:p>
        </p:txBody>
      </p:sp>
    </p:spTree>
    <p:extLst>
      <p:ext uri="{BB962C8B-B14F-4D97-AF65-F5344CB8AC3E}">
        <p14:creationId xmlns:p14="http://schemas.microsoft.com/office/powerpoint/2010/main" val="58627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800C69-8FC3-4D82-834E-9BEAF9499DC5}" type="datetimeFigureOut">
              <a:rPr lang="en-US" smtClean="0"/>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3EA674-81C1-4779-8A5C-9AE94B0902F5}" type="slidenum">
              <a:rPr lang="en-US" smtClean="0"/>
              <a:t>‹#›</a:t>
            </a:fld>
            <a:endParaRPr lang="en-US"/>
          </a:p>
        </p:txBody>
      </p:sp>
    </p:spTree>
    <p:extLst>
      <p:ext uri="{BB962C8B-B14F-4D97-AF65-F5344CB8AC3E}">
        <p14:creationId xmlns:p14="http://schemas.microsoft.com/office/powerpoint/2010/main" val="3471587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800C69-8FC3-4D82-834E-9BEAF9499DC5}" type="datetimeFigureOut">
              <a:rPr lang="en-US" smtClean="0"/>
              <a:t>3/7/2024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3EA674-81C1-4779-8A5C-9AE94B0902F5}" type="slidenum">
              <a:rPr lang="en-US" smtClean="0"/>
              <a:t>‹#›</a:t>
            </a:fld>
            <a:endParaRPr lang="en-US"/>
          </a:p>
        </p:txBody>
      </p:sp>
    </p:spTree>
    <p:extLst>
      <p:ext uri="{BB962C8B-B14F-4D97-AF65-F5344CB8AC3E}">
        <p14:creationId xmlns:p14="http://schemas.microsoft.com/office/powerpoint/2010/main" val="1410653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800C69-8FC3-4D82-834E-9BEAF9499DC5}" type="datetimeFigureOut">
              <a:rPr lang="en-US" smtClean="0"/>
              <a:t>3/7/2024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3EA674-81C1-4779-8A5C-9AE94B0902F5}" type="slidenum">
              <a:rPr lang="en-US" smtClean="0"/>
              <a:t>‹#›</a:t>
            </a:fld>
            <a:endParaRPr lang="en-US"/>
          </a:p>
        </p:txBody>
      </p:sp>
    </p:spTree>
    <p:extLst>
      <p:ext uri="{BB962C8B-B14F-4D97-AF65-F5344CB8AC3E}">
        <p14:creationId xmlns:p14="http://schemas.microsoft.com/office/powerpoint/2010/main" val="795081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800C69-8FC3-4D82-834E-9BEAF9499DC5}" type="datetimeFigureOut">
              <a:rPr lang="en-US" smtClean="0"/>
              <a:t>3/7/2024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3EA674-81C1-4779-8A5C-9AE94B0902F5}" type="slidenum">
              <a:rPr lang="en-US" smtClean="0"/>
              <a:t>‹#›</a:t>
            </a:fld>
            <a:endParaRPr lang="en-US"/>
          </a:p>
        </p:txBody>
      </p:sp>
    </p:spTree>
    <p:extLst>
      <p:ext uri="{BB962C8B-B14F-4D97-AF65-F5344CB8AC3E}">
        <p14:creationId xmlns:p14="http://schemas.microsoft.com/office/powerpoint/2010/main" val="802330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800C69-8FC3-4D82-834E-9BEAF9499DC5}" type="datetimeFigureOut">
              <a:rPr lang="en-US" smtClean="0"/>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3EA674-81C1-4779-8A5C-9AE94B0902F5}" type="slidenum">
              <a:rPr lang="en-US" smtClean="0"/>
              <a:t>‹#›</a:t>
            </a:fld>
            <a:endParaRPr lang="en-US"/>
          </a:p>
        </p:txBody>
      </p:sp>
    </p:spTree>
    <p:extLst>
      <p:ext uri="{BB962C8B-B14F-4D97-AF65-F5344CB8AC3E}">
        <p14:creationId xmlns:p14="http://schemas.microsoft.com/office/powerpoint/2010/main" val="133057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800C69-8FC3-4D82-834E-9BEAF9499DC5}" type="datetimeFigureOut">
              <a:rPr lang="en-US" smtClean="0"/>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3EA674-81C1-4779-8A5C-9AE94B0902F5}" type="slidenum">
              <a:rPr lang="en-US" smtClean="0"/>
              <a:t>‹#›</a:t>
            </a:fld>
            <a:endParaRPr lang="en-US"/>
          </a:p>
        </p:txBody>
      </p:sp>
    </p:spTree>
    <p:extLst>
      <p:ext uri="{BB962C8B-B14F-4D97-AF65-F5344CB8AC3E}">
        <p14:creationId xmlns:p14="http://schemas.microsoft.com/office/powerpoint/2010/main" val="3973444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800C69-8FC3-4D82-834E-9BEAF9499DC5}" type="datetimeFigureOut">
              <a:rPr lang="en-US" smtClean="0"/>
              <a:t>3/7/2024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3EA674-81C1-4779-8A5C-9AE94B0902F5}" type="slidenum">
              <a:rPr lang="en-US" smtClean="0"/>
              <a:t>‹#›</a:t>
            </a:fld>
            <a:endParaRPr lang="en-US"/>
          </a:p>
        </p:txBody>
      </p:sp>
    </p:spTree>
    <p:extLst>
      <p:ext uri="{BB962C8B-B14F-4D97-AF65-F5344CB8AC3E}">
        <p14:creationId xmlns:p14="http://schemas.microsoft.com/office/powerpoint/2010/main" val="1634683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1"/>
            <a:ext cx="7772400" cy="1600199"/>
          </a:xfrm>
        </p:spPr>
        <p:txBody>
          <a:bodyPr>
            <a:normAutofit fontScale="90000"/>
          </a:bodyPr>
          <a:lstStyle/>
          <a:p>
            <a:r>
              <a:rPr lang="en-US" dirty="0">
                <a:solidFill>
                  <a:srgbClr val="00B0F0"/>
                </a:solidFill>
              </a:rPr>
              <a:t>EVENT MANAGEMENT PLATFORM FOR ORGANIZING EVENTS</a:t>
            </a:r>
          </a:p>
        </p:txBody>
      </p:sp>
      <p:sp>
        <p:nvSpPr>
          <p:cNvPr id="3" name="Subtitle 2"/>
          <p:cNvSpPr>
            <a:spLocks noGrp="1"/>
          </p:cNvSpPr>
          <p:nvPr>
            <p:ph type="subTitle" idx="1"/>
          </p:nvPr>
        </p:nvSpPr>
        <p:spPr>
          <a:xfrm>
            <a:off x="367903" y="6440011"/>
            <a:ext cx="10894194" cy="1331484"/>
          </a:xfrm>
        </p:spPr>
        <p:txBody>
          <a:bodyPr/>
          <a:lstStyle/>
          <a:p>
            <a:endParaRPr lang="en-US" dirty="0"/>
          </a:p>
        </p:txBody>
      </p:sp>
      <p:pic>
        <p:nvPicPr>
          <p:cNvPr id="4098" name="Picture 2" descr="Event Management: Expert Tips &amp; Tricks | Tagvenue Blog">
            <a:extLst>
              <a:ext uri="{FF2B5EF4-FFF2-40B4-BE49-F238E27FC236}">
                <a16:creationId xmlns:a16="http://schemas.microsoft.com/office/drawing/2014/main" id="{7DEE9DD1-BE01-1684-7EE9-0B98332802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377199"/>
            <a:ext cx="7543800" cy="2758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540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46C6F-59B0-5566-F9B5-FC5945BDAD9B}"/>
              </a:ext>
            </a:extLst>
          </p:cNvPr>
          <p:cNvSpPr>
            <a:spLocks noGrp="1"/>
          </p:cNvSpPr>
          <p:nvPr>
            <p:ph type="title"/>
          </p:nvPr>
        </p:nvSpPr>
        <p:spPr/>
        <p:txBody>
          <a:bodyPr/>
          <a:lstStyle/>
          <a:p>
            <a:endParaRPr lang="en-IN"/>
          </a:p>
        </p:txBody>
      </p:sp>
      <p:pic>
        <p:nvPicPr>
          <p:cNvPr id="7172" name="Picture 4" descr="National Thank You Note Day (December 26th) | Days Of The Year">
            <a:extLst>
              <a:ext uri="{FF2B5EF4-FFF2-40B4-BE49-F238E27FC236}">
                <a16:creationId xmlns:a16="http://schemas.microsoft.com/office/drawing/2014/main" id="{94CFB5C1-4E97-528A-0AD3-91CF016556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583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284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7162800" y="2971800"/>
            <a:ext cx="1235202" cy="2400309"/>
          </a:xfrm>
        </p:spPr>
        <p:txBody>
          <a:bodyPr>
            <a:normAutofit fontScale="25000" lnSpcReduction="20000"/>
          </a:bodyPr>
          <a:lstStyle/>
          <a:p>
            <a:r>
              <a:rPr lang="en-US" sz="2000" b="1" dirty="0">
                <a:latin typeface="Times New Roman" panose="02020603050405020304" pitchFamily="18" charset="0"/>
                <a:cs typeface="Times New Roman" panose="02020603050405020304" pitchFamily="18" charset="0"/>
              </a:rPr>
              <a:t>Event Planning and Management: </a:t>
            </a:r>
            <a:r>
              <a:rPr lang="en-US" sz="2000" dirty="0">
                <a:latin typeface="Times New Roman" panose="02020603050405020304" pitchFamily="18" charset="0"/>
                <a:cs typeface="Times New Roman" panose="02020603050405020304" pitchFamily="18" charset="0"/>
              </a:rPr>
              <a:t>Allow organizers to create events with details such as date, time, location, description, and type of event</a:t>
            </a:r>
          </a:p>
          <a:p>
            <a:r>
              <a:rPr lang="en-US" sz="2000" b="1" dirty="0">
                <a:latin typeface="Times New Roman" panose="02020603050405020304" pitchFamily="18" charset="0"/>
                <a:cs typeface="Times New Roman" panose="02020603050405020304" pitchFamily="18" charset="0"/>
              </a:rPr>
              <a:t>Payment Processing: </a:t>
            </a:r>
            <a:r>
              <a:rPr lang="en-US" sz="2000" dirty="0">
                <a:latin typeface="Times New Roman" panose="02020603050405020304" pitchFamily="18" charset="0"/>
                <a:cs typeface="Times New Roman" panose="02020603050405020304" pitchFamily="18" charset="0"/>
              </a:rPr>
              <a:t>Integrate secure payment gateways to facilitate online payments for ticket purchases and event registrations.</a:t>
            </a:r>
          </a:p>
          <a:p>
            <a:r>
              <a:rPr lang="en-US" sz="1800" b="1" dirty="0">
                <a:latin typeface="Times New Roman" panose="02020603050405020304" pitchFamily="18" charset="0"/>
                <a:cs typeface="Times New Roman" panose="02020603050405020304" pitchFamily="18" charset="0"/>
              </a:rPr>
              <a:t>Event Promotion</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Provide tools for organizers to promote events through email campaigns, social media sharing, and integration with marketing platforms.</a:t>
            </a:r>
          </a:p>
          <a:p>
            <a:r>
              <a:rPr lang="en-US" sz="2000" b="1" dirty="0">
                <a:latin typeface="Times New Roman" panose="02020603050405020304" pitchFamily="18" charset="0"/>
                <a:cs typeface="Times New Roman" panose="02020603050405020304" pitchFamily="18" charset="0"/>
              </a:rPr>
              <a:t>Continuous Improvement: </a:t>
            </a:r>
            <a:r>
              <a:rPr lang="en-US" sz="2000" dirty="0">
                <a:latin typeface="Times New Roman" panose="02020603050405020304" pitchFamily="18" charset="0"/>
                <a:cs typeface="Times New Roman" panose="02020603050405020304" pitchFamily="18" charset="0"/>
              </a:rPr>
              <a:t>Collect feedback from users and monitor</a:t>
            </a:r>
            <a:r>
              <a:rPr lang="en-US" sz="2000" dirty="0">
                <a:solidFill>
                  <a:schemeClr val="tx2">
                    <a:lumMod val="40000"/>
                    <a:lumOff val="60000"/>
                  </a:schemeClr>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platform.</a:t>
            </a:r>
          </a:p>
          <a:p>
            <a:endParaRPr lang="en-US" sz="2000" dirty="0">
              <a:solidFill>
                <a:schemeClr val="tx2">
                  <a:lumMod val="60000"/>
                  <a:lumOff val="40000"/>
                </a:schemeClr>
              </a:solidFill>
              <a:latin typeface="Times New Roman" panose="02020603050405020304" pitchFamily="18" charset="0"/>
              <a:cs typeface="Times New Roman" panose="02020603050405020304" pitchFamily="18" charset="0"/>
            </a:endParaRPr>
          </a:p>
          <a:p>
            <a:endParaRPr lang="en-US" sz="2000" dirty="0">
              <a:solidFill>
                <a:schemeClr val="tx2">
                  <a:lumMod val="60000"/>
                  <a:lumOff val="40000"/>
                </a:schemeClr>
              </a:solidFill>
            </a:endParaRPr>
          </a:p>
        </p:txBody>
      </p:sp>
      <p:pic>
        <p:nvPicPr>
          <p:cNvPr id="1026" name="Picture 2" descr="Event Management Images - Free Download on Freepik">
            <a:extLst>
              <a:ext uri="{FF2B5EF4-FFF2-40B4-BE49-F238E27FC236}">
                <a16:creationId xmlns:a16="http://schemas.microsoft.com/office/drawing/2014/main" id="{49FE3AC6-3FB6-F603-8F7D-DF66375BF1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6213" y="2057400"/>
            <a:ext cx="4348927" cy="33900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46E6F11-7464-0B2C-3988-92C94E719EA7}"/>
              </a:ext>
            </a:extLst>
          </p:cNvPr>
          <p:cNvSpPr txBox="1"/>
          <p:nvPr/>
        </p:nvSpPr>
        <p:spPr>
          <a:xfrm>
            <a:off x="609600" y="1320383"/>
            <a:ext cx="4953001" cy="4616648"/>
          </a:xfrm>
          <a:prstGeom prst="rect">
            <a:avLst/>
          </a:prstGeom>
          <a:noFill/>
        </p:spPr>
        <p:txBody>
          <a:bodyPr wrap="square">
            <a:spAutoFit/>
          </a:bodyPr>
          <a:lstStyle/>
          <a:p>
            <a:r>
              <a:rPr lang="en-US" sz="1400" b="0" i="0" dirty="0">
                <a:effectLst/>
                <a:latin typeface="Söhne"/>
              </a:rPr>
              <a:t>Event management refers to the process of planning, organizing, coordinating, and executing events of various types and sizes, ranging from small gatherings to large-scale conferences, festivals, weddings, corporate meetings, and more. It involves overseeing all aspects of an event, from conceptualization and budgeting to logistics, marketing, and post-event evaluation.</a:t>
            </a:r>
          </a:p>
          <a:p>
            <a:endParaRPr lang="en-IN" sz="1400" b="1" dirty="0"/>
          </a:p>
          <a:p>
            <a:r>
              <a:rPr lang="en-IN" sz="1400" b="1" dirty="0"/>
              <a:t>Event Planning and Management</a:t>
            </a:r>
            <a:r>
              <a:rPr lang="en-IN" sz="1400" dirty="0"/>
              <a:t>: Allow organizers to create events with details such as date, time, location, description, and type of event</a:t>
            </a:r>
          </a:p>
          <a:p>
            <a:endParaRPr lang="en-IN" sz="1400" dirty="0"/>
          </a:p>
          <a:p>
            <a:r>
              <a:rPr lang="en-IN" sz="1400" dirty="0"/>
              <a:t> </a:t>
            </a:r>
            <a:r>
              <a:rPr lang="en-IN" sz="1400" b="1" dirty="0"/>
              <a:t>paymentProcessing</a:t>
            </a:r>
            <a:r>
              <a:rPr lang="en-IN" sz="1400" dirty="0"/>
              <a:t>: Integrate secure payment gateways to facilitate online payments for ticket purchases and event registrations.</a:t>
            </a:r>
          </a:p>
          <a:p>
            <a:endParaRPr lang="en-IN" sz="1400" dirty="0"/>
          </a:p>
          <a:p>
            <a:r>
              <a:rPr lang="en-IN" sz="1400" b="1" dirty="0"/>
              <a:t>Event Promotion</a:t>
            </a:r>
            <a:r>
              <a:rPr lang="en-IN" sz="1400" dirty="0"/>
              <a:t>: Provide tools for organizers to promote events through email campaigns, social media sharing, and integration with marketing platforms.</a:t>
            </a:r>
          </a:p>
          <a:p>
            <a:endParaRPr lang="en-IN" sz="1400" dirty="0"/>
          </a:p>
          <a:p>
            <a:r>
              <a:rPr lang="en-IN" sz="1400" b="1" dirty="0"/>
              <a:t>Continuous Improvement</a:t>
            </a:r>
            <a:r>
              <a:rPr lang="en-IN" sz="1400" dirty="0"/>
              <a:t>: Collect feedback from users and monitor platform.</a:t>
            </a:r>
          </a:p>
        </p:txBody>
      </p:sp>
    </p:spTree>
    <p:extLst>
      <p:ext uri="{BB962C8B-B14F-4D97-AF65-F5344CB8AC3E}">
        <p14:creationId xmlns:p14="http://schemas.microsoft.com/office/powerpoint/2010/main" val="2981718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a:xfrm>
            <a:off x="0" y="1295400"/>
            <a:ext cx="7741821" cy="8063193"/>
          </a:xfrm>
        </p:spPr>
        <p:txBody>
          <a:bodyPr>
            <a:normAutofit/>
          </a:bodyPr>
          <a:lstStyle/>
          <a:p>
            <a:r>
              <a:rPr lang="en-US" sz="2000" dirty="0">
                <a:latin typeface="Times New Roman" panose="02020603050405020304" pitchFamily="18" charset="0"/>
                <a:cs typeface="Times New Roman" panose="02020603050405020304" pitchFamily="18" charset="0"/>
              </a:rPr>
              <a:t>Ensure the platform features an intuitive and easy-to-navigate interface that allows users to quickly access and utilize its functionalities without requiring extensive training .</a:t>
            </a:r>
          </a:p>
          <a:p>
            <a:r>
              <a:rPr lang="en-US" sz="2000" dirty="0">
                <a:latin typeface="Times New Roman" panose="02020603050405020304" pitchFamily="18" charset="0"/>
                <a:cs typeface="Times New Roman" panose="02020603050405020304" pitchFamily="18" charset="0"/>
              </a:rPr>
              <a:t>Optimize the platform for mobile devices to enable users to access event information, register, and engage with content on-the-go, enhancing convenience and accessibility.</a:t>
            </a:r>
          </a:p>
          <a:p>
            <a:r>
              <a:rPr lang="en-US" sz="2000" dirty="0">
                <a:latin typeface="Times New Roman" panose="02020603050405020304" pitchFamily="18" charset="0"/>
                <a:cs typeface="Times New Roman" panose="02020603050405020304" pitchFamily="18" charset="0"/>
              </a:rPr>
              <a:t> Ensure the platform delivers real-time updates and live event feeds to keep attendees engaged and informed about event activities, schedules, and announcements as they happen.</a:t>
            </a:r>
          </a:p>
          <a:p>
            <a:endParaRPr lang="en-US" sz="2000" dirty="0"/>
          </a:p>
        </p:txBody>
      </p:sp>
      <p:pic>
        <p:nvPicPr>
          <p:cNvPr id="2050" name="Picture 2" descr="12 Best Event Management Platforms of 2024: What's the Best Solution? -  Financesonline.com">
            <a:extLst>
              <a:ext uri="{FF2B5EF4-FFF2-40B4-BE49-F238E27FC236}">
                <a16:creationId xmlns:a16="http://schemas.microsoft.com/office/drawing/2014/main" id="{07F4D6C4-6E8D-A055-0DD4-FDA16A1064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4343400"/>
            <a:ext cx="35052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6189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Streamline Event Planning:-</a:t>
            </a:r>
            <a:r>
              <a:rPr lang="en-US" sz="2000" dirty="0">
                <a:latin typeface="Times New Roman" panose="02020603050405020304" pitchFamily="18" charset="0"/>
                <a:cs typeface="Times New Roman" panose="02020603050405020304" pitchFamily="18" charset="0"/>
              </a:rPr>
              <a:t>This includes managing event details, scheduling, budgeting, and task assignment.</a:t>
            </a:r>
          </a:p>
          <a:p>
            <a:r>
              <a:rPr lang="en-US" sz="2000" b="1" dirty="0">
                <a:latin typeface="Times New Roman" panose="02020603050405020304" pitchFamily="18" charset="0"/>
                <a:cs typeface="Times New Roman" panose="02020603050405020304" pitchFamily="18" charset="0"/>
              </a:rPr>
              <a:t>Facilitate Efficient Communication</a:t>
            </a:r>
            <a:r>
              <a:rPr lang="en-US" sz="2000" dirty="0">
                <a:latin typeface="Times New Roman" panose="02020603050405020304" pitchFamily="18" charset="0"/>
                <a:cs typeface="Times New Roman" panose="02020603050405020304" pitchFamily="18" charset="0"/>
              </a:rPr>
              <a:t>: Providing tools for seamless communication and collaboration can enhance coordination and ensure everyone involved is on the same time.</a:t>
            </a:r>
          </a:p>
          <a:p>
            <a:r>
              <a:rPr lang="en-US" sz="2000" b="1" dirty="0">
                <a:latin typeface="Times New Roman" panose="02020603050405020304" pitchFamily="18" charset="0"/>
                <a:cs typeface="Times New Roman" panose="02020603050405020304" pitchFamily="18" charset="0"/>
              </a:rPr>
              <a:t>Support Scalability and Flexibility: </a:t>
            </a:r>
            <a:r>
              <a:rPr lang="en-US" sz="2000" dirty="0">
                <a:latin typeface="Times New Roman" panose="02020603050405020304" pitchFamily="18" charset="0"/>
                <a:cs typeface="Times New Roman" panose="02020603050405020304" pitchFamily="18" charset="0"/>
              </a:rPr>
              <a:t>Objectives may include designing modular and customizable features that can adapt to evolving business needs and user preferences.</a:t>
            </a:r>
          </a:p>
          <a:p>
            <a:r>
              <a:rPr lang="en-US" sz="2000" b="1" dirty="0">
                <a:latin typeface="Times New Roman" panose="02020603050405020304" pitchFamily="18" charset="0"/>
                <a:cs typeface="Times New Roman" panose="02020603050405020304" pitchFamily="18" charset="0"/>
              </a:rPr>
              <a:t>Customer Satisfaction and Loyalty</a:t>
            </a:r>
            <a:r>
              <a:rPr lang="en-US" sz="2000" dirty="0">
                <a:latin typeface="Times New Roman" panose="02020603050405020304" pitchFamily="18" charset="0"/>
                <a:cs typeface="Times New Roman" panose="02020603050405020304" pitchFamily="18" charset="0"/>
              </a:rPr>
              <a:t>:  the objective of the Event Management Platform should be to drive customer satisfaction and loyalty among organizers, attendees, sponsors, and other stakeholders</a:t>
            </a:r>
          </a:p>
        </p:txBody>
      </p:sp>
    </p:spTree>
    <p:extLst>
      <p:ext uri="{BB962C8B-B14F-4D97-AF65-F5344CB8AC3E}">
        <p14:creationId xmlns:p14="http://schemas.microsoft.com/office/powerpoint/2010/main" val="4040866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3F9EA-F669-7579-6C1A-7CFBE6BCD061}"/>
              </a:ext>
            </a:extLst>
          </p:cNvPr>
          <p:cNvSpPr>
            <a:spLocks noGrp="1"/>
          </p:cNvSpPr>
          <p:nvPr>
            <p:ph type="title"/>
          </p:nvPr>
        </p:nvSpPr>
        <p:spPr/>
        <p:txBody>
          <a:bodyPr/>
          <a:lstStyle/>
          <a:p>
            <a:r>
              <a:rPr lang="en-US" dirty="0"/>
              <a:t>Material  and methods</a:t>
            </a:r>
            <a:endParaRPr lang="en-IN" dirty="0"/>
          </a:p>
        </p:txBody>
      </p:sp>
      <p:sp>
        <p:nvSpPr>
          <p:cNvPr id="3" name="Content Placeholder 2">
            <a:extLst>
              <a:ext uri="{FF2B5EF4-FFF2-40B4-BE49-F238E27FC236}">
                <a16:creationId xmlns:a16="http://schemas.microsoft.com/office/drawing/2014/main" id="{14D3A10B-D740-16A7-17CD-9C46CBB5E2CD}"/>
              </a:ext>
            </a:extLst>
          </p:cNvPr>
          <p:cNvSpPr>
            <a:spLocks noGrp="1"/>
          </p:cNvSpPr>
          <p:nvPr>
            <p:ph idx="1"/>
          </p:nvPr>
        </p:nvSpPr>
        <p:spPr/>
        <p:txBody>
          <a:bodyPr/>
          <a:lstStyle/>
          <a:p>
            <a:r>
              <a:rPr lang="en-US" sz="2000" b="0" i="0" dirty="0">
                <a:effectLst/>
                <a:latin typeface="Söhne"/>
              </a:rPr>
              <a:t>Utilize UML diagrams such as use case diagrams, class diagrams, sequence diagrams, and state diagrams to model the various aspects of the event management platform, including user interactions, system component and</a:t>
            </a:r>
            <a:endParaRPr lang="en-IN" sz="2000" dirty="0">
              <a:latin typeface="Söhne"/>
            </a:endParaRPr>
          </a:p>
          <a:p>
            <a:pPr marL="0" indent="0">
              <a:buNone/>
            </a:pPr>
            <a:r>
              <a:rPr lang="en-IN" sz="2000" b="0" i="0" dirty="0">
                <a:effectLst/>
                <a:latin typeface="Söhne"/>
              </a:rPr>
              <a:t>       Work flow process</a:t>
            </a:r>
          </a:p>
          <a:p>
            <a:r>
              <a:rPr lang="en-US" sz="2000" dirty="0"/>
              <a:t>Implement the event management platform using object-oriented programming languages like Java, C++, or Python, which allow for the creation of reusable and modular components represented as object</a:t>
            </a:r>
            <a:endParaRPr lang="en-US" sz="2000" b="0" i="0" dirty="0">
              <a:effectLst/>
              <a:latin typeface="Söhne"/>
            </a:endParaRPr>
          </a:p>
        </p:txBody>
      </p:sp>
      <p:pic>
        <p:nvPicPr>
          <p:cNvPr id="3074" name="Picture 2" descr="Event Planner Logos: 8 Must-See Ideas, Tips, and Examples">
            <a:extLst>
              <a:ext uri="{FF2B5EF4-FFF2-40B4-BE49-F238E27FC236}">
                <a16:creationId xmlns:a16="http://schemas.microsoft.com/office/drawing/2014/main" id="{AE6FA352-CD0D-C22F-6DA6-5B0F62BE30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4419600"/>
            <a:ext cx="2359446" cy="128838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he Virtual Event Planner | Event Managers - SpotMe">
            <a:extLst>
              <a:ext uri="{FF2B5EF4-FFF2-40B4-BE49-F238E27FC236}">
                <a16:creationId xmlns:a16="http://schemas.microsoft.com/office/drawing/2014/main" id="{C749DAB1-2968-5141-D8A7-81FF9CE679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4038600"/>
            <a:ext cx="2533650"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264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a:t>Results</a:t>
            </a:r>
          </a:p>
        </p:txBody>
      </p:sp>
      <p:sp>
        <p:nvSpPr>
          <p:cNvPr id="3" name="Content Placeholder 2"/>
          <p:cNvSpPr>
            <a:spLocks noGrp="1"/>
          </p:cNvSpPr>
          <p:nvPr>
            <p:ph idx="1"/>
          </p:nvPr>
        </p:nvSpPr>
        <p:spPr/>
        <p:txBody>
          <a:bodyPr>
            <a:normAutofit/>
          </a:bodyPr>
          <a:lstStyle/>
          <a:p>
            <a:endParaRPr lang="en-US" sz="2000" dirty="0"/>
          </a:p>
          <a:p>
            <a:pPr algn="just"/>
            <a:r>
              <a:rPr lang="en-US" sz="2000" dirty="0"/>
              <a:t>The system should enhance the overall attendee experience by providing easy registration, personalized communication, and access to event details, schedules, and updates in real-time.</a:t>
            </a:r>
          </a:p>
          <a:p>
            <a:pPr algn="just"/>
            <a:r>
              <a:rPr lang="en-US" sz="2000" dirty="0"/>
              <a:t>Organizers should benefit from improved productivity and collaboration tools that enable better coordination, communication</a:t>
            </a:r>
          </a:p>
          <a:p>
            <a:pPr algn="just"/>
            <a:r>
              <a:rPr lang="en-US" sz="2000" dirty="0"/>
              <a:t>decision-making throughout the event planning and execution process.</a:t>
            </a:r>
          </a:p>
          <a:p>
            <a:pPr marL="0" indent="0" algn="just">
              <a:buNone/>
            </a:pPr>
            <a:r>
              <a:rPr lang="en-US" sz="2000" dirty="0"/>
              <a:t>     By capturing and analyzing attendee data, feedback, and engagement                   metrics the system should provide organizers </a:t>
            </a:r>
          </a:p>
          <a:p>
            <a:pPr algn="just"/>
            <a:r>
              <a:rPr lang="en-US" sz="2000" dirty="0"/>
              <a:t> valuable insights to measure event success, identify trends, and make data-driven decisions for future events.</a:t>
            </a:r>
          </a:p>
          <a:p>
            <a:pPr algn="just"/>
            <a:endParaRPr lang="en-US" sz="2000" dirty="0"/>
          </a:p>
        </p:txBody>
      </p:sp>
    </p:spTree>
    <p:extLst>
      <p:ext uri="{BB962C8B-B14F-4D97-AF65-F5344CB8AC3E}">
        <p14:creationId xmlns:p14="http://schemas.microsoft.com/office/powerpoint/2010/main" val="1131302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89FDD-19B1-E888-9BB5-C9D9043C4ED2}"/>
              </a:ext>
            </a:extLst>
          </p:cNvPr>
          <p:cNvSpPr>
            <a:spLocks noGrp="1"/>
          </p:cNvSpPr>
          <p:nvPr>
            <p:ph type="title"/>
          </p:nvPr>
        </p:nvSpPr>
        <p:spPr>
          <a:xfrm>
            <a:off x="457200" y="457200"/>
            <a:ext cx="8382000" cy="228600"/>
          </a:xfrm>
        </p:spPr>
        <p:txBody>
          <a:bodyPr>
            <a:normAutofit fontScale="90000"/>
          </a:bodyPr>
          <a:lstStyle/>
          <a:p>
            <a:r>
              <a:rPr lang="en-US" dirty="0"/>
              <a:t>USE CASE DIAGRAM</a:t>
            </a:r>
            <a:endParaRPr lang="en-IN" dirty="0"/>
          </a:p>
        </p:txBody>
      </p:sp>
      <p:pic>
        <p:nvPicPr>
          <p:cNvPr id="5124" name="Picture 4" descr="Event Management System | Use Case Diagram Template">
            <a:extLst>
              <a:ext uri="{FF2B5EF4-FFF2-40B4-BE49-F238E27FC236}">
                <a16:creationId xmlns:a16="http://schemas.microsoft.com/office/drawing/2014/main" id="{2645B0FD-A2F3-FCC5-3639-493C80451D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219200"/>
            <a:ext cx="80772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968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80A3A-06CE-77DE-FD7E-86ECABB7FF5D}"/>
              </a:ext>
            </a:extLst>
          </p:cNvPr>
          <p:cNvSpPr>
            <a:spLocks noGrp="1"/>
          </p:cNvSpPr>
          <p:nvPr>
            <p:ph type="title"/>
          </p:nvPr>
        </p:nvSpPr>
        <p:spPr/>
        <p:txBody>
          <a:bodyPr/>
          <a:lstStyle/>
          <a:p>
            <a:r>
              <a:rPr lang="en-US" dirty="0"/>
              <a:t>CLASS DIAGRAM</a:t>
            </a:r>
            <a:endParaRPr lang="en-IN" dirty="0"/>
          </a:p>
        </p:txBody>
      </p:sp>
      <p:pic>
        <p:nvPicPr>
          <p:cNvPr id="14" name="Content Placeholder 13">
            <a:extLst>
              <a:ext uri="{FF2B5EF4-FFF2-40B4-BE49-F238E27FC236}">
                <a16:creationId xmlns:a16="http://schemas.microsoft.com/office/drawing/2014/main" id="{4C2AF946-9B29-A091-6FEB-18C11C1A4CEC}"/>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1219200" y="1828800"/>
            <a:ext cx="6781800" cy="4297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675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11ADD-C156-607B-8784-8ACFDDE60F51}"/>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3A37CAD2-004F-5E3D-5889-CFC25D80EB9B}"/>
              </a:ext>
            </a:extLst>
          </p:cNvPr>
          <p:cNvSpPr>
            <a:spLocks noGrp="1"/>
          </p:cNvSpPr>
          <p:nvPr>
            <p:ph idx="1"/>
          </p:nvPr>
        </p:nvSpPr>
        <p:spPr/>
        <p:txBody>
          <a:bodyPr>
            <a:normAutofit lnSpcReduction="10000"/>
          </a:bodyPr>
          <a:lstStyle/>
          <a:p>
            <a:r>
              <a:rPr lang="en-US" b="0" i="0" dirty="0">
                <a:solidFill>
                  <a:srgbClr val="ECECEC"/>
                </a:solidFill>
                <a:effectLst/>
                <a:latin typeface="Söhne"/>
              </a:rPr>
              <a:t>.</a:t>
            </a: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conclusion can highlight how an effective event management system streamlines processes, reduces manual errors, and enhances overall efficiency in planning and executing events.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By utilizing such a system, event organizers can save time, resources, and effort, allowing them to focus more on creativity and delivering exceptional experiences for attendees</a:t>
            </a:r>
          </a:p>
          <a:p>
            <a:endParaRPr lang="en-US" sz="2000" dirty="0">
              <a:latin typeface="Times New Roman" panose="02020603050405020304" pitchFamily="18" charset="0"/>
              <a:cs typeface="Times New Roman" panose="02020603050405020304" pitchFamily="18" charset="0"/>
            </a:endParaRPr>
          </a:p>
          <a:p>
            <a:r>
              <a:rPr lang="en-US" sz="2000" b="0" i="0" dirty="0">
                <a:effectLst/>
                <a:latin typeface="Times New Roman" panose="02020603050405020304" pitchFamily="18" charset="0"/>
                <a:cs typeface="Times New Roman" panose="02020603050405020304" pitchFamily="18" charset="0"/>
              </a:rPr>
              <a:t>As new innovations emerge and existing systems evolve, organizers can look forward to even greater efficiency, effectiveness.</a:t>
            </a:r>
          </a:p>
          <a:p>
            <a:pPr marL="0" indent="0">
              <a:buNone/>
            </a:pPr>
            <a:endParaRPr lang="en-US" sz="2000" b="0" i="0" dirty="0">
              <a:effectLst/>
              <a:latin typeface="Times New Roman" panose="02020603050405020304" pitchFamily="18" charset="0"/>
              <a:cs typeface="Times New Roman" panose="02020603050405020304" pitchFamily="18" charset="0"/>
            </a:endParaRPr>
          </a:p>
          <a:p>
            <a:r>
              <a:rPr lang="en-US" sz="2000" b="0" i="0" dirty="0">
                <a:effectLst/>
                <a:latin typeface="Times New Roman" panose="02020603050405020304" pitchFamily="18" charset="0"/>
                <a:cs typeface="Times New Roman" panose="02020603050405020304" pitchFamily="18" charset="0"/>
              </a:rPr>
              <a:t> creativity in planning and executing memorable events that leave a lasting impact on attendees</a:t>
            </a:r>
            <a:r>
              <a:rPr lang="en-US" sz="2000" b="0" i="0" dirty="0">
                <a:solidFill>
                  <a:schemeClr val="tx1">
                    <a:lumMod val="50000"/>
                    <a:lumOff val="50000"/>
                  </a:schemeClr>
                </a:solidFill>
                <a:effectLst/>
                <a:latin typeface="Times New Roman" panose="02020603050405020304" pitchFamily="18" charset="0"/>
                <a:cs typeface="Times New Roman" panose="02020603050405020304" pitchFamily="18" charset="0"/>
              </a:rPr>
              <a:t>.</a:t>
            </a:r>
            <a:endParaRPr lang="en-IN" sz="20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6172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1333</TotalTime>
  <Words>670</Words>
  <Application>Microsoft Office PowerPoint</Application>
  <PresentationFormat>On-screen Show (4:3)</PresentationFormat>
  <Paragraphs>45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Times New Roman</vt:lpstr>
      <vt:lpstr>Office Theme</vt:lpstr>
      <vt:lpstr>EVENT MANAGEMENT PLATFORM FOR ORGANIZING EVENTS</vt:lpstr>
      <vt:lpstr>Introduction</vt:lpstr>
      <vt:lpstr>Abstract</vt:lpstr>
      <vt:lpstr>objectives</vt:lpstr>
      <vt:lpstr>Material  and methods</vt:lpstr>
      <vt:lpstr>Results</vt:lpstr>
      <vt:lpstr>USE CASE DIAGRAM</vt:lpstr>
      <vt:lpstr>CLASS DIAGRAM</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intel</dc:creator>
  <cp:lastModifiedBy>Sadam Sneha</cp:lastModifiedBy>
  <cp:revision>12</cp:revision>
  <dcterms:created xsi:type="dcterms:W3CDTF">2024-03-07T07:25:11Z</dcterms:created>
  <dcterms:modified xsi:type="dcterms:W3CDTF">2024-03-08T07:41:09Z</dcterms:modified>
</cp:coreProperties>
</file>