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276" r:id="rId7"/>
    <p:sldId id="277" r:id="rId8"/>
    <p:sldId id="296" r:id="rId9"/>
    <p:sldId id="278" r:id="rId10"/>
    <p:sldId id="279" r:id="rId11"/>
    <p:sldId id="284" r:id="rId12"/>
    <p:sldId id="300" r:id="rId13"/>
    <p:sldId id="288" r:id="rId14"/>
    <p:sldId id="299" r:id="rId15"/>
    <p:sldId id="297" r:id="rId16"/>
    <p:sldId id="298"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5634"/>
  </p:normalViewPr>
  <p:slideViewPr>
    <p:cSldViewPr snapToGrid="0" showGuides="1">
      <p:cViewPr>
        <p:scale>
          <a:sx n="66" d="100"/>
          <a:sy n="66" d="100"/>
        </p:scale>
        <p:origin x="996" y="20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3/30/2024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3/30/2024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354564" y="438540"/>
            <a:ext cx="5859624" cy="3256379"/>
          </a:xfrm>
        </p:spPr>
        <p:txBody>
          <a:bodyPr/>
          <a:lstStyle/>
          <a:p>
            <a:r>
              <a:rPr lang="en-US" dirty="0"/>
              <a:t>MOUSE CURSOR CONTROL USING FACIAL MOVEMENTS IN REAL- TIME APPLICATIONS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59943" y="4141841"/>
            <a:ext cx="3007956" cy="969083"/>
          </a:xfrm>
        </p:spPr>
        <p:txBody>
          <a:bodyPr/>
          <a:lstStyle/>
          <a:p>
            <a:r>
              <a:rPr lang="en-US" dirty="0"/>
              <a:t>Presented by:</a:t>
            </a:r>
          </a:p>
          <a:p>
            <a:r>
              <a:rPr lang="en-US" dirty="0" err="1"/>
              <a:t>Bhavadharani</a:t>
            </a:r>
            <a:r>
              <a:rPr lang="en-US" dirty="0"/>
              <a:t> </a:t>
            </a:r>
            <a:r>
              <a:rPr lang="en-US" dirty="0" err="1"/>
              <a:t>Vembi.K</a:t>
            </a:r>
            <a:endParaRPr lang="en-US" dirty="0"/>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xmlns=""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xmlns=""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5" name="Picture Placeholder 24">
            <a:extLst>
              <a:ext uri="{FF2B5EF4-FFF2-40B4-BE49-F238E27FC236}">
                <a16:creationId xmlns:a16="http://schemas.microsoft.com/office/drawing/2014/main" id="{E5CDD562-4BDC-45C2-5530-D80704A0D2EE}"/>
              </a:ext>
            </a:extLst>
          </p:cNvPr>
          <p:cNvPicPr>
            <a:picLocks noGrp="1" noChangeAspect="1"/>
          </p:cNvPicPr>
          <p:nvPr>
            <p:ph type="pic" sz="quarter" idx="47"/>
          </p:nvPr>
        </p:nvPicPr>
        <p:blipFill>
          <a:blip r:embed="rId3"/>
          <a:srcRect l="24251" r="24251"/>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88219" y="55475"/>
            <a:ext cx="9823998" cy="1325563"/>
          </a:xfrm>
        </p:spPr>
        <p:txBody>
          <a:bodyPr/>
          <a:lstStyle/>
          <a:p>
            <a:r>
              <a:rPr lang="en-US" dirty="0"/>
              <a:t>Implementation</a:t>
            </a: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88219" y="718256"/>
            <a:ext cx="6893223" cy="5333739"/>
          </a:xfrm>
        </p:spPr>
        <p:txBody>
          <a:bodyPr/>
          <a:lstStyle/>
          <a:p>
            <a:pPr algn="l"/>
            <a:r>
              <a:rPr lang="en-US" b="0" i="0" dirty="0">
                <a:solidFill>
                  <a:schemeClr val="tx1">
                    <a:lumMod val="95000"/>
                    <a:lumOff val="5000"/>
                  </a:schemeClr>
                </a:solidFill>
                <a:effectLst/>
                <a:latin typeface="Söhne"/>
              </a:rPr>
              <a:t>Implementing mouse cursor control using facial movements in python involves several steps:</a:t>
            </a:r>
          </a:p>
          <a:p>
            <a:pPr algn="l">
              <a:buFont typeface="+mj-lt"/>
              <a:buAutoNum type="arabicPeriod"/>
            </a:pPr>
            <a:r>
              <a:rPr lang="en-US" b="1" i="0" dirty="0">
                <a:solidFill>
                  <a:schemeClr val="tx1">
                    <a:lumMod val="95000"/>
                    <a:lumOff val="5000"/>
                  </a:schemeClr>
                </a:solidFill>
                <a:effectLst/>
                <a:latin typeface="Söhne"/>
              </a:rPr>
              <a:t>Facial Detection</a:t>
            </a:r>
            <a:r>
              <a:rPr lang="en-US" b="0" i="0" dirty="0">
                <a:solidFill>
                  <a:schemeClr val="tx1">
                    <a:lumMod val="95000"/>
                    <a:lumOff val="5000"/>
                  </a:schemeClr>
                </a:solidFill>
                <a:effectLst/>
                <a:latin typeface="Söhne"/>
              </a:rPr>
              <a:t>: Use a facial detection algorithm to detect and track the user's face in real-time. Popular libraries like OpenCV or </a:t>
            </a:r>
            <a:r>
              <a:rPr lang="en-US" dirty="0" err="1">
                <a:solidFill>
                  <a:schemeClr val="tx1">
                    <a:lumMod val="95000"/>
                    <a:lumOff val="5000"/>
                  </a:schemeClr>
                </a:solidFill>
                <a:latin typeface="Söhne"/>
              </a:rPr>
              <a:t>D</a:t>
            </a:r>
            <a:r>
              <a:rPr lang="en-US" b="0" i="0" dirty="0" err="1">
                <a:solidFill>
                  <a:schemeClr val="tx1">
                    <a:lumMod val="95000"/>
                    <a:lumOff val="5000"/>
                  </a:schemeClr>
                </a:solidFill>
                <a:effectLst/>
                <a:latin typeface="Söhne"/>
              </a:rPr>
              <a:t>lib</a:t>
            </a:r>
            <a:r>
              <a:rPr lang="en-US" b="0" i="0" dirty="0">
                <a:solidFill>
                  <a:schemeClr val="tx1">
                    <a:lumMod val="95000"/>
                    <a:lumOff val="5000"/>
                  </a:schemeClr>
                </a:solidFill>
                <a:effectLst/>
                <a:latin typeface="Söhne"/>
              </a:rPr>
              <a:t> can be used for this purpose.</a:t>
            </a:r>
          </a:p>
          <a:p>
            <a:pPr algn="l">
              <a:buFont typeface="+mj-lt"/>
              <a:buAutoNum type="arabicPeriod"/>
            </a:pPr>
            <a:r>
              <a:rPr lang="en-US" b="1" i="0" dirty="0">
                <a:solidFill>
                  <a:schemeClr val="tx1">
                    <a:lumMod val="95000"/>
                    <a:lumOff val="5000"/>
                  </a:schemeClr>
                </a:solidFill>
                <a:effectLst/>
                <a:latin typeface="Söhne"/>
              </a:rPr>
              <a:t>Facial Landmark Detection</a:t>
            </a:r>
            <a:r>
              <a:rPr lang="en-US" b="0" i="0" dirty="0">
                <a:solidFill>
                  <a:schemeClr val="tx1">
                    <a:lumMod val="95000"/>
                    <a:lumOff val="5000"/>
                  </a:schemeClr>
                </a:solidFill>
                <a:effectLst/>
                <a:latin typeface="Söhne"/>
              </a:rPr>
              <a:t>: Once the face is detected, use a facial landmark detection algorithm to identify key points on the face, such as the eyes, nose, and mouth. Libraries like </a:t>
            </a:r>
            <a:r>
              <a:rPr lang="en-US" dirty="0" err="1">
                <a:solidFill>
                  <a:schemeClr val="tx1">
                    <a:lumMod val="95000"/>
                    <a:lumOff val="5000"/>
                  </a:schemeClr>
                </a:solidFill>
                <a:latin typeface="Söhne"/>
              </a:rPr>
              <a:t>D</a:t>
            </a:r>
            <a:r>
              <a:rPr lang="en-US" b="0" i="0" dirty="0" err="1">
                <a:solidFill>
                  <a:schemeClr val="tx1">
                    <a:lumMod val="95000"/>
                    <a:lumOff val="5000"/>
                  </a:schemeClr>
                </a:solidFill>
                <a:effectLst/>
                <a:latin typeface="Söhne"/>
              </a:rPr>
              <a:t>lib</a:t>
            </a:r>
            <a:r>
              <a:rPr lang="en-US" b="0" i="0" dirty="0">
                <a:solidFill>
                  <a:schemeClr val="tx1">
                    <a:lumMod val="95000"/>
                    <a:lumOff val="5000"/>
                  </a:schemeClr>
                </a:solidFill>
                <a:effectLst/>
                <a:latin typeface="Söhne"/>
              </a:rPr>
              <a:t> or OpenCV's Deep Learning module can be used for this step.</a:t>
            </a:r>
          </a:p>
          <a:p>
            <a:pPr algn="l">
              <a:buFont typeface="+mj-lt"/>
              <a:buAutoNum type="arabicPeriod"/>
            </a:pPr>
            <a:r>
              <a:rPr lang="en-US" b="1" i="0" dirty="0">
                <a:solidFill>
                  <a:schemeClr val="tx1">
                    <a:lumMod val="95000"/>
                    <a:lumOff val="5000"/>
                  </a:schemeClr>
                </a:solidFill>
                <a:effectLst/>
                <a:latin typeface="Söhne"/>
              </a:rPr>
              <a:t>Calculating Facial Movements</a:t>
            </a:r>
            <a:r>
              <a:rPr lang="en-US" b="0" i="0" dirty="0">
                <a:solidFill>
                  <a:schemeClr val="tx1">
                    <a:lumMod val="95000"/>
                    <a:lumOff val="5000"/>
                  </a:schemeClr>
                </a:solidFill>
                <a:effectLst/>
                <a:latin typeface="Söhne"/>
              </a:rPr>
              <a:t>: Analyze the movement of facial landmarks, particularly those around the eyes and eyebrows, to determine the direction and extent of facial movements.</a:t>
            </a:r>
          </a:p>
          <a:p>
            <a:pPr algn="l">
              <a:buFont typeface="+mj-lt"/>
              <a:buAutoNum type="arabicPeriod"/>
            </a:pPr>
            <a:r>
              <a:rPr lang="en-US" b="1" i="0" dirty="0">
                <a:solidFill>
                  <a:schemeClr val="tx1">
                    <a:lumMod val="95000"/>
                    <a:lumOff val="5000"/>
                  </a:schemeClr>
                </a:solidFill>
                <a:effectLst/>
                <a:latin typeface="Söhne"/>
              </a:rPr>
              <a:t>Mapping to Mouse Cursor Movements</a:t>
            </a:r>
            <a:r>
              <a:rPr lang="en-US" b="0" i="0" dirty="0">
                <a:solidFill>
                  <a:schemeClr val="tx1">
                    <a:lumMod val="95000"/>
                    <a:lumOff val="5000"/>
                  </a:schemeClr>
                </a:solidFill>
                <a:effectLst/>
                <a:latin typeface="Söhne"/>
              </a:rPr>
              <a:t>: Map the detected facial movements to mouse cursor movements. For example, if the user raises their eyebrows, move the cursor upwards; if they squint, move the cursor downwards, and so on.</a:t>
            </a:r>
          </a:p>
          <a:p>
            <a:pPr algn="l">
              <a:buFont typeface="+mj-lt"/>
              <a:buAutoNum type="arabicPeriod"/>
            </a:pPr>
            <a:r>
              <a:rPr lang="en-US" b="1" i="0" dirty="0">
                <a:solidFill>
                  <a:schemeClr val="tx1">
                    <a:lumMod val="95000"/>
                    <a:lumOff val="5000"/>
                  </a:schemeClr>
                </a:solidFill>
                <a:effectLst/>
                <a:latin typeface="Söhne"/>
              </a:rPr>
              <a:t>Cursor Control Algorithm</a:t>
            </a:r>
            <a:r>
              <a:rPr lang="en-US" b="0" i="0" dirty="0">
                <a:solidFill>
                  <a:schemeClr val="tx1">
                    <a:lumMod val="95000"/>
                    <a:lumOff val="5000"/>
                  </a:schemeClr>
                </a:solidFill>
                <a:effectLst/>
                <a:latin typeface="Söhne"/>
              </a:rPr>
              <a:t>: Implement a cursor control algorithm </a:t>
            </a:r>
            <a:r>
              <a:rPr lang="en-US" b="0" i="0" dirty="0" smtClean="0">
                <a:solidFill>
                  <a:schemeClr val="tx1">
                    <a:lumMod val="95000"/>
                    <a:lumOff val="5000"/>
                  </a:schemeClr>
                </a:solidFill>
                <a:effectLst/>
                <a:latin typeface="Söhne"/>
              </a:rPr>
              <a:t>  to </a:t>
            </a:r>
            <a:r>
              <a:rPr lang="en-US" b="0" i="0" dirty="0">
                <a:solidFill>
                  <a:schemeClr val="tx1">
                    <a:lumMod val="95000"/>
                    <a:lumOff val="5000"/>
                  </a:schemeClr>
                </a:solidFill>
                <a:effectLst/>
                <a:latin typeface="Söhne"/>
              </a:rPr>
              <a:t>ensure smooth and intuitive control of the mouse cursor based on facial movements. This may involve filtering noisy signals, setting appropriate sensitivity thresholds, and adjusting cursor speed.</a:t>
            </a:r>
          </a:p>
          <a:p>
            <a:pPr algn="l">
              <a:buFont typeface="+mj-lt"/>
              <a:buAutoNum type="arabicPeriod"/>
            </a:pPr>
            <a:r>
              <a:rPr lang="en-US" b="1" i="0" dirty="0">
                <a:solidFill>
                  <a:schemeClr val="tx1">
                    <a:lumMod val="95000"/>
                    <a:lumOff val="5000"/>
                  </a:schemeClr>
                </a:solidFill>
                <a:effectLst/>
                <a:latin typeface="Söhne"/>
              </a:rPr>
              <a:t>Integration with Operating System</a:t>
            </a:r>
            <a:r>
              <a:rPr lang="en-US" b="0" i="0" dirty="0">
                <a:solidFill>
                  <a:schemeClr val="tx1">
                    <a:lumMod val="95000"/>
                    <a:lumOff val="5000"/>
                  </a:schemeClr>
                </a:solidFill>
                <a:effectLst/>
                <a:latin typeface="Söhne"/>
              </a:rPr>
              <a:t>: Use libraries or system APIs to control the mouse cursor programmatically. This typically involves sending mouse movement and click commands to the operating system.</a:t>
            </a:r>
          </a:p>
          <a:p>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pic>
        <p:nvPicPr>
          <p:cNvPr id="16" name="Picture Placeholder 15">
            <a:extLst>
              <a:ext uri="{FF2B5EF4-FFF2-40B4-BE49-F238E27FC236}">
                <a16:creationId xmlns:a16="http://schemas.microsoft.com/office/drawing/2014/main" id="{2507B5BB-49C2-75A3-5EC0-BE914A771297}"/>
              </a:ext>
            </a:extLst>
          </p:cNvPr>
          <p:cNvPicPr>
            <a:picLocks noGrp="1" noChangeAspect="1"/>
          </p:cNvPicPr>
          <p:nvPr>
            <p:ph type="pic" sz="quarter" idx="48"/>
          </p:nvPr>
        </p:nvPicPr>
        <p:blipFill>
          <a:blip r:embed="rId3"/>
          <a:srcRect l="9814" r="9814"/>
          <a:stretch>
            <a:fillRect/>
          </a:stretch>
        </p:blipFill>
        <p:spPr/>
      </p:pic>
    </p:spTree>
    <p:extLst>
      <p:ext uri="{BB962C8B-B14F-4D97-AF65-F5344CB8AC3E}">
        <p14:creationId xmlns:p14="http://schemas.microsoft.com/office/powerpoint/2010/main" val="415753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31"/>
          </p:nvPr>
        </p:nvSpPr>
        <p:spPr/>
        <p:txBody>
          <a:bodyPr/>
          <a:lstStyle/>
          <a:p>
            <a:fld id="{47FEACEE-25B4-4A2D-B147-27296E36371D}" type="slidenum">
              <a:rPr lang="en-US" altLang="zh-CN" noProof="0" smtClean="0"/>
              <a:pPr/>
              <a:t>11</a:t>
            </a:fld>
            <a:endParaRPr lang="en-US" altLang="zh-CN" noProof="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775" y="-20955"/>
            <a:ext cx="5610225" cy="6238875"/>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535" y="209230"/>
            <a:ext cx="6777265" cy="6143625"/>
          </a:xfrm>
          <a:prstGeom prst="rect">
            <a:avLst/>
          </a:prstGeom>
        </p:spPr>
      </p:pic>
    </p:spTree>
    <p:extLst>
      <p:ext uri="{BB962C8B-B14F-4D97-AF65-F5344CB8AC3E}">
        <p14:creationId xmlns:p14="http://schemas.microsoft.com/office/powerpoint/2010/main" val="182600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2B1D-C8F6-F988-6C2B-341C38D7AB51}"/>
              </a:ext>
            </a:extLst>
          </p:cNvPr>
          <p:cNvSpPr>
            <a:spLocks noGrp="1"/>
          </p:cNvSpPr>
          <p:nvPr>
            <p:ph type="title"/>
          </p:nvPr>
        </p:nvSpPr>
        <p:spPr>
          <a:xfrm>
            <a:off x="5753846" y="1268963"/>
            <a:ext cx="4518122" cy="717925"/>
          </a:xfrm>
        </p:spPr>
        <p:txBody>
          <a:bodyPr/>
          <a:lstStyle/>
          <a:p>
            <a:r>
              <a:rPr lang="en-IN" sz="4000" dirty="0"/>
              <a:t>Conclusion</a:t>
            </a:r>
          </a:p>
        </p:txBody>
      </p:sp>
      <p:sp>
        <p:nvSpPr>
          <p:cNvPr id="3" name="Text Placeholder 2">
            <a:extLst>
              <a:ext uri="{FF2B5EF4-FFF2-40B4-BE49-F238E27FC236}">
                <a16:creationId xmlns:a16="http://schemas.microsoft.com/office/drawing/2014/main" id="{A634A558-C2B4-D5D4-ED80-D1C9AD132204}"/>
              </a:ext>
            </a:extLst>
          </p:cNvPr>
          <p:cNvSpPr>
            <a:spLocks noGrp="1"/>
          </p:cNvSpPr>
          <p:nvPr>
            <p:ph type="body" sz="quarter" idx="29"/>
          </p:nvPr>
        </p:nvSpPr>
        <p:spPr>
          <a:xfrm>
            <a:off x="5499278" y="2332744"/>
            <a:ext cx="5517609" cy="3885176"/>
          </a:xfrm>
        </p:spPr>
        <p:txBody>
          <a:bodyPr/>
          <a:lstStyle/>
          <a:p>
            <a:pPr marL="285750" indent="-285750">
              <a:buFont typeface="Wingdings" panose="05000000000000000000" pitchFamily="2" charset="2"/>
              <a:buChar char="Ø"/>
            </a:pPr>
            <a:r>
              <a:rPr lang="en-US" sz="1600" dirty="0"/>
              <a:t>A system that makes it possible for a person with a disability to engage with a computer has been successfully designed and tested. The technique can be improved even more and applied in several other applications. The system can be modified to make it easier for people with disabilities to operate home appliances like TVs, lights, doors, etc.</a:t>
            </a:r>
          </a:p>
          <a:p>
            <a:pPr marL="285750" indent="-285750">
              <a:buFont typeface="Wingdings" panose="05000000000000000000" pitchFamily="2" charset="2"/>
              <a:buChar char="Ø"/>
            </a:pPr>
            <a:r>
              <a:rPr lang="en-US" sz="1600" dirty="0"/>
              <a:t> </a:t>
            </a:r>
            <a:r>
              <a:rPr lang="en-US" sz="1600" b="0" i="0" dirty="0">
                <a:effectLst/>
                <a:latin typeface="ElsevierGulliver"/>
              </a:rPr>
              <a:t>A smart system, which is adapted, efficient, and robust to help to detect the emotions of the disabled people who could not make physical movements easily. These people tend to be seated in wheelchair and require full-time assistance in most of their physical movements.</a:t>
            </a:r>
          </a:p>
          <a:p>
            <a:pPr marL="285750" indent="-285750">
              <a:buFont typeface="Wingdings" panose="05000000000000000000" pitchFamily="2" charset="2"/>
              <a:buChar char="Ø"/>
            </a:pPr>
            <a:r>
              <a:rPr lang="en-US" sz="1600" dirty="0"/>
              <a:t>The recognition and analysis of eye movements have potential applications in virtual reality and gaming</a:t>
            </a:r>
            <a:r>
              <a:rPr lang="en-US" dirty="0"/>
              <a:t>.</a:t>
            </a:r>
            <a:endParaRPr lang="en-IN" dirty="0"/>
          </a:p>
        </p:txBody>
      </p:sp>
      <p:sp>
        <p:nvSpPr>
          <p:cNvPr id="4" name="Footer Placeholder 3">
            <a:extLst>
              <a:ext uri="{FF2B5EF4-FFF2-40B4-BE49-F238E27FC236}">
                <a16:creationId xmlns:a16="http://schemas.microsoft.com/office/drawing/2014/main" id="{1CF2D417-0AA3-4E4A-D1ED-2656C8A62230}"/>
              </a:ext>
            </a:extLst>
          </p:cNvPr>
          <p:cNvSpPr>
            <a:spLocks noGrp="1"/>
          </p:cNvSpPr>
          <p:nvPr>
            <p:ph type="ftr" sz="quarter" idx="30"/>
          </p:nvPr>
        </p:nvSpPr>
        <p:spPr/>
        <p:txBody>
          <a:bodyPr/>
          <a:lstStyle/>
          <a:p>
            <a:r>
              <a:rPr lang="en-US" dirty="0"/>
              <a:t>Mouse Cursor Control Using Facial Movements</a:t>
            </a:r>
            <a:endParaRPr lang="en-US" noProof="0" dirty="0"/>
          </a:p>
        </p:txBody>
      </p:sp>
      <p:sp>
        <p:nvSpPr>
          <p:cNvPr id="5" name="Slide Number Placeholder 4">
            <a:extLst>
              <a:ext uri="{FF2B5EF4-FFF2-40B4-BE49-F238E27FC236}">
                <a16:creationId xmlns:a16="http://schemas.microsoft.com/office/drawing/2014/main" id="{2AFBA9D5-9276-66C9-50A6-755169443F4E}"/>
              </a:ext>
            </a:extLst>
          </p:cNvPr>
          <p:cNvSpPr>
            <a:spLocks noGrp="1"/>
          </p:cNvSpPr>
          <p:nvPr>
            <p:ph type="sldNum" sz="quarter" idx="31"/>
          </p:nvPr>
        </p:nvSpPr>
        <p:spPr/>
        <p:txBody>
          <a:bodyPr/>
          <a:lstStyle/>
          <a:p>
            <a:fld id="{47FEACEE-25B4-4A2D-B147-27296E36371D}" type="slidenum">
              <a:rPr lang="en-US" altLang="zh-CN" noProof="0" smtClean="0"/>
              <a:pPr/>
              <a:t>12</a:t>
            </a:fld>
            <a:endParaRPr lang="en-US" altLang="zh-CN" noProof="0" dirty="0"/>
          </a:p>
        </p:txBody>
      </p:sp>
    </p:spTree>
    <p:extLst>
      <p:ext uri="{BB962C8B-B14F-4D97-AF65-F5344CB8AC3E}">
        <p14:creationId xmlns:p14="http://schemas.microsoft.com/office/powerpoint/2010/main" val="2269084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408E-14DC-9233-61F6-38CB354B2475}"/>
              </a:ext>
            </a:extLst>
          </p:cNvPr>
          <p:cNvSpPr>
            <a:spLocks noGrp="1"/>
          </p:cNvSpPr>
          <p:nvPr>
            <p:ph type="title"/>
          </p:nvPr>
        </p:nvSpPr>
        <p:spPr>
          <a:xfrm>
            <a:off x="5421087" y="167885"/>
            <a:ext cx="4518122" cy="858482"/>
          </a:xfrm>
        </p:spPr>
        <p:txBody>
          <a:bodyPr/>
          <a:lstStyle/>
          <a:p>
            <a:r>
              <a:rPr lang="en-IN" dirty="0"/>
              <a:t>Reference</a:t>
            </a:r>
          </a:p>
        </p:txBody>
      </p:sp>
      <p:sp>
        <p:nvSpPr>
          <p:cNvPr id="3" name="Text Placeholder 2">
            <a:extLst>
              <a:ext uri="{FF2B5EF4-FFF2-40B4-BE49-F238E27FC236}">
                <a16:creationId xmlns:a16="http://schemas.microsoft.com/office/drawing/2014/main" id="{DA37597D-D48F-A6F4-32DB-310596774F56}"/>
              </a:ext>
            </a:extLst>
          </p:cNvPr>
          <p:cNvSpPr>
            <a:spLocks noGrp="1"/>
          </p:cNvSpPr>
          <p:nvPr>
            <p:ph type="body" sz="quarter" idx="29"/>
          </p:nvPr>
        </p:nvSpPr>
        <p:spPr>
          <a:xfrm>
            <a:off x="5421087" y="1194318"/>
            <a:ext cx="5347606" cy="4460033"/>
          </a:xfrm>
        </p:spPr>
        <p:txBody>
          <a:bodyPr/>
          <a:lstStyle/>
          <a:p>
            <a:r>
              <a:rPr lang="en-IN" dirty="0"/>
              <a:t>[1] "Controlling a wheel chair indoors using thought" B. </a:t>
            </a:r>
            <a:r>
              <a:rPr lang="en-IN" dirty="0" err="1"/>
              <a:t>Rebsamen</a:t>
            </a:r>
            <a:r>
              <a:rPr lang="en-IN" dirty="0"/>
              <a:t>, C. L. Teo, Q. Zeng, M. Ang. Jr. IEEE Intelligent Systems, 2007, pp. 18-24.</a:t>
            </a:r>
          </a:p>
          <a:p>
            <a:r>
              <a:rPr lang="en-IN" dirty="0"/>
              <a:t> [2] C. A. Chin "Enhanced Hybrid Electromyogram / Eye gaze tracking cursor control system for hands-free computer interaction”, Proceedings of the 28th IEEE EMBS Annual International Conference, New York City, USA, Aug 30-Sept 3, 2006, pp. 2296-2299. </a:t>
            </a:r>
          </a:p>
          <a:p>
            <a:r>
              <a:rPr lang="en-IN" dirty="0"/>
              <a:t>[3] J. </a:t>
            </a:r>
            <a:r>
              <a:rPr lang="en-IN" dirty="0" err="1"/>
              <a:t>Kierkels</a:t>
            </a:r>
            <a:r>
              <a:rPr lang="en-IN" dirty="0"/>
              <a:t>, J. </a:t>
            </a:r>
            <a:r>
              <a:rPr lang="en-IN" dirty="0" err="1"/>
              <a:t>Riani</a:t>
            </a:r>
            <a:r>
              <a:rPr lang="en-IN" dirty="0"/>
              <a:t>, J. </a:t>
            </a:r>
            <a:r>
              <a:rPr lang="en-IN" dirty="0" err="1"/>
              <a:t>Bergmans</a:t>
            </a:r>
            <a:r>
              <a:rPr lang="en-IN" dirty="0"/>
              <a:t>, “Using an Eye tracker for Accurate Eye Movement Artifact Correction”, IEEE Transactions on Biomedical Engineering, vol. 54, no. 7, July 2007, pp. 1257-1267.</a:t>
            </a:r>
          </a:p>
          <a:p>
            <a:r>
              <a:rPr lang="en-IN" dirty="0"/>
              <a:t> [4] A. E. Kaufman, A. Bandyopadhyay, B. D. </a:t>
            </a:r>
            <a:r>
              <a:rPr lang="en-IN" dirty="0" err="1"/>
              <a:t>Shaviv</a:t>
            </a:r>
            <a:r>
              <a:rPr lang="en-IN" dirty="0"/>
              <a:t>, "An Eye Tracking Computer User Interface", Research Frontier in Virtual Reality Workshop Proceedings, IEEE Computer Society Press, October 1993, pp. 78-84.. </a:t>
            </a:r>
          </a:p>
        </p:txBody>
      </p:sp>
      <p:sp>
        <p:nvSpPr>
          <p:cNvPr id="4" name="Footer Placeholder 3">
            <a:extLst>
              <a:ext uri="{FF2B5EF4-FFF2-40B4-BE49-F238E27FC236}">
                <a16:creationId xmlns:a16="http://schemas.microsoft.com/office/drawing/2014/main" id="{1755C782-2CBB-C6C0-FD10-376BE38B9B78}"/>
              </a:ext>
            </a:extLst>
          </p:cNvPr>
          <p:cNvSpPr>
            <a:spLocks noGrp="1"/>
          </p:cNvSpPr>
          <p:nvPr>
            <p:ph type="ftr" sz="quarter" idx="30"/>
          </p:nvPr>
        </p:nvSpPr>
        <p:spPr/>
        <p:txBody>
          <a:bodyPr/>
          <a:lstStyle/>
          <a:p>
            <a:r>
              <a:rPr lang="en-US" dirty="0"/>
              <a:t>Mouse Cursor Control Using Facial Movements</a:t>
            </a:r>
            <a:endParaRPr lang="en-US" noProof="0" dirty="0"/>
          </a:p>
        </p:txBody>
      </p:sp>
      <p:sp>
        <p:nvSpPr>
          <p:cNvPr id="5" name="Slide Number Placeholder 4">
            <a:extLst>
              <a:ext uri="{FF2B5EF4-FFF2-40B4-BE49-F238E27FC236}">
                <a16:creationId xmlns:a16="http://schemas.microsoft.com/office/drawing/2014/main" id="{689BDFB3-C6BD-A4C9-52E2-A89DF348C901}"/>
              </a:ext>
            </a:extLst>
          </p:cNvPr>
          <p:cNvSpPr>
            <a:spLocks noGrp="1"/>
          </p:cNvSpPr>
          <p:nvPr>
            <p:ph type="sldNum" sz="quarter" idx="31"/>
          </p:nvPr>
        </p:nvSpPr>
        <p:spPr/>
        <p:txBody>
          <a:bodyPr/>
          <a:lstStyle/>
          <a:p>
            <a:fld id="{47FEACEE-25B4-4A2D-B147-27296E36371D}" type="slidenum">
              <a:rPr lang="en-US" altLang="zh-CN" noProof="0" smtClean="0"/>
              <a:pPr/>
              <a:t>13</a:t>
            </a:fld>
            <a:endParaRPr lang="en-US" altLang="zh-CN" noProof="0" dirty="0"/>
          </a:p>
        </p:txBody>
      </p:sp>
    </p:spTree>
    <p:extLst>
      <p:ext uri="{BB962C8B-B14F-4D97-AF65-F5344CB8AC3E}">
        <p14:creationId xmlns:p14="http://schemas.microsoft.com/office/powerpoint/2010/main" val="3365745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70879" y="1391248"/>
            <a:ext cx="5055698" cy="1325563"/>
          </a:xfrm>
        </p:spPr>
        <p:txBody>
          <a:bodyPr/>
          <a:lstStyle/>
          <a:p>
            <a:r>
              <a:rPr lang="en-US" sz="4800" dirty="0">
                <a:latin typeface="Algerian" panose="04020705040A02060702" pitchFamily="82" charset="0"/>
              </a:rPr>
              <a:t>Thank you</a:t>
            </a:r>
          </a:p>
        </p:txBody>
      </p:sp>
      <p:pic>
        <p:nvPicPr>
          <p:cNvPr id="9" name="Picture Placeholder 8">
            <a:extLst>
              <a:ext uri="{FF2B5EF4-FFF2-40B4-BE49-F238E27FC236}">
                <a16:creationId xmlns:a16="http://schemas.microsoft.com/office/drawing/2014/main" id="{F06F37CF-0A88-DECD-EED2-E0979F54ABC2}"/>
              </a:ext>
            </a:extLst>
          </p:cNvPr>
          <p:cNvPicPr>
            <a:picLocks noGrp="1" noChangeAspect="1"/>
          </p:cNvPicPr>
          <p:nvPr>
            <p:ph type="pic" sz="quarter" idx="50"/>
          </p:nvPr>
        </p:nvPicPr>
        <p:blipFill>
          <a:blip r:embed="rId3"/>
          <a:srcRect l="8210" r="8210"/>
          <a:stretch>
            <a:fillRect/>
          </a:stretch>
        </p:blipFill>
        <p:spPr/>
      </p:pic>
      <p:pic>
        <p:nvPicPr>
          <p:cNvPr id="26" name="Picture Placeholder 25">
            <a:extLst>
              <a:ext uri="{FF2B5EF4-FFF2-40B4-BE49-F238E27FC236}">
                <a16:creationId xmlns:a16="http://schemas.microsoft.com/office/drawing/2014/main" id="{B603C812-8D9D-ACC8-6AEE-115957ECB05E}"/>
              </a:ext>
            </a:extLst>
          </p:cNvPr>
          <p:cNvPicPr>
            <a:picLocks noGrp="1" noChangeAspect="1"/>
          </p:cNvPicPr>
          <p:nvPr>
            <p:ph type="pic" sz="quarter" idx="48"/>
          </p:nvPr>
        </p:nvPicPr>
        <p:blipFill>
          <a:blip r:embed="rId4"/>
          <a:srcRect t="906" b="906"/>
          <a:stretch>
            <a:fillRect/>
          </a:stretch>
        </p:blipFill>
        <p:spPr/>
      </p:pic>
      <p:pic>
        <p:nvPicPr>
          <p:cNvPr id="35" name="Picture Placeholder 34">
            <a:extLst>
              <a:ext uri="{FF2B5EF4-FFF2-40B4-BE49-F238E27FC236}">
                <a16:creationId xmlns:a16="http://schemas.microsoft.com/office/drawing/2014/main" id="{DF9F9F74-DCDD-82F0-FD15-50E70C1BC46B}"/>
              </a:ext>
            </a:extLst>
          </p:cNvPr>
          <p:cNvPicPr>
            <a:picLocks noGrp="1" noChangeAspect="1"/>
          </p:cNvPicPr>
          <p:nvPr>
            <p:ph type="pic" sz="quarter" idx="49"/>
          </p:nvPr>
        </p:nvPicPr>
        <p:blipFill>
          <a:blip r:embed="rId5"/>
          <a:srcRect t="338" b="338"/>
          <a:stretch>
            <a:fillRect/>
          </a:stretch>
        </p:blipFill>
        <p:spPr/>
      </p:pic>
      <p:pic>
        <p:nvPicPr>
          <p:cNvPr id="47" name="Picture Placeholder 46">
            <a:extLst>
              <a:ext uri="{FF2B5EF4-FFF2-40B4-BE49-F238E27FC236}">
                <a16:creationId xmlns:a16="http://schemas.microsoft.com/office/drawing/2014/main" id="{18EE6581-342C-0769-53E6-1886AE97D5A5}"/>
              </a:ext>
            </a:extLst>
          </p:cNvPr>
          <p:cNvPicPr>
            <a:picLocks noGrp="1" noChangeAspect="1"/>
          </p:cNvPicPr>
          <p:nvPr>
            <p:ph type="pic" sz="quarter" idx="51"/>
          </p:nvPr>
        </p:nvPicPr>
        <p:blipFill>
          <a:blip r:embed="rId6"/>
          <a:srcRect l="14995" r="14995"/>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Abstract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Introduction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Problem Statement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Proposed Objective</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Implementation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497326"/>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MOUSE CURSOR CONTROL USING FACIAL MOVEMENTS IN REAL- TIME APPLICATIONS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25091" y="561539"/>
            <a:ext cx="5117162" cy="939262"/>
          </a:xfrm>
        </p:spPr>
        <p:txBody>
          <a:bodyPr/>
          <a:lstStyle/>
          <a:p>
            <a:r>
              <a:rPr lang="en-US" dirty="0"/>
              <a:t>Abstract</a:t>
            </a:r>
            <a:br>
              <a:rPr lang="en-US" dirty="0"/>
            </a:b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0" y="1539301"/>
            <a:ext cx="4939504" cy="4836975"/>
          </a:xfrm>
        </p:spPr>
        <p:txBody>
          <a:bodyPr/>
          <a:lstStyle/>
          <a:p>
            <a:pPr marL="285750" indent="-285750">
              <a:buFont typeface="Wingdings" panose="05000000000000000000" pitchFamily="2" charset="2"/>
              <a:buChar char="v"/>
            </a:pPr>
            <a:r>
              <a:rPr lang="en-US" dirty="0"/>
              <a:t> People with physical disabilities play a significant role in our society. The idea of eye controls is particularly advantageous for the development of natural input as well as for people with disabilities and other impairments. </a:t>
            </a:r>
          </a:p>
          <a:p>
            <a:pPr marL="285750" indent="-285750">
              <a:buFont typeface="Wingdings" panose="05000000000000000000" pitchFamily="2" charset="2"/>
              <a:buChar char="v"/>
            </a:pPr>
            <a:r>
              <a:rPr lang="en-US" dirty="0"/>
              <a:t>The goal of this project is to introduce new technology to persons with disabilities. This research presents an algorithm that is designed with impaired persons in mind. </a:t>
            </a:r>
          </a:p>
          <a:p>
            <a:pPr marL="285750" indent="-285750">
              <a:buFont typeface="Wingdings" panose="05000000000000000000" pitchFamily="2" charset="2"/>
              <a:buChar char="v"/>
            </a:pPr>
            <a:r>
              <a:rPr lang="en-US" dirty="0"/>
              <a:t> We used a toolkit called </a:t>
            </a:r>
            <a:r>
              <a:rPr lang="en-US" dirty="0" err="1"/>
              <a:t>Dlib</a:t>
            </a:r>
            <a:r>
              <a:rPr lang="en-US" dirty="0"/>
              <a:t>, which not only performs rapid face detection but also helps us to predict facial landmarks.</a:t>
            </a:r>
          </a:p>
          <a:p>
            <a:pPr marL="285750" indent="-285750">
              <a:buFont typeface="Wingdings" panose="05000000000000000000" pitchFamily="2" charset="2"/>
              <a:buChar char="v"/>
            </a:pPr>
            <a:r>
              <a:rPr lang="en-US" dirty="0"/>
              <a:t>This algorithm handles user-machine interaction allows people with physical disabilities to move the computer cursor with the use of facial expressions to the left, right, up, and down directions. Through winks and blinks, the algorithm also enables the user to open and close folders, files, and apps. It provides disabled people with the chance to work.</a:t>
            </a:r>
          </a:p>
          <a:p>
            <a:endParaRPr lang="en-US" dirty="0"/>
          </a:p>
          <a:p>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xmlns="" val="1"/>
              </a:ext>
            </a:extLst>
          </p:cNvPr>
          <p:cNvSpPr/>
          <p:nvPr/>
        </p:nvSpPr>
        <p:spPr>
          <a:xfrm>
            <a:off x="4939504" y="-54636"/>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23" name="Picture Placeholder 22">
            <a:extLst>
              <a:ext uri="{FF2B5EF4-FFF2-40B4-BE49-F238E27FC236}">
                <a16:creationId xmlns:a16="http://schemas.microsoft.com/office/drawing/2014/main" id="{84B4FE72-A396-9635-56F6-263539374D63}"/>
              </a:ext>
            </a:extLst>
          </p:cNvPr>
          <p:cNvPicPr>
            <a:picLocks noGrp="1" noChangeAspect="1"/>
          </p:cNvPicPr>
          <p:nvPr>
            <p:ph type="pic" sz="quarter" idx="51"/>
          </p:nvPr>
        </p:nvPicPr>
        <p:blipFill>
          <a:blip r:embed="rId3"/>
          <a:srcRect l="7933" r="7933"/>
          <a:stretch>
            <a:fillRect/>
          </a:stretch>
        </p:blipFill>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657936" y="1548880"/>
            <a:ext cx="4441188" cy="2873830"/>
          </a:xfrm>
        </p:spPr>
        <p:txBody>
          <a:bodyPr/>
          <a:lstStyle/>
          <a:p>
            <a:r>
              <a:rPr lang="en-US" sz="1800" dirty="0"/>
              <a:t/>
            </a:r>
            <a:br>
              <a:rPr lang="en-US" sz="1800" dirty="0"/>
            </a:br>
            <a:r>
              <a:rPr lang="en-US" sz="1800" dirty="0"/>
              <a:t/>
            </a:r>
            <a:br>
              <a:rPr lang="en-US" sz="1800" dirty="0"/>
            </a:br>
            <a:r>
              <a:rPr lang="en-US" sz="1800" dirty="0"/>
              <a:t/>
            </a:r>
            <a:br>
              <a:rPr lang="en-US" sz="1800" dirty="0"/>
            </a:br>
            <a:r>
              <a:rPr lang="en-US" sz="1800" dirty="0"/>
              <a:t>Personal computer systems now play an important role in our daily lives, as they are used for work, education, and enjoyment. </a:t>
            </a:r>
            <a:br>
              <a:rPr lang="en-US" sz="1800" dirty="0"/>
            </a:br>
            <a:r>
              <a:rPr lang="en-US" sz="1800" dirty="0"/>
              <a:t/>
            </a:r>
            <a:br>
              <a:rPr lang="en-US" sz="1800" dirty="0"/>
            </a:br>
            <a:r>
              <a:rPr lang="en-US" sz="1800" dirty="0"/>
              <a:t>Computers are made to be readily available for regular people. However, using a computer can be extremely difficult for people with physical limitations like cerebral palsy or amyotrophic lateral sclerosis. </a:t>
            </a:r>
            <a:br>
              <a:rPr lang="en-US" sz="1800" dirty="0"/>
            </a:br>
            <a:r>
              <a:rPr lang="en-US" sz="1800" dirty="0"/>
              <a:t/>
            </a:r>
            <a:br>
              <a:rPr lang="en-US" sz="1800" dirty="0"/>
            </a:br>
            <a:r>
              <a:rPr lang="en-US" sz="1800" dirty="0"/>
              <a:t>In order to enhance the user's contact with the computer system, numerous research studies on human computer interface (HCI) have been conducted. </a:t>
            </a:r>
            <a:br>
              <a:rPr lang="en-US" sz="1800" dirty="0"/>
            </a:br>
            <a:r>
              <a:rPr lang="en-US" sz="1800" dirty="0"/>
              <a:t/>
            </a:r>
            <a:br>
              <a:rPr lang="en-US" sz="1800" dirty="0"/>
            </a:br>
            <a:r>
              <a:rPr lang="en-US" sz="1800" dirty="0"/>
              <a:t>Touch-sensitive screens, speech recognition technology, and many more technologies are among these interfaces. Most of these only apply to normal people. The concept of eye controls is quite helpful for the growth of natural input.</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921565" y="2345635"/>
            <a:ext cx="2530489" cy="1683026"/>
          </a:xfrm>
        </p:spPr>
        <p:txBody>
          <a:bodyPr/>
          <a:lstStyle/>
          <a:p>
            <a:endParaRPr lang="en-US" dirty="0"/>
          </a:p>
          <a:p>
            <a:endParaRPr lang="en-US" sz="2000" dirty="0"/>
          </a:p>
          <a:p>
            <a:r>
              <a:rPr lang="en-US" sz="2000" dirty="0" smtClean="0"/>
              <a:t>Introduction</a:t>
            </a:r>
            <a:endParaRPr lang="en-US" sz="2000"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xfrm>
            <a:off x="581709" y="555648"/>
            <a:ext cx="5779333" cy="5783096"/>
          </a:xfrm>
          <a:blipFill>
            <a:blip r:embed="rId4"/>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6F8F-CE53-7FA2-D597-C6A0013C7210}"/>
              </a:ext>
            </a:extLst>
          </p:cNvPr>
          <p:cNvSpPr>
            <a:spLocks noGrp="1"/>
          </p:cNvSpPr>
          <p:nvPr>
            <p:ph type="title"/>
          </p:nvPr>
        </p:nvSpPr>
        <p:spPr>
          <a:xfrm>
            <a:off x="6676598" y="2213687"/>
            <a:ext cx="4441188" cy="2775857"/>
          </a:xfrm>
        </p:spPr>
        <p:txBody>
          <a:bodyPr/>
          <a:lstStyle/>
          <a:p>
            <a:r>
              <a:rPr lang="en-US" sz="1600" dirty="0"/>
              <a:t>In order to control a non-intrusive human-computer interface, the proposed work involves face detection, face tracking, eye-blink detection, mouth gestures, and interpretation of a sequence of blinks in real time. </a:t>
            </a:r>
            <a:br>
              <a:rPr lang="en-US" sz="1600" dirty="0"/>
            </a:br>
            <a:r>
              <a:rPr lang="en-US" sz="1600" dirty="0"/>
              <a:t/>
            </a:r>
            <a:br>
              <a:rPr lang="en-US" sz="1600" dirty="0"/>
            </a:br>
            <a:r>
              <a:rPr lang="en-US" sz="1600" dirty="0"/>
              <a:t>Using the human face and eye movements to engage with the computer instead of the conventional mouse. </a:t>
            </a:r>
            <a:br>
              <a:rPr lang="en-US" sz="1600" dirty="0"/>
            </a:br>
            <a:r>
              <a:rPr lang="en-US" sz="1600" dirty="0"/>
              <a:t/>
            </a:r>
            <a:br>
              <a:rPr lang="en-US" sz="1600" dirty="0"/>
            </a:br>
            <a:r>
              <a:rPr lang="en-US" sz="1600" dirty="0"/>
              <a:t>It is intended to make computer use efficient and simple for those who are physically disabled and lack hands. </a:t>
            </a:r>
            <a:br>
              <a:rPr lang="en-US" sz="1600" dirty="0"/>
            </a:br>
            <a:r>
              <a:rPr lang="en-US" sz="1600" dirty="0"/>
              <a:t/>
            </a:r>
            <a:br>
              <a:rPr lang="en-US" sz="1600" dirty="0"/>
            </a:br>
            <a:r>
              <a:rPr lang="en-US" sz="1600" dirty="0"/>
              <a:t>We use a camera in this project to track the position of the eyes as well as their motion, which is used to determine where the eyes are looking. </a:t>
            </a:r>
            <a:br>
              <a:rPr lang="en-US" sz="1600" dirty="0"/>
            </a:br>
            <a:r>
              <a:rPr lang="en-US" sz="1600" dirty="0"/>
              <a:t/>
            </a:r>
            <a:br>
              <a:rPr lang="en-US" sz="1600" dirty="0"/>
            </a:br>
            <a:r>
              <a:rPr lang="en-US" sz="1600" dirty="0"/>
              <a:t>This allows us to track the motions of our eyes and utilize them as signals to control and enable computer interaction. </a:t>
            </a:r>
            <a:br>
              <a:rPr lang="en-US" sz="1600" dirty="0"/>
            </a:br>
            <a:r>
              <a:rPr lang="en-US" sz="1600" dirty="0"/>
              <a:t/>
            </a:r>
            <a:br>
              <a:rPr lang="en-US" sz="1600" dirty="0"/>
            </a:br>
            <a:r>
              <a:rPr lang="en-US" sz="1600" dirty="0"/>
              <a:t>Using eye tracking, this is a straightforward solution for persons with physical disabilities. The only thing we require is a laptop or PC that has a webcam built in.</a:t>
            </a:r>
            <a:endParaRPr lang="en-IN" sz="1600" dirty="0"/>
          </a:p>
        </p:txBody>
      </p:sp>
      <p:sp>
        <p:nvSpPr>
          <p:cNvPr id="3" name="Text Placeholder 2">
            <a:extLst>
              <a:ext uri="{FF2B5EF4-FFF2-40B4-BE49-F238E27FC236}">
                <a16:creationId xmlns:a16="http://schemas.microsoft.com/office/drawing/2014/main" id="{980C8E5D-C680-6B16-7357-579D4DCFCA47}"/>
              </a:ext>
            </a:extLst>
          </p:cNvPr>
          <p:cNvSpPr>
            <a:spLocks noGrp="1"/>
          </p:cNvSpPr>
          <p:nvPr>
            <p:ph type="body" sz="quarter" idx="28"/>
          </p:nvPr>
        </p:nvSpPr>
        <p:spPr>
          <a:xfrm>
            <a:off x="1683026" y="2911781"/>
            <a:ext cx="2534411" cy="689835"/>
          </a:xfrm>
        </p:spPr>
        <p:txBody>
          <a:bodyPr/>
          <a:lstStyle/>
          <a:p>
            <a:endParaRPr lang="en-IN" dirty="0"/>
          </a:p>
          <a:p>
            <a:r>
              <a:rPr lang="en-IN" dirty="0"/>
              <a:t>Introduction</a:t>
            </a:r>
          </a:p>
        </p:txBody>
      </p:sp>
      <p:pic>
        <p:nvPicPr>
          <p:cNvPr id="8" name="Picture Placeholder 7">
            <a:extLst>
              <a:ext uri="{FF2B5EF4-FFF2-40B4-BE49-F238E27FC236}">
                <a16:creationId xmlns:a16="http://schemas.microsoft.com/office/drawing/2014/main" id="{1DB704AF-A314-E772-FF4A-D7DAE514F339}"/>
              </a:ext>
            </a:extLst>
          </p:cNvPr>
          <p:cNvPicPr>
            <a:picLocks noGrp="1" noChangeAspect="1"/>
          </p:cNvPicPr>
          <p:nvPr>
            <p:ph type="pic" sz="quarter" idx="47"/>
          </p:nvPr>
        </p:nvPicPr>
        <p:blipFill>
          <a:blip r:embed="rId2"/>
          <a:srcRect l="24162" r="24162"/>
          <a:stretch>
            <a:fillRect/>
          </a:stretch>
        </p:blipFill>
        <p:spPr/>
      </p:pic>
    </p:spTree>
    <p:extLst>
      <p:ext uri="{BB962C8B-B14F-4D97-AF65-F5344CB8AC3E}">
        <p14:creationId xmlns:p14="http://schemas.microsoft.com/office/powerpoint/2010/main" val="179427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4632" y="82363"/>
            <a:ext cx="10515600" cy="1115434"/>
          </a:xfrm>
        </p:spPr>
        <p:txBody>
          <a:bodyPr/>
          <a:lstStyle/>
          <a:p>
            <a:r>
              <a:rPr lang="en-US" dirty="0"/>
              <a:t>Problem Statement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484632" y="6400482"/>
            <a:ext cx="4114800" cy="365125"/>
          </a:xfrm>
        </p:spPr>
        <p:txBody>
          <a:bodyPr/>
          <a:lstStyle/>
          <a:p>
            <a:r>
              <a:rPr lang="en-US" dirty="0"/>
              <a:t>Mouse Cursor Control Using Face Movements</a:t>
            </a:r>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15" name="TextBox 14">
            <a:extLst>
              <a:ext uri="{FF2B5EF4-FFF2-40B4-BE49-F238E27FC236}">
                <a16:creationId xmlns:a16="http://schemas.microsoft.com/office/drawing/2014/main" id="{5F8E462C-1318-76CA-1EA9-84184289A63B}"/>
              </a:ext>
            </a:extLst>
          </p:cNvPr>
          <p:cNvSpPr txBox="1"/>
          <p:nvPr/>
        </p:nvSpPr>
        <p:spPr>
          <a:xfrm>
            <a:off x="2458001" y="2457060"/>
            <a:ext cx="7874097" cy="3097763"/>
          </a:xfrm>
          <a:prstGeom prst="rect">
            <a:avLst/>
          </a:prstGeom>
        </p:spPr>
        <p:txBody>
          <a:bodyPr wrap="square" rtlCol="0">
            <a:spAutoFit/>
          </a:bodyPr>
          <a:lstStyle/>
          <a:p>
            <a:pPr marL="0" indent="0" algn="ctr">
              <a:lnSpc>
                <a:spcPct val="100000"/>
              </a:lnSpc>
              <a:spcBef>
                <a:spcPts val="0"/>
              </a:spcBef>
              <a:buFontTx/>
              <a:buNone/>
            </a:pPr>
            <a:endParaRPr lang="en-IN" sz="1800">
              <a:solidFill>
                <a:prstClr val="white"/>
              </a:solidFill>
              <a:latin typeface="Posterama" panose="020B0504020200020000" pitchFamily="34" charset="0"/>
              <a:ea typeface="微软雅黑"/>
              <a:cs typeface="Posterama" panose="020B0504020200020000" pitchFamily="34" charset="0"/>
            </a:endParaRPr>
          </a:p>
        </p:txBody>
      </p:sp>
      <p:sp>
        <p:nvSpPr>
          <p:cNvPr id="16" name="TextBox 15">
            <a:extLst>
              <a:ext uri="{FF2B5EF4-FFF2-40B4-BE49-F238E27FC236}">
                <a16:creationId xmlns:a16="http://schemas.microsoft.com/office/drawing/2014/main" id="{5F62D3FF-D53B-7983-B92E-F534418579AC}"/>
              </a:ext>
            </a:extLst>
          </p:cNvPr>
          <p:cNvSpPr txBox="1"/>
          <p:nvPr/>
        </p:nvSpPr>
        <p:spPr>
          <a:xfrm>
            <a:off x="2610401" y="2609460"/>
            <a:ext cx="7874097" cy="3097763"/>
          </a:xfrm>
          <a:prstGeom prst="rect">
            <a:avLst/>
          </a:prstGeom>
        </p:spPr>
        <p:txBody>
          <a:bodyPr wrap="square" rtlCol="0">
            <a:spAutoFit/>
          </a:bodyPr>
          <a:lstStyle/>
          <a:p>
            <a:pPr marL="0" indent="0" algn="ctr">
              <a:lnSpc>
                <a:spcPct val="100000"/>
              </a:lnSpc>
              <a:spcBef>
                <a:spcPts val="0"/>
              </a:spcBef>
              <a:buFontTx/>
              <a:buNone/>
            </a:pPr>
            <a:endParaRPr lang="en-IN" sz="1800">
              <a:solidFill>
                <a:prstClr val="white"/>
              </a:solidFill>
              <a:latin typeface="Posterama" panose="020B0504020200020000" pitchFamily="34" charset="0"/>
              <a:ea typeface="微软雅黑"/>
              <a:cs typeface="Posterama" panose="020B0504020200020000" pitchFamily="34" charset="0"/>
            </a:endParaRPr>
          </a:p>
        </p:txBody>
      </p:sp>
      <p:sp>
        <p:nvSpPr>
          <p:cNvPr id="19" name="TextBox 18">
            <a:extLst>
              <a:ext uri="{FF2B5EF4-FFF2-40B4-BE49-F238E27FC236}">
                <a16:creationId xmlns:a16="http://schemas.microsoft.com/office/drawing/2014/main" id="{DD13A59F-F1F9-426F-4B6D-9FDC6A48C0A2}"/>
              </a:ext>
            </a:extLst>
          </p:cNvPr>
          <p:cNvSpPr txBox="1"/>
          <p:nvPr/>
        </p:nvSpPr>
        <p:spPr>
          <a:xfrm>
            <a:off x="2762801" y="2761860"/>
            <a:ext cx="7874097" cy="3097763"/>
          </a:xfrm>
          <a:prstGeom prst="rect">
            <a:avLst/>
          </a:prstGeom>
        </p:spPr>
        <p:txBody>
          <a:bodyPr wrap="square" rtlCol="0">
            <a:spAutoFit/>
          </a:bodyPr>
          <a:lstStyle/>
          <a:p>
            <a:pPr marL="0" indent="0" algn="ctr">
              <a:lnSpc>
                <a:spcPct val="100000"/>
              </a:lnSpc>
              <a:spcBef>
                <a:spcPts val="0"/>
              </a:spcBef>
              <a:buFontTx/>
              <a:buNone/>
            </a:pPr>
            <a:endParaRPr lang="en-IN" sz="1800">
              <a:solidFill>
                <a:prstClr val="white"/>
              </a:solidFill>
              <a:latin typeface="Posterama" panose="020B0504020200020000" pitchFamily="34" charset="0"/>
              <a:ea typeface="微软雅黑"/>
              <a:cs typeface="Posterama" panose="020B0504020200020000" pitchFamily="34" charset="0"/>
            </a:endParaRPr>
          </a:p>
        </p:txBody>
      </p:sp>
      <p:sp>
        <p:nvSpPr>
          <p:cNvPr id="3" name="TextBox 2">
            <a:extLst>
              <a:ext uri="{FF2B5EF4-FFF2-40B4-BE49-F238E27FC236}">
                <a16:creationId xmlns:a16="http://schemas.microsoft.com/office/drawing/2014/main" id="{3998663E-3B5E-9D81-B533-B3B45CED8C62}"/>
              </a:ext>
            </a:extLst>
          </p:cNvPr>
          <p:cNvSpPr txBox="1"/>
          <p:nvPr/>
        </p:nvSpPr>
        <p:spPr>
          <a:xfrm>
            <a:off x="1191767" y="1658053"/>
            <a:ext cx="8237431" cy="3416320"/>
          </a:xfrm>
          <a:prstGeom prst="rect">
            <a:avLst/>
          </a:prstGeom>
          <a:noFill/>
        </p:spPr>
        <p:txBody>
          <a:bodyPr wrap="square">
            <a:spAutoFit/>
          </a:bodyPr>
          <a:lstStyle/>
          <a:p>
            <a:pPr marL="285750" indent="-285750">
              <a:buFont typeface="Wingdings" panose="05000000000000000000" pitchFamily="2" charset="2"/>
              <a:buChar char="v"/>
            </a:pPr>
            <a:r>
              <a:rPr lang="en-IN" dirty="0"/>
              <a:t>The problem of using facial recognition for mouse cursor control is its potential lack of precision and reliability.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Facial recognition technology may struggle with accuracy, especially in varying lighting conditions, different facial expressions, or if the user wears glasses or changes appearance (like growing a beard or changing hairstyles). </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This can lead to unintended cursor movements or difficulty in performing precise tasks, which could be frustrating for users and hinder productivity.</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 Additionally, facial recognition systems may raise privacy concerns due to the collection and processing of biometric data.</a:t>
            </a:r>
          </a:p>
        </p:txBody>
      </p:sp>
    </p:spTree>
    <p:extLst>
      <p:ext uri="{BB962C8B-B14F-4D97-AF65-F5344CB8AC3E}">
        <p14:creationId xmlns:p14="http://schemas.microsoft.com/office/powerpoint/2010/main" val="16402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Advantage Of Proposed Objective</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 Mouse Cursor Control Using Face Movements</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9" name="TextBox 8">
            <a:extLst>
              <a:ext uri="{FF2B5EF4-FFF2-40B4-BE49-F238E27FC236}">
                <a16:creationId xmlns:a16="http://schemas.microsoft.com/office/drawing/2014/main" id="{A4D572F9-966A-3330-07F7-FB3F70D48684}"/>
              </a:ext>
            </a:extLst>
          </p:cNvPr>
          <p:cNvSpPr txBox="1"/>
          <p:nvPr/>
        </p:nvSpPr>
        <p:spPr>
          <a:xfrm>
            <a:off x="720495" y="2034074"/>
            <a:ext cx="9191212" cy="2862322"/>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Ø"/>
            </a:pPr>
            <a:r>
              <a:rPr lang="en-US" dirty="0"/>
              <a:t>Our system uses face detection and facial features to track the movement of the mouse cursor in real time without being intrusive. By removing the usage of external gear that seriously injured eyes, it out-performs the current system.</a:t>
            </a:r>
          </a:p>
          <a:p>
            <a:pPr marL="285750" indent="-285750">
              <a:lnSpc>
                <a:spcPct val="100000"/>
              </a:lnSpc>
              <a:spcBef>
                <a:spcPts val="0"/>
              </a:spcBef>
              <a:buFont typeface="Wingdings" panose="05000000000000000000" pitchFamily="2" charset="2"/>
              <a:buChar char="Ø"/>
            </a:pPr>
            <a:endParaRPr lang="en-US" dirty="0"/>
          </a:p>
          <a:p>
            <a:pPr marL="285750" indent="-285750">
              <a:lnSpc>
                <a:spcPct val="100000"/>
              </a:lnSpc>
              <a:spcBef>
                <a:spcPts val="0"/>
              </a:spcBef>
              <a:buFont typeface="Wingdings" panose="05000000000000000000" pitchFamily="2" charset="2"/>
              <a:buChar char="Ø"/>
            </a:pPr>
            <a:endParaRPr lang="en-US" dirty="0"/>
          </a:p>
          <a:p>
            <a:pPr marL="285750" indent="-285750">
              <a:lnSpc>
                <a:spcPct val="100000"/>
              </a:lnSpc>
              <a:spcBef>
                <a:spcPts val="0"/>
              </a:spcBef>
              <a:buFont typeface="Wingdings" panose="05000000000000000000" pitchFamily="2" charset="2"/>
              <a:buChar char="Ø"/>
            </a:pPr>
            <a:r>
              <a:rPr lang="en-US" dirty="0"/>
              <a:t> The first step was to use a face detection algorithm to locate the face on an image frame captured by an ordinary webcam. Once a face has been found, facial landmarks can be predicted with accuracy. With the use of these anticipated facial landmarks, we may create the necessary features to enhance our ability to </a:t>
            </a:r>
            <a:r>
              <a:rPr lang="en-US" dirty="0" err="1"/>
              <a:t>recognise</a:t>
            </a:r>
            <a:r>
              <a:rPr lang="en-US" dirty="0"/>
              <a:t> specific </a:t>
            </a:r>
            <a:r>
              <a:rPr lang="en-US" dirty="0" err="1"/>
              <a:t>behaviours</a:t>
            </a:r>
            <a:r>
              <a:rPr lang="en-US" dirty="0"/>
              <a:t> and carry out associated actions</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558282" y="77129"/>
            <a:ext cx="10515600" cy="1145182"/>
          </a:xfrm>
        </p:spPr>
        <p:txBody>
          <a:bodyPr/>
          <a:lstStyle/>
          <a:p>
            <a:r>
              <a:rPr lang="en-US" dirty="0"/>
              <a:t>Novelty </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a:xfrm>
            <a:off x="930194" y="1438963"/>
            <a:ext cx="1865376" cy="866219"/>
          </a:xfrm>
        </p:spPr>
        <p:txBody>
          <a:bodyPr/>
          <a:lstStyle/>
          <a:p>
            <a:r>
              <a:rPr lang="en-IN" b="1" i="0" dirty="0">
                <a:solidFill>
                  <a:schemeClr val="tx1"/>
                </a:solidFill>
                <a:effectLst/>
                <a:latin typeface="Söhne"/>
              </a:rPr>
              <a:t>Instantaneous Responses</a:t>
            </a:r>
            <a:endParaRPr lang="en-US" dirty="0">
              <a:solidFill>
                <a:schemeClr val="tx1"/>
              </a:solidFill>
            </a:endParaRP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a:xfrm>
            <a:off x="930194" y="2485353"/>
            <a:ext cx="1865376" cy="3868793"/>
          </a:xfrm>
        </p:spPr>
        <p:txBody>
          <a:bodyPr/>
          <a:lstStyle/>
          <a:p>
            <a:pPr lvl="0" algn="l"/>
            <a:r>
              <a:rPr lang="en-US" b="0" i="0" dirty="0">
                <a:solidFill>
                  <a:schemeClr val="tx1"/>
                </a:solidFill>
                <a:effectLst/>
                <a:latin typeface="Söhne"/>
              </a:rPr>
              <a:t>Facial recognition algorithms analyze facial movements in real-time, translating them into cursor movements with minimal delay. This immediate response creates a sense of fluidity and direct interaction for users, enhancing the overall user experience.</a:t>
            </a:r>
            <a:endParaRPr lang="en-US" dirty="0">
              <a:solidFill>
                <a:schemeClr val="tx1"/>
              </a:solidFill>
            </a:endParaRP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a:xfrm>
            <a:off x="2976636" y="1444944"/>
            <a:ext cx="1865376" cy="866219"/>
          </a:xfrm>
        </p:spPr>
        <p:txBody>
          <a:bodyPr/>
          <a:lstStyle/>
          <a:p>
            <a:r>
              <a:rPr lang="en-IN" b="1" i="0" dirty="0">
                <a:solidFill>
                  <a:schemeClr val="tx1"/>
                </a:solidFill>
                <a:effectLst/>
                <a:latin typeface="Söhne"/>
              </a:rPr>
              <a:t>Dynamic Adaptation</a:t>
            </a:r>
            <a:endParaRPr lang="en-US" dirty="0">
              <a:solidFill>
                <a:schemeClr val="tx1"/>
              </a:solidFill>
            </a:endParaRP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a:xfrm>
            <a:off x="3046300" y="2485351"/>
            <a:ext cx="1867186" cy="3868795"/>
          </a:xfrm>
        </p:spPr>
        <p:txBody>
          <a:bodyPr/>
          <a:lstStyle/>
          <a:p>
            <a:pPr algn="l"/>
            <a:r>
              <a:rPr lang="en-US" sz="1400" b="0" i="0" dirty="0">
                <a:solidFill>
                  <a:schemeClr val="tx1"/>
                </a:solidFill>
                <a:effectLst/>
                <a:latin typeface="Söhne"/>
              </a:rPr>
              <a:t>Real-time facial tracking enables the system to dynamically adapt to changes in facial expressions and movements, allowing for precise and responsive cursor control. Users can seamlessly navigate interfaces, interact with content, and perform actions without noticeable lag or interruption</a:t>
            </a:r>
            <a:r>
              <a:rPr lang="en-US" b="0" i="0" dirty="0">
                <a:solidFill>
                  <a:schemeClr val="tx1"/>
                </a:solidFill>
                <a:effectLst/>
                <a:latin typeface="Söhne"/>
              </a:rPr>
              <a:t>.</a:t>
            </a:r>
            <a:endParaRPr lang="en-US" dirty="0">
              <a:solidFill>
                <a:schemeClr val="tx1"/>
              </a:solidFill>
            </a:endParaRPr>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a:xfrm>
            <a:off x="5097238" y="1427405"/>
            <a:ext cx="1865376" cy="866219"/>
          </a:xfrm>
        </p:spPr>
        <p:txBody>
          <a:bodyPr/>
          <a:lstStyle/>
          <a:p>
            <a:r>
              <a:rPr lang="en-IN" b="1" i="0" dirty="0">
                <a:solidFill>
                  <a:schemeClr val="tx1"/>
                </a:solidFill>
                <a:effectLst/>
                <a:latin typeface="Söhne"/>
              </a:rPr>
              <a:t>Interactive Feedback</a:t>
            </a:r>
            <a:endParaRPr lang="en-US" dirty="0">
              <a:solidFill>
                <a:schemeClr val="tx1"/>
              </a:solidFill>
            </a:endParaRP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a:xfrm>
            <a:off x="5161982" y="2492552"/>
            <a:ext cx="1865376" cy="3861595"/>
          </a:xfrm>
        </p:spPr>
        <p:txBody>
          <a:bodyPr/>
          <a:lstStyle/>
          <a:p>
            <a:pPr algn="l"/>
            <a:r>
              <a:rPr lang="en-US" b="0" i="0" dirty="0">
                <a:solidFill>
                  <a:schemeClr val="tx1"/>
                </a:solidFill>
                <a:effectLst/>
                <a:latin typeface="Söhne"/>
              </a:rPr>
              <a:t>Real-time feedback mechanisms, such as visual indicators or auditory cues, provide users with immediate confirmation of their facial gestures' effects on cursor movement. This feedback loop enhances user engagement and fosters a sense of control and empowerment.</a:t>
            </a:r>
            <a:endParaRPr lang="en-US" dirty="0">
              <a:solidFill>
                <a:schemeClr val="tx1"/>
              </a:solidFill>
            </a:endParaRPr>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a:xfrm>
            <a:off x="7292831" y="1396501"/>
            <a:ext cx="1865376" cy="866219"/>
          </a:xfrm>
        </p:spPr>
        <p:txBody>
          <a:bodyPr/>
          <a:lstStyle/>
          <a:p>
            <a:r>
              <a:rPr lang="en-IN" b="1" i="0" dirty="0">
                <a:solidFill>
                  <a:schemeClr val="tx1"/>
                </a:solidFill>
                <a:effectLst/>
                <a:latin typeface="Söhne"/>
              </a:rPr>
              <a:t>Live Interaction</a:t>
            </a:r>
            <a:endParaRPr lang="en-US" dirty="0">
              <a:solidFill>
                <a:schemeClr val="tx1"/>
              </a:solidFill>
            </a:endParaRP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a:xfrm>
            <a:off x="7325203" y="2492553"/>
            <a:ext cx="1865376" cy="3861594"/>
          </a:xfrm>
        </p:spPr>
        <p:txBody>
          <a:bodyPr/>
          <a:lstStyle/>
          <a:p>
            <a:pPr algn="l"/>
            <a:r>
              <a:rPr lang="en-US" sz="1400" b="0" i="0" dirty="0">
                <a:solidFill>
                  <a:schemeClr val="tx1"/>
                </a:solidFill>
                <a:effectLst/>
                <a:latin typeface="Söhne"/>
              </a:rPr>
              <a:t>In live applications such as video conferencing or virtual events, real-time mouse cursor control using facial movements enables participants to actively engage with shared content or collaborate on documents with natural gestures. This live interaction fosters more dynamic and engaging communication experiences</a:t>
            </a:r>
            <a:r>
              <a:rPr lang="en-US" b="0" i="0" dirty="0">
                <a:solidFill>
                  <a:srgbClr val="F9F9F9"/>
                </a:solidFill>
                <a:effectLst/>
                <a:latin typeface="Söhne"/>
              </a:rPr>
              <a:t>.</a:t>
            </a:r>
            <a:endParaRPr lang="en-US" dirty="0"/>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a:xfrm>
            <a:off x="9396430" y="1444943"/>
            <a:ext cx="1865376" cy="866219"/>
          </a:xfrm>
        </p:spPr>
        <p:txBody>
          <a:bodyPr/>
          <a:lstStyle/>
          <a:p>
            <a:r>
              <a:rPr lang="en-IN" b="1" i="0" dirty="0">
                <a:solidFill>
                  <a:schemeClr val="tx1"/>
                </a:solidFill>
                <a:effectLst/>
                <a:latin typeface="Söhne"/>
              </a:rPr>
              <a:t>Adaptive Accessibility</a:t>
            </a:r>
            <a:endParaRPr lang="en-US" dirty="0">
              <a:solidFill>
                <a:schemeClr val="tx1"/>
              </a:solidFill>
            </a:endParaRPr>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a:xfrm>
            <a:off x="9396430" y="2492552"/>
            <a:ext cx="1865376" cy="3861593"/>
          </a:xfrm>
        </p:spPr>
        <p:txBody>
          <a:bodyPr/>
          <a:lstStyle/>
          <a:p>
            <a:pPr algn="l"/>
            <a:r>
              <a:rPr lang="en-US" sz="1400" b="0" i="0" dirty="0">
                <a:solidFill>
                  <a:schemeClr val="tx1"/>
                </a:solidFill>
                <a:effectLst/>
                <a:latin typeface="Söhne"/>
              </a:rPr>
              <a:t>Real-time facial recognition technology can dynamically adjust cursor control parameters based on individual users' facial characteristics and movements in real-time. This adaptability ensures accessibility for diverse user populations and accommodates variations in facial expressions or mobility.</a:t>
            </a:r>
            <a:endParaRPr lang="en-US" sz="1400" dirty="0">
              <a:solidFill>
                <a:schemeClr val="tx1"/>
              </a:solidFill>
            </a:endParaRPr>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xmlns="" val="1"/>
              </a:ext>
            </a:extLst>
          </p:cNvPr>
          <p:cNvSpPr/>
          <p:nvPr/>
        </p:nvSpPr>
        <p:spPr>
          <a:xfrm>
            <a:off x="838200" y="1424064"/>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262402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32687"/>
            <a:ext cx="10515600" cy="1115434"/>
          </a:xfrm>
        </p:spPr>
        <p:txBody>
          <a:bodyPr/>
          <a:lstStyle/>
          <a:p>
            <a:r>
              <a:rPr lang="en-IN" dirty="0" smtClean="0"/>
              <a:t>USAGE</a:t>
            </a:r>
            <a:endParaRPr lang="en-IN" dirty="0"/>
          </a:p>
        </p:txBody>
      </p:sp>
      <p:sp>
        <p:nvSpPr>
          <p:cNvPr id="5" name="Slide Number Placeholder 4"/>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571" y="747134"/>
            <a:ext cx="8240600" cy="5943952"/>
          </a:xfrm>
          <a:prstGeom prst="rect">
            <a:avLst/>
          </a:prstGeom>
        </p:spPr>
      </p:pic>
    </p:spTree>
    <p:extLst>
      <p:ext uri="{BB962C8B-B14F-4D97-AF65-F5344CB8AC3E}">
        <p14:creationId xmlns:p14="http://schemas.microsoft.com/office/powerpoint/2010/main" val="3696768619"/>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A0AD9BE2-6B3D-4616-B044-300A8177DEA5}">
  <ds:schemaRefs>
    <ds:schemaRef ds:uri="http://www.w3.org/XML/1998/namespace"/>
    <ds:schemaRef ds:uri="16c05727-aa75-4e4a-9b5f-8a80a1165891"/>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71af3243-3dd4-4a8d-8c0d-dd76da1f02a5"/>
    <ds:schemaRef ds:uri="http://schemas.microsoft.com/sharepoint/v3"/>
    <ds:schemaRef ds:uri="http://schemas.openxmlformats.org/package/2006/metadata/core-properties"/>
    <ds:schemaRef ds:uri="230e9df3-be65-4c73-a93b-d1236ebd677e"/>
    <ds:schemaRef ds:uri="http://purl.org/dc/dcmitype/"/>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3459</TotalTime>
  <Words>1270</Words>
  <Application>Microsoft Office PowerPoint</Application>
  <PresentationFormat>Widescreen</PresentationFormat>
  <Paragraphs>89</Paragraphs>
  <Slides>14</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微软雅黑</vt:lpstr>
      <vt:lpstr>Abadi</vt:lpstr>
      <vt:lpstr>Algerian</vt:lpstr>
      <vt:lpstr>Arial</vt:lpstr>
      <vt:lpstr>Calibri</vt:lpstr>
      <vt:lpstr>等线</vt:lpstr>
      <vt:lpstr>ElsevierGulliver</vt:lpstr>
      <vt:lpstr>Posterama</vt:lpstr>
      <vt:lpstr>Posterama Text Black</vt:lpstr>
      <vt:lpstr>Posterama Text SemiBold</vt:lpstr>
      <vt:lpstr>Söhne</vt:lpstr>
      <vt:lpstr>Wingdings</vt:lpstr>
      <vt:lpstr>Custom​​</vt:lpstr>
      <vt:lpstr>MOUSE CURSOR CONTROL USING FACIAL MOVEMENTS IN REAL- TIME APPLICATIONS</vt:lpstr>
      <vt:lpstr>AGENDA</vt:lpstr>
      <vt:lpstr>Abstract </vt:lpstr>
      <vt:lpstr>   Personal computer systems now play an important role in our daily lives, as they are used for work, education, and enjoyment.   Computers are made to be readily available for regular people. However, using a computer can be extremely difficult for people with physical limitations like cerebral palsy or amyotrophic lateral sclerosis.   In order to enhance the user's contact with the computer system, numerous research studies on human computer interface (HCI) have been conducted.   Touch-sensitive screens, speech recognition technology, and many more technologies are among these interfaces. Most of these only apply to normal people. The concept of eye controls is quite helpful for the growth of natural input.</vt:lpstr>
      <vt:lpstr>In order to control a non-intrusive human-computer interface, the proposed work involves face detection, face tracking, eye-blink detection, mouth gestures, and interpretation of a sequence of blinks in real time.   Using the human face and eye movements to engage with the computer instead of the conventional mouse.   It is intended to make computer use efficient and simple for those who are physically disabled and lack hands.   We use a camera in this project to track the position of the eyes as well as their motion, which is used to determine where the eyes are looking.   This allows us to track the motions of our eyes and utilize them as signals to control and enable computer interaction.   Using eye tracking, this is a straightforward solution for persons with physical disabilities. The only thing we require is a laptop or PC that has a webcam built in.</vt:lpstr>
      <vt:lpstr>Problem Statement</vt:lpstr>
      <vt:lpstr>Advantage Of Proposed Objective</vt:lpstr>
      <vt:lpstr>Novelty </vt:lpstr>
      <vt:lpstr>USAGE</vt:lpstr>
      <vt:lpstr>Implementation</vt:lpstr>
      <vt:lpstr>PowerPoint Presentation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MOUSE CURSOR CONTROL USING FACIAL MOVEMENTS IN REAL- TIME APPLICATIONS</dc:title>
  <dc:creator>Rithiga Baburaj</dc:creator>
  <cp:lastModifiedBy>MY PC</cp:lastModifiedBy>
  <cp:revision>27</cp:revision>
  <dcterms:created xsi:type="dcterms:W3CDTF">2024-02-14T16:40:27Z</dcterms:created>
  <dcterms:modified xsi:type="dcterms:W3CDTF">2024-04-01T08:04:37Z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