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isrisurya.y.lv\Downloads\Superstore_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aisrisurya.y.lv\Downloads\Superstore_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risurya.y.lv\Downloads\Superstor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aisrisurya.y.lv\Downloads\Superstore_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aisrisurya.y.lv\Downloads\Superstor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[Superstore_data.xlsx]QUESTION 1!PivotTable2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1'!$B$3</c:f>
              <c:strCache>
                <c:ptCount val="1"/>
                <c:pt idx="0">
                  <c:v>Count of Order ID2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1'!$A$4:$A$6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'QUESTION 1'!$B$4:$B$6</c:f>
              <c:numCache>
                <c:formatCode>0.00%</c:formatCode>
                <c:ptCount val="2"/>
                <c:pt idx="0">
                  <c:v>0.91995197118270966</c:v>
                </c:pt>
                <c:pt idx="1">
                  <c:v>8.0048028817290368E-2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8-4255-A770-DA392A742310}"/>
            </c:ext>
          </c:extLst>
        </c:ser>
        <c:ser>
          <c:idx val="1"/>
          <c:order val="1"/>
          <c:tx>
            <c:strRef>
              <c:f>'QUESTION 1'!$C$3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'QUESTION 1'!$A$4:$A$6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'QUESTION 1'!$C$4:$C$6</c:f>
              <c:numCache>
                <c:formatCode>General</c:formatCode>
                <c:ptCount val="2"/>
                <c:pt idx="0">
                  <c:v>9194</c:v>
                </c:pt>
                <c:pt idx="1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8-4255-A770-DA392A742310}"/>
            </c:ext>
          </c:extLst>
        </c:ser>
        <c:ser>
          <c:idx val="2"/>
          <c:order val="2"/>
          <c:tx>
            <c:strRef>
              <c:f>'QUESTION 1'!$D$3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'QUESTION 1'!$A$4:$A$6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'QUESTION 1'!$D$4:$D$6</c:f>
              <c:numCache>
                <c:formatCode>General</c:formatCode>
                <c:ptCount val="2"/>
                <c:pt idx="0">
                  <c:v>263164.66019999946</c:v>
                </c:pt>
                <c:pt idx="1">
                  <c:v>23232.361499999992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8-4255-A770-DA392A742310}"/>
            </c:ext>
          </c:extLst>
        </c:ser>
        <c:ser>
          <c:idx val="3"/>
          <c:order val="3"/>
          <c:tx>
            <c:strRef>
              <c:f>'QUESTION 1'!$E$3</c:f>
              <c:strCache>
                <c:ptCount val="1"/>
                <c:pt idx="0">
                  <c:v>Sum of TOTAL_AMOUNT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'QUESTION 1'!$A$4:$A$6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'QUESTION 1'!$E$4:$E$6</c:f>
              <c:numCache>
                <c:formatCode>General</c:formatCode>
                <c:ptCount val="2"/>
                <c:pt idx="0">
                  <c:v>10599340.724400025</c:v>
                </c:pt>
                <c:pt idx="1">
                  <c:v>888721.34749999957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F8-4255-A770-DA392A742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7691568"/>
        <c:axId val="1027695408"/>
      </c:barChart>
      <c:catAx>
        <c:axId val="102769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695408"/>
        <c:crosses val="autoZero"/>
        <c:auto val="1"/>
        <c:lblAlgn val="ctr"/>
        <c:lblOffset val="100"/>
        <c:noMultiLvlLbl val="0"/>
      </c:catAx>
      <c:valAx>
        <c:axId val="102769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69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[Superstore_data.xlsx]question2!PivotTable7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question2!$B$3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question2!$A$4:$A$8</c:f>
              <c:strCache>
                <c:ptCount val="4"/>
                <c:pt idx="0">
                  <c:v>Same Day</c:v>
                </c:pt>
                <c:pt idx="1">
                  <c:v>First Class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question2!$B$4:$B$8</c:f>
              <c:numCache>
                <c:formatCode>General</c:formatCode>
                <c:ptCount val="4"/>
                <c:pt idx="0">
                  <c:v>4.4198895027624308E-2</c:v>
                </c:pt>
                <c:pt idx="1">
                  <c:v>2.1827048114434331</c:v>
                </c:pt>
                <c:pt idx="2">
                  <c:v>3.2380462724935732</c:v>
                </c:pt>
                <c:pt idx="3">
                  <c:v>5.0065348525469169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F-4939-B7AA-09A0F9B44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9634688"/>
        <c:axId val="1179635648"/>
        <c:axId val="0"/>
      </c:bar3DChart>
      <c:catAx>
        <c:axId val="117963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635648"/>
        <c:crosses val="autoZero"/>
        <c:auto val="1"/>
        <c:lblAlgn val="ctr"/>
        <c:lblOffset val="100"/>
        <c:noMultiLvlLbl val="0"/>
      </c:catAx>
      <c:valAx>
        <c:axId val="117963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63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[Superstore_data.xlsx]question 5!PivotTable9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5'!$B$3</c:f>
              <c:strCache>
                <c:ptCount val="1"/>
                <c:pt idx="0">
                  <c:v>Sum of TOTAL_AMOUNT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'question 5'!$A$4:$A$8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'question 5'!$B$4:$B$8</c:f>
              <c:numCache>
                <c:formatCode>General</c:formatCode>
                <c:ptCount val="4"/>
                <c:pt idx="0">
                  <c:v>2099688.2185919974</c:v>
                </c:pt>
                <c:pt idx="1">
                  <c:v>2915674.8336000023</c:v>
                </c:pt>
                <c:pt idx="2">
                  <c:v>1736786.604650001</c:v>
                </c:pt>
                <c:pt idx="3">
                  <c:v>3142034.2808249895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CE-4998-9FE7-C9CED230D61E}"/>
            </c:ext>
          </c:extLst>
        </c:ser>
        <c:ser>
          <c:idx val="1"/>
          <c:order val="1"/>
          <c:tx>
            <c:strRef>
              <c:f>'question 5'!$C$3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'question 5'!$A$4:$A$8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'question 5'!$C$4:$C$8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CE-4998-9FE7-C9CED230D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413376"/>
        <c:axId val="630413856"/>
      </c:lineChart>
      <c:catAx>
        <c:axId val="63041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413856"/>
        <c:crosses val="autoZero"/>
        <c:auto val="1"/>
        <c:lblAlgn val="ctr"/>
        <c:lblOffset val="100"/>
        <c:noMultiLvlLbl val="0"/>
      </c:catAx>
      <c:valAx>
        <c:axId val="63041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41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[Superstore_data.xlsx]question 6!PivotTable10</c:name>
    <c:fmtId val="8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6'!$A$3</c:f>
              <c:strCache>
                <c:ptCount val="1"/>
                <c:pt idx="0">
                  <c:v>Sum of TOTAL_AMOUNT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'question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'question 6'!$A$4</c:f>
              <c:numCache>
                <c:formatCode>General</c:formatCode>
                <c:ptCount val="1"/>
                <c:pt idx="0">
                  <c:v>9894183.9376669936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7-4480-A39A-CBFAE04084BA}"/>
            </c:ext>
          </c:extLst>
        </c:ser>
        <c:ser>
          <c:idx val="1"/>
          <c:order val="1"/>
          <c:tx>
            <c:strRef>
              <c:f>'question 6'!$B$3</c:f>
              <c:strCache>
                <c:ptCount val="1"/>
                <c:pt idx="0">
                  <c:v>Sum of Profit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'question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'question 6'!$B$4</c:f>
              <c:numCache>
                <c:formatCode>General</c:formatCode>
                <c:ptCount val="1"/>
                <c:pt idx="0">
                  <c:v>286397.02170000126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57-4480-A39A-CBFAE04084BA}"/>
            </c:ext>
          </c:extLst>
        </c:ser>
        <c:ser>
          <c:idx val="2"/>
          <c:order val="2"/>
          <c:tx>
            <c:strRef>
              <c:f>'question 6'!$C$3</c:f>
              <c:strCache>
                <c:ptCount val="1"/>
                <c:pt idx="0">
                  <c:v>Sum of DISCOUNT_AMOUNT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'question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'question 6'!$C$4</c:f>
              <c:numCache>
                <c:formatCode>General</c:formatCode>
                <c:ptCount val="1"/>
                <c:pt idx="0">
                  <c:v>1593878.1342329925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57-4480-A39A-CBFAE0408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120726768"/>
        <c:axId val="2120725808"/>
      </c:barChart>
      <c:catAx>
        <c:axId val="2120726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725808"/>
        <c:crosses val="autoZero"/>
        <c:auto val="1"/>
        <c:lblAlgn val="ctr"/>
        <c:lblOffset val="100"/>
        <c:noMultiLvlLbl val="0"/>
      </c:catAx>
      <c:valAx>
        <c:axId val="2120725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72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[Superstore_data.xlsx]question 7!PivotTable11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 7'!$B$3:$B$4</c:f>
              <c:strCache>
                <c:ptCount val="1"/>
                <c:pt idx="0">
                  <c:v>Technology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'question 7'!$A$5:$A$9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'question 7'!$B$5:$B$9</c:f>
              <c:numCache>
                <c:formatCode>General</c:formatCode>
                <c:ptCount val="4"/>
                <c:pt idx="0">
                  <c:v>697970.40260000026</c:v>
                </c:pt>
                <c:pt idx="1">
                  <c:v>1102200.5024999983</c:v>
                </c:pt>
                <c:pt idx="2">
                  <c:v>647908.07720000017</c:v>
                </c:pt>
                <c:pt idx="3">
                  <c:v>1043671.0251999995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D-4C9E-9190-0ADC954AF150}"/>
            </c:ext>
          </c:extLst>
        </c:ser>
        <c:ser>
          <c:idx val="1"/>
          <c:order val="1"/>
          <c:tx>
            <c:strRef>
              <c:f>'question 7'!$C$3:$C$4</c:f>
              <c:strCache>
                <c:ptCount val="1"/>
                <c:pt idx="0">
                  <c:v>Furniture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'question 7'!$A$5:$A$9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'question 7'!$C$5:$C$9</c:f>
              <c:numCache>
                <c:formatCode>General</c:formatCode>
                <c:ptCount val="4"/>
                <c:pt idx="0">
                  <c:v>678404.60009199975</c:v>
                </c:pt>
                <c:pt idx="1">
                  <c:v>896814.87660000112</c:v>
                </c:pt>
                <c:pt idx="2">
                  <c:v>557049.51194999996</c:v>
                </c:pt>
                <c:pt idx="3">
                  <c:v>1097095.5715250005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BD-4C9E-9190-0ADC954AF150}"/>
            </c:ext>
          </c:extLst>
        </c:ser>
        <c:ser>
          <c:idx val="2"/>
          <c:order val="2"/>
          <c:tx>
            <c:strRef>
              <c:f>'question 7'!$D$3:$D$4</c:f>
              <c:strCache>
                <c:ptCount val="1"/>
                <c:pt idx="0">
                  <c:v>Office Supplies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'question 7'!$A$5:$A$9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'question 7'!$D$5:$D$9</c:f>
              <c:numCache>
                <c:formatCode>General</c:formatCode>
                <c:ptCount val="4"/>
                <c:pt idx="0">
                  <c:v>723313.21589999995</c:v>
                </c:pt>
                <c:pt idx="1">
                  <c:v>916659.45450000081</c:v>
                </c:pt>
                <c:pt idx="2">
                  <c:v>531829.01549999951</c:v>
                </c:pt>
                <c:pt idx="3">
                  <c:v>1001267.6840999987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BD-4C9E-9190-0ADC954AF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9014528"/>
        <c:axId val="899033728"/>
        <c:axId val="0"/>
      </c:bar3DChart>
      <c:catAx>
        <c:axId val="89901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033728"/>
        <c:crosses val="autoZero"/>
        <c:auto val="1"/>
        <c:lblAlgn val="ctr"/>
        <c:lblOffset val="100"/>
        <c:noMultiLvlLbl val="0"/>
      </c:catAx>
      <c:valAx>
        <c:axId val="8990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01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48E-6831-E6AA-FC73-D3FB38C1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922F-F91B-A641-97E5-B12901929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3392-CA9D-EC74-A8D0-8E520541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6A5F-267D-9451-C542-890BC13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4108-F791-61AA-412A-6C7D50A5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276E37D-161B-E6E0-FF19-F1D5AF711F6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188722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6A9C-EEE7-2795-AFD9-3391454B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7F4C3-8B2C-6AF2-9E6C-07AA36FC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CE23-B806-00C7-700B-4F1C51B8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07DF-FA1E-73D6-C718-E27A37EC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0DA4-CFE9-D46C-5212-BBB9B507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8707419-38F2-2DAC-823A-DEBE15EC2B7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2185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04FAE-45C2-19BB-F4C0-1887E105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229A-911B-C636-EFAE-2168FF99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D3E6-4513-E9EB-956C-A92DA39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4E78-899E-DECE-A9E7-564BE3A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E1AC-A8B0-EF71-FBF2-031562C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7CDAAD4-A6FB-2EFA-86D6-6547AB4D3F6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42821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3A39-5C2E-C1BE-F25E-A72B05C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BFCF-89F9-A569-5A97-1285ED59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399D-8784-954F-038F-702A06AF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99DB-1F69-B48F-E6EE-7B289341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25F7-CCA2-B664-139D-25764BB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3BC547B5-5792-7A90-8AFD-1CB02FB7D37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7587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CDF1-FEBB-3DFB-69DB-57AC804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A7FD-760C-420B-DF38-3D113E6E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5AA8-5D30-0FB2-9F9C-8E41627C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DFE7-A8A5-9247-972B-16199106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3208-1C23-260D-8A55-E30765DC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BE3196AE-BB9F-3AB2-BC8E-3B2B39B2FF7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19882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7522-3E6F-B1EA-61C8-36A4F614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8184-CDBC-710E-8443-836A96558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0693-1AD1-EF15-99F4-7236FADB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CEE-F897-477B-99BE-2619BC42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DE70-112E-CB5A-720A-5DB4D7F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8F0-9DC4-A670-3E36-62EB744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FD7518A-213D-F15F-2286-D1191328B98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7066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1E9-F2A9-20A5-6986-F0C01967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CD04-DECF-72CF-C985-4C37665E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33A0-BFEC-956C-925F-B67123E7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E8C6-A829-7D25-2923-5DBC45C85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2C537-4B64-1561-DAA6-867EDBECC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FE501-EF35-B4A5-EB6E-FA7329A1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3CF1-C745-C695-0134-77FFA1A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74A0D-7CBB-795F-43E4-C9ACDC34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ABC98D42-6D68-D379-32A5-A8770496F6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04477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DAA0-2AC2-F4E0-3655-7FF1E26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2B6A-75B1-C104-A1C6-936CADE0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289D9-D90C-30FD-B0A5-A48BF1A3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0E714-D106-E18C-36EF-4D005744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1B42C218-CCC0-A9DE-4D20-113609EF0EB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79836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93A1B-B188-6E96-AAB8-32CACA45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25F73-01C6-7BE1-2400-4A93996F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67304-0146-F9C9-891E-CB3646C6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DC445FC-6A39-5536-7249-338149CE62C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39248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5D6-CB84-10FA-BF9D-D1B4C8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DB4-6F53-90ED-4CD2-FB8A09F5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BB3E-FB95-3EAE-6F41-BBEEFC3F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54DF-6000-E21D-BF8A-7BBFD0C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5D16-B120-042C-3BF1-12548F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64E7-5243-B087-7545-17B8295D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A65FC114-4BCF-5B8C-C2E0-15E0A280A98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94320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F92-D158-B98E-F22F-B3FCF9CB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75C95-CA05-A779-92AB-1CB2E377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072D-C295-F214-778A-4AEE92C1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51C63-BDF8-355D-ABD4-CE468E7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9AE7-C0DA-B091-2A06-24A4F64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467C-B2AE-8DFC-FECB-35B4B9DB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49AED80-189A-B8D1-3A5D-681FF8B00E8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56067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0FD5-BD17-8A85-853E-B589171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BEB5-36E9-A925-6EEB-D0EC046A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A554-4DA5-1F8A-AEBE-CB8E5002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A29CB-BC53-4CB3-A2D7-A7AD64AF546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E995-9DF2-BFA5-6060-98B29F74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0AF8-F67F-FBA5-60B8-088415A3B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3D29C-FDB6-4E65-AE56-78DEAAC0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40FF8-5404-2B27-2FB4-89B32F9ED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6600"/>
              <a:t>FINAL ASSESMENT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11EB9-9C85-86DF-EF3A-B28204FB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55000" lnSpcReduction="20000"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SAI SRI SURYA SNEHITH YANDAMURI</a:t>
            </a:r>
          </a:p>
          <a:p>
            <a:r>
              <a:rPr lang="en-IN" sz="2800" dirty="0">
                <a:solidFill>
                  <a:srgbClr val="FFFFFF"/>
                </a:solidFill>
              </a:rPr>
              <a:t>4300</a:t>
            </a:r>
          </a:p>
        </p:txBody>
      </p:sp>
    </p:spTree>
    <p:extLst>
      <p:ext uri="{BB962C8B-B14F-4D97-AF65-F5344CB8AC3E}">
        <p14:creationId xmlns:p14="http://schemas.microsoft.com/office/powerpoint/2010/main" val="349488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11DDB-5293-74DC-A830-568F18E4C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" y="1087120"/>
            <a:ext cx="11481950" cy="5268502"/>
          </a:xfrm>
        </p:spPr>
      </p:pic>
    </p:spTree>
    <p:extLst>
      <p:ext uri="{BB962C8B-B14F-4D97-AF65-F5344CB8AC3E}">
        <p14:creationId xmlns:p14="http://schemas.microsoft.com/office/powerpoint/2010/main" val="40156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406640" y="843280"/>
            <a:ext cx="428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PIVOT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813040" y="2320608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8 percent orders were returned </a:t>
            </a:r>
          </a:p>
          <a:p>
            <a:r>
              <a:rPr lang="en-IN" dirty="0"/>
              <a:t>With  the loss shown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45286A8-29B6-56EA-3EF7-E20B0F91B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251104"/>
              </p:ext>
            </p:extLst>
          </p:nvPr>
        </p:nvGraphicFramePr>
        <p:xfrm>
          <a:off x="736600" y="1948310"/>
          <a:ext cx="5440363" cy="744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616">
                  <a:extLst>
                    <a:ext uri="{9D8B030D-6E8A-4147-A177-3AD203B41FA5}">
                      <a16:colId xmlns:a16="http://schemas.microsoft.com/office/drawing/2014/main" val="2908305494"/>
                    </a:ext>
                  </a:extLst>
                </a:gridCol>
                <a:gridCol w="1176944">
                  <a:extLst>
                    <a:ext uri="{9D8B030D-6E8A-4147-A177-3AD203B41FA5}">
                      <a16:colId xmlns:a16="http://schemas.microsoft.com/office/drawing/2014/main" val="3353139900"/>
                    </a:ext>
                  </a:extLst>
                </a:gridCol>
                <a:gridCol w="1104886">
                  <a:extLst>
                    <a:ext uri="{9D8B030D-6E8A-4147-A177-3AD203B41FA5}">
                      <a16:colId xmlns:a16="http://schemas.microsoft.com/office/drawing/2014/main" val="2011249147"/>
                    </a:ext>
                  </a:extLst>
                </a:gridCol>
                <a:gridCol w="852684">
                  <a:extLst>
                    <a:ext uri="{9D8B030D-6E8A-4147-A177-3AD203B41FA5}">
                      <a16:colId xmlns:a16="http://schemas.microsoft.com/office/drawing/2014/main" val="2149518148"/>
                    </a:ext>
                  </a:extLst>
                </a:gridCol>
                <a:gridCol w="1537233">
                  <a:extLst>
                    <a:ext uri="{9D8B030D-6E8A-4147-A177-3AD203B41FA5}">
                      <a16:colId xmlns:a16="http://schemas.microsoft.com/office/drawing/2014/main" val="1149089874"/>
                    </a:ext>
                  </a:extLst>
                </a:gridCol>
              </a:tblGrid>
              <a:tr h="186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RETURN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Order ID2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Order ID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Profit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TOTAL_AMOUNT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extLst>
                  <a:ext uri="{0D108BD9-81ED-4DB2-BD59-A6C34878D82A}">
                    <a16:rowId xmlns:a16="http://schemas.microsoft.com/office/drawing/2014/main" val="2408206187"/>
                  </a:ext>
                </a:extLst>
              </a:tr>
              <a:tr h="186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263164.6602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10599340.72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extLst>
                  <a:ext uri="{0D108BD9-81ED-4DB2-BD59-A6C34878D82A}">
                    <a16:rowId xmlns:a16="http://schemas.microsoft.com/office/drawing/2014/main" val="918838596"/>
                  </a:ext>
                </a:extLst>
              </a:tr>
              <a:tr h="186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23232.3615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888721.3475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extLst>
                  <a:ext uri="{0D108BD9-81ED-4DB2-BD59-A6C34878D82A}">
                    <a16:rowId xmlns:a16="http://schemas.microsoft.com/office/drawing/2014/main" val="3711712738"/>
                  </a:ext>
                </a:extLst>
              </a:tr>
              <a:tr h="186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9994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286397.0217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11488062.07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5" marR="6005" marT="6005" marB="0" anchor="b"/>
                </a:tc>
                <a:extLst>
                  <a:ext uri="{0D108BD9-81ED-4DB2-BD59-A6C34878D82A}">
                    <a16:rowId xmlns:a16="http://schemas.microsoft.com/office/drawing/2014/main" val="52725493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F8F40EF-B8A3-623F-02AB-CEDE5500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3425638"/>
            <a:ext cx="7411599" cy="1754326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A030271-2F03-14B1-6C9A-14800347B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07529"/>
              </p:ext>
            </p:extLst>
          </p:nvPr>
        </p:nvGraphicFramePr>
        <p:xfrm>
          <a:off x="7530132" y="3662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79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7E1A14-855E-E928-E512-658C1588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94" y="1950720"/>
            <a:ext cx="4206134" cy="26927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endParaRPr lang="en-IN" dirty="0"/>
          </a:p>
          <a:p>
            <a:r>
              <a:rPr lang="en-IN" dirty="0"/>
              <a:t>Pivot table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223760" y="1939797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Same day:  is the fastest</a:t>
            </a:r>
          </a:p>
          <a:p>
            <a:r>
              <a:rPr lang="en-IN" dirty="0"/>
              <a:t>Standard class is the slowest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50CB94-F1E4-01F6-D3F2-5F023113D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322564"/>
              </p:ext>
            </p:extLst>
          </p:nvPr>
        </p:nvGraphicFramePr>
        <p:xfrm>
          <a:off x="6096000" y="3297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03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1FF0A-2C34-B577-D0A6-2298C368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60463"/>
            <a:ext cx="4629944" cy="4955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Pivot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315200" y="3357880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highest sum of sales is for  furniture and chairs in it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3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 :</a:t>
            </a:r>
          </a:p>
          <a:p>
            <a:r>
              <a:rPr lang="en-IN" dirty="0"/>
              <a:t>Pivot table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315200" y="3332480"/>
            <a:ext cx="4643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INFERENCE:</a:t>
            </a:r>
          </a:p>
          <a:p>
            <a:r>
              <a:rPr lang="en-IN" dirty="0"/>
              <a:t>highest sum of sales is for  furniture and chairs in it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99D8A-3713-A7A7-5FDE-1577D976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094" y="1160463"/>
            <a:ext cx="4057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3F53AE-8F75-A7C3-69E4-762B1F5F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963" y="1460500"/>
            <a:ext cx="4125517" cy="1477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Find the sum of sales and sum of profit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315200" y="3357880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Based on the region we got the sales and profit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7177EF-A171-5B9C-010D-FEB98D0E2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991724"/>
              </p:ext>
            </p:extLst>
          </p:nvPr>
        </p:nvGraphicFramePr>
        <p:xfrm>
          <a:off x="1259840" y="3068320"/>
          <a:ext cx="471424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513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B721AF-3140-E9D9-78B3-53C16265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4453"/>
            <a:ext cx="4400550" cy="4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=CORREL(Orders!T2:T9995,Orders!S2:S9995)</a:t>
            </a:r>
          </a:p>
          <a:p>
            <a:endParaRPr lang="en-IN" dirty="0"/>
          </a:p>
          <a:p>
            <a:r>
              <a:rPr lang="en-IN" dirty="0"/>
              <a:t>=CORREL(Orders!T2:T9995,Orders!U2:U9995)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315200" y="3357880"/>
            <a:ext cx="447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BE2CB6-DFB1-2DBA-7A85-B6DB07A9F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03483"/>
              </p:ext>
            </p:extLst>
          </p:nvPr>
        </p:nvGraphicFramePr>
        <p:xfrm>
          <a:off x="757237" y="1740853"/>
          <a:ext cx="4901883" cy="273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EB6DD01-032B-11F1-BA2C-8C692FFB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74" y="3714205"/>
            <a:ext cx="4407126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B6D2C-7173-252C-3F86-8F683735D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963613"/>
            <a:ext cx="5746750" cy="139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498080" y="1144429"/>
            <a:ext cx="428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Pivot table and bar graph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589520" y="342900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South is having the least sales </a:t>
            </a:r>
          </a:p>
          <a:p>
            <a:endParaRPr lang="en-IN" dirty="0"/>
          </a:p>
          <a:p>
            <a:r>
              <a:rPr lang="en-IN" dirty="0"/>
              <a:t>It has the highest potential to grow .needed to increase the sales of office supplies </a:t>
            </a:r>
          </a:p>
          <a:p>
            <a:r>
              <a:rPr lang="en-IN" dirty="0"/>
              <a:t>So that it can be used to increase the furniture sales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55F5394-1CE4-8005-1FA1-A1FD83484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877862"/>
              </p:ext>
            </p:extLst>
          </p:nvPr>
        </p:nvGraphicFramePr>
        <p:xfrm>
          <a:off x="1091776" y="2900716"/>
          <a:ext cx="5558367" cy="320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8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BE2-EF6C-43C0-133A-B400F27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Autofit/>
          </a:bodyPr>
          <a:lstStyle/>
          <a:p>
            <a:r>
              <a:rPr lang="en-IN" sz="3000" dirty="0"/>
              <a:t>QUESTION-8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55D115-5521-7304-D098-FCBC5E51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935" y="842963"/>
            <a:ext cx="5987968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3BA45-7DB4-4229-051C-D20BF0FFAD2A}"/>
              </a:ext>
            </a:extLst>
          </p:cNvPr>
          <p:cNvSpPr txBox="1"/>
          <p:nvPr/>
        </p:nvSpPr>
        <p:spPr>
          <a:xfrm>
            <a:off x="7315200" y="595789"/>
            <a:ext cx="428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:</a:t>
            </a:r>
          </a:p>
          <a:p>
            <a:r>
              <a:rPr lang="en-IN" dirty="0"/>
              <a:t>Pivot table comparing the count of orders in the last 4 years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09184-4DEC-EA81-17E4-7D34DB934C32}"/>
              </a:ext>
            </a:extLst>
          </p:cNvPr>
          <p:cNvSpPr txBox="1"/>
          <p:nvPr/>
        </p:nvSpPr>
        <p:spPr>
          <a:xfrm>
            <a:off x="7315200" y="3357880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US" dirty="0" err="1"/>
              <a:t>TOTAL_customers</a:t>
            </a:r>
            <a:r>
              <a:rPr lang="en-US" dirty="0"/>
              <a:t> who </a:t>
            </a:r>
            <a:r>
              <a:rPr lang="en-US" dirty="0" err="1"/>
              <a:t>orderd</a:t>
            </a:r>
            <a:r>
              <a:rPr lang="en-US" dirty="0"/>
              <a:t> more than 25 in last 4 year  is 29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69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237a7898-51e1-49bc-b88c-eccb34e0d2bf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0FF3BDB-B30E-493C-BCC4-791DB1D8BAB9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249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Microsoft Sans Serif</vt:lpstr>
      <vt:lpstr>Office Theme</vt:lpstr>
      <vt:lpstr>FINAL ASSESMENT</vt:lpstr>
      <vt:lpstr>QUESTION-1</vt:lpstr>
      <vt:lpstr>QUESTION-2</vt:lpstr>
      <vt:lpstr>QUESTION-3</vt:lpstr>
      <vt:lpstr>QUESTION-4</vt:lpstr>
      <vt:lpstr>QUESTION-5</vt:lpstr>
      <vt:lpstr>QUESTION-6</vt:lpstr>
      <vt:lpstr>QUESTION-7</vt:lpstr>
      <vt:lpstr>QUESTION-8</vt:lpstr>
      <vt:lpstr>QUESTION-9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ASSESMENT</dc:title>
  <dc:creator>Venkata Abhishek Mutnuru</dc:creator>
  <cp:keywords>Classification=LV_C0NF1D3NT1AL</cp:keywords>
  <cp:lastModifiedBy>Sai Sri Surya Snehith Yandamuri</cp:lastModifiedBy>
  <cp:revision>8</cp:revision>
  <dcterms:created xsi:type="dcterms:W3CDTF">2024-02-28T09:00:10Z</dcterms:created>
  <dcterms:modified xsi:type="dcterms:W3CDTF">2024-03-27T11:50:54Z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237a7898-51e1-49bc-b88c-eccb34e0d2bf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