
<file path=[Content_Types].xml><?xml version="1.0" encoding="utf-8"?>
<Types xmlns="http://schemas.openxmlformats.org/package/2006/content-types">
  <Override PartName="/ppt/notesSlides/notesSlide24.xml" ContentType="application/vnd.openxmlformats-officedocument.presentationml.notesSlide+xml"/>
  <Override PartName="/ppt/diagrams/drawing1.xml" ContentType="application/vnd.ms-office.drawingml.diagramDrawing+xml"/>
  <Override PartName="/ppt/slides/slide14.xml" ContentType="application/vnd.openxmlformats-officedocument.presentationml.slide+xml"/>
  <Default Extension="rels" ContentType="application/vnd.openxmlformats-package.relationships+xml"/>
  <Override PartName="/ppt/notesSlides/notesSlide16.xml" ContentType="application/vnd.openxmlformats-officedocument.presentationml.notesSlide+xml"/>
  <Default Extension="xlsx" ContentType="application/vnd.openxmlformats-officedocument.spreadsheetml.sheet"/>
  <Override PartName="/ppt/embeddings/oleObject1.bin" ContentType="application/vnd.openxmlformats-officedocument.oleObject"/>
  <Override PartName="/ppt/diagrams/colors1.xml" ContentType="application/vnd.openxmlformats-officedocument.drawingml.diagramColors+xml"/>
  <Default Extension="xml" ContentType="application/xml"/>
  <Override PartName="/ppt/tableStyles.xml" ContentType="application/vnd.openxmlformats-officedocument.presentationml.tableStyles+xml"/>
  <Override PartName="/ppt/notesSlides/notesSlide31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28.xml" ContentType="application/vnd.openxmlformats-officedocument.presentationml.slide+xml"/>
  <Override PartName="/ppt/notesSlides/notesSlide40.xml" ContentType="application/vnd.openxmlformats-officedocument.presentationml.notesSlide+xml"/>
  <Override PartName="/ppt/slides/slide21.xml" ContentType="application/vnd.openxmlformats-officedocument.presentationml.slide+xml"/>
  <Override PartName="/ppt/slides/slide37.xml" ContentType="application/vnd.openxmlformats-officedocument.presentationml.slide+xml"/>
  <Override PartName="/ppt/notesSlides/notesSlide23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39.xml" ContentType="application/vnd.openxmlformats-officedocument.presentationml.notesSlide+xml"/>
  <Override PartName="/ppt/notesSlides/notesSlide9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s/slide30.xml" ContentType="application/vnd.openxmlformats-officedocument.presentationml.slide+xml"/>
  <Override PartName="/ppt/diagrams/layout1.xml" ContentType="application/vnd.openxmlformats-officedocument.drawingml.diagramLayout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ppt/notesSlides/notesSlide7.xml" ContentType="application/vnd.openxmlformats-officedocument.presentationml.notesSlide+xml"/>
  <Override PartName="/ppt/notesSlides/notesSlide30.xml" ContentType="application/vnd.openxmlformats-officedocument.presentationml.notesSlide+xml"/>
  <Override PartName="/ppt/slides/slide27.xml" ContentType="application/vnd.openxmlformats-officedocument.presentationml.slide+xml"/>
  <Default Extension="vml" ContentType="application/vnd.openxmlformats-officedocument.vmlDrawing"/>
  <Override PartName="/ppt/notesSlides/notesSlide29.xml" ContentType="application/vnd.openxmlformats-officedocument.presentationml.notesSlide+xml"/>
  <Override PartName="/ppt/slides/slide20.xml" ContentType="application/vnd.openxmlformats-officedocument.presentationml.slide+xml"/>
  <Override PartName="/ppt/slides/slide36.xml" ContentType="application/vnd.openxmlformats-officedocument.presentationml.slide+xml"/>
  <Default Extension="emf" ContentType="image/x-emf"/>
  <Override PartName="/ppt/slides/slide4.xml" ContentType="application/vnd.openxmlformats-officedocument.presentationml.slide+xml"/>
  <Override PartName="/ppt/notesSlides/notesSlide22.xml" ContentType="application/vnd.openxmlformats-officedocument.presentationml.notesSlide+xml"/>
  <Override PartName="/ppt/slides/slide19.xml" ContentType="application/vnd.openxmlformats-officedocument.presentationml.slide+xml"/>
  <Override PartName="/ppt/notesSlides/notesSlide8.xml" ContentType="application/vnd.openxmlformats-officedocument.presentationml.notesSlide+xml"/>
  <Default Extension="png" ContentType="image/png"/>
  <Override PartName="/ppt/slideLayouts/slideLayout4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4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slides/slide26.xml" ContentType="application/vnd.openxmlformats-officedocument.presentationml.slide+xml"/>
  <Override PartName="/ppt/notesSlides/notesSlide28.xml" ContentType="application/vnd.openxmlformats-officedocument.presentationml.notesSlide+xml"/>
  <Override PartName="/ppt/slides/slide35.xml" ContentType="application/vnd.openxmlformats-officedocument.presentationml.slide+xml"/>
  <Override PartName="/ppt/notesSlides/notesSlide21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7.xml" ContentType="application/vnd.openxmlformats-officedocument.presentationml.notesSlide+xml"/>
  <Override PartName="/ppt/slides/slide1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11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.xml" ContentType="application/vnd.openxmlformats-officedocument.presentationml.notesSlide+xml"/>
  <Override PartName="/ppt/slides/slide25.xml" ContentType="application/vnd.openxmlformats-officedocument.presentationml.slide+xml"/>
  <Override PartName="/ppt/notesSlides/notesSlide27.xml" ContentType="application/vnd.openxmlformats-officedocument.presentationml.notesSlide+xml"/>
  <Override PartName="/ppt/slides/slide9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34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6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s/slide17.xml" ContentType="application/vnd.openxmlformats-officedocument.presentationml.slide+xml"/>
  <Override PartName="/ppt/diagrams/data1.xml" ContentType="application/vnd.openxmlformats-officedocument.drawingml.diagramData+xml"/>
  <Override PartName="/ppt/notesSlides/notesSlide1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2.xml" ContentType="application/vnd.openxmlformats-officedocument.presentationml.notesSlide+xml"/>
  <Default Extension="wmf" ContentType="image/x-wmf"/>
  <Override PartName="/docProps/app.xml" ContentType="application/vnd.openxmlformats-officedocument.extended-properties+xml"/>
  <Override PartName="/ppt/notesSlides/notesSlide34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quickStyle1.xml" ContentType="application/vnd.openxmlformats-officedocument.drawingml.diagramStyle+xml"/>
  <Override PartName="/ppt/slides/slide41.xml" ContentType="application/vnd.openxmlformats-officedocument.presentationml.slide+xml"/>
  <Override PartName="/ppt/slides/slide24.xml" ContentType="application/vnd.openxmlformats-officedocument.presentationml.slide+xml"/>
  <Override PartName="/ppt/notesSlides/notesSlide10.xml" ContentType="application/vnd.openxmlformats-officedocument.presentationml.notesSlide+xml"/>
  <Override PartName="/ppt/notesSlides/notesSlide26.xml" ContentType="application/vnd.openxmlformats-officedocument.presentationml.notesSlide+xml"/>
  <Override PartName="/ppt/slides/slide8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33.xml" ContentType="application/vnd.openxmlformats-officedocument.presentationml.slide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16.xml" ContentType="application/vnd.openxmlformats-officedocument.presentationml.slide+xml"/>
  <Override PartName="/ppt/notesSlides/notesSlide18.xml" ContentType="application/vnd.openxmlformats-officedocument.presentationml.notesSlide+xml"/>
  <Default Extension="jpeg" ContentType="image/jpeg"/>
  <Override PartName="/ppt/viewProps.xml" ContentType="application/vnd.openxmlformats-officedocument.presentationml.viewProps+xml"/>
  <Override PartName="/ppt/notesSlides/notesSlide11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40.xml" ContentType="application/vnd.openxmlformats-officedocument.presentationml.slide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s/slide39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notesSlides/notesSlide25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5.xml" ContentType="application/vnd.openxmlformats-officedocument.presentationml.slide+xml"/>
  <Override PartName="/ppt/notesSlides/notesSlide17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2.xml" ContentType="application/vnd.openxmlformats-officedocument.presentationml.notesSlide+xml"/>
  <Override PartName="/ppt/slides/slide29.xml" ContentType="application/vnd.openxmlformats-officedocument.presentationml.slide+xml"/>
  <Override PartName="/ppt/theme/theme1.xml" ContentType="application/vnd.openxmlformats-officedocument.theme+xml"/>
  <Override PartName="/ppt/notesSlides/notesSlide41.xml" ContentType="application/vnd.openxmlformats-officedocument.presentationml.notesSlide+xml"/>
  <Override PartName="/ppt/slides/slide22.xml" ContentType="application/vnd.openxmlformats-officedocument.presentationml.slide+xml"/>
  <Override PartName="/ppt/slides/slide38.xml" ContentType="application/vnd.openxmlformats-officedocument.presentationml.slide+xml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31.xml" ContentType="application/vnd.openxmlformats-officedocument.presentationml.slide+xml"/>
  <Default Extension="bin" ContentType="application/vnd.openxmlformats-officedocument.presentationml.printerSettings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8" r:id="rId1"/>
  </p:sldMasterIdLst>
  <p:notesMasterIdLst>
    <p:notesMasterId r:id="rId43"/>
  </p:notesMasterIdLst>
  <p:sldIdLst>
    <p:sldId id="312" r:id="rId2"/>
    <p:sldId id="257" r:id="rId3"/>
    <p:sldId id="258" r:id="rId4"/>
    <p:sldId id="260" r:id="rId5"/>
    <p:sldId id="297" r:id="rId6"/>
    <p:sldId id="262" r:id="rId7"/>
    <p:sldId id="303" r:id="rId8"/>
    <p:sldId id="320" r:id="rId9"/>
    <p:sldId id="304" r:id="rId10"/>
    <p:sldId id="302" r:id="rId11"/>
    <p:sldId id="309" r:id="rId12"/>
    <p:sldId id="269" r:id="rId13"/>
    <p:sldId id="306" r:id="rId14"/>
    <p:sldId id="307" r:id="rId15"/>
    <p:sldId id="308" r:id="rId16"/>
    <p:sldId id="266" r:id="rId17"/>
    <p:sldId id="322" r:id="rId18"/>
    <p:sldId id="279" r:id="rId19"/>
    <p:sldId id="317" r:id="rId20"/>
    <p:sldId id="314" r:id="rId21"/>
    <p:sldId id="272" r:id="rId22"/>
    <p:sldId id="276" r:id="rId23"/>
    <p:sldId id="277" r:id="rId24"/>
    <p:sldId id="278" r:id="rId25"/>
    <p:sldId id="327" r:id="rId26"/>
    <p:sldId id="331" r:id="rId27"/>
    <p:sldId id="332" r:id="rId28"/>
    <p:sldId id="280" r:id="rId29"/>
    <p:sldId id="289" r:id="rId30"/>
    <p:sldId id="324" r:id="rId31"/>
    <p:sldId id="328" r:id="rId32"/>
    <p:sldId id="334" r:id="rId33"/>
    <p:sldId id="329" r:id="rId34"/>
    <p:sldId id="298" r:id="rId35"/>
    <p:sldId id="311" r:id="rId36"/>
    <p:sldId id="326" r:id="rId37"/>
    <p:sldId id="288" r:id="rId38"/>
    <p:sldId id="296" r:id="rId39"/>
    <p:sldId id="273" r:id="rId40"/>
    <p:sldId id="330" r:id="rId41"/>
    <p:sldId id="335" r:id="rId42"/>
  </p:sldIdLst>
  <p:sldSz cx="9144000" cy="6858000" type="screen4x3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showOutlineIcons="0">
    <p:restoredLeft sz="15600"/>
    <p:restoredTop sz="86538" autoAdjust="0"/>
  </p:normalViewPr>
  <p:slideViewPr>
    <p:cSldViewPr>
      <p:cViewPr varScale="1">
        <p:scale>
          <a:sx n="94" d="100"/>
          <a:sy n="94" d="100"/>
        </p:scale>
        <p:origin x="-76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notesMaster" Target="notesMasters/notesMaster1.xml"/><Relationship Id="rId44" Type="http://schemas.openxmlformats.org/officeDocument/2006/relationships/printerSettings" Target="printerSettings/printerSettings1.bin"/><Relationship Id="rId45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21.png"/><Relationship Id="rId3" Type="http://schemas.openxmlformats.org/officeDocument/2006/relationships/image" Target="../media/image3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4E27F5-71BF-4A1E-A370-DAB2FBE44947}" type="doc">
      <dgm:prSet loTypeId="urn:microsoft.com/office/officeart/2005/8/layout/process1" loCatId="process" qsTypeId="urn:microsoft.com/office/officeart/2005/8/quickstyle/simple1" qsCatId="simple" csTypeId="urn:microsoft.com/office/officeart/2005/8/colors/accent2_2" csCatId="accent2" phldr="1"/>
      <dgm:spPr/>
    </dgm:pt>
    <dgm:pt modelId="{5283F50A-42F4-47AA-94AA-1315C577B733}">
      <dgm:prSet phldrT="[Text]"/>
      <dgm:spPr/>
      <dgm:t>
        <a:bodyPr/>
        <a:lstStyle/>
        <a:p>
          <a:r>
            <a:rPr lang="en-US" dirty="0" smtClean="0"/>
            <a:t>Alice</a:t>
          </a:r>
          <a:endParaRPr lang="en-US" dirty="0"/>
        </a:p>
      </dgm:t>
    </dgm:pt>
    <dgm:pt modelId="{48D3939F-AA63-4BD5-8225-1FCD45E28E43}" type="parTrans" cxnId="{FF02471F-5027-4EB4-B0F7-AE28F98D3557}">
      <dgm:prSet/>
      <dgm:spPr/>
      <dgm:t>
        <a:bodyPr/>
        <a:lstStyle/>
        <a:p>
          <a:endParaRPr lang="en-US"/>
        </a:p>
      </dgm:t>
    </dgm:pt>
    <dgm:pt modelId="{AF52A9B3-5E16-4497-B2B0-01D8A4A996EE}" type="sibTrans" cxnId="{FF02471F-5027-4EB4-B0F7-AE28F98D3557}">
      <dgm:prSet/>
      <dgm:spPr/>
      <dgm:t>
        <a:bodyPr/>
        <a:lstStyle/>
        <a:p>
          <a:endParaRPr lang="en-US"/>
        </a:p>
      </dgm:t>
    </dgm:pt>
    <dgm:pt modelId="{EF3D1A32-FBC9-4D58-9EBA-ECCBF660380B}">
      <dgm:prSet phldrT="[Text]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 dirty="0"/>
        </a:p>
      </dgm:t>
    </dgm:pt>
    <dgm:pt modelId="{EAB2B13A-8656-4EBF-8205-5C56AB29A81A}" type="parTrans" cxnId="{B00BF4B5-4750-4B3E-BE84-7C756A1D7831}">
      <dgm:prSet/>
      <dgm:spPr/>
      <dgm:t>
        <a:bodyPr/>
        <a:lstStyle/>
        <a:p>
          <a:endParaRPr lang="en-US"/>
        </a:p>
      </dgm:t>
    </dgm:pt>
    <dgm:pt modelId="{19C13A2B-C97D-4196-9FB2-40DEE28CA98D}" type="sibTrans" cxnId="{B00BF4B5-4750-4B3E-BE84-7C756A1D7831}">
      <dgm:prSet/>
      <dgm:spPr/>
      <dgm:t>
        <a:bodyPr/>
        <a:lstStyle/>
        <a:p>
          <a:endParaRPr lang="en-US"/>
        </a:p>
      </dgm:t>
    </dgm:pt>
    <dgm:pt modelId="{F79E62FB-A175-4A6C-A91C-C2299F3251F3}">
      <dgm:prSet phldrT="[Text]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en-US" dirty="0"/>
        </a:p>
      </dgm:t>
    </dgm:pt>
    <dgm:pt modelId="{CA9ACD05-A40D-4CCD-A858-A7D008A9E757}" type="parTrans" cxnId="{1E4D233D-D842-42F0-A373-524A9CAA0322}">
      <dgm:prSet/>
      <dgm:spPr/>
      <dgm:t>
        <a:bodyPr/>
        <a:lstStyle/>
        <a:p>
          <a:endParaRPr lang="en-US"/>
        </a:p>
      </dgm:t>
    </dgm:pt>
    <dgm:pt modelId="{D3805704-E38D-43EE-9CAC-987E37720979}" type="sibTrans" cxnId="{1E4D233D-D842-42F0-A373-524A9CAA0322}">
      <dgm:prSet/>
      <dgm:spPr/>
      <dgm:t>
        <a:bodyPr/>
        <a:lstStyle/>
        <a:p>
          <a:endParaRPr lang="en-US"/>
        </a:p>
      </dgm:t>
    </dgm:pt>
    <dgm:pt modelId="{A93BA44C-5C65-4E92-BDBF-8BC9B0807E92}">
      <dgm:prSet phldrT="[Text]"/>
      <dgm:spPr/>
      <dgm:t>
        <a:bodyPr/>
        <a:lstStyle/>
        <a:p>
          <a:r>
            <a:rPr lang="en-US" dirty="0" smtClean="0"/>
            <a:t>Bob</a:t>
          </a:r>
          <a:endParaRPr lang="en-US" dirty="0"/>
        </a:p>
      </dgm:t>
    </dgm:pt>
    <dgm:pt modelId="{06C7E231-483A-47AA-B89D-C730066DC19D}" type="parTrans" cxnId="{F037A7BD-A5BF-40A3-9CF1-F5DB61D24DAD}">
      <dgm:prSet/>
      <dgm:spPr/>
      <dgm:t>
        <a:bodyPr/>
        <a:lstStyle/>
        <a:p>
          <a:endParaRPr lang="en-US"/>
        </a:p>
      </dgm:t>
    </dgm:pt>
    <dgm:pt modelId="{EDFDFF6F-E9C9-4FB1-BEAB-91DC7C32134B}" type="sibTrans" cxnId="{F037A7BD-A5BF-40A3-9CF1-F5DB61D24DAD}">
      <dgm:prSet/>
      <dgm:spPr/>
      <dgm:t>
        <a:bodyPr/>
        <a:lstStyle/>
        <a:p>
          <a:endParaRPr lang="en-US"/>
        </a:p>
      </dgm:t>
    </dgm:pt>
    <dgm:pt modelId="{246A86EB-78E4-42EF-9506-655DF6949B4A}">
      <dgm:prSet phldrT="[Text]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en-US" dirty="0"/>
        </a:p>
      </dgm:t>
    </dgm:pt>
    <dgm:pt modelId="{504FEAAE-081C-486A-9FE6-1A7B5AD2C020}" type="sibTrans" cxnId="{767023DD-322F-477E-AB21-994DC64BF1D0}">
      <dgm:prSet/>
      <dgm:spPr/>
      <dgm:t>
        <a:bodyPr/>
        <a:lstStyle/>
        <a:p>
          <a:endParaRPr lang="en-US"/>
        </a:p>
      </dgm:t>
    </dgm:pt>
    <dgm:pt modelId="{F956ECD4-977B-4898-85DA-513E490ACC64}" type="parTrans" cxnId="{767023DD-322F-477E-AB21-994DC64BF1D0}">
      <dgm:prSet/>
      <dgm:spPr/>
      <dgm:t>
        <a:bodyPr/>
        <a:lstStyle/>
        <a:p>
          <a:endParaRPr lang="en-US"/>
        </a:p>
      </dgm:t>
    </dgm:pt>
    <dgm:pt modelId="{27998E22-C0ED-4848-9DC4-779DFD28E9DC}" type="pres">
      <dgm:prSet presAssocID="{9A4E27F5-71BF-4A1E-A370-DAB2FBE44947}" presName="Name0" presStyleCnt="0">
        <dgm:presLayoutVars>
          <dgm:dir/>
          <dgm:resizeHandles val="exact"/>
        </dgm:presLayoutVars>
      </dgm:prSet>
      <dgm:spPr/>
    </dgm:pt>
    <dgm:pt modelId="{B50C8E26-123A-4CE3-9873-25AE7181E5A5}" type="pres">
      <dgm:prSet presAssocID="{5283F50A-42F4-47AA-94AA-1315C577B733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07DE1E-6EB2-47B3-A51A-C9FC19941E90}" type="pres">
      <dgm:prSet presAssocID="{AF52A9B3-5E16-4497-B2B0-01D8A4A996EE}" presName="sibTrans" presStyleLbl="sibTrans2D1" presStyleIdx="0" presStyleCnt="4"/>
      <dgm:spPr/>
      <dgm:t>
        <a:bodyPr/>
        <a:lstStyle/>
        <a:p>
          <a:endParaRPr lang="en-US"/>
        </a:p>
      </dgm:t>
    </dgm:pt>
    <dgm:pt modelId="{6049B69E-C665-4DAD-9B13-F796A23E3991}" type="pres">
      <dgm:prSet presAssocID="{AF52A9B3-5E16-4497-B2B0-01D8A4A996EE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058ED46A-E9FE-479C-B8F0-7446FE528FDC}" type="pres">
      <dgm:prSet presAssocID="{EF3D1A32-FBC9-4D58-9EBA-ECCBF660380B}" presName="node" presStyleLbl="node1" presStyleIdx="1" presStyleCnt="5" custScaleX="95320" custScaleY="1634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EC01D0-75D2-4472-9CDC-63AE4376B8AF}" type="pres">
      <dgm:prSet presAssocID="{19C13A2B-C97D-4196-9FB2-40DEE28CA98D}" presName="sibTrans" presStyleLbl="sibTrans2D1" presStyleIdx="1" presStyleCnt="4"/>
      <dgm:spPr/>
      <dgm:t>
        <a:bodyPr/>
        <a:lstStyle/>
        <a:p>
          <a:endParaRPr lang="en-US"/>
        </a:p>
      </dgm:t>
    </dgm:pt>
    <dgm:pt modelId="{10AAECCE-0350-4701-A1AE-A92206F0F73F}" type="pres">
      <dgm:prSet presAssocID="{19C13A2B-C97D-4196-9FB2-40DEE28CA98D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03EEB0F8-A331-4A5E-BBAF-341B6D115AE4}" type="pres">
      <dgm:prSet presAssocID="{F79E62FB-A175-4A6C-A91C-C2299F3251F3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5729ED-A65C-45B2-BB08-9C84D6681F86}" type="pres">
      <dgm:prSet presAssocID="{D3805704-E38D-43EE-9CAC-987E37720979}" presName="sibTrans" presStyleLbl="sibTrans2D1" presStyleIdx="2" presStyleCnt="4"/>
      <dgm:spPr/>
      <dgm:t>
        <a:bodyPr/>
        <a:lstStyle/>
        <a:p>
          <a:endParaRPr lang="en-US"/>
        </a:p>
      </dgm:t>
    </dgm:pt>
    <dgm:pt modelId="{18EDD4CD-FDA0-43C1-8CDE-BF5DCC25DAB4}" type="pres">
      <dgm:prSet presAssocID="{D3805704-E38D-43EE-9CAC-987E37720979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18E8B907-5004-46CE-B8F5-50E184ECCC4D}" type="pres">
      <dgm:prSet presAssocID="{246A86EB-78E4-42EF-9506-655DF6949B4A}" presName="node" presStyleLbl="node1" presStyleIdx="3" presStyleCnt="5" custScaleX="82620" custScaleY="11263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B732E4-1DC4-46AF-A7A9-A372B9EA9D38}" type="pres">
      <dgm:prSet presAssocID="{504FEAAE-081C-486A-9FE6-1A7B5AD2C020}" presName="sibTrans" presStyleLbl="sibTrans2D1" presStyleIdx="3" presStyleCnt="4"/>
      <dgm:spPr/>
      <dgm:t>
        <a:bodyPr/>
        <a:lstStyle/>
        <a:p>
          <a:endParaRPr lang="en-US"/>
        </a:p>
      </dgm:t>
    </dgm:pt>
    <dgm:pt modelId="{CCD1E271-793C-4FA0-A774-345267D94BDE}" type="pres">
      <dgm:prSet presAssocID="{504FEAAE-081C-486A-9FE6-1A7B5AD2C020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CF56758E-D754-40F5-9A0A-E29878777B5D}" type="pres">
      <dgm:prSet presAssocID="{A93BA44C-5C65-4E92-BDBF-8BC9B0807E92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0218D0D-B94F-4C76-94EE-29C4C74DA16F}" type="presOf" srcId="{9A4E27F5-71BF-4A1E-A370-DAB2FBE44947}" destId="{27998E22-C0ED-4848-9DC4-779DFD28E9DC}" srcOrd="0" destOrd="0" presId="urn:microsoft.com/office/officeart/2005/8/layout/process1"/>
    <dgm:cxn modelId="{F037A7BD-A5BF-40A3-9CF1-F5DB61D24DAD}" srcId="{9A4E27F5-71BF-4A1E-A370-DAB2FBE44947}" destId="{A93BA44C-5C65-4E92-BDBF-8BC9B0807E92}" srcOrd="4" destOrd="0" parTransId="{06C7E231-483A-47AA-B89D-C730066DC19D}" sibTransId="{EDFDFF6F-E9C9-4FB1-BEAB-91DC7C32134B}"/>
    <dgm:cxn modelId="{767023DD-322F-477E-AB21-994DC64BF1D0}" srcId="{9A4E27F5-71BF-4A1E-A370-DAB2FBE44947}" destId="{246A86EB-78E4-42EF-9506-655DF6949B4A}" srcOrd="3" destOrd="0" parTransId="{F956ECD4-977B-4898-85DA-513E490ACC64}" sibTransId="{504FEAAE-081C-486A-9FE6-1A7B5AD2C020}"/>
    <dgm:cxn modelId="{165F9516-AA1C-4B3D-92D6-BC1AFE41E212}" type="presOf" srcId="{5283F50A-42F4-47AA-94AA-1315C577B733}" destId="{B50C8E26-123A-4CE3-9873-25AE7181E5A5}" srcOrd="0" destOrd="0" presId="urn:microsoft.com/office/officeart/2005/8/layout/process1"/>
    <dgm:cxn modelId="{39605F43-8010-4CF4-905F-226A62AC1A71}" type="presOf" srcId="{504FEAAE-081C-486A-9FE6-1A7B5AD2C020}" destId="{CCD1E271-793C-4FA0-A774-345267D94BDE}" srcOrd="1" destOrd="0" presId="urn:microsoft.com/office/officeart/2005/8/layout/process1"/>
    <dgm:cxn modelId="{CC071AAC-39DA-4D63-882F-E127F5509699}" type="presOf" srcId="{504FEAAE-081C-486A-9FE6-1A7B5AD2C020}" destId="{1AB732E4-1DC4-46AF-A7A9-A372B9EA9D38}" srcOrd="0" destOrd="0" presId="urn:microsoft.com/office/officeart/2005/8/layout/process1"/>
    <dgm:cxn modelId="{29F78324-1A17-435B-8BCA-99ADCB413BFC}" type="presOf" srcId="{F79E62FB-A175-4A6C-A91C-C2299F3251F3}" destId="{03EEB0F8-A331-4A5E-BBAF-341B6D115AE4}" srcOrd="0" destOrd="0" presId="urn:microsoft.com/office/officeart/2005/8/layout/process1"/>
    <dgm:cxn modelId="{B00BF4B5-4750-4B3E-BE84-7C756A1D7831}" srcId="{9A4E27F5-71BF-4A1E-A370-DAB2FBE44947}" destId="{EF3D1A32-FBC9-4D58-9EBA-ECCBF660380B}" srcOrd="1" destOrd="0" parTransId="{EAB2B13A-8656-4EBF-8205-5C56AB29A81A}" sibTransId="{19C13A2B-C97D-4196-9FB2-40DEE28CA98D}"/>
    <dgm:cxn modelId="{FF02471F-5027-4EB4-B0F7-AE28F98D3557}" srcId="{9A4E27F5-71BF-4A1E-A370-DAB2FBE44947}" destId="{5283F50A-42F4-47AA-94AA-1315C577B733}" srcOrd="0" destOrd="0" parTransId="{48D3939F-AA63-4BD5-8225-1FCD45E28E43}" sibTransId="{AF52A9B3-5E16-4497-B2B0-01D8A4A996EE}"/>
    <dgm:cxn modelId="{1E4D233D-D842-42F0-A373-524A9CAA0322}" srcId="{9A4E27F5-71BF-4A1E-A370-DAB2FBE44947}" destId="{F79E62FB-A175-4A6C-A91C-C2299F3251F3}" srcOrd="2" destOrd="0" parTransId="{CA9ACD05-A40D-4CCD-A858-A7D008A9E757}" sibTransId="{D3805704-E38D-43EE-9CAC-987E37720979}"/>
    <dgm:cxn modelId="{69A955EA-A5B9-4E26-9697-2B4D61B0241E}" type="presOf" srcId="{A93BA44C-5C65-4E92-BDBF-8BC9B0807E92}" destId="{CF56758E-D754-40F5-9A0A-E29878777B5D}" srcOrd="0" destOrd="0" presId="urn:microsoft.com/office/officeart/2005/8/layout/process1"/>
    <dgm:cxn modelId="{9999F0AF-D796-489F-8D6E-5F40B102A631}" type="presOf" srcId="{AF52A9B3-5E16-4497-B2B0-01D8A4A996EE}" destId="{6049B69E-C665-4DAD-9B13-F796A23E3991}" srcOrd="1" destOrd="0" presId="urn:microsoft.com/office/officeart/2005/8/layout/process1"/>
    <dgm:cxn modelId="{1C57C9E7-1AB3-4829-AF34-33C1C71BD7B6}" type="presOf" srcId="{19C13A2B-C97D-4196-9FB2-40DEE28CA98D}" destId="{10AAECCE-0350-4701-A1AE-A92206F0F73F}" srcOrd="1" destOrd="0" presId="urn:microsoft.com/office/officeart/2005/8/layout/process1"/>
    <dgm:cxn modelId="{4C05C8AA-0AC3-4EBD-85E0-439701812246}" type="presOf" srcId="{AF52A9B3-5E16-4497-B2B0-01D8A4A996EE}" destId="{3C07DE1E-6EB2-47B3-A51A-C9FC19941E90}" srcOrd="0" destOrd="0" presId="urn:microsoft.com/office/officeart/2005/8/layout/process1"/>
    <dgm:cxn modelId="{5939292C-A02A-4778-9C24-B7A4D4DBE81F}" type="presOf" srcId="{19C13A2B-C97D-4196-9FB2-40DEE28CA98D}" destId="{5AEC01D0-75D2-4472-9CDC-63AE4376B8AF}" srcOrd="0" destOrd="0" presId="urn:microsoft.com/office/officeart/2005/8/layout/process1"/>
    <dgm:cxn modelId="{6F7C56FA-9ECA-483B-90DB-2352A952E5BE}" type="presOf" srcId="{D3805704-E38D-43EE-9CAC-987E37720979}" destId="{625729ED-A65C-45B2-BB08-9C84D6681F86}" srcOrd="0" destOrd="0" presId="urn:microsoft.com/office/officeart/2005/8/layout/process1"/>
    <dgm:cxn modelId="{8E30D2AA-8696-43FF-B19E-F6A3117D4A75}" type="presOf" srcId="{EF3D1A32-FBC9-4D58-9EBA-ECCBF660380B}" destId="{058ED46A-E9FE-479C-B8F0-7446FE528FDC}" srcOrd="0" destOrd="0" presId="urn:microsoft.com/office/officeart/2005/8/layout/process1"/>
    <dgm:cxn modelId="{BD30889F-DA2E-4D9E-B37E-AA8AE77C832C}" type="presOf" srcId="{D3805704-E38D-43EE-9CAC-987E37720979}" destId="{18EDD4CD-FDA0-43C1-8CDE-BF5DCC25DAB4}" srcOrd="1" destOrd="0" presId="urn:microsoft.com/office/officeart/2005/8/layout/process1"/>
    <dgm:cxn modelId="{BCAA925E-4042-4627-A5F5-5E3FC9C70FE1}" type="presOf" srcId="{246A86EB-78E4-42EF-9506-655DF6949B4A}" destId="{18E8B907-5004-46CE-B8F5-50E184ECCC4D}" srcOrd="0" destOrd="0" presId="urn:microsoft.com/office/officeart/2005/8/layout/process1"/>
    <dgm:cxn modelId="{2D958881-5ACD-4987-8C4F-D9DEADFEF3C2}" type="presParOf" srcId="{27998E22-C0ED-4848-9DC4-779DFD28E9DC}" destId="{B50C8E26-123A-4CE3-9873-25AE7181E5A5}" srcOrd="0" destOrd="0" presId="urn:microsoft.com/office/officeart/2005/8/layout/process1"/>
    <dgm:cxn modelId="{7AAD1B00-C1B9-4E51-92F1-D063EA14509B}" type="presParOf" srcId="{27998E22-C0ED-4848-9DC4-779DFD28E9DC}" destId="{3C07DE1E-6EB2-47B3-A51A-C9FC19941E90}" srcOrd="1" destOrd="0" presId="urn:microsoft.com/office/officeart/2005/8/layout/process1"/>
    <dgm:cxn modelId="{CB935F4D-4051-4E68-A7ED-1B65FA5BCD35}" type="presParOf" srcId="{3C07DE1E-6EB2-47B3-A51A-C9FC19941E90}" destId="{6049B69E-C665-4DAD-9B13-F796A23E3991}" srcOrd="0" destOrd="0" presId="urn:microsoft.com/office/officeart/2005/8/layout/process1"/>
    <dgm:cxn modelId="{0F5EBEA8-70A4-4227-83AC-D0ADB58E44D4}" type="presParOf" srcId="{27998E22-C0ED-4848-9DC4-779DFD28E9DC}" destId="{058ED46A-E9FE-479C-B8F0-7446FE528FDC}" srcOrd="2" destOrd="0" presId="urn:microsoft.com/office/officeart/2005/8/layout/process1"/>
    <dgm:cxn modelId="{0164FEC5-DE7F-4B54-9E04-27F0427FADF3}" type="presParOf" srcId="{27998E22-C0ED-4848-9DC4-779DFD28E9DC}" destId="{5AEC01D0-75D2-4472-9CDC-63AE4376B8AF}" srcOrd="3" destOrd="0" presId="urn:microsoft.com/office/officeart/2005/8/layout/process1"/>
    <dgm:cxn modelId="{24828567-8A64-4EBB-A3CA-4AF678815C47}" type="presParOf" srcId="{5AEC01D0-75D2-4472-9CDC-63AE4376B8AF}" destId="{10AAECCE-0350-4701-A1AE-A92206F0F73F}" srcOrd="0" destOrd="0" presId="urn:microsoft.com/office/officeart/2005/8/layout/process1"/>
    <dgm:cxn modelId="{98255D28-C383-4E9D-A475-A5C98AD464CE}" type="presParOf" srcId="{27998E22-C0ED-4848-9DC4-779DFD28E9DC}" destId="{03EEB0F8-A331-4A5E-BBAF-341B6D115AE4}" srcOrd="4" destOrd="0" presId="urn:microsoft.com/office/officeart/2005/8/layout/process1"/>
    <dgm:cxn modelId="{A887C85D-FBE9-4B93-A313-D0CFA977DD42}" type="presParOf" srcId="{27998E22-C0ED-4848-9DC4-779DFD28E9DC}" destId="{625729ED-A65C-45B2-BB08-9C84D6681F86}" srcOrd="5" destOrd="0" presId="urn:microsoft.com/office/officeart/2005/8/layout/process1"/>
    <dgm:cxn modelId="{3BC7F842-065B-4F05-9C37-9A0451E20C33}" type="presParOf" srcId="{625729ED-A65C-45B2-BB08-9C84D6681F86}" destId="{18EDD4CD-FDA0-43C1-8CDE-BF5DCC25DAB4}" srcOrd="0" destOrd="0" presId="urn:microsoft.com/office/officeart/2005/8/layout/process1"/>
    <dgm:cxn modelId="{E6E29205-E638-4AAE-A1A2-B3C0BB98679A}" type="presParOf" srcId="{27998E22-C0ED-4848-9DC4-779DFD28E9DC}" destId="{18E8B907-5004-46CE-B8F5-50E184ECCC4D}" srcOrd="6" destOrd="0" presId="urn:microsoft.com/office/officeart/2005/8/layout/process1"/>
    <dgm:cxn modelId="{87016DCE-43A7-4640-BD32-DABC426AA230}" type="presParOf" srcId="{27998E22-C0ED-4848-9DC4-779DFD28E9DC}" destId="{1AB732E4-1DC4-46AF-A7A9-A372B9EA9D38}" srcOrd="7" destOrd="0" presId="urn:microsoft.com/office/officeart/2005/8/layout/process1"/>
    <dgm:cxn modelId="{29D88A94-ACC6-48CF-ABC9-455A6CA4DD61}" type="presParOf" srcId="{1AB732E4-1DC4-46AF-A7A9-A372B9EA9D38}" destId="{CCD1E271-793C-4FA0-A774-345267D94BDE}" srcOrd="0" destOrd="0" presId="urn:microsoft.com/office/officeart/2005/8/layout/process1"/>
    <dgm:cxn modelId="{E71580EA-7210-43CE-A15D-DEAFC68B1C0C}" type="presParOf" srcId="{27998E22-C0ED-4848-9DC4-779DFD28E9DC}" destId="{CF56758E-D754-40F5-9A0A-E29878777B5D}" srcOrd="8" destOrd="0" presId="urn:microsoft.com/office/officeart/2005/8/layout/process1"/>
  </dgm:cxnLst>
  <dgm:bg/>
  <dgm:whole/>
  <dgm:extLst>
    <a:ext uri="http://schemas.microsoft.com/office/drawing/2008/diagram">
      <dsp:dataModelExt xmlns="" xmlns:dsp="http://schemas.microsoft.com/office/drawing/2008/diagram" xmlns:a="http://schemas.openxmlformats.org/drawingml/2006/main" xmlns:dgm="http://schemas.openxmlformats.org/drawingml/2006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50C8E26-123A-4CE3-9873-25AE7181E5A5}">
      <dsp:nvSpPr>
        <dsp:cNvPr id="0" name=""/>
        <dsp:cNvSpPr/>
      </dsp:nvSpPr>
      <dsp:spPr>
        <a:xfrm>
          <a:off x="427" y="999713"/>
          <a:ext cx="1289893" cy="77393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Alice</a:t>
          </a:r>
          <a:endParaRPr lang="en-US" sz="3300" kern="1200" dirty="0"/>
        </a:p>
      </dsp:txBody>
      <dsp:txXfrm>
        <a:off x="427" y="999713"/>
        <a:ext cx="1289893" cy="773936"/>
      </dsp:txXfrm>
    </dsp:sp>
    <dsp:sp modelId="{3C07DE1E-6EB2-47B3-A51A-C9FC19941E90}">
      <dsp:nvSpPr>
        <dsp:cNvPr id="0" name=""/>
        <dsp:cNvSpPr/>
      </dsp:nvSpPr>
      <dsp:spPr>
        <a:xfrm>
          <a:off x="1419309" y="1226734"/>
          <a:ext cx="273457" cy="3198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1419309" y="1226734"/>
        <a:ext cx="273457" cy="319893"/>
      </dsp:txXfrm>
    </dsp:sp>
    <dsp:sp modelId="{058ED46A-E9FE-479C-B8F0-7446FE528FDC}">
      <dsp:nvSpPr>
        <dsp:cNvPr id="0" name=""/>
        <dsp:cNvSpPr/>
      </dsp:nvSpPr>
      <dsp:spPr>
        <a:xfrm>
          <a:off x="1806277" y="754054"/>
          <a:ext cx="1229526" cy="1265253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200" kern="1200" dirty="0"/>
        </a:p>
      </dsp:txBody>
      <dsp:txXfrm>
        <a:off x="1806277" y="754054"/>
        <a:ext cx="1229526" cy="1265253"/>
      </dsp:txXfrm>
    </dsp:sp>
    <dsp:sp modelId="{5AEC01D0-75D2-4472-9CDC-63AE4376B8AF}">
      <dsp:nvSpPr>
        <dsp:cNvPr id="0" name=""/>
        <dsp:cNvSpPr/>
      </dsp:nvSpPr>
      <dsp:spPr>
        <a:xfrm>
          <a:off x="3164793" y="1226734"/>
          <a:ext cx="273457" cy="3198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3164793" y="1226734"/>
        <a:ext cx="273457" cy="319893"/>
      </dsp:txXfrm>
    </dsp:sp>
    <dsp:sp modelId="{03EEB0F8-A331-4A5E-BBAF-341B6D115AE4}">
      <dsp:nvSpPr>
        <dsp:cNvPr id="0" name=""/>
        <dsp:cNvSpPr/>
      </dsp:nvSpPr>
      <dsp:spPr>
        <a:xfrm>
          <a:off x="3551761" y="999713"/>
          <a:ext cx="1289893" cy="773936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300" kern="1200" dirty="0"/>
        </a:p>
      </dsp:txBody>
      <dsp:txXfrm>
        <a:off x="3551761" y="999713"/>
        <a:ext cx="1289893" cy="773936"/>
      </dsp:txXfrm>
    </dsp:sp>
    <dsp:sp modelId="{625729ED-A65C-45B2-BB08-9C84D6681F86}">
      <dsp:nvSpPr>
        <dsp:cNvPr id="0" name=""/>
        <dsp:cNvSpPr/>
      </dsp:nvSpPr>
      <dsp:spPr>
        <a:xfrm>
          <a:off x="4970644" y="1226734"/>
          <a:ext cx="273457" cy="3198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4970644" y="1226734"/>
        <a:ext cx="273457" cy="319893"/>
      </dsp:txXfrm>
    </dsp:sp>
    <dsp:sp modelId="{18E8B907-5004-46CE-B8F5-50E184ECCC4D}">
      <dsp:nvSpPr>
        <dsp:cNvPr id="0" name=""/>
        <dsp:cNvSpPr/>
      </dsp:nvSpPr>
      <dsp:spPr>
        <a:xfrm>
          <a:off x="5357612" y="950835"/>
          <a:ext cx="1065709" cy="871691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200" kern="1200" dirty="0"/>
        </a:p>
      </dsp:txBody>
      <dsp:txXfrm>
        <a:off x="5357612" y="950835"/>
        <a:ext cx="1065709" cy="871691"/>
      </dsp:txXfrm>
    </dsp:sp>
    <dsp:sp modelId="{1AB732E4-1DC4-46AF-A7A9-A372B9EA9D38}">
      <dsp:nvSpPr>
        <dsp:cNvPr id="0" name=""/>
        <dsp:cNvSpPr/>
      </dsp:nvSpPr>
      <dsp:spPr>
        <a:xfrm>
          <a:off x="6552311" y="1226734"/>
          <a:ext cx="273457" cy="3198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6552311" y="1226734"/>
        <a:ext cx="273457" cy="319893"/>
      </dsp:txXfrm>
    </dsp:sp>
    <dsp:sp modelId="{CF56758E-D754-40F5-9A0A-E29878777B5D}">
      <dsp:nvSpPr>
        <dsp:cNvPr id="0" name=""/>
        <dsp:cNvSpPr/>
      </dsp:nvSpPr>
      <dsp:spPr>
        <a:xfrm>
          <a:off x="6939279" y="999713"/>
          <a:ext cx="1289893" cy="77393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Bob</a:t>
          </a:r>
          <a:endParaRPr lang="en-US" sz="3300" kern="1200" dirty="0"/>
        </a:p>
      </dsp:txBody>
      <dsp:txXfrm>
        <a:off x="6939279" y="999713"/>
        <a:ext cx="1289893" cy="7739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pPr>
              <a:defRPr/>
            </a:pPr>
            <a:r>
              <a:rPr lang="en-US"/>
              <a:t>1/14/2010</a:t>
            </a:r>
          </a:p>
        </p:txBody>
      </p:sp>
      <p:sp>
        <p:nvSpPr>
          <p:cNvPr id="8196" name="Rectangle 4"/>
          <p:cNvSpPr>
            <a:spLocks noGrp="1" noRot="1" noChangeAspect="1" noTextEdit="1"/>
          </p:cNvSpPr>
          <p:nvPr>
            <p:ph type="sldImg" idx="2"/>
          </p:nvPr>
        </p:nvSpPr>
        <p:spPr bwMode="auto">
          <a:xfrm>
            <a:off x="1184275" y="698500"/>
            <a:ext cx="4654550" cy="349091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3324" tIns="46662" rIns="93324" bIns="46662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pPr>
              <a:defRPr/>
            </a:pPr>
            <a:r>
              <a:rPr lang="en-US"/>
              <a:t>‹#›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Rectangle 7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218" name="Text Box 2"/>
          <p:cNvSpPr txBox="1">
            <a:spLocks noGrp="1"/>
          </p:cNvSpPr>
          <p:nvPr/>
        </p:nvSpPr>
        <p:spPr bwMode="auto">
          <a:xfrm>
            <a:off x="3978132" y="0"/>
            <a:ext cx="3043343" cy="465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324" tIns="46662" rIns="93324" bIns="46662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lang="en-US" sz="1200" dirty="0"/>
          </a:p>
        </p:txBody>
      </p:sp>
      <p:sp>
        <p:nvSpPr>
          <p:cNvPr id="9219" name="Text Box 3"/>
          <p:cNvSpPr txBox="1">
            <a:spLocks noGrp="1"/>
          </p:cNvSpPr>
          <p:nvPr/>
        </p:nvSpPr>
        <p:spPr bwMode="auto">
          <a:xfrm>
            <a:off x="3978132" y="8842029"/>
            <a:ext cx="3043343" cy="465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324" tIns="46662" rIns="93324" bIns="46662" anchor="b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lang="en-US" sz="1200" dirty="0"/>
          </a:p>
        </p:txBody>
      </p:sp>
      <p:sp>
        <p:nvSpPr>
          <p:cNvPr id="9220" name="Rectangle 4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" name="Rectangle 5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9222" name="Text Box 6"/>
          <p:cNvSpPr txBox="1">
            <a:spLocks noGrp="1"/>
          </p:cNvSpPr>
          <p:nvPr/>
        </p:nvSpPr>
        <p:spPr bwMode="auto">
          <a:xfrm>
            <a:off x="3978132" y="8842029"/>
            <a:ext cx="3043343" cy="465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324" tIns="46662" rIns="93324" bIns="46662" anchor="b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lang="en-US" sz="1200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Rectangle 7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242" name="Text Box 2"/>
          <p:cNvSpPr txBox="1">
            <a:spLocks noGrp="1"/>
          </p:cNvSpPr>
          <p:nvPr/>
        </p:nvSpPr>
        <p:spPr bwMode="auto">
          <a:xfrm>
            <a:off x="3978132" y="0"/>
            <a:ext cx="3043343" cy="465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324" tIns="46662" rIns="93324" bIns="46662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lang="en-US" sz="1200" dirty="0"/>
          </a:p>
        </p:txBody>
      </p:sp>
      <p:sp>
        <p:nvSpPr>
          <p:cNvPr id="10243" name="Text Box 3"/>
          <p:cNvSpPr txBox="1">
            <a:spLocks noGrp="1"/>
          </p:cNvSpPr>
          <p:nvPr/>
        </p:nvSpPr>
        <p:spPr bwMode="auto">
          <a:xfrm>
            <a:off x="3978132" y="8842029"/>
            <a:ext cx="3043343" cy="465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324" tIns="46662" rIns="93324" bIns="46662" anchor="b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lang="en-US" sz="1200" dirty="0"/>
          </a:p>
        </p:txBody>
      </p:sp>
      <p:sp>
        <p:nvSpPr>
          <p:cNvPr id="10244" name="Rectangle 4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Rectangl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10246" name="Text Box 6"/>
          <p:cNvSpPr txBox="1">
            <a:spLocks noGrp="1"/>
          </p:cNvSpPr>
          <p:nvPr/>
        </p:nvSpPr>
        <p:spPr bwMode="auto">
          <a:xfrm>
            <a:off x="3978132" y="8842029"/>
            <a:ext cx="3043343" cy="465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324" tIns="46662" rIns="93324" bIns="46662" anchor="b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lang="en-US" sz="1200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Rectangle 7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290" name="Text Box 2"/>
          <p:cNvSpPr txBox="1">
            <a:spLocks noGrp="1"/>
          </p:cNvSpPr>
          <p:nvPr/>
        </p:nvSpPr>
        <p:spPr bwMode="auto">
          <a:xfrm>
            <a:off x="3978132" y="0"/>
            <a:ext cx="3043343" cy="465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324" tIns="46662" rIns="93324" bIns="46662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lang="en-US" sz="1200" dirty="0"/>
          </a:p>
        </p:txBody>
      </p:sp>
      <p:sp>
        <p:nvSpPr>
          <p:cNvPr id="12291" name="Text Box 3"/>
          <p:cNvSpPr txBox="1">
            <a:spLocks noGrp="1"/>
          </p:cNvSpPr>
          <p:nvPr/>
        </p:nvSpPr>
        <p:spPr bwMode="auto">
          <a:xfrm>
            <a:off x="3978132" y="8842029"/>
            <a:ext cx="3043343" cy="465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324" tIns="46662" rIns="93324" bIns="46662" anchor="b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lang="en-US" sz="1200" dirty="0"/>
          </a:p>
        </p:txBody>
      </p:sp>
      <p:sp>
        <p:nvSpPr>
          <p:cNvPr id="12292" name="Rectangle 4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" name="Rectangle 5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12294" name="Text Box 6"/>
          <p:cNvSpPr txBox="1">
            <a:spLocks noGrp="1"/>
          </p:cNvSpPr>
          <p:nvPr/>
        </p:nvSpPr>
        <p:spPr bwMode="auto">
          <a:xfrm>
            <a:off x="3978132" y="8842029"/>
            <a:ext cx="3043343" cy="465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324" tIns="46662" rIns="93324" bIns="46662" anchor="b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lang="en-US" sz="1200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1/14/2010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‹#›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" name="Rectangle 5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457200" y="152400"/>
            <a:ext cx="8229600" cy="1143000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kumimoji="0" lang="en-US" sz="4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package" Target="../embeddings/Microsoft_Excel_Sheet1.xlsx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4" Type="http://schemas.openxmlformats.org/officeDocument/2006/relationships/package" Target="../embeddings/Microsoft_Excel_Sheet2.xlsx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4" Type="http://schemas.openxmlformats.org/officeDocument/2006/relationships/package" Target="../embeddings/Microsoft_Excel_Sheet3.xlsx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4.e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4" Type="http://schemas.openxmlformats.org/officeDocument/2006/relationships/oleObject" Target="../embeddings/oleObject1.bin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w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3545665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1" name="Rectangle 3"/>
          <p:cNvSpPr>
            <a:spLocks noGrp="1"/>
          </p:cNvSpPr>
          <p:nvPr>
            <p:ph type="ctrTitle" idx="4294967295"/>
          </p:nvPr>
        </p:nvSpPr>
        <p:spPr>
          <a:xfrm>
            <a:off x="609600" y="1792288"/>
            <a:ext cx="7772400" cy="1470025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4600" dirty="0" smtClean="0">
                <a:solidFill>
                  <a:schemeClr val="bg1"/>
                </a:solidFill>
              </a:rPr>
              <a:t>Defeating Vanish with Low-Cost </a:t>
            </a:r>
            <a:r>
              <a:rPr lang="en-US" sz="4600" dirty="0">
                <a:solidFill>
                  <a:schemeClr val="bg1"/>
                </a:solidFill>
              </a:rPr>
              <a:t>Sybil Attacks Against Large DHTs</a:t>
            </a:r>
          </a:p>
        </p:txBody>
      </p:sp>
      <p:sp>
        <p:nvSpPr>
          <p:cNvPr id="3" name="Rectangle 4"/>
          <p:cNvSpPr>
            <a:spLocks noGrp="1"/>
          </p:cNvSpPr>
          <p:nvPr>
            <p:ph type="subTitle" idx="4294967295"/>
          </p:nvPr>
        </p:nvSpPr>
        <p:spPr>
          <a:xfrm>
            <a:off x="0" y="3886200"/>
            <a:ext cx="9144000" cy="1981200"/>
          </a:xfrm>
        </p:spPr>
        <p:txBody>
          <a:bodyPr rtlCol="0">
            <a:normAutofit/>
          </a:bodyPr>
          <a:lstStyle/>
          <a:p>
            <a:pPr marL="0" indent="0" algn="ctr" eaLnBrk="1" fontAlgn="auto" hangingPunct="1">
              <a:spcAft>
                <a:spcPts val="1200"/>
              </a:spcAft>
              <a:buFont typeface="Arial" pitchFamily="34" charset="0"/>
              <a:buNone/>
              <a:defRPr/>
            </a:pPr>
            <a:r>
              <a:rPr lang="en-US" sz="2800" dirty="0">
                <a:latin typeface="+mn-lt"/>
              </a:rPr>
              <a:t>Scott</a:t>
            </a:r>
            <a:r>
              <a:rPr lang="en-US" sz="2800" dirty="0">
                <a:solidFill>
                  <a:schemeClr val="accent1"/>
                </a:solidFill>
                <a:latin typeface="+mn-lt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+mn-lt"/>
              </a:rPr>
              <a:t>Wolchok</a:t>
            </a:r>
            <a:r>
              <a:rPr lang="en-US" sz="2800" baseline="30000" dirty="0" smtClean="0">
                <a:solidFill>
                  <a:schemeClr val="accent4">
                    <a:lumMod val="50000"/>
                    <a:lumOff val="50000"/>
                  </a:schemeClr>
                </a:solidFill>
                <a:latin typeface="+mn-lt"/>
              </a:rPr>
              <a:t>1 </a:t>
            </a:r>
            <a:r>
              <a:rPr lang="en-US" sz="2800" dirty="0" smtClean="0">
                <a:latin typeface="+mn-lt"/>
              </a:rPr>
              <a:t>   </a:t>
            </a:r>
            <a:r>
              <a:rPr lang="en-US" sz="2800" dirty="0" smtClean="0">
                <a:solidFill>
                  <a:schemeClr val="accent1"/>
                </a:solidFill>
                <a:latin typeface="+mn-lt"/>
              </a:rPr>
              <a:t>Owen S.</a:t>
            </a:r>
            <a:r>
              <a:rPr lang="en-US" sz="2800" dirty="0" smtClean="0">
                <a:latin typeface="+mn-lt"/>
              </a:rPr>
              <a:t> </a:t>
            </a:r>
            <a:r>
              <a:rPr lang="en-US" sz="2800" dirty="0" smtClean="0">
                <a:solidFill>
                  <a:srgbClr val="4F81BD"/>
                </a:solidFill>
                <a:latin typeface="+mn-lt"/>
              </a:rPr>
              <a:t>Hofmann</a:t>
            </a:r>
            <a:r>
              <a:rPr lang="en-US" sz="2800" baseline="30000" dirty="0" smtClean="0">
                <a:solidFill>
                  <a:schemeClr val="accent4">
                    <a:lumMod val="50000"/>
                    <a:lumOff val="50000"/>
                  </a:schemeClr>
                </a:solidFill>
                <a:latin typeface="+mn-lt"/>
              </a:rPr>
              <a:t>2</a:t>
            </a:r>
            <a:r>
              <a:rPr lang="en-US" sz="2800" dirty="0" smtClean="0">
                <a:latin typeface="+mn-lt"/>
              </a:rPr>
              <a:t> </a:t>
            </a:r>
            <a:r>
              <a:rPr lang="en-US" sz="2800" dirty="0" smtClean="0">
                <a:latin typeface="+mn-lt"/>
              </a:rPr>
              <a:t/>
            </a:r>
            <a:br>
              <a:rPr lang="en-US" sz="2800" dirty="0" smtClean="0">
                <a:latin typeface="+mn-lt"/>
              </a:rPr>
            </a:br>
            <a:r>
              <a:rPr lang="en-US" sz="2800" dirty="0" smtClean="0">
                <a:latin typeface="+mn-lt"/>
              </a:rPr>
              <a:t>Nadia Heninger</a:t>
            </a:r>
            <a:r>
              <a:rPr lang="en-US" sz="2800" baseline="30000" dirty="0" smtClean="0">
                <a:solidFill>
                  <a:schemeClr val="accent4">
                    <a:lumMod val="50000"/>
                    <a:lumOff val="50000"/>
                  </a:schemeClr>
                </a:solidFill>
                <a:latin typeface="+mn-lt"/>
              </a:rPr>
              <a:t>3   </a:t>
            </a:r>
            <a:r>
              <a:rPr lang="en-US" sz="2800" dirty="0" smtClean="0">
                <a:latin typeface="+mn-lt"/>
              </a:rPr>
              <a:t>  Edward W. Felten</a:t>
            </a:r>
            <a:r>
              <a:rPr lang="en-US" sz="2800" baseline="30000" dirty="0" smtClean="0">
                <a:solidFill>
                  <a:schemeClr val="accent4">
                    <a:lumMod val="50000"/>
                    <a:lumOff val="50000"/>
                  </a:schemeClr>
                </a:solidFill>
              </a:rPr>
              <a:t>3    </a:t>
            </a:r>
            <a:r>
              <a:rPr lang="en-US" sz="2800" dirty="0" smtClean="0">
                <a:latin typeface="+mn-lt"/>
              </a:rPr>
              <a:t> J. Alex Halderman</a:t>
            </a:r>
            <a:r>
              <a:rPr lang="en-US" sz="2800" baseline="30000" dirty="0" smtClean="0">
                <a:solidFill>
                  <a:schemeClr val="accent4">
                    <a:lumMod val="50000"/>
                    <a:lumOff val="50000"/>
                  </a:schemeClr>
                </a:solidFill>
              </a:rPr>
              <a:t>1</a:t>
            </a:r>
            <a:r>
              <a:rPr lang="en-US" sz="2800" dirty="0" smtClean="0">
                <a:latin typeface="+mn-lt"/>
              </a:rPr>
              <a:t> </a:t>
            </a:r>
            <a:br>
              <a:rPr lang="en-US" sz="2800" dirty="0" smtClean="0">
                <a:latin typeface="+mn-lt"/>
              </a:rPr>
            </a:br>
            <a:r>
              <a:rPr lang="en-US" sz="2800" dirty="0" smtClean="0">
                <a:latin typeface="+mn-lt"/>
              </a:rPr>
              <a:t>Christopher J. Rossbach</a:t>
            </a:r>
            <a:r>
              <a:rPr lang="en-US" sz="2800" baseline="30000" dirty="0" smtClean="0">
                <a:solidFill>
                  <a:schemeClr val="accent4">
                    <a:lumMod val="50000"/>
                    <a:lumOff val="50000"/>
                  </a:schemeClr>
                </a:solidFill>
              </a:rPr>
              <a:t>2</a:t>
            </a:r>
            <a:r>
              <a:rPr lang="en-US" sz="2800" dirty="0" smtClean="0">
                <a:solidFill>
                  <a:schemeClr val="accent4">
                    <a:lumMod val="50000"/>
                    <a:lumOff val="50000"/>
                  </a:schemeClr>
                </a:solidFill>
              </a:rPr>
              <a:t>  </a:t>
            </a:r>
            <a:r>
              <a:rPr lang="en-US" sz="2800" dirty="0" smtClean="0">
                <a:latin typeface="+mn-lt"/>
              </a:rPr>
              <a:t>Brent Waters</a:t>
            </a:r>
            <a:r>
              <a:rPr lang="en-US" sz="2800" baseline="30000" dirty="0" smtClean="0">
                <a:solidFill>
                  <a:schemeClr val="accent4">
                    <a:lumMod val="50000"/>
                    <a:lumOff val="50000"/>
                  </a:schemeClr>
                </a:solidFill>
              </a:rPr>
              <a:t>2   </a:t>
            </a:r>
            <a:r>
              <a:rPr lang="en-US" sz="2800" dirty="0" smtClean="0">
                <a:latin typeface="+mn-lt"/>
              </a:rPr>
              <a:t>Emmett Witchel</a:t>
            </a:r>
            <a:r>
              <a:rPr lang="en-US" sz="2800" baseline="30000" dirty="0" smtClean="0">
                <a:solidFill>
                  <a:schemeClr val="accent4">
                    <a:lumMod val="50000"/>
                    <a:lumOff val="50000"/>
                  </a:schemeClr>
                </a:solidFill>
              </a:rPr>
              <a:t>2</a:t>
            </a:r>
            <a:endParaRPr lang="en-US" sz="2800" dirty="0">
              <a:solidFill>
                <a:schemeClr val="accent4">
                  <a:lumMod val="50000"/>
                  <a:lumOff val="50000"/>
                </a:schemeClr>
              </a:solidFill>
              <a:latin typeface="+mn-lt"/>
            </a:endParaRPr>
          </a:p>
          <a:p>
            <a:pPr marL="0" indent="0"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900" baseline="30000" dirty="0" smtClean="0">
                <a:solidFill>
                  <a:schemeClr val="accent4">
                    <a:lumMod val="50000"/>
                    <a:lumOff val="50000"/>
                  </a:schemeClr>
                </a:solidFill>
              </a:rPr>
              <a:t>1</a:t>
            </a:r>
            <a:r>
              <a:rPr lang="en-US" sz="1900" dirty="0" smtClean="0">
                <a:solidFill>
                  <a:schemeClr val="accent4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900" dirty="0" smtClean="0">
                <a:solidFill>
                  <a:schemeClr val="accent4">
                    <a:lumMod val="65000"/>
                    <a:lumOff val="35000"/>
                  </a:schemeClr>
                </a:solidFill>
              </a:rPr>
              <a:t>The </a:t>
            </a:r>
            <a:r>
              <a:rPr lang="en-US" sz="1900" dirty="0" smtClean="0">
                <a:solidFill>
                  <a:schemeClr val="accent4">
                    <a:lumMod val="65000"/>
                    <a:lumOff val="35000"/>
                  </a:schemeClr>
                </a:solidFill>
                <a:latin typeface="+mn-lt"/>
              </a:rPr>
              <a:t>University </a:t>
            </a:r>
            <a:r>
              <a:rPr lang="en-US" sz="1900" dirty="0">
                <a:solidFill>
                  <a:schemeClr val="accent4">
                    <a:lumMod val="65000"/>
                    <a:lumOff val="35000"/>
                  </a:schemeClr>
                </a:solidFill>
                <a:latin typeface="+mn-lt"/>
              </a:rPr>
              <a:t>of </a:t>
            </a:r>
            <a:r>
              <a:rPr lang="en-US" sz="1900" dirty="0" smtClean="0">
                <a:solidFill>
                  <a:schemeClr val="accent4">
                    <a:lumMod val="65000"/>
                    <a:lumOff val="35000"/>
                  </a:schemeClr>
                </a:solidFill>
                <a:latin typeface="+mn-lt"/>
              </a:rPr>
              <a:t>Michigan</a:t>
            </a:r>
            <a:r>
              <a:rPr lang="en-US" sz="1900" dirty="0" smtClean="0">
                <a:solidFill>
                  <a:schemeClr val="accent4">
                    <a:lumMod val="50000"/>
                    <a:lumOff val="50000"/>
                  </a:schemeClr>
                </a:solidFill>
                <a:latin typeface="+mn-lt"/>
              </a:rPr>
              <a:t>  </a:t>
            </a:r>
            <a:r>
              <a:rPr lang="en-US" sz="1900" baseline="30000" dirty="0" smtClean="0">
                <a:solidFill>
                  <a:schemeClr val="accent4">
                    <a:lumMod val="50000"/>
                    <a:lumOff val="50000"/>
                  </a:schemeClr>
                </a:solidFill>
              </a:rPr>
              <a:t>2</a:t>
            </a:r>
            <a:r>
              <a:rPr lang="en-US" sz="1900" dirty="0" smtClean="0">
                <a:solidFill>
                  <a:schemeClr val="accent4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900" dirty="0" smtClean="0">
                <a:solidFill>
                  <a:schemeClr val="accent4">
                    <a:lumMod val="65000"/>
                    <a:lumOff val="35000"/>
                  </a:schemeClr>
                </a:solidFill>
              </a:rPr>
              <a:t>The University of Texas at Austin</a:t>
            </a:r>
            <a:r>
              <a:rPr lang="en-US" sz="1900" dirty="0" smtClean="0">
                <a:solidFill>
                  <a:schemeClr val="accent4">
                    <a:lumMod val="50000"/>
                    <a:lumOff val="50000"/>
                  </a:schemeClr>
                </a:solidFill>
              </a:rPr>
              <a:t>  </a:t>
            </a:r>
            <a:r>
              <a:rPr lang="en-US" sz="1900" baseline="30000" dirty="0" smtClean="0">
                <a:solidFill>
                  <a:schemeClr val="accent4">
                    <a:lumMod val="50000"/>
                    <a:lumOff val="50000"/>
                  </a:schemeClr>
                </a:solidFill>
              </a:rPr>
              <a:t>3 </a:t>
            </a:r>
            <a:r>
              <a:rPr lang="en-US" sz="1900" dirty="0" smtClean="0">
                <a:solidFill>
                  <a:schemeClr val="accent4">
                    <a:lumMod val="65000"/>
                    <a:lumOff val="35000"/>
                  </a:schemeClr>
                </a:solidFill>
              </a:rPr>
              <a:t>Princeton University</a:t>
            </a:r>
          </a:p>
          <a:p>
            <a:pPr marL="0" indent="0"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>
              <a:solidFill>
                <a:schemeClr val="tx1">
                  <a:tint val="75000"/>
                </a:schemeClr>
              </a:solidFill>
            </a:endParaRPr>
          </a:p>
          <a:p>
            <a:pPr marL="0" indent="0"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>
              <a:solidFill>
                <a:schemeClr val="tx1">
                  <a:tint val="75000"/>
                </a:schemeClr>
              </a:solidFill>
              <a:latin typeface="+mn-lt"/>
            </a:endParaRPr>
          </a:p>
          <a:p>
            <a:pPr marL="0" indent="0"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18"/>
          <p:cNvSpPr/>
          <p:nvPr/>
        </p:nvSpPr>
        <p:spPr bwMode="auto">
          <a:xfrm>
            <a:off x="2452255" y="1295400"/>
            <a:ext cx="572655" cy="5916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Oval 19"/>
          <p:cNvSpPr/>
          <p:nvPr/>
        </p:nvSpPr>
        <p:spPr bwMode="auto">
          <a:xfrm>
            <a:off x="3740727" y="1739153"/>
            <a:ext cx="572655" cy="5916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Oval 20"/>
          <p:cNvSpPr/>
          <p:nvPr/>
        </p:nvSpPr>
        <p:spPr bwMode="auto">
          <a:xfrm>
            <a:off x="4456545" y="2774576"/>
            <a:ext cx="572655" cy="5916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Oval 21"/>
          <p:cNvSpPr/>
          <p:nvPr/>
        </p:nvSpPr>
        <p:spPr bwMode="auto">
          <a:xfrm>
            <a:off x="4456545" y="3957918"/>
            <a:ext cx="572655" cy="5916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Oval 22"/>
          <p:cNvSpPr/>
          <p:nvPr/>
        </p:nvSpPr>
        <p:spPr bwMode="auto">
          <a:xfrm>
            <a:off x="3597564" y="5289176"/>
            <a:ext cx="572655" cy="5916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Oval 23"/>
          <p:cNvSpPr/>
          <p:nvPr/>
        </p:nvSpPr>
        <p:spPr bwMode="auto">
          <a:xfrm>
            <a:off x="2452255" y="5732929"/>
            <a:ext cx="572655" cy="5916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Oval 24"/>
          <p:cNvSpPr/>
          <p:nvPr/>
        </p:nvSpPr>
        <p:spPr bwMode="auto">
          <a:xfrm>
            <a:off x="1163782" y="5289176"/>
            <a:ext cx="572655" cy="5916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Oval 25"/>
          <p:cNvSpPr/>
          <p:nvPr/>
        </p:nvSpPr>
        <p:spPr bwMode="auto">
          <a:xfrm>
            <a:off x="447964" y="4253753"/>
            <a:ext cx="572655" cy="5916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Oval 26"/>
          <p:cNvSpPr/>
          <p:nvPr/>
        </p:nvSpPr>
        <p:spPr bwMode="auto">
          <a:xfrm>
            <a:off x="304800" y="3070412"/>
            <a:ext cx="572655" cy="5916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Oval 27"/>
          <p:cNvSpPr/>
          <p:nvPr/>
        </p:nvSpPr>
        <p:spPr bwMode="auto">
          <a:xfrm>
            <a:off x="877455" y="2034988"/>
            <a:ext cx="572655" cy="5916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Oval 28"/>
          <p:cNvSpPr/>
          <p:nvPr/>
        </p:nvSpPr>
        <p:spPr bwMode="auto">
          <a:xfrm>
            <a:off x="1593273" y="1443318"/>
            <a:ext cx="572655" cy="5916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" name="Oval 29"/>
          <p:cNvSpPr/>
          <p:nvPr/>
        </p:nvSpPr>
        <p:spPr bwMode="auto">
          <a:xfrm>
            <a:off x="4170218" y="4845424"/>
            <a:ext cx="572655" cy="5916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Oval 30"/>
          <p:cNvSpPr/>
          <p:nvPr/>
        </p:nvSpPr>
        <p:spPr bwMode="auto">
          <a:xfrm>
            <a:off x="591127" y="1591235"/>
            <a:ext cx="4294909" cy="443752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21" name="Picture 20" descr="computer-devi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53200" y="2667000"/>
            <a:ext cx="2095500" cy="1962150"/>
          </a:xfrm>
          <a:prstGeom prst="rect">
            <a:avLst/>
          </a:prstGeom>
        </p:spPr>
      </p:pic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Crawling with a Sybil Attack</a:t>
            </a:r>
            <a:endParaRPr lang="en-US" dirty="0"/>
          </a:p>
        </p:txBody>
      </p:sp>
      <p:grpSp>
        <p:nvGrpSpPr>
          <p:cNvPr id="56" name="Group 55"/>
          <p:cNvGrpSpPr/>
          <p:nvPr/>
        </p:nvGrpSpPr>
        <p:grpSpPr>
          <a:xfrm>
            <a:off x="304800" y="1371600"/>
            <a:ext cx="6400800" cy="4889336"/>
            <a:chOff x="304800" y="1371600"/>
            <a:chExt cx="6400800" cy="4889336"/>
          </a:xfrm>
        </p:grpSpPr>
        <p:cxnSp>
          <p:nvCxnSpPr>
            <p:cNvPr id="32" name="Straight Connector 31"/>
            <p:cNvCxnSpPr/>
            <p:nvPr/>
          </p:nvCxnSpPr>
          <p:spPr>
            <a:xfrm rot="10800000">
              <a:off x="4760650" y="2552700"/>
              <a:ext cx="1792550" cy="57150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0800000">
              <a:off x="3693850" y="1790700"/>
              <a:ext cx="2823100" cy="121920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0800000">
              <a:off x="2627050" y="1714500"/>
              <a:ext cx="3889900" cy="137160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0800000">
              <a:off x="5105400" y="3657600"/>
              <a:ext cx="1600200" cy="7620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0800000">
              <a:off x="1103050" y="2933700"/>
              <a:ext cx="5526350" cy="49530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10800000" flipV="1">
              <a:off x="874450" y="3962400"/>
              <a:ext cx="5754950" cy="3810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0800000" flipV="1">
              <a:off x="1295400" y="4191000"/>
              <a:ext cx="5257800" cy="91440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0800000" flipV="1">
              <a:off x="2133600" y="4419600"/>
              <a:ext cx="4419600" cy="129540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10800000" flipV="1">
              <a:off x="3617650" y="4724400"/>
              <a:ext cx="2935550" cy="125730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pic>
          <p:nvPicPr>
            <p:cNvPr id="44" name="Picture 43" descr="computer-devil-trans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24200" y="1371600"/>
              <a:ext cx="583038" cy="545936"/>
            </a:xfrm>
            <a:prstGeom prst="rect">
              <a:avLst/>
            </a:prstGeom>
          </p:spPr>
        </p:pic>
        <p:pic>
          <p:nvPicPr>
            <p:cNvPr id="45" name="Picture 44" descr="computer-devil-trans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57400" y="1371600"/>
              <a:ext cx="583038" cy="545936"/>
            </a:xfrm>
            <a:prstGeom prst="rect">
              <a:avLst/>
            </a:prstGeom>
          </p:spPr>
        </p:pic>
        <p:pic>
          <p:nvPicPr>
            <p:cNvPr id="47" name="Picture 46" descr="computer-devil-trans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3400" y="2590800"/>
              <a:ext cx="583038" cy="545936"/>
            </a:xfrm>
            <a:prstGeom prst="rect">
              <a:avLst/>
            </a:prstGeom>
          </p:spPr>
        </p:pic>
        <p:pic>
          <p:nvPicPr>
            <p:cNvPr id="48" name="Picture 47" descr="computer-devil-trans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4800" y="3733800"/>
              <a:ext cx="583038" cy="545936"/>
            </a:xfrm>
            <a:prstGeom prst="rect">
              <a:avLst/>
            </a:prstGeom>
          </p:spPr>
        </p:pic>
        <p:pic>
          <p:nvPicPr>
            <p:cNvPr id="50" name="Picture 49" descr="computer-devil-trans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2000" y="4876800"/>
              <a:ext cx="583038" cy="545936"/>
            </a:xfrm>
            <a:prstGeom prst="rect">
              <a:avLst/>
            </a:prstGeom>
          </p:spPr>
        </p:pic>
        <p:pic>
          <p:nvPicPr>
            <p:cNvPr id="51" name="Picture 50" descr="computer-devil-trans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52600" y="5638800"/>
              <a:ext cx="583038" cy="545936"/>
            </a:xfrm>
            <a:prstGeom prst="rect">
              <a:avLst/>
            </a:prstGeom>
          </p:spPr>
        </p:pic>
        <p:pic>
          <p:nvPicPr>
            <p:cNvPr id="53" name="Picture 52" descr="computer-devil-trans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48000" y="5715000"/>
              <a:ext cx="583038" cy="545936"/>
            </a:xfrm>
            <a:prstGeom prst="rect">
              <a:avLst/>
            </a:prstGeom>
          </p:spPr>
        </p:pic>
        <p:pic>
          <p:nvPicPr>
            <p:cNvPr id="54" name="Picture 53" descr="computer-devil-trans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72000" y="3352800"/>
              <a:ext cx="583038" cy="545936"/>
            </a:xfrm>
            <a:prstGeom prst="rect">
              <a:avLst/>
            </a:prstGeom>
          </p:spPr>
        </p:pic>
        <p:pic>
          <p:nvPicPr>
            <p:cNvPr id="55" name="Picture 54" descr="computer-devil-trans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14800" y="2286000"/>
              <a:ext cx="583038" cy="545936"/>
            </a:xfrm>
            <a:prstGeom prst="rect">
              <a:avLst/>
            </a:prstGeom>
          </p:spPr>
        </p:pic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A Practical Threat?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Vanish authors anticipated this attack and estimated would need 87,000 </a:t>
            </a:r>
            <a:r>
              <a:rPr lang="en-US" dirty="0" err="1" smtClean="0"/>
              <a:t>Sybils</a:t>
            </a:r>
            <a:r>
              <a:rPr lang="en-US" dirty="0" smtClean="0"/>
              <a:t> at a cost of $860,000/year……… </a:t>
            </a:r>
          </a:p>
          <a:p>
            <a:pPr>
              <a:buNone/>
            </a:pPr>
            <a:r>
              <a:rPr lang="en-US" dirty="0" smtClean="0"/>
              <a:t>Can we do better?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Making the Attack Practical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Insight: have </a:t>
            </a:r>
            <a:r>
              <a:rPr lang="en-US" b="1" dirty="0" smtClean="0"/>
              <a:t>8 hours</a:t>
            </a:r>
            <a:r>
              <a:rPr lang="en-US" dirty="0" smtClean="0"/>
              <a:t> to observe fragments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Vuze replicates to 20 nearest nodes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Every 30 minutes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On join!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4"/>
          <p:cNvGrpSpPr>
            <a:grpSpLocks/>
          </p:cNvGrpSpPr>
          <p:nvPr/>
        </p:nvGrpSpPr>
        <p:grpSpPr bwMode="auto">
          <a:xfrm>
            <a:off x="2057400" y="990600"/>
            <a:ext cx="4885509" cy="4953000"/>
            <a:chOff x="2057400" y="2590800"/>
            <a:chExt cx="2514600" cy="2590800"/>
          </a:xfrm>
        </p:grpSpPr>
        <p:sp>
          <p:nvSpPr>
            <p:cNvPr id="12" name="Oval 18"/>
            <p:cNvSpPr/>
            <p:nvPr/>
          </p:nvSpPr>
          <p:spPr>
            <a:xfrm>
              <a:off x="3200400" y="25908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" name="Oval 19"/>
            <p:cNvSpPr/>
            <p:nvPr/>
          </p:nvSpPr>
          <p:spPr>
            <a:xfrm>
              <a:off x="3886200" y="28194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" name="Oval 20"/>
            <p:cNvSpPr/>
            <p:nvPr/>
          </p:nvSpPr>
          <p:spPr>
            <a:xfrm>
              <a:off x="4267200" y="33528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" name="Oval 21"/>
            <p:cNvSpPr/>
            <p:nvPr/>
          </p:nvSpPr>
          <p:spPr>
            <a:xfrm>
              <a:off x="4267200" y="39624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" name="Oval 22"/>
            <p:cNvSpPr/>
            <p:nvPr/>
          </p:nvSpPr>
          <p:spPr>
            <a:xfrm>
              <a:off x="3810000" y="46482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7" name="Oval 23"/>
            <p:cNvSpPr/>
            <p:nvPr/>
          </p:nvSpPr>
          <p:spPr>
            <a:xfrm>
              <a:off x="3200400" y="48768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8" name="Oval 24"/>
            <p:cNvSpPr/>
            <p:nvPr/>
          </p:nvSpPr>
          <p:spPr>
            <a:xfrm>
              <a:off x="2514600" y="46482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9" name="Oval 25"/>
            <p:cNvSpPr/>
            <p:nvPr/>
          </p:nvSpPr>
          <p:spPr>
            <a:xfrm>
              <a:off x="2133600" y="41148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0" name="Oval 26"/>
            <p:cNvSpPr/>
            <p:nvPr/>
          </p:nvSpPr>
          <p:spPr>
            <a:xfrm>
              <a:off x="2057400" y="35052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1" name="Oval 27"/>
            <p:cNvSpPr/>
            <p:nvPr/>
          </p:nvSpPr>
          <p:spPr>
            <a:xfrm>
              <a:off x="2362200" y="29718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2" name="Oval 28"/>
            <p:cNvSpPr/>
            <p:nvPr/>
          </p:nvSpPr>
          <p:spPr>
            <a:xfrm>
              <a:off x="2743200" y="26670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3" name="Oval 29"/>
            <p:cNvSpPr/>
            <p:nvPr/>
          </p:nvSpPr>
          <p:spPr>
            <a:xfrm>
              <a:off x="4114800" y="44196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4" name="Oval 30"/>
            <p:cNvSpPr/>
            <p:nvPr/>
          </p:nvSpPr>
          <p:spPr>
            <a:xfrm>
              <a:off x="2209800" y="2743200"/>
              <a:ext cx="2286000" cy="2286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057400" y="3030070"/>
            <a:ext cx="659238" cy="1371431"/>
            <a:chOff x="2057400" y="3030070"/>
            <a:chExt cx="659238" cy="1371431"/>
          </a:xfrm>
        </p:grpSpPr>
        <p:cxnSp>
          <p:nvCxnSpPr>
            <p:cNvPr id="34" name="Curved Connector 33"/>
            <p:cNvCxnSpPr>
              <a:stCxn id="20" idx="2"/>
            </p:cNvCxnSpPr>
            <p:nvPr/>
          </p:nvCxnSpPr>
          <p:spPr>
            <a:xfrm rot="10800000" flipH="1" flipV="1">
              <a:off x="2057400" y="3030070"/>
              <a:ext cx="76200" cy="589429"/>
            </a:xfrm>
            <a:prstGeom prst="curvedConnector3">
              <a:avLst>
                <a:gd name="adj1" fmla="val -300000"/>
              </a:avLst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hape 38"/>
            <p:cNvCxnSpPr>
              <a:stCxn id="19" idx="3"/>
            </p:cNvCxnSpPr>
            <p:nvPr/>
          </p:nvCxnSpPr>
          <p:spPr>
            <a:xfrm rot="5400000" flipH="1">
              <a:off x="1917135" y="4026466"/>
              <a:ext cx="667700" cy="82369"/>
            </a:xfrm>
            <a:prstGeom prst="curvedConnector5">
              <a:avLst>
                <a:gd name="adj1" fmla="val -34237"/>
                <a:gd name="adj2" fmla="val 891185"/>
                <a:gd name="adj3" fmla="val 100025"/>
              </a:avLst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5" name="Picture 24" descr="computer-devil-trans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33600" y="3352800"/>
              <a:ext cx="583038" cy="545936"/>
            </a:xfrm>
            <a:prstGeom prst="rect">
              <a:avLst/>
            </a:prstGeom>
          </p:spPr>
        </p:pic>
      </p:grpSp>
      <p:grpSp>
        <p:nvGrpSpPr>
          <p:cNvPr id="33" name="Group 32"/>
          <p:cNvGrpSpPr/>
          <p:nvPr/>
        </p:nvGrpSpPr>
        <p:grpSpPr>
          <a:xfrm>
            <a:off x="6096000" y="1512965"/>
            <a:ext cx="846909" cy="1225753"/>
            <a:chOff x="6096000" y="1512965"/>
            <a:chExt cx="846909" cy="1225753"/>
          </a:xfrm>
        </p:grpSpPr>
        <p:cxnSp>
          <p:nvCxnSpPr>
            <p:cNvPr id="44" name="Shape 43"/>
            <p:cNvCxnSpPr>
              <a:stCxn id="14" idx="6"/>
            </p:cNvCxnSpPr>
            <p:nvPr/>
          </p:nvCxnSpPr>
          <p:spPr>
            <a:xfrm flipH="1" flipV="1">
              <a:off x="6665650" y="2247900"/>
              <a:ext cx="277259" cy="490818"/>
            </a:xfrm>
            <a:prstGeom prst="curvedConnector3">
              <a:avLst>
                <a:gd name="adj1" fmla="val -82450"/>
              </a:avLst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hape 54"/>
            <p:cNvCxnSpPr>
              <a:stCxn id="13" idx="7"/>
              <a:endCxn id="28" idx="3"/>
            </p:cNvCxnSpPr>
            <p:nvPr/>
          </p:nvCxnSpPr>
          <p:spPr>
            <a:xfrm rot="16200000" flipH="1">
              <a:off x="6064995" y="1563926"/>
              <a:ext cx="665004" cy="563081"/>
            </a:xfrm>
            <a:prstGeom prst="curvedConnector4">
              <a:avLst>
                <a:gd name="adj1" fmla="val -47208"/>
                <a:gd name="adj2" fmla="val 159401"/>
              </a:avLst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8" name="Picture 27" descr="computer-devil-trans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96000" y="1905000"/>
              <a:ext cx="583038" cy="545936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“Hopping”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Sybils</a:t>
            </a:r>
            <a:r>
              <a:rPr lang="en-US" dirty="0" smtClean="0"/>
              <a:t> “hop” to new IDs every 3 minutes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160x resource amplification</a:t>
            </a:r>
            <a:r>
              <a:rPr lang="en-US" dirty="0" smtClean="0"/>
              <a:t> over 8 hours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Practical attack needs only ~2000 </a:t>
            </a:r>
            <a:r>
              <a:rPr lang="en-US" i="1" dirty="0" smtClean="0"/>
              <a:t>concurrent</a:t>
            </a:r>
            <a:r>
              <a:rPr lang="en-US" dirty="0" smtClean="0"/>
              <a:t> </a:t>
            </a:r>
            <a:r>
              <a:rPr lang="en-US" dirty="0" err="1" smtClean="0"/>
              <a:t>Sybils</a:t>
            </a:r>
            <a:r>
              <a:rPr lang="en-US" dirty="0" smtClean="0"/>
              <a:t> with hopping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Making the Attack Practical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Insight: Vuze client is a notorious resource hog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Only 50 instances fit in 2 GB of RAM!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Can we more efficiently support 2000 </a:t>
            </a:r>
            <a:r>
              <a:rPr lang="en-US" dirty="0" err="1" smtClean="0"/>
              <a:t>Sybils</a:t>
            </a:r>
            <a:r>
              <a:rPr lang="en-US" dirty="0" smtClean="0"/>
              <a:t>?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Optimized Sybil 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C, lightweight, event-based implementation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Listen-only (no Vuze routing table!)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Thousands of </a:t>
            </a:r>
            <a:r>
              <a:rPr lang="en-US" dirty="0" err="1" smtClean="0"/>
              <a:t>Sybils</a:t>
            </a:r>
            <a:r>
              <a:rPr lang="en-US" dirty="0" smtClean="0"/>
              <a:t> in one process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"/>
            <a:ext cx="9144000" cy="12192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Road Map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76" name="Rectangle 4"/>
          <p:cNvSpPr>
            <a:spLocks noGrp="1"/>
          </p:cNvSpPr>
          <p:nvPr>
            <p:ph idx="1"/>
          </p:nvPr>
        </p:nvSpPr>
        <p:spPr>
          <a:xfrm>
            <a:off x="838200" y="1600200"/>
            <a:ext cx="5486400" cy="4525963"/>
          </a:xfrm>
        </p:spPr>
        <p:txBody>
          <a:bodyPr/>
          <a:lstStyle/>
          <a:p>
            <a:pPr marL="514350" indent="-514350" eaLnBrk="1" hangingPunct="1">
              <a:lnSpc>
                <a:spcPct val="150000"/>
              </a:lnSpc>
              <a:buAutoNum type="arabicPeriod"/>
            </a:pPr>
            <a:r>
              <a:rPr lang="en-US" sz="3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What is Vanish?</a:t>
            </a:r>
          </a:p>
          <a:p>
            <a:pPr marL="514350" indent="-514350" eaLnBrk="1" hangingPunct="1">
              <a:lnSpc>
                <a:spcPct val="150000"/>
              </a:lnSpc>
              <a:buAutoNum type="arabicPeriod"/>
            </a:pPr>
            <a:r>
              <a:rPr lang="en-US" sz="3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Attacking Vanish</a:t>
            </a:r>
          </a:p>
          <a:p>
            <a:pPr marL="514350" indent="-514350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en-US" sz="3600" dirty="0" smtClean="0">
                <a:solidFill>
                  <a:schemeClr val="accent1"/>
                </a:solidFill>
              </a:rPr>
              <a:t>Costs and performance</a:t>
            </a:r>
          </a:p>
          <a:p>
            <a:pPr marL="514350" indent="-514350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en-US" sz="3600" dirty="0" smtClean="0"/>
              <a:t>Countermeasures</a:t>
            </a:r>
          </a:p>
          <a:p>
            <a:pPr marL="514350" indent="-514350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en-US" sz="3600" dirty="0" smtClean="0"/>
              <a:t>What went wrong?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Attack Costs?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Vanish paper estimate (for 25% recovery at </a:t>
            </a:r>
            <a:r>
              <a:rPr lang="en-US" i="1" dirty="0" smtClean="0"/>
              <a:t>k</a:t>
            </a:r>
            <a:r>
              <a:rPr lang="en-US" dirty="0" smtClean="0"/>
              <a:t>=45, n=50):</a:t>
            </a:r>
          </a:p>
          <a:p>
            <a:pPr lvl="1"/>
            <a:r>
              <a:rPr lang="en-US" dirty="0" smtClean="0"/>
              <a:t>87,000 </a:t>
            </a:r>
            <a:r>
              <a:rPr lang="en-US" dirty="0" err="1" smtClean="0"/>
              <a:t>Sybils</a:t>
            </a:r>
            <a:endParaRPr lang="en-US" dirty="0" smtClean="0"/>
          </a:p>
          <a:p>
            <a:pPr lvl="1"/>
            <a:r>
              <a:rPr lang="en-US" dirty="0" smtClean="0"/>
              <a:t>$860,000/year</a:t>
            </a:r>
          </a:p>
          <a:p>
            <a:pPr lvl="1"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What does attacking Vanish </a:t>
            </a:r>
            <a:r>
              <a:rPr lang="en-US" i="1" dirty="0" smtClean="0"/>
              <a:t>really</a:t>
            </a:r>
            <a:r>
              <a:rPr lang="en-US" dirty="0" smtClean="0"/>
              <a:t> cost?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Insert key shares into the DHT</a:t>
            </a:r>
          </a:p>
          <a:p>
            <a:pPr marL="514350" indent="-514350">
              <a:buAutoNum type="arabicPeriod"/>
            </a:pPr>
            <a:r>
              <a:rPr lang="en-US" dirty="0" smtClean="0"/>
              <a:t>Run attack from 10 Amazon EC2 instances</a:t>
            </a:r>
          </a:p>
          <a:p>
            <a:pPr marL="514350" indent="-514350">
              <a:buAutoNum type="arabicPeriod"/>
            </a:pPr>
            <a:r>
              <a:rPr lang="en-US" dirty="0" smtClean="0"/>
              <a:t>Measure:</a:t>
            </a:r>
          </a:p>
          <a:p>
            <a:pPr marL="914400" lvl="1" indent="-514350">
              <a:spcBef>
                <a:spcPts val="1200"/>
              </a:spcBef>
              <a:buNone/>
              <a:tabLst>
                <a:tab pos="3260725" algn="l"/>
                <a:tab pos="3771900" algn="l"/>
              </a:tabLst>
            </a:pPr>
            <a:r>
              <a:rPr lang="en-US" dirty="0" smtClean="0"/>
              <a:t>	DHT coverage	= 	% key shares recovered</a:t>
            </a:r>
          </a:p>
          <a:p>
            <a:pPr marL="914400" lvl="1" indent="-514350">
              <a:buNone/>
              <a:tabLst>
                <a:tab pos="3260725" algn="l"/>
                <a:tab pos="3771900" algn="l"/>
              </a:tabLst>
            </a:pPr>
            <a:r>
              <a:rPr lang="en-US" dirty="0" smtClean="0"/>
              <a:t>	Key coverage 	= 	% messages decrypted</a:t>
            </a:r>
          </a:p>
          <a:p>
            <a:pPr marL="914400" lvl="1" indent="-514350">
              <a:buNone/>
              <a:tabLst>
                <a:tab pos="3260725" algn="l"/>
                <a:tab pos="3771900" algn="l"/>
              </a:tabLst>
            </a:pPr>
            <a:r>
              <a:rPr lang="en-US" dirty="0" smtClean="0"/>
              <a:t>	Attack cost	= 	EC2 charges (Sep. 2009)</a:t>
            </a:r>
          </a:p>
          <a:p>
            <a:pPr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"/>
            <a:ext cx="9144000" cy="12192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Road Map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76" name="Rectangle 4"/>
          <p:cNvSpPr>
            <a:spLocks noGrp="1"/>
          </p:cNvSpPr>
          <p:nvPr>
            <p:ph idx="1"/>
          </p:nvPr>
        </p:nvSpPr>
        <p:spPr>
          <a:xfrm>
            <a:off x="838200" y="1600200"/>
            <a:ext cx="5486400" cy="4525963"/>
          </a:xfrm>
        </p:spPr>
        <p:txBody>
          <a:bodyPr/>
          <a:lstStyle/>
          <a:p>
            <a:pPr marL="514350" indent="-514350" eaLnBrk="1" hangingPunct="1">
              <a:lnSpc>
                <a:spcPct val="150000"/>
              </a:lnSpc>
              <a:buAutoNum type="arabicPeriod"/>
            </a:pPr>
            <a:r>
              <a:rPr lang="en-US" sz="3600" dirty="0" smtClean="0">
                <a:solidFill>
                  <a:schemeClr val="accent1"/>
                </a:solidFill>
              </a:rPr>
              <a:t>What is Vanish?</a:t>
            </a:r>
          </a:p>
          <a:p>
            <a:pPr marL="514350" indent="-514350" eaLnBrk="1" hangingPunct="1">
              <a:lnSpc>
                <a:spcPct val="150000"/>
              </a:lnSpc>
              <a:buAutoNum type="arabicPeriod"/>
            </a:pPr>
            <a:r>
              <a:rPr lang="en-US" sz="3600" dirty="0" smtClean="0"/>
              <a:t>Attacking Vanish</a:t>
            </a:r>
          </a:p>
          <a:p>
            <a:pPr marL="514350" indent="-514350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en-US" sz="3600" dirty="0" smtClean="0"/>
              <a:t>Costs and performance</a:t>
            </a:r>
          </a:p>
          <a:p>
            <a:pPr marL="514350" indent="-514350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en-US" sz="3600" dirty="0" smtClean="0"/>
              <a:t>Countermeasures</a:t>
            </a:r>
          </a:p>
          <a:p>
            <a:pPr marL="514350" indent="-514350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en-US" sz="3600" dirty="0" smtClean="0"/>
              <a:t>What went wrong?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Experimental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20113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Cost for &gt;99% Vanish key recovery?</a:t>
            </a:r>
          </a:p>
        </p:txBody>
      </p:sp>
      <p:graphicFrame>
        <p:nvGraphicFramePr>
          <p:cNvPr id="5" name="Content Placeholder 4"/>
          <p:cNvGraphicFramePr>
            <a:graphicFrameLocks/>
          </p:cNvGraphicFramePr>
          <p:nvPr/>
        </p:nvGraphicFramePr>
        <p:xfrm>
          <a:off x="304800" y="2230131"/>
          <a:ext cx="8534400" cy="310386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75839"/>
                <a:gridCol w="2275839"/>
                <a:gridCol w="1991361"/>
                <a:gridCol w="1991361"/>
              </a:tblGrid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Attack</a:t>
                      </a:r>
                      <a:endParaRPr 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Concurrent</a:t>
                      </a:r>
                      <a:r>
                        <a:rPr lang="en-US" sz="2800" b="0" baseline="0" dirty="0" smtClean="0"/>
                        <a:t> </a:t>
                      </a:r>
                      <a:r>
                        <a:rPr lang="en-US" sz="2800" b="0" baseline="0" dirty="0" err="1" smtClean="0"/>
                        <a:t>Sybils</a:t>
                      </a:r>
                      <a:endParaRPr 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Key Shares Recovered</a:t>
                      </a:r>
                      <a:endParaRPr 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Annual Attack Cost</a:t>
                      </a:r>
                      <a:r>
                        <a:rPr lang="en-US" sz="2800" b="0" baseline="30000" dirty="0" smtClean="0"/>
                        <a:t>*</a:t>
                      </a:r>
                      <a:endParaRPr lang="en-US" sz="2800" b="0" baseline="30000" dirty="0"/>
                    </a:p>
                  </a:txBody>
                  <a:tcPr/>
                </a:tc>
              </a:tr>
              <a:tr h="787389"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Hopping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500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0" baseline="0" dirty="0" smtClean="0"/>
                        <a:t>92%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$23,500</a:t>
                      </a:r>
                      <a:endParaRPr lang="en-US" sz="2800" b="1" dirty="0"/>
                    </a:p>
                  </a:txBody>
                  <a:tcPr/>
                </a:tc>
              </a:tr>
              <a:tr h="787389"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Hopping + Optimized</a:t>
                      </a:r>
                      <a:r>
                        <a:rPr lang="en-US" sz="2800" baseline="0" dirty="0" smtClean="0"/>
                        <a:t> Client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2000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99.5%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$9,000</a:t>
                      </a:r>
                      <a:endParaRPr lang="en-US" sz="2800" b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114300" y="1371600"/>
          <a:ext cx="8877300" cy="5186363"/>
        </p:xfrm>
        <a:graphic>
          <a:graphicData uri="http://schemas.openxmlformats.org/presentationml/2006/ole">
            <p:oleObj spid="_x0000_s68609" name="Worksheet" r:id="rId4" imgW="8597900" imgH="4775200" progId="Excel.Sheet.12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DHT Coverage vs. Attack Size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19800" y="6400800"/>
            <a:ext cx="30280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Hopping plus Optimized Client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93663" y="1290638"/>
          <a:ext cx="9104312" cy="5594350"/>
        </p:xfrm>
        <a:graphic>
          <a:graphicData uri="http://schemas.openxmlformats.org/presentationml/2006/ole">
            <p:oleObj spid="_x0000_s66562" name="Worksheet" r:id="rId4" imgW="5549900" imgH="4559300" progId="Excel.Sheet.12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Key Recovery vs. Attack Size</a:t>
            </a:r>
            <a:endParaRPr lang="en-US" dirty="0"/>
          </a:p>
        </p:txBody>
      </p:sp>
      <p:sp>
        <p:nvSpPr>
          <p:cNvPr id="6" name="Rectangular Callout 5"/>
          <p:cNvSpPr/>
          <p:nvPr/>
        </p:nvSpPr>
        <p:spPr>
          <a:xfrm>
            <a:off x="3898075" y="4507675"/>
            <a:ext cx="2185308" cy="304800"/>
          </a:xfrm>
          <a:prstGeom prst="wedgeRectCallout">
            <a:avLst>
              <a:gd name="adj1" fmla="val -91096"/>
              <a:gd name="adj2" fmla="val 6881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25% @ 70k </a:t>
            </a:r>
            <a:r>
              <a:rPr lang="en-US" dirty="0" err="1" smtClean="0"/>
              <a:t>Sybils</a:t>
            </a:r>
            <a:endParaRPr lang="en-US" dirty="0"/>
          </a:p>
        </p:txBody>
      </p:sp>
      <p:sp>
        <p:nvSpPr>
          <p:cNvPr id="7" name="Rectangular Callout 6"/>
          <p:cNvSpPr/>
          <p:nvPr/>
        </p:nvSpPr>
        <p:spPr>
          <a:xfrm>
            <a:off x="4700650" y="2209800"/>
            <a:ext cx="2209800" cy="304800"/>
          </a:xfrm>
          <a:prstGeom prst="wedgeRectCallout">
            <a:avLst>
              <a:gd name="adj1" fmla="val -56120"/>
              <a:gd name="adj2" fmla="val -18927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99% @ 136k </a:t>
            </a:r>
            <a:r>
              <a:rPr lang="en-US" dirty="0" err="1" smtClean="0"/>
              <a:t>Sybils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019800" y="6400800"/>
            <a:ext cx="30280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Hopping plus Optimized Client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696200" y="3124200"/>
            <a:ext cx="1295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Key-sharing</a:t>
            </a:r>
          </a:p>
          <a:p>
            <a:r>
              <a:rPr lang="en-US" dirty="0" smtClean="0"/>
              <a:t>parameters</a:t>
            </a:r>
          </a:p>
          <a:p>
            <a:r>
              <a:rPr lang="en-US" i="1" dirty="0" smtClean="0"/>
              <a:t>(k</a:t>
            </a:r>
            <a:r>
              <a:rPr lang="en-US" dirty="0" smtClean="0"/>
              <a:t>/</a:t>
            </a:r>
            <a:r>
              <a:rPr lang="en-US" i="1" dirty="0" smtClean="0"/>
              <a:t>n)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107950" y="1236663"/>
          <a:ext cx="8591550" cy="5500687"/>
        </p:xfrm>
        <a:graphic>
          <a:graphicData uri="http://schemas.openxmlformats.org/presentationml/2006/ole">
            <p:oleObj spid="_x0000_s64513" name="Worksheet" r:id="rId4" imgW="5118100" imgH="4152900" progId="Excel.Sheet.12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Annual Cost vs. Key Recovery</a:t>
            </a:r>
            <a:endParaRPr lang="en-US" dirty="0"/>
          </a:p>
        </p:txBody>
      </p:sp>
      <p:sp>
        <p:nvSpPr>
          <p:cNvPr id="7" name="Rectangular Callout 6"/>
          <p:cNvSpPr/>
          <p:nvPr/>
        </p:nvSpPr>
        <p:spPr>
          <a:xfrm>
            <a:off x="1500250" y="3276600"/>
            <a:ext cx="1676400" cy="457200"/>
          </a:xfrm>
          <a:prstGeom prst="wedgeRectCallout">
            <a:avLst>
              <a:gd name="adj1" fmla="val 44048"/>
              <a:gd name="adj2" fmla="val 12355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25% @ $5000</a:t>
            </a:r>
            <a:endParaRPr lang="en-US" dirty="0"/>
          </a:p>
        </p:txBody>
      </p:sp>
      <p:sp>
        <p:nvSpPr>
          <p:cNvPr id="12" name="Rectangular Callout 11"/>
          <p:cNvSpPr/>
          <p:nvPr/>
        </p:nvSpPr>
        <p:spPr>
          <a:xfrm>
            <a:off x="4944100" y="2590800"/>
            <a:ext cx="1676400" cy="457200"/>
          </a:xfrm>
          <a:prstGeom prst="wedgeRectCallout">
            <a:avLst>
              <a:gd name="adj1" fmla="val 62421"/>
              <a:gd name="adj2" fmla="val 15723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90% @ $7000</a:t>
            </a:r>
            <a:endParaRPr lang="en-US" dirty="0"/>
          </a:p>
        </p:txBody>
      </p:sp>
      <p:sp>
        <p:nvSpPr>
          <p:cNvPr id="13" name="Rectangular Callout 12"/>
          <p:cNvSpPr/>
          <p:nvPr/>
        </p:nvSpPr>
        <p:spPr>
          <a:xfrm>
            <a:off x="5060875" y="1549725"/>
            <a:ext cx="1676400" cy="457200"/>
          </a:xfrm>
          <a:prstGeom prst="wedgeRectCallout">
            <a:avLst>
              <a:gd name="adj1" fmla="val 86535"/>
              <a:gd name="adj2" fmla="val 2625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99% @ $9000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019800" y="6400800"/>
            <a:ext cx="30280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Hopping plus Optimized Client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543800" y="2581870"/>
            <a:ext cx="1295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Key-sharing</a:t>
            </a:r>
          </a:p>
          <a:p>
            <a:r>
              <a:rPr lang="en-US" dirty="0" smtClean="0"/>
              <a:t>parameters</a:t>
            </a:r>
          </a:p>
          <a:p>
            <a:r>
              <a:rPr lang="en-US" i="1" dirty="0" smtClean="0"/>
              <a:t>(k</a:t>
            </a:r>
            <a:r>
              <a:rPr lang="en-US" dirty="0" smtClean="0"/>
              <a:t>/</a:t>
            </a:r>
            <a:r>
              <a:rPr lang="en-US" i="1" dirty="0" smtClean="0"/>
              <a:t>n)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  <p:bldP spid="1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$1400/yr </a:t>
            </a:r>
            <a:r>
              <a:rPr lang="en-US" dirty="0" smtClean="0"/>
              <a:t>for </a:t>
            </a:r>
            <a:r>
              <a:rPr lang="en-US" i="1" dirty="0" smtClean="0"/>
              <a:t>all</a:t>
            </a:r>
            <a:r>
              <a:rPr lang="en-US" dirty="0" smtClean="0"/>
              <a:t> observed data</a:t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r>
              <a:rPr lang="en-US" b="1" dirty="0" smtClean="0"/>
              <a:t>$80/yr </a:t>
            </a:r>
            <a:r>
              <a:rPr lang="en-US" dirty="0" smtClean="0"/>
              <a:t>for potential key shares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 flipV="1">
            <a:off x="30481" y="678180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"/>
            <a:ext cx="9144000" cy="12192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Road Map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76" name="Rectangle 4"/>
          <p:cNvSpPr>
            <a:spLocks noGrp="1"/>
          </p:cNvSpPr>
          <p:nvPr>
            <p:ph idx="1"/>
          </p:nvPr>
        </p:nvSpPr>
        <p:spPr>
          <a:xfrm>
            <a:off x="838200" y="1600200"/>
            <a:ext cx="5486400" cy="4525963"/>
          </a:xfrm>
        </p:spPr>
        <p:txBody>
          <a:bodyPr/>
          <a:lstStyle/>
          <a:p>
            <a:pPr marL="514350" indent="-514350" eaLnBrk="1" hangingPunct="1">
              <a:lnSpc>
                <a:spcPct val="150000"/>
              </a:lnSpc>
              <a:buAutoNum type="arabicPeriod"/>
            </a:pPr>
            <a:r>
              <a:rPr lang="en-US" sz="3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What is Vanish?</a:t>
            </a:r>
          </a:p>
          <a:p>
            <a:pPr marL="514350" indent="-514350" eaLnBrk="1" hangingPunct="1">
              <a:lnSpc>
                <a:spcPct val="150000"/>
              </a:lnSpc>
              <a:buAutoNum type="arabicPeriod"/>
            </a:pPr>
            <a:r>
              <a:rPr lang="en-US" sz="3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Attacking Vanish</a:t>
            </a:r>
          </a:p>
          <a:p>
            <a:pPr marL="514350" indent="-514350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en-US" sz="3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Costs and performance</a:t>
            </a:r>
          </a:p>
          <a:p>
            <a:pPr marL="514350" indent="-514350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en-US" sz="3600" dirty="0" smtClean="0">
                <a:solidFill>
                  <a:schemeClr val="accent1"/>
                </a:solidFill>
              </a:rPr>
              <a:t>Countermeasures</a:t>
            </a:r>
          </a:p>
          <a:p>
            <a:pPr marL="514350" indent="-514350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en-US" sz="3600" dirty="0" smtClean="0"/>
              <a:t>What went wrong?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Increase Key Recovery Threshold?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Required coverage increases in </a:t>
            </a:r>
            <a:r>
              <a:rPr lang="en-US" i="1" dirty="0" smtClean="0"/>
              <a:t>n</a:t>
            </a:r>
            <a:r>
              <a:rPr lang="en-US" dirty="0" smtClean="0"/>
              <a:t> and</a:t>
            </a:r>
            <a:r>
              <a:rPr lang="en-US" i="1" dirty="0" smtClean="0"/>
              <a:t> k/n</a:t>
            </a:r>
            <a:endParaRPr lang="en-US" dirty="0" smtClean="0"/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en-US" dirty="0" smtClean="0"/>
              <a:t>Why not raise them? (99/100?)</a:t>
            </a:r>
          </a:p>
          <a:p>
            <a:pPr>
              <a:buNone/>
            </a:pPr>
            <a:endParaRPr lang="en-US" dirty="0" smtClean="0"/>
          </a:p>
          <a:p>
            <a:pPr lvl="1">
              <a:buNone/>
            </a:pPr>
            <a:r>
              <a:rPr lang="en-US" b="1" dirty="0" smtClean="0"/>
              <a:t>Reliability</a:t>
            </a:r>
            <a:r>
              <a:rPr lang="en-US" dirty="0" smtClean="0"/>
              <a:t>: some shares lost due to churn</a:t>
            </a:r>
          </a:p>
          <a:p>
            <a:pPr lvl="1">
              <a:buNone/>
            </a:pPr>
            <a:r>
              <a:rPr lang="en-US" b="1" dirty="0" smtClean="0"/>
              <a:t>Performance</a:t>
            </a:r>
            <a:r>
              <a:rPr lang="en-US" dirty="0" smtClean="0"/>
              <a:t>: pushing shares is slow!</a:t>
            </a:r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Limit Replication?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Attack exploits aggressive replication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Less replication might make the attack harder, but how much?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More in a few slides…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Sybil Defenses from the Literature?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Client puzzles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Limit ports/IP, IPs/subnet, etc.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Social networking</a:t>
            </a:r>
          </a:p>
        </p:txBody>
      </p:sp>
      <p:sp>
        <p:nvSpPr>
          <p:cNvPr id="4" name="Oval 3"/>
          <p:cNvSpPr/>
          <p:nvPr/>
        </p:nvSpPr>
        <p:spPr>
          <a:xfrm flipV="1">
            <a:off x="30481" y="678180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Detecting Attackers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Find and target IPs with too many clients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Use node enumerator, </a:t>
            </a:r>
            <a:r>
              <a:rPr lang="en-US" i="1" dirty="0" err="1" smtClean="0"/>
              <a:t>Peruze</a:t>
            </a:r>
            <a:endParaRPr lang="en-US" i="1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Can detect attack IPs hours after the attack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Detected the </a:t>
            </a:r>
            <a:r>
              <a:rPr lang="en-US" smtClean="0"/>
              <a:t>Vanish demo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 flipV="1">
            <a:off x="30481" y="678180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/>
          </p:cNvSpPr>
          <p:nvPr>
            <p:ph type="title" idx="4294967295"/>
          </p:nvPr>
        </p:nvSpPr>
        <p:spPr>
          <a:xfrm>
            <a:off x="457200" y="304800"/>
            <a:ext cx="8229600" cy="1143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Why Self-Destructing Data?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5" name="Picture 4"/>
          <p:cNvGraphicFramePr>
            <a:graphicFrameLocks noGrp="1"/>
          </p:cNvGraphicFramePr>
          <p:nvPr>
            <p:ph idx="4294967295"/>
          </p:nvPr>
        </p:nvGraphicFramePr>
        <p:xfrm>
          <a:off x="457200" y="1143000"/>
          <a:ext cx="8229600" cy="2773363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457200" y="3657600"/>
            <a:ext cx="81534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200" dirty="0" smtClean="0">
                <a:latin typeface="Calibri"/>
              </a:rPr>
              <a:t>“Transient” messages tend to persist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200" dirty="0" smtClean="0">
                <a:latin typeface="Calibri"/>
              </a:rPr>
              <a:t>Stored copies enable </a:t>
            </a:r>
            <a:r>
              <a:rPr lang="en-US" sz="3200" b="1" dirty="0" smtClean="0">
                <a:latin typeface="Calibri"/>
              </a:rPr>
              <a:t>retroactive attacks</a:t>
            </a:r>
            <a:endParaRPr lang="en-US" sz="3200" dirty="0" smtClean="0">
              <a:latin typeface="Calibri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200" dirty="0" smtClean="0">
                <a:latin typeface="Calibri"/>
              </a:rPr>
              <a:t>Attacker subpoenas data months or years later</a:t>
            </a:r>
            <a:endParaRPr lang="en-US" sz="3200" dirty="0"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"/>
            <a:ext cx="9144000" cy="12192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Road Map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76" name="Rectangle 4"/>
          <p:cNvSpPr>
            <a:spLocks noGrp="1"/>
          </p:cNvSpPr>
          <p:nvPr>
            <p:ph idx="1"/>
          </p:nvPr>
        </p:nvSpPr>
        <p:spPr>
          <a:xfrm>
            <a:off x="838200" y="1600200"/>
            <a:ext cx="5486400" cy="4525963"/>
          </a:xfrm>
        </p:spPr>
        <p:txBody>
          <a:bodyPr/>
          <a:lstStyle/>
          <a:p>
            <a:pPr marL="514350" indent="-514350" eaLnBrk="1" hangingPunct="1">
              <a:lnSpc>
                <a:spcPct val="150000"/>
              </a:lnSpc>
              <a:buAutoNum type="arabicPeriod"/>
            </a:pPr>
            <a:r>
              <a:rPr lang="en-US" sz="3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What is Vanish?</a:t>
            </a:r>
          </a:p>
          <a:p>
            <a:pPr marL="514350" indent="-514350" eaLnBrk="1" hangingPunct="1">
              <a:lnSpc>
                <a:spcPct val="150000"/>
              </a:lnSpc>
              <a:buAutoNum type="arabicPeriod"/>
            </a:pPr>
            <a:r>
              <a:rPr lang="en-US" sz="3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Attacking Vanish</a:t>
            </a:r>
          </a:p>
          <a:p>
            <a:pPr marL="514350" indent="-514350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en-US" sz="3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Costs and performance</a:t>
            </a:r>
          </a:p>
          <a:p>
            <a:pPr marL="514350" indent="-514350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en-US" sz="3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Countermeasures</a:t>
            </a:r>
            <a:endParaRPr lang="en-US" sz="3600" dirty="0" smtClean="0">
              <a:solidFill>
                <a:schemeClr val="accent1"/>
              </a:solidFill>
            </a:endParaRPr>
          </a:p>
          <a:p>
            <a:pPr marL="514350" indent="-514350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en-US" sz="3600" dirty="0" smtClean="0">
                <a:solidFill>
                  <a:schemeClr val="accent1"/>
                </a:solidFill>
              </a:rPr>
              <a:t>What went wrong?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Recall Vanish Authors’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Cost estimates for 25% recovery at 45/50:</a:t>
            </a:r>
          </a:p>
          <a:p>
            <a:pPr lvl="1"/>
            <a:r>
              <a:rPr lang="en-US" dirty="0" smtClean="0"/>
              <a:t>87,000 </a:t>
            </a:r>
            <a:r>
              <a:rPr lang="en-US" dirty="0" err="1" smtClean="0"/>
              <a:t>Sybils</a:t>
            </a:r>
            <a:endParaRPr lang="en-US" dirty="0" smtClean="0"/>
          </a:p>
          <a:p>
            <a:pPr lvl="1"/>
            <a:r>
              <a:rPr lang="en-US" dirty="0" smtClean="0"/>
              <a:t>$860,000/year</a:t>
            </a:r>
          </a:p>
          <a:p>
            <a:pPr lvl="1"/>
            <a:endParaRPr lang="en-US" dirty="0" smtClean="0"/>
          </a:p>
          <a:p>
            <a:pPr>
              <a:buNone/>
            </a:pPr>
            <a:r>
              <a:rPr lang="en-US" dirty="0" smtClean="0"/>
              <a:t>Extrapolated from 8000-node DHT</a:t>
            </a:r>
          </a:p>
          <a:p>
            <a:pPr lvl="1"/>
            <a:endParaRPr lang="en-US" dirty="0" smtClean="0"/>
          </a:p>
          <a:p>
            <a:pPr>
              <a:buNone/>
            </a:pPr>
            <a:r>
              <a:rPr lang="en-US" dirty="0" smtClean="0"/>
              <a:t>Actual cost:</a:t>
            </a:r>
          </a:p>
          <a:p>
            <a:pPr lvl="1">
              <a:buFontTx/>
              <a:buChar char="-"/>
            </a:pPr>
            <a:r>
              <a:rPr lang="en-US" dirty="0" smtClean="0"/>
              <a:t>70,000 </a:t>
            </a:r>
            <a:r>
              <a:rPr lang="en-US" dirty="0" err="1" smtClean="0"/>
              <a:t>Sybils</a:t>
            </a:r>
            <a:endParaRPr lang="en-US" dirty="0" smtClean="0"/>
          </a:p>
          <a:p>
            <a:pPr lvl="1">
              <a:buFontTx/>
              <a:buChar char="-"/>
            </a:pPr>
            <a:r>
              <a:rPr lang="en-US" dirty="0" smtClean="0"/>
              <a:t>$5000/year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Cost Estimation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  <a:buNone/>
            </a:pPr>
            <a:r>
              <a:rPr lang="en-US" dirty="0" smtClean="0"/>
              <a:t>Vanish paper extrapolated from 8000-node DHT</a:t>
            </a:r>
          </a:p>
          <a:p>
            <a:pPr>
              <a:lnSpc>
                <a:spcPct val="200000"/>
              </a:lnSpc>
              <a:buNone/>
            </a:pPr>
            <a:r>
              <a:rPr lang="en-US" dirty="0" smtClean="0"/>
              <a:t>Assumed </a:t>
            </a:r>
            <a:r>
              <a:rPr lang="en-US" dirty="0" err="1" smtClean="0"/>
              <a:t>Sybils</a:t>
            </a:r>
            <a:r>
              <a:rPr lang="en-US" dirty="0" smtClean="0"/>
              <a:t> must run continuously</a:t>
            </a:r>
          </a:p>
          <a:p>
            <a:pPr>
              <a:lnSpc>
                <a:spcPct val="200000"/>
              </a:lnSpc>
              <a:buNone/>
            </a:pPr>
            <a:r>
              <a:rPr lang="en-US" dirty="0" smtClean="0"/>
              <a:t>Assumed attacker uses inefficient </a:t>
            </a:r>
            <a:r>
              <a:rPr lang="en-US" dirty="0" err="1" smtClean="0"/>
              <a:t>Vuze</a:t>
            </a:r>
            <a:r>
              <a:rPr lang="en-US" dirty="0" smtClean="0"/>
              <a:t> client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Cost Not Linear in Recovery</a:t>
            </a:r>
            <a:endParaRPr lang="en-US" dirty="0"/>
          </a:p>
        </p:txBody>
      </p:sp>
      <p:pic>
        <p:nvPicPr>
          <p:cNvPr id="5" name="Picture 4" descr="analyticvdo2.eps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" y="1653719"/>
            <a:ext cx="8279522" cy="467088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16200000">
            <a:off x="-882134" y="2863336"/>
            <a:ext cx="304800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Key Recovery Fraction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96200" y="3124200"/>
            <a:ext cx="1295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Key-sharing</a:t>
            </a:r>
          </a:p>
          <a:p>
            <a:r>
              <a:rPr lang="en-US" dirty="0" smtClean="0"/>
              <a:t>parameters</a:t>
            </a:r>
          </a:p>
          <a:p>
            <a:r>
              <a:rPr lang="en-US" i="1" dirty="0" smtClean="0"/>
              <a:t>(k</a:t>
            </a:r>
            <a:r>
              <a:rPr lang="en-US" dirty="0" smtClean="0"/>
              <a:t>/</a:t>
            </a:r>
            <a:r>
              <a:rPr lang="en-US" i="1" dirty="0" smtClean="0"/>
              <a:t>n)</a:t>
            </a:r>
            <a:endParaRPr lang="en-US" i="1" dirty="0"/>
          </a:p>
        </p:txBody>
      </p:sp>
      <p:sp>
        <p:nvSpPr>
          <p:cNvPr id="9" name="TextBox 8"/>
          <p:cNvSpPr txBox="1"/>
          <p:nvPr/>
        </p:nvSpPr>
        <p:spPr>
          <a:xfrm>
            <a:off x="2819400" y="6019800"/>
            <a:ext cx="2971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Coverage Fraction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Response to Our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Second report and prototype by Vanish team</a:t>
            </a:r>
            <a:r>
              <a:rPr lang="en-US" baseline="30000" dirty="0" smtClean="0"/>
              <a:t>1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New defenses </a:t>
            </a:r>
          </a:p>
          <a:p>
            <a:pPr lvl="1"/>
            <a:r>
              <a:rPr lang="en-US" dirty="0" smtClean="0"/>
              <a:t>Use both Vuze DHT and </a:t>
            </a:r>
            <a:r>
              <a:rPr lang="en-US" dirty="0" err="1" smtClean="0"/>
              <a:t>OpenDHT</a:t>
            </a:r>
            <a:endParaRPr lang="en-US" dirty="0" smtClean="0"/>
          </a:p>
          <a:p>
            <a:pPr lvl="1"/>
            <a:r>
              <a:rPr lang="en-US" dirty="0" smtClean="0"/>
              <a:t>Disable replicate-on-join in </a:t>
            </a:r>
            <a:r>
              <a:rPr lang="en-US" dirty="0" err="1" smtClean="0"/>
              <a:t>Vuze</a:t>
            </a:r>
            <a:endParaRPr lang="en-US" dirty="0" smtClean="0"/>
          </a:p>
          <a:p>
            <a:pPr lvl="1"/>
            <a:r>
              <a:rPr lang="en-US" dirty="0" smtClean="0"/>
              <a:t>Use less aggressive “threshold replication”</a:t>
            </a:r>
          </a:p>
          <a:p>
            <a:pPr lvl="1"/>
            <a:endParaRPr lang="en-US" dirty="0" smtClean="0"/>
          </a:p>
          <a:p>
            <a:pPr>
              <a:buNone/>
            </a:pPr>
            <a:r>
              <a:rPr lang="en-US" dirty="0" smtClean="0"/>
              <a:t>Will these defenses stop real attackers?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3675" y="6019800"/>
            <a:ext cx="8458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aseline="30000" dirty="0" smtClean="0"/>
              <a:t>1 </a:t>
            </a:r>
            <a:r>
              <a:rPr lang="en-US" dirty="0" err="1" smtClean="0"/>
              <a:t>Geambasu</a:t>
            </a:r>
            <a:r>
              <a:rPr lang="en-US" dirty="0" smtClean="0"/>
              <a:t>, Falkner, Gardner, Kohno, Krishnamurthy, Levy. “Experiences building security applications on DHTs”. Technical report, UW-CSE-09-09-01.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Showed attacks that defeat Vanish 0.1 in practice for $9000/year</a:t>
            </a:r>
          </a:p>
          <a:p>
            <a:pPr>
              <a:buNone/>
            </a:pPr>
            <a:r>
              <a:rPr lang="en-US" dirty="0" smtClean="0"/>
              <a:t>Vanish team has proposed new defenses</a:t>
            </a:r>
          </a:p>
          <a:p>
            <a:pPr>
              <a:buNone/>
            </a:pPr>
            <a:r>
              <a:rPr lang="en-US" dirty="0" smtClean="0"/>
              <a:t>Future work: are new defenses effective?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Our take: building Vanish with DHTs </a:t>
            </a:r>
            <a:r>
              <a:rPr lang="en-US" smtClean="0"/>
              <a:t>seems risky.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328206"/>
            <a:ext cx="9144000" cy="2631265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1" name="Rectangle 3"/>
          <p:cNvSpPr>
            <a:spLocks noGrp="1"/>
          </p:cNvSpPr>
          <p:nvPr>
            <p:ph type="ctrTitle" idx="4294967295"/>
          </p:nvPr>
        </p:nvSpPr>
        <p:spPr>
          <a:xfrm>
            <a:off x="685800" y="1206871"/>
            <a:ext cx="7772400" cy="1470025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4600" dirty="0" smtClean="0">
                <a:solidFill>
                  <a:schemeClr val="bg1"/>
                </a:solidFill>
              </a:rPr>
              <a:t>Defeating Vanish with Low-Cost </a:t>
            </a:r>
            <a:r>
              <a:rPr lang="en-US" sz="4600" dirty="0">
                <a:solidFill>
                  <a:schemeClr val="bg1"/>
                </a:solidFill>
              </a:rPr>
              <a:t>Sybil Attacks Against Large DHTs</a:t>
            </a:r>
          </a:p>
        </p:txBody>
      </p:sp>
      <p:sp>
        <p:nvSpPr>
          <p:cNvPr id="3" name="Rectangle 4"/>
          <p:cNvSpPr>
            <a:spLocks noGrp="1"/>
          </p:cNvSpPr>
          <p:nvPr>
            <p:ph type="subTitle" idx="4294967295"/>
          </p:nvPr>
        </p:nvSpPr>
        <p:spPr>
          <a:xfrm>
            <a:off x="0" y="3300006"/>
            <a:ext cx="9144000" cy="1981200"/>
          </a:xfrm>
        </p:spPr>
        <p:txBody>
          <a:bodyPr rtlCol="0">
            <a:normAutofit/>
          </a:bodyPr>
          <a:lstStyle/>
          <a:p>
            <a:pPr marL="0" indent="0" algn="ctr" eaLnBrk="1" fontAlgn="auto" hangingPunct="1">
              <a:spcAft>
                <a:spcPts val="1200"/>
              </a:spcAft>
              <a:buFont typeface="Arial" pitchFamily="34" charset="0"/>
              <a:buNone/>
              <a:defRPr/>
            </a:pPr>
            <a:r>
              <a:rPr lang="en-US" sz="2800" dirty="0">
                <a:solidFill>
                  <a:srgbClr val="000000"/>
                </a:solidFill>
                <a:latin typeface="+mn-lt"/>
              </a:rPr>
              <a:t>Scott </a:t>
            </a:r>
            <a:r>
              <a:rPr lang="en-US" sz="2800" dirty="0" smtClean="0">
                <a:solidFill>
                  <a:srgbClr val="000000"/>
                </a:solidFill>
                <a:latin typeface="+mn-lt"/>
              </a:rPr>
              <a:t>Wolchok</a:t>
            </a:r>
            <a:r>
              <a:rPr lang="en-US" sz="2800" baseline="30000" dirty="0" smtClean="0">
                <a:solidFill>
                  <a:schemeClr val="accent4">
                    <a:lumMod val="50000"/>
                    <a:lumOff val="50000"/>
                  </a:schemeClr>
                </a:solidFill>
                <a:latin typeface="+mn-lt"/>
              </a:rPr>
              <a:t>1 </a:t>
            </a:r>
            <a:r>
              <a:rPr lang="en-US" sz="2800" dirty="0" smtClean="0">
                <a:latin typeface="+mn-lt"/>
              </a:rPr>
              <a:t>   </a:t>
            </a:r>
            <a:r>
              <a:rPr lang="en-US" sz="2800" dirty="0" smtClean="0">
                <a:solidFill>
                  <a:schemeClr val="accent1"/>
                </a:solidFill>
                <a:latin typeface="+mn-lt"/>
              </a:rPr>
              <a:t>Owen S. </a:t>
            </a:r>
            <a:r>
              <a:rPr lang="en-US" sz="2800" dirty="0" smtClean="0">
                <a:solidFill>
                  <a:srgbClr val="4F81BD"/>
                </a:solidFill>
                <a:latin typeface="+mn-lt"/>
              </a:rPr>
              <a:t>Hofmann</a:t>
            </a:r>
            <a:r>
              <a:rPr lang="en-US" sz="2800" baseline="30000" dirty="0" smtClean="0">
                <a:solidFill>
                  <a:schemeClr val="accent4">
                    <a:lumMod val="50000"/>
                    <a:lumOff val="50000"/>
                  </a:schemeClr>
                </a:solidFill>
                <a:latin typeface="+mn-lt"/>
              </a:rPr>
              <a:t>2</a:t>
            </a:r>
            <a:r>
              <a:rPr lang="en-US" sz="2800" dirty="0" smtClean="0">
                <a:latin typeface="+mn-lt"/>
              </a:rPr>
              <a:t> </a:t>
            </a:r>
            <a:br>
              <a:rPr lang="en-US" sz="2800" dirty="0" smtClean="0">
                <a:latin typeface="+mn-lt"/>
              </a:rPr>
            </a:br>
            <a:r>
              <a:rPr lang="en-US" sz="2800" dirty="0" smtClean="0">
                <a:latin typeface="+mn-lt"/>
              </a:rPr>
              <a:t>Nadia Heninger</a:t>
            </a:r>
            <a:r>
              <a:rPr lang="en-US" sz="2800" baseline="30000" dirty="0" smtClean="0">
                <a:solidFill>
                  <a:schemeClr val="accent4">
                    <a:lumMod val="50000"/>
                    <a:lumOff val="50000"/>
                  </a:schemeClr>
                </a:solidFill>
                <a:latin typeface="+mn-lt"/>
              </a:rPr>
              <a:t>3   </a:t>
            </a:r>
            <a:r>
              <a:rPr lang="en-US" sz="2800" dirty="0" smtClean="0">
                <a:latin typeface="+mn-lt"/>
              </a:rPr>
              <a:t>  Edward W. Felten</a:t>
            </a:r>
            <a:r>
              <a:rPr lang="en-US" sz="2800" baseline="30000" dirty="0" smtClean="0">
                <a:solidFill>
                  <a:schemeClr val="accent4">
                    <a:lumMod val="50000"/>
                    <a:lumOff val="50000"/>
                  </a:schemeClr>
                </a:solidFill>
              </a:rPr>
              <a:t>3    </a:t>
            </a:r>
            <a:r>
              <a:rPr lang="en-US" sz="2800" dirty="0" smtClean="0">
                <a:latin typeface="+mn-lt"/>
              </a:rPr>
              <a:t> J. Alex Halderman</a:t>
            </a:r>
            <a:r>
              <a:rPr lang="en-US" sz="2800" baseline="30000" dirty="0" smtClean="0">
                <a:solidFill>
                  <a:schemeClr val="accent4">
                    <a:lumMod val="50000"/>
                    <a:lumOff val="50000"/>
                  </a:schemeClr>
                </a:solidFill>
              </a:rPr>
              <a:t>1</a:t>
            </a:r>
            <a:r>
              <a:rPr lang="en-US" sz="2800" dirty="0" smtClean="0">
                <a:latin typeface="+mn-lt"/>
              </a:rPr>
              <a:t> </a:t>
            </a:r>
            <a:br>
              <a:rPr lang="en-US" sz="2800" dirty="0" smtClean="0">
                <a:latin typeface="+mn-lt"/>
              </a:rPr>
            </a:br>
            <a:r>
              <a:rPr lang="en-US" sz="2800" dirty="0" smtClean="0">
                <a:latin typeface="+mn-lt"/>
              </a:rPr>
              <a:t>Christopher J. Rossbach</a:t>
            </a:r>
            <a:r>
              <a:rPr lang="en-US" sz="2800" baseline="30000" dirty="0" smtClean="0">
                <a:solidFill>
                  <a:schemeClr val="accent4">
                    <a:lumMod val="50000"/>
                    <a:lumOff val="50000"/>
                  </a:schemeClr>
                </a:solidFill>
              </a:rPr>
              <a:t>2</a:t>
            </a:r>
            <a:r>
              <a:rPr lang="en-US" sz="2800" dirty="0" smtClean="0">
                <a:solidFill>
                  <a:schemeClr val="accent4">
                    <a:lumMod val="50000"/>
                    <a:lumOff val="50000"/>
                  </a:schemeClr>
                </a:solidFill>
              </a:rPr>
              <a:t>  </a:t>
            </a:r>
            <a:r>
              <a:rPr lang="en-US" sz="2800" dirty="0" smtClean="0">
                <a:latin typeface="+mn-lt"/>
              </a:rPr>
              <a:t>Brent Waters</a:t>
            </a:r>
            <a:r>
              <a:rPr lang="en-US" sz="2800" baseline="30000" dirty="0" smtClean="0">
                <a:solidFill>
                  <a:schemeClr val="accent4">
                    <a:lumMod val="50000"/>
                    <a:lumOff val="50000"/>
                  </a:schemeClr>
                </a:solidFill>
              </a:rPr>
              <a:t>2   </a:t>
            </a:r>
            <a:r>
              <a:rPr lang="en-US" sz="2800" dirty="0" smtClean="0">
                <a:latin typeface="+mn-lt"/>
              </a:rPr>
              <a:t>Emmett Witchel</a:t>
            </a:r>
            <a:r>
              <a:rPr lang="en-US" sz="2800" baseline="30000" dirty="0" smtClean="0">
                <a:solidFill>
                  <a:schemeClr val="accent4">
                    <a:lumMod val="50000"/>
                    <a:lumOff val="50000"/>
                  </a:schemeClr>
                </a:solidFill>
              </a:rPr>
              <a:t>2</a:t>
            </a:r>
            <a:endParaRPr lang="en-US" sz="2800" dirty="0">
              <a:solidFill>
                <a:schemeClr val="accent4">
                  <a:lumMod val="50000"/>
                  <a:lumOff val="50000"/>
                </a:schemeClr>
              </a:solidFill>
              <a:latin typeface="+mn-lt"/>
            </a:endParaRPr>
          </a:p>
          <a:p>
            <a:pPr marL="0" indent="0"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900" baseline="30000" dirty="0" smtClean="0">
                <a:solidFill>
                  <a:schemeClr val="accent4">
                    <a:lumMod val="50000"/>
                    <a:lumOff val="50000"/>
                  </a:schemeClr>
                </a:solidFill>
              </a:rPr>
              <a:t>1</a:t>
            </a:r>
            <a:r>
              <a:rPr lang="en-US" sz="1900" dirty="0" smtClean="0">
                <a:solidFill>
                  <a:schemeClr val="accent4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900" dirty="0" smtClean="0">
                <a:solidFill>
                  <a:schemeClr val="accent4">
                    <a:lumMod val="65000"/>
                    <a:lumOff val="35000"/>
                  </a:schemeClr>
                </a:solidFill>
              </a:rPr>
              <a:t>The </a:t>
            </a:r>
            <a:r>
              <a:rPr lang="en-US" sz="1900" dirty="0" smtClean="0">
                <a:solidFill>
                  <a:schemeClr val="accent4">
                    <a:lumMod val="65000"/>
                    <a:lumOff val="35000"/>
                  </a:schemeClr>
                </a:solidFill>
                <a:latin typeface="+mn-lt"/>
              </a:rPr>
              <a:t>University </a:t>
            </a:r>
            <a:r>
              <a:rPr lang="en-US" sz="1900" dirty="0">
                <a:solidFill>
                  <a:schemeClr val="accent4">
                    <a:lumMod val="65000"/>
                    <a:lumOff val="35000"/>
                  </a:schemeClr>
                </a:solidFill>
                <a:latin typeface="+mn-lt"/>
              </a:rPr>
              <a:t>of </a:t>
            </a:r>
            <a:r>
              <a:rPr lang="en-US" sz="1900" dirty="0" smtClean="0">
                <a:solidFill>
                  <a:schemeClr val="accent4">
                    <a:lumMod val="65000"/>
                    <a:lumOff val="35000"/>
                  </a:schemeClr>
                </a:solidFill>
                <a:latin typeface="+mn-lt"/>
              </a:rPr>
              <a:t>Michigan</a:t>
            </a:r>
            <a:r>
              <a:rPr lang="en-US" sz="1900" dirty="0" smtClean="0">
                <a:solidFill>
                  <a:schemeClr val="accent4">
                    <a:lumMod val="50000"/>
                    <a:lumOff val="50000"/>
                  </a:schemeClr>
                </a:solidFill>
                <a:latin typeface="+mn-lt"/>
              </a:rPr>
              <a:t>  </a:t>
            </a:r>
            <a:r>
              <a:rPr lang="en-US" sz="1900" baseline="30000" dirty="0" smtClean="0">
                <a:solidFill>
                  <a:schemeClr val="accent4">
                    <a:lumMod val="50000"/>
                    <a:lumOff val="50000"/>
                  </a:schemeClr>
                </a:solidFill>
              </a:rPr>
              <a:t>2</a:t>
            </a:r>
            <a:r>
              <a:rPr lang="en-US" sz="1900" dirty="0" smtClean="0">
                <a:solidFill>
                  <a:schemeClr val="accent4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900" dirty="0" smtClean="0">
                <a:solidFill>
                  <a:schemeClr val="accent4">
                    <a:lumMod val="65000"/>
                    <a:lumOff val="35000"/>
                  </a:schemeClr>
                </a:solidFill>
              </a:rPr>
              <a:t>The University of Texas at Austin</a:t>
            </a:r>
            <a:r>
              <a:rPr lang="en-US" sz="1900" dirty="0" smtClean="0">
                <a:solidFill>
                  <a:schemeClr val="accent4">
                    <a:lumMod val="50000"/>
                    <a:lumOff val="50000"/>
                  </a:schemeClr>
                </a:solidFill>
              </a:rPr>
              <a:t>  </a:t>
            </a:r>
            <a:r>
              <a:rPr lang="en-US" sz="1900" baseline="30000" dirty="0" smtClean="0">
                <a:solidFill>
                  <a:schemeClr val="accent4">
                    <a:lumMod val="50000"/>
                    <a:lumOff val="50000"/>
                  </a:schemeClr>
                </a:solidFill>
              </a:rPr>
              <a:t>3 </a:t>
            </a:r>
            <a:r>
              <a:rPr lang="en-US" sz="1900" dirty="0" smtClean="0">
                <a:solidFill>
                  <a:schemeClr val="accent4">
                    <a:lumMod val="65000"/>
                    <a:lumOff val="35000"/>
                  </a:schemeClr>
                </a:solidFill>
              </a:rPr>
              <a:t>Princeton University</a:t>
            </a:r>
          </a:p>
          <a:p>
            <a:pPr marL="0" indent="0"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>
              <a:solidFill>
                <a:schemeClr val="tx1">
                  <a:tint val="75000"/>
                </a:schemeClr>
              </a:solidFill>
            </a:endParaRPr>
          </a:p>
          <a:p>
            <a:pPr marL="0" indent="0"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>
              <a:solidFill>
                <a:schemeClr val="tx1">
                  <a:tint val="75000"/>
                </a:schemeClr>
              </a:solidFill>
              <a:latin typeface="+mn-lt"/>
            </a:endParaRPr>
          </a:p>
          <a:p>
            <a:pPr marL="0" indent="0"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68615" y="5585936"/>
            <a:ext cx="5861285" cy="7386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228600" tIns="182880" rIns="228600" bIns="182880">
            <a:spAutoFit/>
          </a:bodyPr>
          <a:lstStyle/>
          <a:p>
            <a:pPr algn="ctr"/>
            <a:r>
              <a:rPr lang="en-US" sz="2400" u="sng" dirty="0" smtClean="0">
                <a:solidFill>
                  <a:schemeClr val="accent2"/>
                </a:solidFill>
              </a:rPr>
              <a:t>http://z.cs.utexas.edu/users/osa/unvanish/</a:t>
            </a:r>
            <a:endParaRPr lang="en-US" sz="2400" u="sng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J.R. Douceur. The Sybil attack. IPTPS 2001.</a:t>
            </a:r>
          </a:p>
          <a:p>
            <a:r>
              <a:rPr lang="en-US" sz="1800" dirty="0" smtClean="0"/>
              <a:t>R. Geambasu, J. Falkner, P. Gardner, T. Kohno, A. Krishnamurthy, H. Levy. Experiences building security applications on DHTs. Technical report, UW-CSE-09-09-01.</a:t>
            </a:r>
          </a:p>
          <a:p>
            <a:r>
              <a:rPr lang="en-US" sz="1800" dirty="0" smtClean="0"/>
              <a:t>R. Geambasu, T. Kohno, A. Levy,  H. Levy. Vanish: Increasing data privacy with self-destructing data. USENIX Security 2009.</a:t>
            </a:r>
          </a:p>
          <a:p>
            <a:r>
              <a:rPr lang="en-US" sz="1800" dirty="0" smtClean="0"/>
              <a:t>G. </a:t>
            </a:r>
            <a:r>
              <a:rPr lang="en-US" sz="1800" dirty="0" err="1" smtClean="0"/>
              <a:t>Memon</a:t>
            </a:r>
            <a:r>
              <a:rPr lang="en-US" sz="1800" dirty="0" smtClean="0"/>
              <a:t>, R. </a:t>
            </a:r>
            <a:r>
              <a:rPr lang="en-US" sz="1800" dirty="0" err="1" smtClean="0"/>
              <a:t>Rejaie</a:t>
            </a:r>
            <a:r>
              <a:rPr lang="en-US" sz="1800" dirty="0" smtClean="0"/>
              <a:t>, Y. </a:t>
            </a:r>
            <a:r>
              <a:rPr lang="en-US" sz="1800" dirty="0" err="1" smtClean="0"/>
              <a:t>Guo</a:t>
            </a:r>
            <a:r>
              <a:rPr lang="en-US" sz="1800" dirty="0" smtClean="0"/>
              <a:t>, D. </a:t>
            </a:r>
            <a:r>
              <a:rPr lang="en-US" sz="1800" dirty="0" err="1" smtClean="0"/>
              <a:t>Stutzbach</a:t>
            </a:r>
            <a:r>
              <a:rPr lang="en-US" sz="1800" dirty="0" smtClean="0"/>
              <a:t>. Large-scale monitoring of DHT traffic. IPTPS 2009.</a:t>
            </a:r>
          </a:p>
          <a:p>
            <a:r>
              <a:rPr lang="en-US" sz="1800" dirty="0" smtClean="0"/>
              <a:t>M. Steiner, T. En-</a:t>
            </a:r>
            <a:r>
              <a:rPr lang="en-US" sz="1800" dirty="0" err="1" smtClean="0"/>
              <a:t>Najjary</a:t>
            </a:r>
            <a:r>
              <a:rPr lang="en-US" sz="1800" dirty="0" smtClean="0"/>
              <a:t>, E. </a:t>
            </a:r>
            <a:r>
              <a:rPr lang="en-US" sz="1800" dirty="0" err="1" smtClean="0"/>
              <a:t>Biersack</a:t>
            </a:r>
            <a:r>
              <a:rPr lang="en-US" sz="1800" dirty="0" smtClean="0"/>
              <a:t>. A global view of </a:t>
            </a:r>
            <a:r>
              <a:rPr lang="en-US" sz="1800" dirty="0" err="1" smtClean="0"/>
              <a:t>Kad</a:t>
            </a:r>
            <a:r>
              <a:rPr lang="en-US" sz="1800" dirty="0" smtClean="0"/>
              <a:t>. IMC 2007.</a:t>
            </a:r>
          </a:p>
          <a:p>
            <a:r>
              <a:rPr lang="en-US" sz="1800" dirty="0" smtClean="0"/>
              <a:t>M. Steiner, W. </a:t>
            </a:r>
            <a:r>
              <a:rPr lang="en-US" sz="1800" dirty="0" err="1" smtClean="0"/>
              <a:t>Effelsberg</a:t>
            </a:r>
            <a:r>
              <a:rPr lang="en-US" sz="1800" dirty="0" smtClean="0"/>
              <a:t>, T. En-</a:t>
            </a:r>
            <a:r>
              <a:rPr lang="en-US" sz="1800" dirty="0" err="1" smtClean="0"/>
              <a:t>Najjary</a:t>
            </a:r>
            <a:r>
              <a:rPr lang="en-US" sz="1800" dirty="0" smtClean="0"/>
              <a:t>, E. </a:t>
            </a:r>
            <a:r>
              <a:rPr lang="en-US" sz="1800" dirty="0" err="1" smtClean="0"/>
              <a:t>Biersack</a:t>
            </a:r>
            <a:r>
              <a:rPr lang="en-US" sz="1800" dirty="0" smtClean="0"/>
              <a:t>. Load reduction in the KAD peer-to-peer system. DBISP2P 2007.</a:t>
            </a:r>
          </a:p>
          <a:p>
            <a:r>
              <a:rPr lang="en-US" sz="1800" dirty="0" smtClean="0"/>
              <a:t>D. </a:t>
            </a:r>
            <a:r>
              <a:rPr lang="en-US" sz="1800" dirty="0" err="1" smtClean="0"/>
              <a:t>Stutzbach</a:t>
            </a:r>
            <a:r>
              <a:rPr lang="en-US" sz="1800" dirty="0" smtClean="0"/>
              <a:t> and R. </a:t>
            </a:r>
            <a:r>
              <a:rPr lang="en-US" sz="1800" dirty="0" err="1" smtClean="0"/>
              <a:t>Rejaie</a:t>
            </a:r>
            <a:r>
              <a:rPr lang="en-US" sz="1800" dirty="0" smtClean="0"/>
              <a:t>. Improving lookup performance over a widely-deployed DHT. INFOCOM 2006.</a:t>
            </a:r>
          </a:p>
          <a:p>
            <a:r>
              <a:rPr lang="en-US" sz="1800" dirty="0" smtClean="0"/>
              <a:t>D. </a:t>
            </a:r>
            <a:r>
              <a:rPr lang="en-US" sz="1800" dirty="0" err="1" smtClean="0"/>
              <a:t>Stutzbach</a:t>
            </a:r>
            <a:r>
              <a:rPr lang="en-US" sz="1800" dirty="0" smtClean="0"/>
              <a:t> and R. </a:t>
            </a:r>
            <a:r>
              <a:rPr lang="en-US" sz="1800" dirty="0" err="1" smtClean="0"/>
              <a:t>Rejaie</a:t>
            </a:r>
            <a:r>
              <a:rPr lang="en-US" sz="1800" dirty="0" smtClean="0"/>
              <a:t>. Understanding churn in peer-to-peer networks. IMC 2006.</a:t>
            </a:r>
          </a:p>
          <a:p>
            <a:endParaRPr lang="en-US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Vanish Attack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Need to recover </a:t>
            </a:r>
            <a:r>
              <a:rPr lang="en-US" i="1" dirty="0" smtClean="0"/>
              <a:t>k</a:t>
            </a:r>
            <a:r>
              <a:rPr lang="en-US" dirty="0" smtClean="0"/>
              <a:t> of </a:t>
            </a:r>
            <a:r>
              <a:rPr lang="en-US" i="1" dirty="0" smtClean="0"/>
              <a:t>n</a:t>
            </a:r>
            <a:r>
              <a:rPr lang="en-US" dirty="0" smtClean="0"/>
              <a:t> fragments</a:t>
            </a:r>
          </a:p>
          <a:p>
            <a:pPr>
              <a:buNone/>
            </a:pPr>
            <a:r>
              <a:rPr lang="en-US" i="1" dirty="0" smtClean="0"/>
              <a:t>p </a:t>
            </a:r>
            <a:r>
              <a:rPr lang="en-US" dirty="0" smtClean="0"/>
              <a:t>= Pr{recover key fragment}</a:t>
            </a:r>
            <a:endParaRPr lang="en-US" i="1" dirty="0" smtClean="0"/>
          </a:p>
          <a:p>
            <a:pPr>
              <a:buNone/>
            </a:pPr>
            <a:r>
              <a:rPr lang="en-US" dirty="0" smtClean="0"/>
              <a:t>Pr{recover VDO} = Pr{recover </a:t>
            </a:r>
            <a:r>
              <a:rPr lang="en-US" i="1" dirty="0" smtClean="0"/>
              <a:t>k</a:t>
            </a:r>
            <a:r>
              <a:rPr lang="en-US" dirty="0" smtClean="0"/>
              <a:t> or more fragments}</a:t>
            </a:r>
          </a:p>
          <a:p>
            <a:pPr>
              <a:buNone/>
            </a:pPr>
            <a:r>
              <a:rPr lang="en-US" dirty="0" smtClean="0"/>
              <a:t>Binomial distribution</a:t>
            </a:r>
          </a:p>
          <a:p>
            <a:pPr>
              <a:buNone/>
            </a:pPr>
            <a:r>
              <a:rPr lang="en-US" dirty="0" smtClean="0"/>
              <a:t>Pr{recover VDO} =</a:t>
            </a:r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3962400" y="4267200"/>
          <a:ext cx="2286000" cy="935182"/>
        </p:xfrm>
        <a:graphic>
          <a:graphicData uri="http://schemas.openxmlformats.org/presentationml/2006/ole">
            <p:oleObj spid="_x0000_s33794" name="Equation" r:id="rId4" imgW="1117440" imgH="4572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Coverage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i="1" dirty="0" smtClean="0"/>
              <a:t>m</a:t>
            </a:r>
            <a:r>
              <a:rPr lang="en-US" dirty="0" smtClean="0"/>
              <a:t> </a:t>
            </a:r>
            <a:r>
              <a:rPr lang="en-US" dirty="0" err="1" smtClean="0"/>
              <a:t>Sybils</a:t>
            </a:r>
            <a:r>
              <a:rPr lang="en-US" dirty="0" smtClean="0"/>
              <a:t> see </a:t>
            </a:r>
            <a:r>
              <a:rPr lang="en-US" i="1" dirty="0" smtClean="0"/>
              <a:t>c</a:t>
            </a:r>
            <a:r>
              <a:rPr lang="en-US" dirty="0" smtClean="0"/>
              <a:t> of </a:t>
            </a:r>
            <a:r>
              <a:rPr lang="en-US" i="1" dirty="0" smtClean="0"/>
              <a:t>N</a:t>
            </a:r>
            <a:r>
              <a:rPr lang="en-US" dirty="0" smtClean="0"/>
              <a:t> objects</a:t>
            </a:r>
          </a:p>
          <a:p>
            <a:pPr>
              <a:buNone/>
            </a:pPr>
            <a:r>
              <a:rPr lang="en-US" dirty="0" smtClean="0"/>
              <a:t>Balls-in-bins problem</a:t>
            </a:r>
          </a:p>
          <a:p>
            <a:pPr>
              <a:buNone/>
            </a:pPr>
            <a:r>
              <a:rPr lang="en-US" dirty="0" smtClean="0"/>
              <a:t>Expected fraction = 1 – </a:t>
            </a:r>
            <a:r>
              <a:rPr lang="en-US" i="1" dirty="0" smtClean="0"/>
              <a:t>e</a:t>
            </a:r>
            <a:r>
              <a:rPr lang="en-US" i="1" baseline="30000" dirty="0" smtClean="0"/>
              <a:t>-cm/N</a:t>
            </a:r>
            <a:r>
              <a:rPr lang="en-US" i="1" dirty="0" smtClean="0"/>
              <a:t> </a:t>
            </a:r>
            <a:r>
              <a:rPr lang="en-US" dirty="0" smtClean="0"/>
              <a:t>= 1 – </a:t>
            </a:r>
            <a:r>
              <a:rPr lang="en-US" i="1" dirty="0" smtClean="0"/>
              <a:t>e</a:t>
            </a:r>
            <a:r>
              <a:rPr lang="en-US" i="1" baseline="30000" dirty="0" smtClean="0"/>
              <a:t>-</a:t>
            </a:r>
            <a:r>
              <a:rPr lang="en-US" i="1" baseline="30000" dirty="0" err="1" smtClean="0"/>
              <a:t>sm</a:t>
            </a:r>
            <a:endParaRPr lang="en-US" i="1" baseline="30000" dirty="0" smtClean="0"/>
          </a:p>
          <a:p>
            <a:pPr>
              <a:buNone/>
            </a:pPr>
            <a:r>
              <a:rPr lang="en-US" i="1" dirty="0" smtClean="0"/>
              <a:t>s</a:t>
            </a:r>
            <a:r>
              <a:rPr lang="en-US" dirty="0" smtClean="0"/>
              <a:t> = </a:t>
            </a:r>
            <a:r>
              <a:rPr lang="en-US" i="1" dirty="0" err="1" smtClean="0"/>
              <a:t>c/N</a:t>
            </a:r>
            <a:r>
              <a:rPr lang="en-US" dirty="0" smtClean="0"/>
              <a:t> is the (overlapping) fraction of the network observed by </a:t>
            </a:r>
            <a:r>
              <a:rPr lang="en-US" smtClean="0"/>
              <a:t>each Sybil</a:t>
            </a:r>
            <a:endParaRPr lang="en-US" i="1" dirty="0" smtClean="0"/>
          </a:p>
          <a:p>
            <a:pPr>
              <a:buNone/>
            </a:pPr>
            <a:endParaRPr lang="en-US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AutoShape 46"/>
          <p:cNvSpPr>
            <a:spLocks noChangeAspect="1" noEditPoints="1" noChangeArrowheads="1"/>
          </p:cNvSpPr>
          <p:nvPr/>
        </p:nvSpPr>
        <p:spPr bwMode="auto">
          <a:xfrm>
            <a:off x="3200400" y="3267075"/>
            <a:ext cx="2743200" cy="1838325"/>
          </a:xfrm>
          <a:custGeom>
            <a:avLst/>
            <a:gdLst>
              <a:gd name="T0" fmla="*/ 1080643 w 21600"/>
              <a:gd name="T1" fmla="*/ 78227786 h 21600"/>
              <a:gd name="T2" fmla="*/ 174193200 w 21600"/>
              <a:gd name="T3" fmla="*/ 156288931 h 21600"/>
              <a:gd name="T4" fmla="*/ 348096079 w 21600"/>
              <a:gd name="T5" fmla="*/ 78227786 h 21600"/>
              <a:gd name="T6" fmla="*/ 174193200 w 21600"/>
              <a:gd name="T7" fmla="*/ 8945493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dirty="0" smtClean="0"/>
              <a:t>DHT</a:t>
            </a:r>
            <a:endParaRPr lang="en-US" sz="3200" dirty="0"/>
          </a:p>
        </p:txBody>
      </p:sp>
      <p:cxnSp>
        <p:nvCxnSpPr>
          <p:cNvPr id="5167" name="AutoShape 47"/>
          <p:cNvCxnSpPr>
            <a:cxnSpLocks noChangeShapeType="1"/>
            <a:stCxn id="28" idx="3"/>
          </p:cNvCxnSpPr>
          <p:nvPr/>
        </p:nvCxnSpPr>
        <p:spPr bwMode="auto">
          <a:xfrm>
            <a:off x="3124200" y="3733800"/>
            <a:ext cx="457200" cy="1588"/>
          </a:xfrm>
          <a:prstGeom prst="straightConnector1">
            <a:avLst/>
          </a:prstGeom>
          <a:ln>
            <a:headEnd/>
            <a:tailEnd type="arrow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5168" name="AutoShape 48"/>
          <p:cNvCxnSpPr>
            <a:cxnSpLocks noChangeShapeType="1"/>
            <a:stCxn id="26" idx="3"/>
          </p:cNvCxnSpPr>
          <p:nvPr/>
        </p:nvCxnSpPr>
        <p:spPr bwMode="auto">
          <a:xfrm>
            <a:off x="3124200" y="4191000"/>
            <a:ext cx="457200" cy="1588"/>
          </a:xfrm>
          <a:prstGeom prst="straightConnector1">
            <a:avLst/>
          </a:prstGeom>
          <a:ln>
            <a:headEnd/>
            <a:tailEnd type="arrow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5169" name="AutoShape 49"/>
          <p:cNvCxnSpPr>
            <a:cxnSpLocks noChangeShapeType="1"/>
            <a:stCxn id="29" idx="3"/>
          </p:cNvCxnSpPr>
          <p:nvPr/>
        </p:nvCxnSpPr>
        <p:spPr bwMode="auto">
          <a:xfrm>
            <a:off x="3124200" y="4962525"/>
            <a:ext cx="457200" cy="1588"/>
          </a:xfrm>
          <a:prstGeom prst="straightConnector1">
            <a:avLst/>
          </a:prstGeom>
          <a:ln>
            <a:headEnd/>
            <a:tailEnd type="arrow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pic>
        <p:nvPicPr>
          <p:cNvPr id="71" name="Picture 70" descr="Key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53000" y="4191000"/>
            <a:ext cx="533399" cy="225176"/>
          </a:xfrm>
          <a:prstGeom prst="rect">
            <a:avLst/>
          </a:prstGeom>
        </p:spPr>
      </p:pic>
      <p:pic>
        <p:nvPicPr>
          <p:cNvPr id="72" name="Picture 71" descr="Key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62400" y="4648200"/>
            <a:ext cx="533399" cy="225176"/>
          </a:xfrm>
          <a:prstGeom prst="rect">
            <a:avLst/>
          </a:prstGeom>
        </p:spPr>
      </p:pic>
      <p:pic>
        <p:nvPicPr>
          <p:cNvPr id="73" name="Picture 72" descr="Key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19600" y="3429000"/>
            <a:ext cx="533399" cy="225176"/>
          </a:xfrm>
          <a:prstGeom prst="rect">
            <a:avLst/>
          </a:prstGeom>
        </p:spPr>
      </p:pic>
      <p:sp>
        <p:nvSpPr>
          <p:cNvPr id="5123" name="Rectangle 3"/>
          <p:cNvSpPr>
            <a:spLocks noGrp="1"/>
          </p:cNvSpPr>
          <p:nvPr>
            <p:ph type="title" idx="4294967295"/>
          </p:nvPr>
        </p:nvSpPr>
        <p:spPr>
          <a:xfrm>
            <a:off x="457200" y="304800"/>
            <a:ext cx="8229600" cy="1143000"/>
          </a:xfrm>
          <a:prstGeom prst="rect">
            <a:avLst/>
          </a:prstGeom>
        </p:spPr>
        <p:txBody>
          <a:bodyPr/>
          <a:lstStyle/>
          <a:p>
            <a:pPr algn="l" eaLnBrk="1" hangingPunct="1"/>
            <a:r>
              <a:rPr lang="en-US" dirty="0" smtClean="0">
                <a:solidFill>
                  <a:schemeClr val="bg1"/>
                </a:solidFill>
              </a:rPr>
              <a:t>Vanish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27" name="AutoShape 5"/>
          <p:cNvSpPr>
            <a:spLocks noEditPoints="1" noChangeArrowheads="1"/>
          </p:cNvSpPr>
          <p:nvPr/>
        </p:nvSpPr>
        <p:spPr bwMode="auto">
          <a:xfrm>
            <a:off x="152400" y="2505075"/>
            <a:ext cx="685800" cy="990600"/>
          </a:xfrm>
          <a:custGeom>
            <a:avLst/>
            <a:gdLst>
              <a:gd name="T0" fmla="*/ 10843736 w 21600"/>
              <a:gd name="T1" fmla="*/ 45497336 h 21600"/>
              <a:gd name="T2" fmla="*/ 85693 w 21600"/>
              <a:gd name="T3" fmla="*/ 22818056 h 21600"/>
              <a:gd name="T4" fmla="*/ 10843736 w 21600"/>
              <a:gd name="T5" fmla="*/ 170374 h 21600"/>
              <a:gd name="T6" fmla="*/ 21880989 w 21600"/>
              <a:gd name="T7" fmla="*/ 22403747 h 21600"/>
              <a:gd name="T8" fmla="*/ 10843736 w 21600"/>
              <a:gd name="T9" fmla="*/ 45497336 h 21600"/>
              <a:gd name="T10" fmla="*/ 0 w 21600"/>
              <a:gd name="T11" fmla="*/ 0 h 21600"/>
              <a:gd name="T12" fmla="*/ 21774150 w 21600"/>
              <a:gd name="T13" fmla="*/ 0 h 21600"/>
              <a:gd name="T14" fmla="*/ 21774150 w 21600"/>
              <a:gd name="T15" fmla="*/ 45430012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977 w 21600"/>
              <a:gd name="T25" fmla="*/ 818 h 21600"/>
              <a:gd name="T26" fmla="*/ 20622 w 21600"/>
              <a:gd name="T27" fmla="*/ 16429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9" name="Group 10"/>
          <p:cNvGrpSpPr>
            <a:grpSpLocks/>
          </p:cNvGrpSpPr>
          <p:nvPr/>
        </p:nvGrpSpPr>
        <p:grpSpPr bwMode="auto">
          <a:xfrm>
            <a:off x="6553200" y="3724275"/>
            <a:ext cx="228600" cy="914400"/>
            <a:chOff x="6553200" y="3724275"/>
            <a:chExt cx="228600" cy="914400"/>
          </a:xfrm>
        </p:grpSpPr>
        <p:cxnSp>
          <p:nvCxnSpPr>
            <p:cNvPr id="5144" name="AutoShape 24"/>
            <p:cNvCxnSpPr>
              <a:cxnSpLocks noChangeShapeType="1"/>
            </p:cNvCxnSpPr>
            <p:nvPr/>
          </p:nvCxnSpPr>
          <p:spPr bwMode="auto">
            <a:xfrm>
              <a:off x="6553200" y="4181475"/>
              <a:ext cx="228600" cy="1588"/>
            </a:xfrm>
            <a:prstGeom prst="straightConnector1">
              <a:avLst/>
            </a:prstGeom>
            <a:noFill/>
            <a:ln w="9525">
              <a:solidFill>
                <a:srgbClr val="4A7EBB"/>
              </a:solidFill>
              <a:round/>
              <a:headEnd/>
              <a:tailEnd type="arrow" w="med" len="med"/>
            </a:ln>
          </p:spPr>
        </p:cxnSp>
        <p:cxnSp>
          <p:nvCxnSpPr>
            <p:cNvPr id="5145" name="AutoShape 25"/>
            <p:cNvCxnSpPr>
              <a:cxnSpLocks noChangeShapeType="1"/>
            </p:cNvCxnSpPr>
            <p:nvPr/>
          </p:nvCxnSpPr>
          <p:spPr bwMode="auto">
            <a:xfrm>
              <a:off x="6553200" y="3724275"/>
              <a:ext cx="228600" cy="228600"/>
            </a:xfrm>
            <a:prstGeom prst="straightConnector1">
              <a:avLst/>
            </a:prstGeom>
            <a:noFill/>
            <a:ln w="9525">
              <a:solidFill>
                <a:srgbClr val="4A7EBB"/>
              </a:solidFill>
              <a:round/>
              <a:headEnd/>
              <a:tailEnd type="arrow" w="med" len="med"/>
            </a:ln>
          </p:spPr>
        </p:cxnSp>
        <p:cxnSp>
          <p:nvCxnSpPr>
            <p:cNvPr id="5146" name="AutoShape 26"/>
            <p:cNvCxnSpPr>
              <a:cxnSpLocks noChangeShapeType="1"/>
            </p:cNvCxnSpPr>
            <p:nvPr/>
          </p:nvCxnSpPr>
          <p:spPr bwMode="auto">
            <a:xfrm flipV="1">
              <a:off x="6553200" y="4410075"/>
              <a:ext cx="228600" cy="228600"/>
            </a:xfrm>
            <a:prstGeom prst="straightConnector1">
              <a:avLst/>
            </a:prstGeom>
            <a:noFill/>
            <a:ln w="9525">
              <a:solidFill>
                <a:srgbClr val="4A7EBB"/>
              </a:solidFill>
              <a:round/>
              <a:headEnd/>
              <a:tailEnd type="arrow" w="med" len="med"/>
            </a:ln>
          </p:spPr>
        </p:cxnSp>
      </p:grpSp>
      <p:sp>
        <p:nvSpPr>
          <p:cNvPr id="105" name="AutoShape 21"/>
          <p:cNvSpPr>
            <a:spLocks noEditPoints="1" noChangeArrowheads="1"/>
          </p:cNvSpPr>
          <p:nvPr/>
        </p:nvSpPr>
        <p:spPr bwMode="auto">
          <a:xfrm>
            <a:off x="8229600" y="2505075"/>
            <a:ext cx="685800" cy="990600"/>
          </a:xfrm>
          <a:custGeom>
            <a:avLst/>
            <a:gdLst>
              <a:gd name="T0" fmla="*/ 10843736 w 21600"/>
              <a:gd name="T1" fmla="*/ 45497336 h 21600"/>
              <a:gd name="T2" fmla="*/ 85693 w 21600"/>
              <a:gd name="T3" fmla="*/ 22818056 h 21600"/>
              <a:gd name="T4" fmla="*/ 10843736 w 21600"/>
              <a:gd name="T5" fmla="*/ 170374 h 21600"/>
              <a:gd name="T6" fmla="*/ 21880989 w 21600"/>
              <a:gd name="T7" fmla="*/ 22403747 h 21600"/>
              <a:gd name="T8" fmla="*/ 10843736 w 21600"/>
              <a:gd name="T9" fmla="*/ 45497336 h 21600"/>
              <a:gd name="T10" fmla="*/ 0 w 21600"/>
              <a:gd name="T11" fmla="*/ 0 h 21600"/>
              <a:gd name="T12" fmla="*/ 21774150 w 21600"/>
              <a:gd name="T13" fmla="*/ 0 h 21600"/>
              <a:gd name="T14" fmla="*/ 21774150 w 21600"/>
              <a:gd name="T15" fmla="*/ 45430012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977 w 21600"/>
              <a:gd name="T25" fmla="*/ 818 h 21600"/>
              <a:gd name="T26" fmla="*/ 20622 w 21600"/>
              <a:gd name="T27" fmla="*/ 16429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cxnSp>
        <p:nvCxnSpPr>
          <p:cNvPr id="5142" name="AutoShape 22"/>
          <p:cNvCxnSpPr>
            <a:cxnSpLocks noChangeShapeType="1"/>
            <a:endCxn id="105" idx="1"/>
          </p:cNvCxnSpPr>
          <p:nvPr/>
        </p:nvCxnSpPr>
        <p:spPr bwMode="auto">
          <a:xfrm>
            <a:off x="7772400" y="3000375"/>
            <a:ext cx="459899" cy="2247"/>
          </a:xfrm>
          <a:prstGeom prst="straightConnector1">
            <a:avLst/>
          </a:prstGeom>
          <a:noFill/>
          <a:ln w="9525">
            <a:solidFill>
              <a:srgbClr val="4A7EBB"/>
            </a:solidFill>
            <a:round/>
            <a:headEnd/>
            <a:tailEnd type="arrow" w="med" len="med"/>
          </a:ln>
        </p:spPr>
      </p:cxnSp>
      <p:sp>
        <p:nvSpPr>
          <p:cNvPr id="39" name="Rectangle 12"/>
          <p:cNvSpPr/>
          <p:nvPr/>
        </p:nvSpPr>
        <p:spPr>
          <a:xfrm>
            <a:off x="5943600" y="2209800"/>
            <a:ext cx="3124200" cy="33528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0" name="Rectangle 13"/>
          <p:cNvSpPr/>
          <p:nvPr/>
        </p:nvSpPr>
        <p:spPr>
          <a:xfrm>
            <a:off x="76200" y="2209800"/>
            <a:ext cx="3124200" cy="33528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134" name="Text Box 14"/>
          <p:cNvSpPr txBox="1">
            <a:spLocks noChangeArrowheads="1"/>
          </p:cNvSpPr>
          <p:nvPr/>
        </p:nvSpPr>
        <p:spPr bwMode="auto">
          <a:xfrm>
            <a:off x="1295400" y="1763713"/>
            <a:ext cx="6365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latin typeface="Calibri"/>
              </a:rPr>
              <a:t>Alice</a:t>
            </a:r>
          </a:p>
        </p:txBody>
      </p:sp>
      <p:sp>
        <p:nvSpPr>
          <p:cNvPr id="43" name="Text Box 15"/>
          <p:cNvSpPr txBox="1">
            <a:spLocks noChangeArrowheads="1"/>
          </p:cNvSpPr>
          <p:nvPr/>
        </p:nvSpPr>
        <p:spPr bwMode="auto">
          <a:xfrm>
            <a:off x="7315200" y="1763713"/>
            <a:ext cx="5540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latin typeface="Calibri"/>
              </a:rPr>
              <a:t>Bob</a:t>
            </a:r>
          </a:p>
        </p:txBody>
      </p:sp>
      <p:cxnSp>
        <p:nvCxnSpPr>
          <p:cNvPr id="5150" name="AutoShape 30"/>
          <p:cNvCxnSpPr>
            <a:cxnSpLocks noChangeShapeType="1"/>
          </p:cNvCxnSpPr>
          <p:nvPr/>
        </p:nvCxnSpPr>
        <p:spPr bwMode="auto">
          <a:xfrm>
            <a:off x="5638800" y="3733800"/>
            <a:ext cx="457200" cy="1588"/>
          </a:xfrm>
          <a:prstGeom prst="straightConnector1">
            <a:avLst/>
          </a:prstGeom>
          <a:noFill/>
          <a:ln w="9525">
            <a:solidFill>
              <a:srgbClr val="4A7EBB"/>
            </a:solidFill>
            <a:round/>
            <a:headEnd/>
            <a:tailEnd type="arrow" w="med" len="med"/>
          </a:ln>
        </p:spPr>
      </p:cxnSp>
      <p:cxnSp>
        <p:nvCxnSpPr>
          <p:cNvPr id="5151" name="AutoShape 31"/>
          <p:cNvCxnSpPr>
            <a:cxnSpLocks noChangeShapeType="1"/>
          </p:cNvCxnSpPr>
          <p:nvPr/>
        </p:nvCxnSpPr>
        <p:spPr bwMode="auto">
          <a:xfrm>
            <a:off x="5638800" y="4191000"/>
            <a:ext cx="457200" cy="1588"/>
          </a:xfrm>
          <a:prstGeom prst="straightConnector1">
            <a:avLst/>
          </a:prstGeom>
          <a:noFill/>
          <a:ln w="9525">
            <a:solidFill>
              <a:srgbClr val="4A7EBB"/>
            </a:solidFill>
            <a:round/>
            <a:headEnd/>
            <a:tailEnd type="arrow" w="med" len="med"/>
          </a:ln>
        </p:spPr>
      </p:cxnSp>
      <p:cxnSp>
        <p:nvCxnSpPr>
          <p:cNvPr id="5152" name="AutoShape 32"/>
          <p:cNvCxnSpPr>
            <a:cxnSpLocks noChangeShapeType="1"/>
          </p:cNvCxnSpPr>
          <p:nvPr/>
        </p:nvCxnSpPr>
        <p:spPr bwMode="auto">
          <a:xfrm>
            <a:off x="5638800" y="4951412"/>
            <a:ext cx="457200" cy="1588"/>
          </a:xfrm>
          <a:prstGeom prst="straightConnector1">
            <a:avLst/>
          </a:prstGeom>
          <a:noFill/>
          <a:ln w="9525">
            <a:solidFill>
              <a:srgbClr val="4A7EBB"/>
            </a:solidFill>
            <a:round/>
            <a:headEnd/>
            <a:tailEnd type="arrow" w="med" len="med"/>
          </a:ln>
        </p:spPr>
      </p:cxnSp>
      <p:sp>
        <p:nvSpPr>
          <p:cNvPr id="51" name="TextBox 50"/>
          <p:cNvSpPr txBox="1"/>
          <p:nvPr/>
        </p:nvSpPr>
        <p:spPr>
          <a:xfrm>
            <a:off x="2362200" y="609600"/>
            <a:ext cx="609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Geambasu, Kohno, Levy, Levy — USENIX Security ’09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61" name="Picture 60" descr="Key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66800" y="3886200"/>
            <a:ext cx="1263529" cy="533400"/>
          </a:xfrm>
          <a:prstGeom prst="rect">
            <a:avLst/>
          </a:prstGeom>
        </p:spPr>
      </p:pic>
      <p:grpSp>
        <p:nvGrpSpPr>
          <p:cNvPr id="65" name="Group 64"/>
          <p:cNvGrpSpPr/>
          <p:nvPr/>
        </p:nvGrpSpPr>
        <p:grpSpPr>
          <a:xfrm>
            <a:off x="2254129" y="3581400"/>
            <a:ext cx="838200" cy="1444376"/>
            <a:chOff x="2254129" y="3581400"/>
            <a:chExt cx="838200" cy="1444376"/>
          </a:xfrm>
        </p:grpSpPr>
        <p:cxnSp>
          <p:nvCxnSpPr>
            <p:cNvPr id="50" name="AutoShape 12"/>
            <p:cNvCxnSpPr>
              <a:cxnSpLocks noChangeShapeType="1"/>
            </p:cNvCxnSpPr>
            <p:nvPr/>
          </p:nvCxnSpPr>
          <p:spPr bwMode="auto">
            <a:xfrm>
              <a:off x="2406529" y="4189412"/>
              <a:ext cx="152400" cy="1588"/>
            </a:xfrm>
            <a:prstGeom prst="straightConnector1">
              <a:avLst/>
            </a:prstGeom>
            <a:noFill/>
            <a:ln w="9525">
              <a:solidFill>
                <a:srgbClr val="4A7EBB"/>
              </a:solidFill>
              <a:round/>
              <a:headEnd/>
              <a:tailEnd type="arrow" w="med" len="med"/>
            </a:ln>
          </p:spPr>
        </p:cxnSp>
        <p:cxnSp>
          <p:nvCxnSpPr>
            <p:cNvPr id="54" name="AutoShape 13"/>
            <p:cNvCxnSpPr>
              <a:cxnSpLocks noChangeShapeType="1"/>
            </p:cNvCxnSpPr>
            <p:nvPr/>
          </p:nvCxnSpPr>
          <p:spPr bwMode="auto">
            <a:xfrm rot="5400000" flipH="1" flipV="1">
              <a:off x="2325567" y="3738564"/>
              <a:ext cx="161924" cy="152399"/>
            </a:xfrm>
            <a:prstGeom prst="straightConnector1">
              <a:avLst/>
            </a:prstGeom>
            <a:noFill/>
            <a:ln w="9525">
              <a:solidFill>
                <a:srgbClr val="4A7EBB"/>
              </a:solidFill>
              <a:round/>
              <a:headEnd/>
              <a:tailEnd type="arrow" w="med" len="med"/>
            </a:ln>
          </p:spPr>
        </p:cxnSp>
        <p:cxnSp>
          <p:nvCxnSpPr>
            <p:cNvPr id="56" name="AutoShape 14"/>
            <p:cNvCxnSpPr>
              <a:cxnSpLocks noChangeShapeType="1"/>
            </p:cNvCxnSpPr>
            <p:nvPr/>
          </p:nvCxnSpPr>
          <p:spPr bwMode="auto">
            <a:xfrm rot="16200000" flipH="1">
              <a:off x="2216029" y="4533900"/>
              <a:ext cx="228600" cy="152400"/>
            </a:xfrm>
            <a:prstGeom prst="straightConnector1">
              <a:avLst/>
            </a:prstGeom>
            <a:noFill/>
            <a:ln w="9525">
              <a:solidFill>
                <a:srgbClr val="4A7EBB"/>
              </a:solidFill>
              <a:round/>
              <a:headEnd/>
              <a:tailEnd type="arrow" w="med" len="med"/>
            </a:ln>
          </p:spPr>
        </p:cxnSp>
        <p:sp>
          <p:nvSpPr>
            <p:cNvPr id="60" name="TextBox 59"/>
            <p:cNvSpPr txBox="1"/>
            <p:nvPr/>
          </p:nvSpPr>
          <p:spPr>
            <a:xfrm>
              <a:off x="2635129" y="4343400"/>
              <a:ext cx="457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latin typeface="MT Extra" pitchFamily="18" charset="2"/>
                </a:rPr>
                <a:t>M</a:t>
              </a:r>
              <a:endParaRPr lang="en-US" sz="2400" b="1" dirty="0">
                <a:latin typeface="MT Extra" pitchFamily="18" charset="2"/>
              </a:endParaRPr>
            </a:p>
          </p:txBody>
        </p:sp>
        <p:pic>
          <p:nvPicPr>
            <p:cNvPr id="62" name="Picture 61" descr="Key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58930" y="3581400"/>
              <a:ext cx="533399" cy="225176"/>
            </a:xfrm>
            <a:prstGeom prst="rect">
              <a:avLst/>
            </a:prstGeom>
          </p:spPr>
        </p:pic>
        <p:pic>
          <p:nvPicPr>
            <p:cNvPr id="63" name="Picture 62" descr="Key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58929" y="4118224"/>
              <a:ext cx="533399" cy="225176"/>
            </a:xfrm>
            <a:prstGeom prst="rect">
              <a:avLst/>
            </a:prstGeom>
          </p:spPr>
        </p:pic>
        <p:pic>
          <p:nvPicPr>
            <p:cNvPr id="64" name="Picture 63" descr="Key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58929" y="4800600"/>
              <a:ext cx="533399" cy="225176"/>
            </a:xfrm>
            <a:prstGeom prst="rect">
              <a:avLst/>
            </a:prstGeom>
          </p:spPr>
        </p:pic>
      </p:grpSp>
      <p:pic>
        <p:nvPicPr>
          <p:cNvPr id="67" name="Picture 66" descr="Key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6000" y="3581400"/>
            <a:ext cx="533399" cy="225176"/>
          </a:xfrm>
          <a:prstGeom prst="rect">
            <a:avLst/>
          </a:prstGeom>
        </p:spPr>
      </p:pic>
      <p:pic>
        <p:nvPicPr>
          <p:cNvPr id="68" name="Picture 67" descr="Key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5999" y="4114800"/>
            <a:ext cx="533399" cy="225176"/>
          </a:xfrm>
          <a:prstGeom prst="rect">
            <a:avLst/>
          </a:prstGeom>
        </p:spPr>
      </p:pic>
      <p:pic>
        <p:nvPicPr>
          <p:cNvPr id="69" name="Picture 68" descr="Key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5999" y="4800600"/>
            <a:ext cx="533399" cy="225176"/>
          </a:xfrm>
          <a:prstGeom prst="rect">
            <a:avLst/>
          </a:prstGeom>
        </p:spPr>
      </p:pic>
      <p:pic>
        <p:nvPicPr>
          <p:cNvPr id="70" name="Picture 69" descr="Key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58000" y="3962400"/>
            <a:ext cx="1263529" cy="533400"/>
          </a:xfrm>
          <a:prstGeom prst="rect">
            <a:avLst/>
          </a:prstGeom>
        </p:spPr>
      </p:pic>
      <p:cxnSp>
        <p:nvCxnSpPr>
          <p:cNvPr id="5159" name="AutoShape 39"/>
          <p:cNvCxnSpPr>
            <a:cxnSpLocks noChangeShapeType="1"/>
            <a:stCxn id="1027" idx="3"/>
          </p:cNvCxnSpPr>
          <p:nvPr/>
        </p:nvCxnSpPr>
        <p:spPr bwMode="auto">
          <a:xfrm>
            <a:off x="841375" y="2993588"/>
            <a:ext cx="682513" cy="6787"/>
          </a:xfrm>
          <a:prstGeom prst="straightConnector1">
            <a:avLst/>
          </a:prstGeom>
          <a:noFill/>
          <a:ln w="9525">
            <a:solidFill>
              <a:srgbClr val="4A7EBB"/>
            </a:solidFill>
            <a:round/>
            <a:headEnd/>
            <a:tailEnd type="arrow" w="med" len="med"/>
          </a:ln>
        </p:spPr>
      </p:cxnSp>
      <p:pic>
        <p:nvPicPr>
          <p:cNvPr id="74" name="Picture 73" descr="12401677931387382913Anonymous_Mail_1_icon.svg.hi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00200" y="2667000"/>
            <a:ext cx="950025" cy="609600"/>
          </a:xfrm>
          <a:prstGeom prst="rect">
            <a:avLst/>
          </a:prstGeom>
        </p:spPr>
      </p:pic>
      <p:pic>
        <p:nvPicPr>
          <p:cNvPr id="75" name="Picture 74" descr="Treasure_Map_clip_art_hight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743200" y="2514600"/>
            <a:ext cx="893980" cy="774783"/>
          </a:xfrm>
          <a:prstGeom prst="rect">
            <a:avLst/>
          </a:prstGeom>
        </p:spPr>
      </p:pic>
      <p:sp>
        <p:nvSpPr>
          <p:cNvPr id="101377" name="Lock"/>
          <p:cNvSpPr>
            <a:spLocks noEditPoints="1" noChangeArrowheads="1"/>
          </p:cNvSpPr>
          <p:nvPr/>
        </p:nvSpPr>
        <p:spPr bwMode="auto">
          <a:xfrm>
            <a:off x="1905000" y="2743200"/>
            <a:ext cx="381000" cy="457201"/>
          </a:xfrm>
          <a:custGeom>
            <a:avLst/>
            <a:gdLst>
              <a:gd name="T0" fmla="*/ 10800 w 21600"/>
              <a:gd name="T1" fmla="*/ 0 h 21600"/>
              <a:gd name="T2" fmla="*/ 21600 w 21600"/>
              <a:gd name="T3" fmla="*/ 9606 h 21600"/>
              <a:gd name="T4" fmla="*/ 10800 w 21600"/>
              <a:gd name="T5" fmla="*/ 21600 h 21600"/>
              <a:gd name="T6" fmla="*/ 0 w 21600"/>
              <a:gd name="T7" fmla="*/ 9606 h 21600"/>
              <a:gd name="T8" fmla="*/ 744 w 21600"/>
              <a:gd name="T9" fmla="*/ 9904 h 21600"/>
              <a:gd name="T10" fmla="*/ 21134 w 21600"/>
              <a:gd name="T11" fmla="*/ 15335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93" y="9606"/>
                </a:moveTo>
                <a:lnTo>
                  <a:pt x="2048" y="9606"/>
                </a:lnTo>
                <a:lnTo>
                  <a:pt x="2048" y="4713"/>
                </a:lnTo>
                <a:lnTo>
                  <a:pt x="2420" y="3818"/>
                </a:lnTo>
                <a:lnTo>
                  <a:pt x="2979" y="3028"/>
                </a:lnTo>
                <a:lnTo>
                  <a:pt x="3537" y="2446"/>
                </a:lnTo>
                <a:lnTo>
                  <a:pt x="3956" y="1998"/>
                </a:lnTo>
                <a:lnTo>
                  <a:pt x="4492" y="1581"/>
                </a:lnTo>
                <a:lnTo>
                  <a:pt x="5143" y="1238"/>
                </a:lnTo>
                <a:lnTo>
                  <a:pt x="5912" y="880"/>
                </a:lnTo>
                <a:lnTo>
                  <a:pt x="6587" y="641"/>
                </a:lnTo>
                <a:lnTo>
                  <a:pt x="7518" y="372"/>
                </a:lnTo>
                <a:lnTo>
                  <a:pt x="8425" y="208"/>
                </a:lnTo>
                <a:lnTo>
                  <a:pt x="9496" y="59"/>
                </a:lnTo>
                <a:lnTo>
                  <a:pt x="10637" y="14"/>
                </a:lnTo>
                <a:lnTo>
                  <a:pt x="11614" y="59"/>
                </a:lnTo>
                <a:lnTo>
                  <a:pt x="12382" y="119"/>
                </a:lnTo>
                <a:lnTo>
                  <a:pt x="13034" y="253"/>
                </a:lnTo>
                <a:lnTo>
                  <a:pt x="13779" y="417"/>
                </a:lnTo>
                <a:lnTo>
                  <a:pt x="14500" y="611"/>
                </a:lnTo>
                <a:lnTo>
                  <a:pt x="14733" y="686"/>
                </a:lnTo>
                <a:lnTo>
                  <a:pt x="14989" y="790"/>
                </a:lnTo>
                <a:lnTo>
                  <a:pt x="15175" y="865"/>
                </a:lnTo>
                <a:lnTo>
                  <a:pt x="15385" y="954"/>
                </a:lnTo>
                <a:lnTo>
                  <a:pt x="15431" y="969"/>
                </a:lnTo>
                <a:lnTo>
                  <a:pt x="15594" y="1059"/>
                </a:lnTo>
                <a:lnTo>
                  <a:pt x="15757" y="1148"/>
                </a:lnTo>
                <a:lnTo>
                  <a:pt x="15920" y="1267"/>
                </a:lnTo>
                <a:lnTo>
                  <a:pt x="16106" y="1372"/>
                </a:lnTo>
                <a:lnTo>
                  <a:pt x="16665" y="1730"/>
                </a:lnTo>
                <a:lnTo>
                  <a:pt x="17014" y="1998"/>
                </a:lnTo>
                <a:lnTo>
                  <a:pt x="17480" y="2356"/>
                </a:lnTo>
                <a:lnTo>
                  <a:pt x="17852" y="2804"/>
                </a:lnTo>
                <a:lnTo>
                  <a:pt x="18178" y="3192"/>
                </a:lnTo>
                <a:lnTo>
                  <a:pt x="18527" y="3639"/>
                </a:lnTo>
                <a:lnTo>
                  <a:pt x="18806" y="4132"/>
                </a:lnTo>
                <a:lnTo>
                  <a:pt x="19086" y="4713"/>
                </a:lnTo>
                <a:lnTo>
                  <a:pt x="19272" y="5191"/>
                </a:lnTo>
                <a:lnTo>
                  <a:pt x="19295" y="9606"/>
                </a:lnTo>
                <a:lnTo>
                  <a:pt x="21600" y="9606"/>
                </a:lnTo>
                <a:lnTo>
                  <a:pt x="21600" y="16289"/>
                </a:lnTo>
                <a:lnTo>
                  <a:pt x="21413" y="17184"/>
                </a:lnTo>
                <a:lnTo>
                  <a:pt x="21041" y="17900"/>
                </a:lnTo>
                <a:lnTo>
                  <a:pt x="20668" y="18377"/>
                </a:lnTo>
                <a:lnTo>
                  <a:pt x="20343" y="18855"/>
                </a:lnTo>
                <a:lnTo>
                  <a:pt x="19924" y="19332"/>
                </a:lnTo>
                <a:lnTo>
                  <a:pt x="19388" y="19809"/>
                </a:lnTo>
                <a:lnTo>
                  <a:pt x="18806" y="20242"/>
                </a:lnTo>
                <a:lnTo>
                  <a:pt x="18062" y="20585"/>
                </a:lnTo>
                <a:lnTo>
                  <a:pt x="17270" y="20883"/>
                </a:lnTo>
                <a:lnTo>
                  <a:pt x="16525" y="21182"/>
                </a:lnTo>
                <a:lnTo>
                  <a:pt x="15548" y="21420"/>
                </a:lnTo>
                <a:lnTo>
                  <a:pt x="14803" y="21540"/>
                </a:lnTo>
                <a:lnTo>
                  <a:pt x="13662" y="21674"/>
                </a:lnTo>
                <a:lnTo>
                  <a:pt x="8379" y="21659"/>
                </a:lnTo>
                <a:lnTo>
                  <a:pt x="7168" y="21540"/>
                </a:lnTo>
                <a:lnTo>
                  <a:pt x="6098" y="21331"/>
                </a:lnTo>
                <a:lnTo>
                  <a:pt x="5050" y="21092"/>
                </a:lnTo>
                <a:lnTo>
                  <a:pt x="4003" y="20764"/>
                </a:lnTo>
                <a:lnTo>
                  <a:pt x="3258" y="20391"/>
                </a:lnTo>
                <a:lnTo>
                  <a:pt x="2769" y="20123"/>
                </a:lnTo>
                <a:lnTo>
                  <a:pt x="2281" y="19720"/>
                </a:lnTo>
                <a:lnTo>
                  <a:pt x="1862" y="19407"/>
                </a:lnTo>
                <a:lnTo>
                  <a:pt x="1489" y="19079"/>
                </a:lnTo>
                <a:lnTo>
                  <a:pt x="1070" y="18676"/>
                </a:lnTo>
                <a:lnTo>
                  <a:pt x="744" y="18258"/>
                </a:lnTo>
                <a:lnTo>
                  <a:pt x="325" y="17661"/>
                </a:lnTo>
                <a:lnTo>
                  <a:pt x="162" y="17035"/>
                </a:lnTo>
                <a:lnTo>
                  <a:pt x="93" y="16468"/>
                </a:lnTo>
                <a:lnTo>
                  <a:pt x="93" y="9606"/>
                </a:lnTo>
                <a:close/>
                <a:moveTo>
                  <a:pt x="6098" y="9591"/>
                </a:moveTo>
                <a:lnTo>
                  <a:pt x="6098" y="5220"/>
                </a:lnTo>
                <a:lnTo>
                  <a:pt x="6191" y="4907"/>
                </a:lnTo>
                <a:lnTo>
                  <a:pt x="6307" y="4639"/>
                </a:lnTo>
                <a:lnTo>
                  <a:pt x="6517" y="4370"/>
                </a:lnTo>
                <a:lnTo>
                  <a:pt x="6680" y="4087"/>
                </a:lnTo>
                <a:lnTo>
                  <a:pt x="6889" y="3878"/>
                </a:lnTo>
                <a:lnTo>
                  <a:pt x="7308" y="3520"/>
                </a:lnTo>
                <a:lnTo>
                  <a:pt x="7843" y="3281"/>
                </a:lnTo>
                <a:lnTo>
                  <a:pt x="8402" y="3013"/>
                </a:lnTo>
                <a:lnTo>
                  <a:pt x="9031" y="2834"/>
                </a:lnTo>
                <a:lnTo>
                  <a:pt x="9659" y="2700"/>
                </a:lnTo>
                <a:lnTo>
                  <a:pt x="10497" y="2625"/>
                </a:lnTo>
                <a:lnTo>
                  <a:pt x="11125" y="2655"/>
                </a:lnTo>
                <a:lnTo>
                  <a:pt x="11987" y="2789"/>
                </a:lnTo>
                <a:lnTo>
                  <a:pt x="12522" y="2893"/>
                </a:lnTo>
                <a:lnTo>
                  <a:pt x="13011" y="3028"/>
                </a:lnTo>
                <a:lnTo>
                  <a:pt x="13290" y="3192"/>
                </a:lnTo>
                <a:lnTo>
                  <a:pt x="13709" y="3371"/>
                </a:lnTo>
                <a:lnTo>
                  <a:pt x="13872" y="3505"/>
                </a:lnTo>
                <a:lnTo>
                  <a:pt x="14058" y="3639"/>
                </a:lnTo>
                <a:lnTo>
                  <a:pt x="14291" y="3788"/>
                </a:lnTo>
                <a:lnTo>
                  <a:pt x="14431" y="3953"/>
                </a:lnTo>
                <a:lnTo>
                  <a:pt x="14617" y="4102"/>
                </a:lnTo>
                <a:lnTo>
                  <a:pt x="14826" y="4311"/>
                </a:lnTo>
                <a:lnTo>
                  <a:pt x="14919" y="4534"/>
                </a:lnTo>
                <a:lnTo>
                  <a:pt x="15036" y="4773"/>
                </a:lnTo>
                <a:lnTo>
                  <a:pt x="15175" y="5027"/>
                </a:lnTo>
                <a:lnTo>
                  <a:pt x="15245" y="5220"/>
                </a:lnTo>
                <a:lnTo>
                  <a:pt x="15245" y="9591"/>
                </a:lnTo>
                <a:lnTo>
                  <a:pt x="6098" y="9591"/>
                </a:lnTo>
                <a:close/>
              </a:path>
              <a:path w="21600" h="21600" extrusionOk="0">
                <a:moveTo>
                  <a:pt x="93" y="9606"/>
                </a:moveTo>
                <a:lnTo>
                  <a:pt x="21600" y="9606"/>
                </a:lnTo>
                <a:close/>
              </a:path>
              <a:path w="21600" h="21600" extrusionOk="0">
                <a:moveTo>
                  <a:pt x="11684" y="17109"/>
                </a:moveTo>
                <a:lnTo>
                  <a:pt x="12266" y="19317"/>
                </a:lnTo>
                <a:lnTo>
                  <a:pt x="9659" y="19317"/>
                </a:lnTo>
                <a:lnTo>
                  <a:pt x="10287" y="17124"/>
                </a:lnTo>
                <a:lnTo>
                  <a:pt x="10008" y="16975"/>
                </a:lnTo>
                <a:lnTo>
                  <a:pt x="9799" y="16722"/>
                </a:lnTo>
                <a:lnTo>
                  <a:pt x="9752" y="16408"/>
                </a:lnTo>
                <a:lnTo>
                  <a:pt x="9822" y="16170"/>
                </a:lnTo>
                <a:lnTo>
                  <a:pt x="10008" y="16006"/>
                </a:lnTo>
                <a:lnTo>
                  <a:pt x="10148" y="15871"/>
                </a:lnTo>
                <a:lnTo>
                  <a:pt x="10381" y="15782"/>
                </a:lnTo>
                <a:lnTo>
                  <a:pt x="10660" y="15692"/>
                </a:lnTo>
                <a:lnTo>
                  <a:pt x="11009" y="15677"/>
                </a:lnTo>
                <a:lnTo>
                  <a:pt x="11288" y="15722"/>
                </a:lnTo>
                <a:lnTo>
                  <a:pt x="11614" y="15782"/>
                </a:lnTo>
                <a:lnTo>
                  <a:pt x="11893" y="15946"/>
                </a:lnTo>
                <a:lnTo>
                  <a:pt x="12033" y="16080"/>
                </a:lnTo>
                <a:lnTo>
                  <a:pt x="12173" y="16229"/>
                </a:lnTo>
                <a:lnTo>
                  <a:pt x="12196" y="16408"/>
                </a:lnTo>
                <a:lnTo>
                  <a:pt x="12103" y="16722"/>
                </a:lnTo>
                <a:lnTo>
                  <a:pt x="11987" y="16856"/>
                </a:lnTo>
                <a:lnTo>
                  <a:pt x="11847" y="16975"/>
                </a:lnTo>
                <a:lnTo>
                  <a:pt x="11684" y="17109"/>
                </a:lnTo>
              </a:path>
            </a:pathLst>
          </a:custGeom>
          <a:solidFill>
            <a:srgbClr val="C0C0C0"/>
          </a:solidFill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1378" name="Picture 2" descr="C:\Program Files\Microsoft Office\MEDIA\CAGCAT10\j0234131.wmf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886200" y="1295400"/>
            <a:ext cx="1465262" cy="1558181"/>
          </a:xfrm>
          <a:prstGeom prst="rect">
            <a:avLst/>
          </a:prstGeom>
          <a:noFill/>
        </p:spPr>
      </p:pic>
      <p:sp>
        <p:nvSpPr>
          <p:cNvPr id="47" name="TextBox 46"/>
          <p:cNvSpPr txBox="1"/>
          <p:nvPr/>
        </p:nvSpPr>
        <p:spPr>
          <a:xfrm>
            <a:off x="6172199" y="441960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MT Extra" pitchFamily="18" charset="2"/>
              </a:rPr>
              <a:t>M</a:t>
            </a:r>
            <a:endParaRPr lang="en-US" sz="2400" b="1" dirty="0">
              <a:latin typeface="MT Extra" pitchFamily="18" charset="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724400" y="5816025"/>
            <a:ext cx="16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Mallory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3.33333E-6 L 0.50642 -3.33333E-6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" y="0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1.85185E-6 L 0.49289 -0.00093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6" y="0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33333E-6 L 0.52083 -3.33333E-6 " pathEditMode="fixed" rAng="0" ptsTypes="AA">
                                      <p:cBhvr>
                                        <p:cTn id="52" dur="2000" fill="hold"/>
                                        <p:tgtEl>
                                          <p:spTgt spid="1013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8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1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4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9289 -0.00093 L 0.34289 0.39907 " pathEditMode="relative" rAng="0" ptsTypes="AA">
                                      <p:cBhvr>
                                        <p:cTn id="141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" y="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8" grpId="0" animBg="1"/>
      <p:bldP spid="1027" grpId="0" animBg="1"/>
      <p:bldP spid="1027" grpId="1" animBg="1"/>
      <p:bldP spid="105" grpId="0" animBg="1"/>
      <p:bldP spid="105" grpId="1" animBg="1"/>
      <p:bldP spid="101377" grpId="0" animBg="1"/>
      <p:bldP spid="101377" grpId="1" animBg="1"/>
      <p:bldP spid="47" grpId="0"/>
      <p:bldP spid="47" grpId="1"/>
      <p:bldP spid="4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Enumerating DHT nodes</a:t>
            </a:r>
          </a:p>
          <a:p>
            <a:pPr lvl="1"/>
            <a:r>
              <a:rPr lang="en-US" dirty="0" smtClean="0"/>
              <a:t>Cruiser [</a:t>
            </a:r>
            <a:r>
              <a:rPr lang="en-US" dirty="0" err="1" smtClean="0"/>
              <a:t>Stutzbach</a:t>
            </a:r>
            <a:r>
              <a:rPr lang="en-US" dirty="0" smtClean="0"/>
              <a:t> 2006a,b]</a:t>
            </a:r>
          </a:p>
          <a:p>
            <a:pPr lvl="1"/>
            <a:r>
              <a:rPr lang="en-US" dirty="0" smtClean="0"/>
              <a:t> Blizzard [Steiner 2007a]</a:t>
            </a:r>
          </a:p>
          <a:p>
            <a:r>
              <a:rPr lang="en-US" dirty="0" smtClean="0"/>
              <a:t>Measuring DHT traffic</a:t>
            </a:r>
          </a:p>
          <a:p>
            <a:pPr lvl="1"/>
            <a:r>
              <a:rPr lang="en-US" dirty="0" smtClean="0"/>
              <a:t>Mistral [Steiner 2007b]</a:t>
            </a:r>
          </a:p>
          <a:p>
            <a:pPr lvl="1"/>
            <a:r>
              <a:rPr lang="en-US" dirty="0" err="1" smtClean="0"/>
              <a:t>Montra</a:t>
            </a:r>
            <a:r>
              <a:rPr lang="en-US" dirty="0" smtClean="0"/>
              <a:t> [</a:t>
            </a:r>
            <a:r>
              <a:rPr lang="en-US" dirty="0" err="1" smtClean="0"/>
              <a:t>Memon</a:t>
            </a:r>
            <a:r>
              <a:rPr lang="en-US" dirty="0" smtClean="0"/>
              <a:t> 2009]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Hopping plus Optimized Client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98149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351314"/>
                <a:gridCol w="1763486"/>
                <a:gridCol w="2057400"/>
                <a:gridCol w="2057400"/>
              </a:tblGrid>
              <a:tr h="1781092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Concurrent</a:t>
                      </a:r>
                      <a:r>
                        <a:rPr lang="en-US" sz="3200" baseline="0" dirty="0" smtClean="0"/>
                        <a:t> </a:t>
                      </a:r>
                      <a:r>
                        <a:rPr lang="en-US" sz="3200" baseline="0" dirty="0" err="1" smtClean="0"/>
                        <a:t>Sybils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Hours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# VDO Fragments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Fragments Found</a:t>
                      </a:r>
                      <a:endParaRPr lang="en-US" sz="3200" dirty="0"/>
                    </a:p>
                  </a:txBody>
                  <a:tcPr/>
                </a:tc>
              </a:tr>
              <a:tr h="1031903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/>
                        <a:t>2000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/>
                        <a:t>8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/>
                        <a:t>1650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/>
                        <a:t>1640</a:t>
                      </a:r>
                      <a:r>
                        <a:rPr lang="en-US" sz="3200" baseline="0" dirty="0" smtClean="0"/>
                        <a:t> (99.4%)</a:t>
                      </a:r>
                      <a:endParaRPr lang="en-US" sz="3200" dirty="0"/>
                    </a:p>
                  </a:txBody>
                  <a:tcPr/>
                </a:tc>
              </a:tr>
              <a:tr h="1031903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/>
                        <a:t>2000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/>
                        <a:t>7.5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/>
                        <a:t>1700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/>
                        <a:t>1692 (99.5%)</a:t>
                      </a:r>
                      <a:endParaRPr lang="en-US" sz="3200" dirty="0"/>
                    </a:p>
                  </a:txBody>
                  <a:tcPr/>
                </a:tc>
              </a:tr>
              <a:tr h="1031903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/>
                        <a:t>500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/>
                        <a:t>8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/>
                        <a:t>1650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/>
                        <a:t>1561 (91.8%)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AutoShape 46"/>
          <p:cNvSpPr>
            <a:spLocks noChangeAspect="1" noEditPoints="1" noChangeArrowheads="1"/>
          </p:cNvSpPr>
          <p:nvPr/>
        </p:nvSpPr>
        <p:spPr bwMode="auto">
          <a:xfrm>
            <a:off x="2156894" y="1141942"/>
            <a:ext cx="4777306" cy="3201458"/>
          </a:xfrm>
          <a:custGeom>
            <a:avLst/>
            <a:gdLst>
              <a:gd name="T0" fmla="*/ 1080643 w 21600"/>
              <a:gd name="T1" fmla="*/ 78227786 h 21600"/>
              <a:gd name="T2" fmla="*/ 174193200 w 21600"/>
              <a:gd name="T3" fmla="*/ 156288931 h 21600"/>
              <a:gd name="T4" fmla="*/ 348096079 w 21600"/>
              <a:gd name="T5" fmla="*/ 78227786 h 21600"/>
              <a:gd name="T6" fmla="*/ 174193200 w 21600"/>
              <a:gd name="T7" fmla="*/ 8945493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Vanish and Vuze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67200"/>
            <a:ext cx="8229600" cy="19812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Vanish uses the </a:t>
            </a:r>
            <a:r>
              <a:rPr lang="en-US" dirty="0" err="1" smtClean="0"/>
              <a:t>Vuze</a:t>
            </a:r>
            <a:r>
              <a:rPr lang="en-US" dirty="0" smtClean="0"/>
              <a:t> DHT </a:t>
            </a:r>
            <a:r>
              <a:rPr lang="en-US" sz="2800" dirty="0" smtClean="0"/>
              <a:t>(Distributed Hash Table)</a:t>
            </a:r>
          </a:p>
          <a:p>
            <a:pPr>
              <a:buNone/>
            </a:pPr>
            <a:r>
              <a:rPr lang="en-US" dirty="0" smtClean="0"/>
              <a:t>Over 1 million nodes, mostly </a:t>
            </a:r>
            <a:r>
              <a:rPr lang="en-US" dirty="0" err="1" smtClean="0"/>
              <a:t>BitTorrent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Nodes delete values after 8 hours</a:t>
            </a:r>
          </a:p>
        </p:txBody>
      </p:sp>
      <p:sp>
        <p:nvSpPr>
          <p:cNvPr id="23" name="Text Box 5"/>
          <p:cNvSpPr txBox="1">
            <a:spLocks noChangeArrowheads="1"/>
          </p:cNvSpPr>
          <p:nvPr/>
        </p:nvSpPr>
        <p:spPr bwMode="auto">
          <a:xfrm>
            <a:off x="3733800" y="2438400"/>
            <a:ext cx="17827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latin typeface="Calibri"/>
              </a:rPr>
              <a:t>Vuze DHT</a:t>
            </a:r>
          </a:p>
        </p:txBody>
      </p:sp>
      <p:grpSp>
        <p:nvGrpSpPr>
          <p:cNvPr id="32" name="Group 4"/>
          <p:cNvGrpSpPr>
            <a:grpSpLocks/>
          </p:cNvGrpSpPr>
          <p:nvPr/>
        </p:nvGrpSpPr>
        <p:grpSpPr bwMode="auto">
          <a:xfrm>
            <a:off x="3276600" y="1447800"/>
            <a:ext cx="2514600" cy="2590800"/>
            <a:chOff x="2057400" y="2590800"/>
            <a:chExt cx="2514600" cy="2590800"/>
          </a:xfrm>
        </p:grpSpPr>
        <p:sp>
          <p:nvSpPr>
            <p:cNvPr id="36" name="Oval 18"/>
            <p:cNvSpPr/>
            <p:nvPr/>
          </p:nvSpPr>
          <p:spPr>
            <a:xfrm>
              <a:off x="3200400" y="25908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7" name="Oval 19"/>
            <p:cNvSpPr/>
            <p:nvPr/>
          </p:nvSpPr>
          <p:spPr>
            <a:xfrm>
              <a:off x="3886200" y="28194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8" name="Oval 20"/>
            <p:cNvSpPr/>
            <p:nvPr/>
          </p:nvSpPr>
          <p:spPr>
            <a:xfrm>
              <a:off x="4267200" y="33528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9" name="Oval 21"/>
            <p:cNvSpPr/>
            <p:nvPr/>
          </p:nvSpPr>
          <p:spPr>
            <a:xfrm>
              <a:off x="4267200" y="39624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0" name="Oval 22"/>
            <p:cNvSpPr/>
            <p:nvPr/>
          </p:nvSpPr>
          <p:spPr>
            <a:xfrm>
              <a:off x="3810000" y="46482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1" name="Oval 23"/>
            <p:cNvSpPr/>
            <p:nvPr/>
          </p:nvSpPr>
          <p:spPr>
            <a:xfrm>
              <a:off x="3200400" y="48768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2" name="Oval 24"/>
            <p:cNvSpPr/>
            <p:nvPr/>
          </p:nvSpPr>
          <p:spPr>
            <a:xfrm>
              <a:off x="2514600" y="46482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3" name="Oval 25"/>
            <p:cNvSpPr/>
            <p:nvPr/>
          </p:nvSpPr>
          <p:spPr>
            <a:xfrm>
              <a:off x="2133600" y="41148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4" name="Oval 26"/>
            <p:cNvSpPr/>
            <p:nvPr/>
          </p:nvSpPr>
          <p:spPr>
            <a:xfrm>
              <a:off x="2057400" y="35052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5" name="Oval 27"/>
            <p:cNvSpPr/>
            <p:nvPr/>
          </p:nvSpPr>
          <p:spPr>
            <a:xfrm>
              <a:off x="2362200" y="29718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6" name="Oval 28"/>
            <p:cNvSpPr/>
            <p:nvPr/>
          </p:nvSpPr>
          <p:spPr>
            <a:xfrm>
              <a:off x="2743200" y="26670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7" name="Oval 29"/>
            <p:cNvSpPr/>
            <p:nvPr/>
          </p:nvSpPr>
          <p:spPr>
            <a:xfrm>
              <a:off x="4114800" y="44196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8" name="Oval 30"/>
            <p:cNvSpPr/>
            <p:nvPr/>
          </p:nvSpPr>
          <p:spPr>
            <a:xfrm>
              <a:off x="2209800" y="2743200"/>
              <a:ext cx="2286000" cy="2286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AutoShape 46"/>
          <p:cNvSpPr>
            <a:spLocks noChangeAspect="1" noEditPoints="1" noChangeArrowheads="1"/>
          </p:cNvSpPr>
          <p:nvPr/>
        </p:nvSpPr>
        <p:spPr bwMode="auto">
          <a:xfrm>
            <a:off x="2156894" y="1141942"/>
            <a:ext cx="4777306" cy="3201458"/>
          </a:xfrm>
          <a:custGeom>
            <a:avLst/>
            <a:gdLst>
              <a:gd name="T0" fmla="*/ 1080643 w 21600"/>
              <a:gd name="T1" fmla="*/ 78227786 h 21600"/>
              <a:gd name="T2" fmla="*/ 174193200 w 21600"/>
              <a:gd name="T3" fmla="*/ 156288931 h 21600"/>
              <a:gd name="T4" fmla="*/ 348096079 w 21600"/>
              <a:gd name="T5" fmla="*/ 78227786 h 21600"/>
              <a:gd name="T6" fmla="*/ 174193200 w 21600"/>
              <a:gd name="T7" fmla="*/ 8945493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3200" dirty="0"/>
          </a:p>
        </p:txBody>
      </p:sp>
      <p:sp>
        <p:nvSpPr>
          <p:cNvPr id="7171" name="Rectangle 3"/>
          <p:cNvSpPr>
            <a:spLocks noGrp="1"/>
          </p:cNvSpPr>
          <p:nvPr>
            <p:ph type="title" idx="4294967295"/>
          </p:nvPr>
        </p:nvSpPr>
        <p:spPr>
          <a:xfrm>
            <a:off x="457200" y="304800"/>
            <a:ext cx="8229600" cy="1143000"/>
          </a:xfrm>
          <a:prstGeom prst="rect">
            <a:avLst/>
          </a:prstGeom>
        </p:spPr>
        <p:txBody>
          <a:bodyPr/>
          <a:lstStyle/>
          <a:p>
            <a:pPr algn="l" eaLnBrk="1" hangingPunct="1"/>
            <a:r>
              <a:rPr lang="en-US" dirty="0" smtClean="0">
                <a:solidFill>
                  <a:schemeClr val="bg1"/>
                </a:solidFill>
              </a:rPr>
              <a:t>Vanish and Vuze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3733800" y="2438400"/>
            <a:ext cx="17827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latin typeface="Calibri"/>
              </a:rPr>
              <a:t>Vuze DHT</a:t>
            </a:r>
          </a:p>
        </p:txBody>
      </p:sp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457200" y="4450140"/>
            <a:ext cx="77724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200" dirty="0" smtClean="0">
                <a:latin typeface="Calibri"/>
              </a:rPr>
              <a:t>Shares placed at random locations in the DHT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200" dirty="0" smtClean="0">
                <a:latin typeface="Calibri"/>
              </a:rPr>
              <a:t>Replicated to 20 “closest” nodes</a:t>
            </a:r>
          </a:p>
        </p:txBody>
      </p:sp>
      <p:cxnSp>
        <p:nvCxnSpPr>
          <p:cNvPr id="7180" name="AutoShape 12"/>
          <p:cNvCxnSpPr>
            <a:cxnSpLocks noChangeShapeType="1"/>
          </p:cNvCxnSpPr>
          <p:nvPr/>
        </p:nvCxnSpPr>
        <p:spPr bwMode="auto">
          <a:xfrm>
            <a:off x="1447800" y="2589212"/>
            <a:ext cx="152400" cy="1588"/>
          </a:xfrm>
          <a:prstGeom prst="straightConnector1">
            <a:avLst/>
          </a:prstGeom>
          <a:noFill/>
          <a:ln w="9525">
            <a:solidFill>
              <a:srgbClr val="4A7EBB"/>
            </a:solidFill>
            <a:round/>
            <a:headEnd/>
            <a:tailEnd type="arrow" w="med" len="med"/>
          </a:ln>
        </p:spPr>
      </p:cxnSp>
      <p:cxnSp>
        <p:nvCxnSpPr>
          <p:cNvPr id="7181" name="AutoShape 13"/>
          <p:cNvCxnSpPr>
            <a:cxnSpLocks noChangeShapeType="1"/>
          </p:cNvCxnSpPr>
          <p:nvPr/>
        </p:nvCxnSpPr>
        <p:spPr bwMode="auto">
          <a:xfrm rot="5400000" flipH="1" flipV="1">
            <a:off x="1366838" y="2138364"/>
            <a:ext cx="161924" cy="152399"/>
          </a:xfrm>
          <a:prstGeom prst="straightConnector1">
            <a:avLst/>
          </a:prstGeom>
          <a:noFill/>
          <a:ln w="9525">
            <a:solidFill>
              <a:srgbClr val="4A7EBB"/>
            </a:solidFill>
            <a:round/>
            <a:headEnd/>
            <a:tailEnd type="arrow" w="med" len="med"/>
          </a:ln>
        </p:spPr>
      </p:cxnSp>
      <p:cxnSp>
        <p:nvCxnSpPr>
          <p:cNvPr id="7182" name="AutoShape 14"/>
          <p:cNvCxnSpPr>
            <a:cxnSpLocks noChangeShapeType="1"/>
          </p:cNvCxnSpPr>
          <p:nvPr/>
        </p:nvCxnSpPr>
        <p:spPr bwMode="auto">
          <a:xfrm rot="16200000" flipH="1">
            <a:off x="1257300" y="2933700"/>
            <a:ext cx="228600" cy="152400"/>
          </a:xfrm>
          <a:prstGeom prst="straightConnector1">
            <a:avLst/>
          </a:prstGeom>
          <a:noFill/>
          <a:ln w="9525">
            <a:solidFill>
              <a:srgbClr val="4A7EBB"/>
            </a:solidFill>
            <a:round/>
            <a:headEnd/>
            <a:tailEnd type="arrow" w="med" len="med"/>
          </a:ln>
        </p:spPr>
      </p:cxnSp>
      <p:grpSp>
        <p:nvGrpSpPr>
          <p:cNvPr id="33" name="Group 32"/>
          <p:cNvGrpSpPr/>
          <p:nvPr/>
        </p:nvGrpSpPr>
        <p:grpSpPr>
          <a:xfrm>
            <a:off x="2133600" y="1447800"/>
            <a:ext cx="3657600" cy="2590800"/>
            <a:chOff x="2133600" y="1524000"/>
            <a:chExt cx="3657600" cy="2590800"/>
          </a:xfrm>
        </p:grpSpPr>
        <p:grpSp>
          <p:nvGrpSpPr>
            <p:cNvPr id="7172" name="Group 4"/>
            <p:cNvGrpSpPr>
              <a:grpSpLocks/>
            </p:cNvGrpSpPr>
            <p:nvPr/>
          </p:nvGrpSpPr>
          <p:grpSpPr bwMode="auto">
            <a:xfrm>
              <a:off x="3276600" y="1524000"/>
              <a:ext cx="2514600" cy="2590800"/>
              <a:chOff x="2057400" y="2590800"/>
              <a:chExt cx="2514600" cy="2590800"/>
            </a:xfrm>
          </p:grpSpPr>
          <p:sp>
            <p:nvSpPr>
              <p:cNvPr id="57" name="Oval 18"/>
              <p:cNvSpPr/>
              <p:nvPr/>
            </p:nvSpPr>
            <p:spPr>
              <a:xfrm>
                <a:off x="3200400" y="2590800"/>
                <a:ext cx="304800" cy="30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" name="Oval 19"/>
              <p:cNvSpPr/>
              <p:nvPr/>
            </p:nvSpPr>
            <p:spPr>
              <a:xfrm>
                <a:off x="3886200" y="2819400"/>
                <a:ext cx="304800" cy="30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" name="Oval 20"/>
              <p:cNvSpPr/>
              <p:nvPr/>
            </p:nvSpPr>
            <p:spPr>
              <a:xfrm>
                <a:off x="4267200" y="3352800"/>
                <a:ext cx="304800" cy="30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" name="Oval 21"/>
              <p:cNvSpPr/>
              <p:nvPr/>
            </p:nvSpPr>
            <p:spPr>
              <a:xfrm>
                <a:off x="4267200" y="3962400"/>
                <a:ext cx="304800" cy="30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" name="Oval 22"/>
              <p:cNvSpPr/>
              <p:nvPr/>
            </p:nvSpPr>
            <p:spPr>
              <a:xfrm>
                <a:off x="3810000" y="4648200"/>
                <a:ext cx="304800" cy="30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" name="Oval 23"/>
              <p:cNvSpPr/>
              <p:nvPr/>
            </p:nvSpPr>
            <p:spPr>
              <a:xfrm>
                <a:off x="3200400" y="4876800"/>
                <a:ext cx="304800" cy="30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" name="Oval 24"/>
              <p:cNvSpPr/>
              <p:nvPr/>
            </p:nvSpPr>
            <p:spPr>
              <a:xfrm>
                <a:off x="2514600" y="4648200"/>
                <a:ext cx="304800" cy="30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" name="Oval 25"/>
              <p:cNvSpPr/>
              <p:nvPr/>
            </p:nvSpPr>
            <p:spPr>
              <a:xfrm>
                <a:off x="2133600" y="4114800"/>
                <a:ext cx="304800" cy="30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" name="Oval 26"/>
              <p:cNvSpPr/>
              <p:nvPr/>
            </p:nvSpPr>
            <p:spPr>
              <a:xfrm>
                <a:off x="2057400" y="3505200"/>
                <a:ext cx="304800" cy="30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" name="Oval 27"/>
              <p:cNvSpPr/>
              <p:nvPr/>
            </p:nvSpPr>
            <p:spPr>
              <a:xfrm>
                <a:off x="2362200" y="2971800"/>
                <a:ext cx="304800" cy="30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" name="Oval 28"/>
              <p:cNvSpPr/>
              <p:nvPr/>
            </p:nvSpPr>
            <p:spPr>
              <a:xfrm>
                <a:off x="2743200" y="2667000"/>
                <a:ext cx="304800" cy="30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" name="Oval 29"/>
              <p:cNvSpPr/>
              <p:nvPr/>
            </p:nvSpPr>
            <p:spPr>
              <a:xfrm>
                <a:off x="4114800" y="4419600"/>
                <a:ext cx="304800" cy="30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" name="Oval 30"/>
              <p:cNvSpPr/>
              <p:nvPr/>
            </p:nvSpPr>
            <p:spPr>
              <a:xfrm>
                <a:off x="2209800" y="2743200"/>
                <a:ext cx="2286000" cy="2286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cxnSp>
          <p:nvCxnSpPr>
            <p:cNvPr id="7177" name="AutoShape 9"/>
            <p:cNvCxnSpPr>
              <a:cxnSpLocks noChangeShapeType="1"/>
              <a:endCxn id="58" idx="2"/>
            </p:cNvCxnSpPr>
            <p:nvPr/>
          </p:nvCxnSpPr>
          <p:spPr bwMode="auto">
            <a:xfrm flipV="1">
              <a:off x="2133600" y="1905000"/>
              <a:ext cx="2971800" cy="304800"/>
            </a:xfrm>
            <a:prstGeom prst="straightConnector1">
              <a:avLst/>
            </a:prstGeom>
            <a:noFill/>
            <a:ln w="9525">
              <a:solidFill>
                <a:srgbClr val="4A7EBB"/>
              </a:solidFill>
              <a:round/>
              <a:headEnd/>
              <a:tailEnd type="arrow" w="med" len="med"/>
            </a:ln>
          </p:spPr>
        </p:cxnSp>
        <p:cxnSp>
          <p:nvCxnSpPr>
            <p:cNvPr id="7178" name="AutoShape 10"/>
            <p:cNvCxnSpPr>
              <a:cxnSpLocks noChangeShapeType="1"/>
              <a:endCxn id="64" idx="1"/>
            </p:cNvCxnSpPr>
            <p:nvPr/>
          </p:nvCxnSpPr>
          <p:spPr bwMode="auto">
            <a:xfrm>
              <a:off x="2133600" y="2743200"/>
              <a:ext cx="1263837" cy="349437"/>
            </a:xfrm>
            <a:prstGeom prst="straightConnector1">
              <a:avLst/>
            </a:prstGeom>
            <a:noFill/>
            <a:ln w="9525">
              <a:solidFill>
                <a:srgbClr val="4A7EBB"/>
              </a:solidFill>
              <a:round/>
              <a:headEnd/>
              <a:tailEnd type="arrow" w="med" len="med"/>
            </a:ln>
          </p:spPr>
        </p:cxnSp>
        <p:cxnSp>
          <p:nvCxnSpPr>
            <p:cNvPr id="7179" name="AutoShape 11"/>
            <p:cNvCxnSpPr>
              <a:cxnSpLocks noChangeShapeType="1"/>
              <a:endCxn id="66" idx="2"/>
            </p:cNvCxnSpPr>
            <p:nvPr/>
          </p:nvCxnSpPr>
          <p:spPr bwMode="auto">
            <a:xfrm flipV="1">
              <a:off x="2133600" y="2057400"/>
              <a:ext cx="1447800" cy="1219200"/>
            </a:xfrm>
            <a:prstGeom prst="straightConnector1">
              <a:avLst/>
            </a:prstGeom>
            <a:noFill/>
            <a:ln w="9525">
              <a:solidFill>
                <a:srgbClr val="4A7EBB"/>
              </a:solidFill>
              <a:round/>
              <a:headEnd/>
              <a:tailEnd type="arrow" w="med" len="med"/>
            </a:ln>
          </p:spPr>
        </p:cxnSp>
      </p:grpSp>
      <p:sp>
        <p:nvSpPr>
          <p:cNvPr id="34" name="TextBox 33"/>
          <p:cNvSpPr txBox="1"/>
          <p:nvPr/>
        </p:nvSpPr>
        <p:spPr>
          <a:xfrm>
            <a:off x="1676400" y="274320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MT Extra" pitchFamily="18" charset="2"/>
              </a:rPr>
              <a:t>M</a:t>
            </a:r>
            <a:endParaRPr lang="en-US" sz="2400" b="1" dirty="0">
              <a:latin typeface="MT Extra" pitchFamily="18" charset="2"/>
            </a:endParaRPr>
          </a:p>
        </p:txBody>
      </p:sp>
      <p:pic>
        <p:nvPicPr>
          <p:cNvPr id="28" name="Picture 27" descr="Key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071" y="2286000"/>
            <a:ext cx="1263529" cy="533400"/>
          </a:xfrm>
          <a:prstGeom prst="rect">
            <a:avLst/>
          </a:prstGeom>
        </p:spPr>
      </p:pic>
      <p:pic>
        <p:nvPicPr>
          <p:cNvPr id="29" name="Picture 28" descr="Key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00201" y="1981200"/>
            <a:ext cx="533399" cy="225176"/>
          </a:xfrm>
          <a:prstGeom prst="rect">
            <a:avLst/>
          </a:prstGeom>
        </p:spPr>
      </p:pic>
      <p:pic>
        <p:nvPicPr>
          <p:cNvPr id="32" name="Picture 31" descr="Key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00200" y="2518024"/>
            <a:ext cx="533399" cy="225176"/>
          </a:xfrm>
          <a:prstGeom prst="rect">
            <a:avLst/>
          </a:prstGeom>
        </p:spPr>
      </p:pic>
      <p:pic>
        <p:nvPicPr>
          <p:cNvPr id="35" name="Picture 34" descr="Key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00200" y="3276600"/>
            <a:ext cx="533399" cy="2251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Is Vanish Secure?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Vanish 0.1 prototype released at publication</a:t>
            </a:r>
          </a:p>
          <a:p>
            <a:pPr>
              <a:lnSpc>
                <a:spcPct val="200000"/>
              </a:lnSpc>
              <a:buNone/>
            </a:pPr>
            <a:r>
              <a:rPr lang="en-US" dirty="0" smtClean="0"/>
              <a:t>Included user-friendly Firefox </a:t>
            </a:r>
            <a:r>
              <a:rPr lang="en-US" dirty="0" err="1" smtClean="0"/>
              <a:t>plugin</a:t>
            </a:r>
            <a:endParaRPr lang="en-US" dirty="0" smtClean="0"/>
          </a:p>
          <a:p>
            <a:pPr>
              <a:lnSpc>
                <a:spcPct val="200000"/>
              </a:lnSpc>
              <a:buNone/>
            </a:pPr>
            <a:r>
              <a:rPr lang="en-US" dirty="0" smtClean="0"/>
              <a:t>Focused wide attention on its practical security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"/>
            <a:ext cx="9144000" cy="12192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Road Map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76" name="Rectangle 4"/>
          <p:cNvSpPr>
            <a:spLocks noGrp="1"/>
          </p:cNvSpPr>
          <p:nvPr>
            <p:ph idx="1"/>
          </p:nvPr>
        </p:nvSpPr>
        <p:spPr>
          <a:xfrm>
            <a:off x="838200" y="1600200"/>
            <a:ext cx="5486400" cy="4525963"/>
          </a:xfrm>
        </p:spPr>
        <p:txBody>
          <a:bodyPr/>
          <a:lstStyle/>
          <a:p>
            <a:pPr marL="514350" indent="-514350" eaLnBrk="1" hangingPunct="1">
              <a:lnSpc>
                <a:spcPct val="150000"/>
              </a:lnSpc>
              <a:buAutoNum type="arabicPeriod"/>
            </a:pPr>
            <a:r>
              <a:rPr lang="en-US" sz="3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What is Vanish?</a:t>
            </a:r>
          </a:p>
          <a:p>
            <a:pPr marL="514350" indent="-514350" eaLnBrk="1" hangingPunct="1">
              <a:lnSpc>
                <a:spcPct val="150000"/>
              </a:lnSpc>
              <a:buAutoNum type="arabicPeriod"/>
            </a:pPr>
            <a:r>
              <a:rPr lang="en-US" sz="3600" dirty="0" smtClean="0">
                <a:solidFill>
                  <a:schemeClr val="accent1"/>
                </a:solidFill>
              </a:rPr>
              <a:t>Attacking Vanish</a:t>
            </a:r>
          </a:p>
          <a:p>
            <a:pPr marL="514350" indent="-514350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en-US" sz="3600" dirty="0" smtClean="0"/>
              <a:t>Costs and performance</a:t>
            </a:r>
          </a:p>
          <a:p>
            <a:pPr marL="514350" indent="-514350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en-US" sz="3600" dirty="0" smtClean="0"/>
              <a:t>Countermeasures</a:t>
            </a:r>
          </a:p>
          <a:p>
            <a:pPr marL="514350" indent="-514350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en-US" sz="3600" dirty="0" smtClean="0"/>
              <a:t>What went wrong?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DHT Crawling Threat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accent1"/>
                </a:solidFill>
              </a:rPr>
              <a:t>Threat:</a:t>
            </a:r>
            <a:r>
              <a:rPr lang="en-US" dirty="0" smtClean="0"/>
              <a:t> attacker might continuously archive </a:t>
            </a:r>
            <a:r>
              <a:rPr lang="en-US" i="1" dirty="0" smtClean="0"/>
              <a:t>all</a:t>
            </a:r>
            <a:r>
              <a:rPr lang="en-US" dirty="0" smtClean="0"/>
              <a:t> data in the DHT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Later, query archive to decrypt messages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Don’t need specific targets when recording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1979</TotalTime>
  <Words>1372</Words>
  <Application>Microsoft Office PowerPoint</Application>
  <PresentationFormat>On-screen Show (4:3)</PresentationFormat>
  <Paragraphs>256</Paragraphs>
  <Slides>41</Slides>
  <Notes>41</Notes>
  <HiddenSlides>3</HiddenSlides>
  <MMClips>0</MMClips>
  <ScaleCrop>false</ScaleCrop>
  <HeadingPairs>
    <vt:vector size="6" baseType="variant">
      <vt:variant>
        <vt:lpstr>Design Template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41</vt:i4>
      </vt:variant>
    </vt:vector>
  </HeadingPairs>
  <TitlesOfParts>
    <vt:vector size="44" baseType="lpstr">
      <vt:lpstr>Office Theme</vt:lpstr>
      <vt:lpstr>Worksheet</vt:lpstr>
      <vt:lpstr>Equation</vt:lpstr>
      <vt:lpstr>Defeating Vanish with Low-Cost Sybil Attacks Against Large DHTs</vt:lpstr>
      <vt:lpstr>Road Map</vt:lpstr>
      <vt:lpstr>Why Self-Destructing Data?</vt:lpstr>
      <vt:lpstr>Vanish</vt:lpstr>
      <vt:lpstr>Vanish and Vuze</vt:lpstr>
      <vt:lpstr>Vanish and Vuze</vt:lpstr>
      <vt:lpstr>Is Vanish Secure?</vt:lpstr>
      <vt:lpstr>Road Map</vt:lpstr>
      <vt:lpstr>DHT Crawling Threat</vt:lpstr>
      <vt:lpstr>Crawling with a Sybil Attack</vt:lpstr>
      <vt:lpstr>A Practical Threat?</vt:lpstr>
      <vt:lpstr>Making the Attack Practical</vt:lpstr>
      <vt:lpstr>Slide 13</vt:lpstr>
      <vt:lpstr>“Hopping” Strategy</vt:lpstr>
      <vt:lpstr>Making the Attack Practical</vt:lpstr>
      <vt:lpstr>Optimized Sybil Client</vt:lpstr>
      <vt:lpstr>Road Map</vt:lpstr>
      <vt:lpstr>Attack Costs?</vt:lpstr>
      <vt:lpstr>Experiments</vt:lpstr>
      <vt:lpstr>Experimental Results</vt:lpstr>
      <vt:lpstr>DHT Coverage vs. Attack Size</vt:lpstr>
      <vt:lpstr>Key Recovery vs. Attack Size</vt:lpstr>
      <vt:lpstr>Annual Cost vs. Key Recovery</vt:lpstr>
      <vt:lpstr>Storage</vt:lpstr>
      <vt:lpstr>Road Map</vt:lpstr>
      <vt:lpstr>Increase Key Recovery Threshold?</vt:lpstr>
      <vt:lpstr>Limit Replication?</vt:lpstr>
      <vt:lpstr>Sybil Defenses from the Literature?</vt:lpstr>
      <vt:lpstr>Detecting Attackers</vt:lpstr>
      <vt:lpstr>Road Map</vt:lpstr>
      <vt:lpstr>Recall Vanish Authors’ Analysis</vt:lpstr>
      <vt:lpstr>Cost Estimation Issues</vt:lpstr>
      <vt:lpstr>Cost Not Linear in Recovery</vt:lpstr>
      <vt:lpstr>Response to Our Work</vt:lpstr>
      <vt:lpstr>Conclusion</vt:lpstr>
      <vt:lpstr>Defeating Vanish with Low-Cost Sybil Attacks Against Large DHTs</vt:lpstr>
      <vt:lpstr>References</vt:lpstr>
      <vt:lpstr>Vanish Attack Model</vt:lpstr>
      <vt:lpstr>Coverage Model</vt:lpstr>
      <vt:lpstr>Prior Work</vt:lpstr>
      <vt:lpstr>Hopping plus Optimized Client</vt:lpstr>
    </vt:vector>
  </TitlesOfParts>
  <Company>University of Michigan</Company>
  <LinksUpToDate>false</LinksUpToDate>
  <SharedDoc>false</SharedDoc>
  <HyperlinksChanged>false</HyperlinksChanged>
  <AppVersion>12.0256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Applications of Low-Cost Sybil Attacks Against Large DHTs</dc:title>
  <dc:creator>swolchok</dc:creator>
  <cp:lastModifiedBy>Owen Hofmann</cp:lastModifiedBy>
  <cp:revision>542</cp:revision>
  <dcterms:created xsi:type="dcterms:W3CDTF">2010-03-09T14:40:17Z</dcterms:created>
  <dcterms:modified xsi:type="dcterms:W3CDTF">2010-03-09T15:03:42Z</dcterms:modified>
</cp:coreProperties>
</file>