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</p:sldMasterIdLst>
  <p:notesMasterIdLst>
    <p:notesMasterId r:id="rId13"/>
  </p:notesMasterIdLst>
  <p:handoutMasterIdLst>
    <p:handoutMasterId r:id="rId14"/>
  </p:handoutMasterIdLst>
  <p:sldIdLst>
    <p:sldId id="314" r:id="rId2"/>
    <p:sldId id="290" r:id="rId3"/>
    <p:sldId id="308" r:id="rId4"/>
    <p:sldId id="274" r:id="rId5"/>
    <p:sldId id="273" r:id="rId6"/>
    <p:sldId id="296" r:id="rId7"/>
    <p:sldId id="316" r:id="rId8"/>
    <p:sldId id="317" r:id="rId9"/>
    <p:sldId id="285" r:id="rId10"/>
    <p:sldId id="287" r:id="rId11"/>
    <p:sldId id="289" r:id="rId12"/>
  </p:sldIdLst>
  <p:sldSz cx="9144000" cy="6858000" type="screen4x3"/>
  <p:notesSz cx="6858000" cy="9144000"/>
  <p:defaultTextStyle>
    <a:defPPr>
      <a:defRPr lang="en-CA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714" autoAdjust="0"/>
  </p:normalViewPr>
  <p:slideViewPr>
    <p:cSldViewPr>
      <p:cViewPr varScale="1">
        <p:scale>
          <a:sx n="88" d="100"/>
          <a:sy n="88" d="100"/>
        </p:scale>
        <p:origin x="-105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1E37118-9C6C-440F-8115-EADD79F98986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CA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CA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505E03E-74F2-41C3-841C-2B4796632952}" type="slidenum">
              <a:rPr lang="en-CA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B586D-C8FB-4E12-A9BF-2708ED6C0F57}" type="slidenum">
              <a:rPr lang="en-CA" smtClean="0"/>
              <a:pPr/>
              <a:t>4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CA" altLang="en-US" smtClean="0"/>
              <a:t>Click to edit Master title style</a:t>
            </a:r>
            <a:endParaRPr lang="en-CA" altLang="en-US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CA" altLang="en-US" smtClean="0"/>
              <a:t>Click to edit Master subtitle style</a:t>
            </a:r>
            <a:endParaRPr lang="en-CA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C1E0FB1B-6222-4743-9DEE-74796BCD6F53}" type="slidenum">
              <a:rPr lang="en-CA" altLang="en-US" smtClean="0"/>
              <a:pPr/>
              <a:t>‹#›</a:t>
            </a:fld>
            <a:endParaRPr lang="en-CA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3248FE-4AE2-4152-8047-90D8C5D8D466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EFFA5-48A3-4E04-9881-F86FAE1A805F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41E3B-7BEB-4E83-BC99-B46336D21B51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C41A08-1645-4BF4-8E48-60E268F3223E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B1E6CC-4118-4ADB-8AA3-CF4FD256F9E1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BF0A4-A85A-469B-8F53-720C54B212CD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5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6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426598-0469-45F3-8983-A8C60977C716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E1E7E-94C6-499B-95A8-1098F0BC49BC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CBDD8-7EA4-4B34-AF43-010B2675CD8F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Click icon to add picture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5E224B-741A-4470-AAAB-61C35577CB2E}" type="slidenum">
              <a:rPr lang="en-CA" altLang="en-US" smtClean="0"/>
              <a:pPr/>
              <a:t>‹#›</a:t>
            </a:fld>
            <a:endParaRPr lang="en-CA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3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dirty="0" smtClean="0"/>
              <a:t>Click to edit Master text styles</a:t>
            </a:r>
          </a:p>
          <a:p>
            <a:pPr lvl="1"/>
            <a:r>
              <a:rPr lang="en-CA" altLang="en-US" dirty="0" smtClean="0"/>
              <a:t>Second level</a:t>
            </a:r>
          </a:p>
          <a:p>
            <a:pPr lvl="2"/>
            <a:r>
              <a:rPr lang="en-CA" altLang="en-US" dirty="0" smtClean="0"/>
              <a:t>Third level</a:t>
            </a:r>
          </a:p>
          <a:p>
            <a:pPr lvl="3"/>
            <a:r>
              <a:rPr lang="en-CA" altLang="en-US" dirty="0" smtClean="0"/>
              <a:t>Fourth level</a:t>
            </a:r>
          </a:p>
          <a:p>
            <a:pPr lvl="4"/>
            <a:r>
              <a:rPr lang="en-CA" altLang="en-US" dirty="0" smtClean="0"/>
              <a:t>Fifth level</a:t>
            </a:r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C1BE6960-0115-4049-AF4B-CBA7394EFC16}" type="slidenum">
              <a:rPr lang="en-CA" altLang="en-US" smtClean="0"/>
              <a:pPr/>
              <a:t>‹#›</a:t>
            </a:fld>
            <a:r>
              <a:rPr lang="en-CA" altLang="en-US" dirty="0" smtClean="0"/>
              <a:t> </a:t>
            </a:r>
            <a:endParaRPr lang="en-CA" altLang="en-US" dirty="0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sp>
        <p:nvSpPr>
          <p:cNvPr id="40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  <p:sp>
        <p:nvSpPr>
          <p:cNvPr id="41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Document1.doc"/><Relationship Id="rId13" Type="http://schemas.openxmlformats.org/officeDocument/2006/relationships/image" Target="../media/image25.jpeg"/><Relationship Id="rId3" Type="http://schemas.openxmlformats.org/officeDocument/2006/relationships/image" Target="../media/image2.wmf"/><Relationship Id="rId7" Type="http://schemas.openxmlformats.org/officeDocument/2006/relationships/image" Target="../media/image21.jpeg"/><Relationship Id="rId12" Type="http://schemas.openxmlformats.org/officeDocument/2006/relationships/image" Target="../media/image2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jpeg"/><Relationship Id="rId11" Type="http://schemas.openxmlformats.org/officeDocument/2006/relationships/image" Target="../media/image23.jpeg"/><Relationship Id="rId5" Type="http://schemas.openxmlformats.org/officeDocument/2006/relationships/image" Target="../media/image19.jpeg"/><Relationship Id="rId15" Type="http://schemas.openxmlformats.org/officeDocument/2006/relationships/image" Target="../media/image27.png"/><Relationship Id="rId10" Type="http://schemas.openxmlformats.org/officeDocument/2006/relationships/image" Target="../media/image22.jpeg"/><Relationship Id="rId4" Type="http://schemas.openxmlformats.org/officeDocument/2006/relationships/image" Target="../media/image18.jpeg"/><Relationship Id="rId9" Type="http://schemas.openxmlformats.org/officeDocument/2006/relationships/image" Target="../media/image1.png"/><Relationship Id="rId14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7" Type="http://schemas.openxmlformats.org/officeDocument/2006/relationships/image" Target="../media/image2.wm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000" dirty="0" smtClean="0"/>
              <a:t>HALO</a:t>
            </a:r>
            <a:br>
              <a:rPr lang="en-CA" sz="4000" dirty="0" smtClean="0"/>
            </a:br>
            <a:r>
              <a:rPr lang="en-CA" sz="3200" dirty="0" smtClean="0"/>
              <a:t>SNEWS report at Neutrino 2012</a:t>
            </a:r>
            <a:endParaRPr lang="en-CA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sz="2800" i="1" dirty="0" smtClean="0"/>
              <a:t>June 8, 2012</a:t>
            </a:r>
            <a:endParaRPr lang="en-CA" sz="2800" i="1" dirty="0"/>
          </a:p>
        </p:txBody>
      </p:sp>
      <p:pic>
        <p:nvPicPr>
          <p:cNvPr id="4" name="Picture 8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943600"/>
            <a:ext cx="312247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0" y="6096000"/>
            <a:ext cx="201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Clarence J. Virtue</a:t>
            </a: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12192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 smtClean="0"/>
              <a:t>HALO is effectively complete and continuous operation of the full detector began on May 8th providing sensitivity to the </a:t>
            </a:r>
            <a:r>
              <a:rPr lang="el-GR" dirty="0" smtClean="0">
                <a:latin typeface="Times New Roman"/>
                <a:cs typeface="Times New Roman"/>
              </a:rPr>
              <a:t>ν</a:t>
            </a:r>
            <a:r>
              <a:rPr lang="en-CA" baseline="-25000" dirty="0" smtClean="0">
                <a:latin typeface="Times New Roman"/>
                <a:cs typeface="Times New Roman"/>
              </a:rPr>
              <a:t>e</a:t>
            </a:r>
            <a:r>
              <a:rPr lang="en-CA" dirty="0" smtClean="0">
                <a:latin typeface="Times New Roman"/>
                <a:cs typeface="Times New Roman"/>
              </a:rPr>
              <a:t> and </a:t>
            </a:r>
            <a:r>
              <a:rPr lang="el-GR" dirty="0" smtClean="0">
                <a:latin typeface="Times New Roman"/>
                <a:cs typeface="Times New Roman"/>
              </a:rPr>
              <a:t>ν</a:t>
            </a:r>
            <a:r>
              <a:rPr lang="en-CA" baseline="-25000" dirty="0" smtClean="0">
                <a:latin typeface="Times New Roman"/>
                <a:cs typeface="Times New Roman"/>
              </a:rPr>
              <a:t>x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  <a:r>
              <a:rPr lang="en-CA" dirty="0" smtClean="0">
                <a:cs typeface="Times New Roman"/>
              </a:rPr>
              <a:t>components of a supernova</a:t>
            </a:r>
          </a:p>
          <a:p>
            <a:r>
              <a:rPr lang="en-CA" dirty="0" smtClean="0">
                <a:cs typeface="Times New Roman"/>
              </a:rPr>
              <a:t>HALO will participate in SNEWS once the behaviour of the detector is well understood</a:t>
            </a:r>
          </a:p>
          <a:p>
            <a:r>
              <a:rPr lang="en-CA" dirty="0" smtClean="0">
                <a:cs typeface="Times New Roman"/>
              </a:rPr>
              <a:t>Experience gained will feed into the design of a next generation detector taking advantage of the scalability of the lead plus neutron detector technology</a:t>
            </a:r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B8D41E3B-7BEB-4E83-BC99-B46336D21B51}" type="slidenum">
              <a:rPr lang="en-CA" altLang="en-US" smtClean="0"/>
              <a:pPr/>
              <a:t>10</a:t>
            </a:fld>
            <a:endParaRPr lang="en-CA" altLang="en-US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638800" cy="1295400"/>
          </a:xfrm>
          <a:solidFill>
            <a:schemeClr val="bg1"/>
          </a:solidFill>
        </p:spPr>
        <p:txBody>
          <a:bodyPr anchor="ctr" anchorCtr="0">
            <a:normAutofit/>
          </a:bodyPr>
          <a:lstStyle/>
          <a:p>
            <a:r>
              <a:rPr lang="en-US" sz="48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Summary</a:t>
            </a:r>
            <a:r>
              <a:rPr lang="en-CA" sz="4400" dirty="0" smtClean="0">
                <a:solidFill>
                  <a:srgbClr val="00B0F0"/>
                </a:solidFill>
              </a:rPr>
              <a:t> </a:t>
            </a:r>
            <a:endParaRPr lang="en-CA" sz="4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648200" y="4630341"/>
            <a:ext cx="51054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 smtClean="0"/>
              <a:t>With assistance this past year from: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Kurt Nicholson – Guelph U.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Axel </a:t>
            </a:r>
            <a:r>
              <a:rPr lang="en-CA" sz="1200" dirty="0" err="1" smtClean="0"/>
              <a:t>Boeltzig</a:t>
            </a:r>
            <a:r>
              <a:rPr lang="en-CA" sz="1200" dirty="0" smtClean="0"/>
              <a:t> – TU Dresden 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Ben </a:t>
            </a:r>
            <a:r>
              <a:rPr lang="en-CA" sz="1200" dirty="0" err="1" smtClean="0"/>
              <a:t>Bellis</a:t>
            </a:r>
            <a:r>
              <a:rPr lang="en-CA" sz="1200" dirty="0" smtClean="0"/>
              <a:t>, Leigh Schaefer, </a:t>
            </a:r>
            <a:r>
              <a:rPr lang="en-CA" sz="1200" dirty="0" err="1" smtClean="0"/>
              <a:t>Zander</a:t>
            </a:r>
            <a:r>
              <a:rPr lang="en-CA" sz="1200" dirty="0" smtClean="0"/>
              <a:t> Moss  – Duke U.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Victor </a:t>
            </a:r>
            <a:r>
              <a:rPr lang="en-CA" sz="1200" dirty="0" err="1" smtClean="0"/>
              <a:t>Buza</a:t>
            </a:r>
            <a:r>
              <a:rPr lang="en-CA" sz="1200" dirty="0" smtClean="0"/>
              <a:t>, Olivia </a:t>
            </a:r>
            <a:r>
              <a:rPr lang="en-CA" sz="1200" dirty="0" err="1" smtClean="0"/>
              <a:t>Zigler</a:t>
            </a:r>
            <a:r>
              <a:rPr lang="en-CA" sz="1200" dirty="0" smtClean="0"/>
              <a:t>  – U. Minnesota Duluth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Brian Redden – Armstrong Atlantic State U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Thomas Corona – U. North Carolina</a:t>
            </a:r>
          </a:p>
          <a:p>
            <a:pPr lvl="1">
              <a:buFont typeface="Wingdings" pitchFamily="2" charset="2"/>
              <a:buChar char="§"/>
            </a:pPr>
            <a:r>
              <a:rPr lang="en-CA" sz="1200" dirty="0" smtClean="0"/>
              <a:t>Andre-Philippe Olds – Laurentian U.</a:t>
            </a:r>
            <a:endParaRPr lang="en-CA" dirty="0" smtClean="0"/>
          </a:p>
          <a:p>
            <a:endParaRPr lang="en-CA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B8D41E3B-7BEB-4E83-BC99-B46336D21B51}" type="slidenum">
              <a:rPr lang="en-CA" altLang="en-US" smtClean="0"/>
              <a:pPr/>
              <a:t>11</a:t>
            </a:fld>
            <a:endParaRPr lang="en-CA" altLang="en-US"/>
          </a:p>
        </p:txBody>
      </p:sp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638800" cy="1295400"/>
          </a:xfrm>
          <a:solidFill>
            <a:schemeClr val="bg1"/>
          </a:solidFill>
        </p:spPr>
        <p:txBody>
          <a:bodyPr anchor="ctr" anchorCtr="0">
            <a:normAutofit fontScale="90000"/>
          </a:bodyPr>
          <a:lstStyle/>
          <a:p>
            <a:r>
              <a:rPr lang="en-US" sz="48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The HALO Collaboration</a:t>
            </a:r>
            <a:r>
              <a:rPr lang="en-CA" sz="4400" dirty="0" smtClean="0">
                <a:solidFill>
                  <a:srgbClr val="00B0F0"/>
                </a:solidFill>
              </a:rPr>
              <a:t> </a:t>
            </a:r>
            <a:endParaRPr lang="en-CA" sz="4400" dirty="0">
              <a:solidFill>
                <a:srgbClr val="00B0F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0" y="762000"/>
            <a:ext cx="5334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9" name="Picture 18" descr="UW logo.JPG"/>
          <p:cNvPicPr preferRelativeResize="0"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4159" y="5791352"/>
            <a:ext cx="3895441" cy="380848"/>
          </a:xfrm>
          <a:prstGeom prst="rect">
            <a:avLst/>
          </a:prstGeom>
        </p:spPr>
      </p:pic>
      <p:pic>
        <p:nvPicPr>
          <p:cNvPr id="20" name="Picture 19" descr="TRIUMFnewlogo07.jpg"/>
          <p:cNvPicPr preferRelativeResize="0"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4159" y="5372252"/>
            <a:ext cx="1245899" cy="380848"/>
          </a:xfrm>
          <a:prstGeom prst="rect">
            <a:avLst/>
          </a:prstGeom>
        </p:spPr>
      </p:pic>
      <p:pic>
        <p:nvPicPr>
          <p:cNvPr id="24" name="Picture 23" descr="Armstrong logo.JPG"/>
          <p:cNvPicPr preferRelativeResize="0"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24159" y="1600352"/>
            <a:ext cx="2161615" cy="380848"/>
          </a:xfrm>
          <a:prstGeom prst="rect">
            <a:avLst/>
          </a:prstGeom>
        </p:spPr>
      </p:pic>
      <p:pic>
        <p:nvPicPr>
          <p:cNvPr id="25" name="Picture 24" descr="dresden logo.jpg"/>
          <p:cNvPicPr preferRelativeResize="0"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4159" y="2451252"/>
            <a:ext cx="1297630" cy="380848"/>
          </a:xfrm>
          <a:prstGeom prst="rect">
            <a:avLst/>
          </a:prstGeom>
        </p:spPr>
      </p:pic>
      <p:graphicFrame>
        <p:nvGraphicFramePr>
          <p:cNvPr id="13" name="Object 2"/>
          <p:cNvGraphicFramePr>
            <a:graphicFrameLocks noChangeAspect="1"/>
          </p:cNvGraphicFramePr>
          <p:nvPr/>
        </p:nvGraphicFramePr>
        <p:xfrm>
          <a:off x="524159" y="4940452"/>
          <a:ext cx="850900" cy="385762"/>
        </p:xfrm>
        <a:graphic>
          <a:graphicData uri="http://schemas.openxmlformats.org/presentationml/2006/ole">
            <p:oleObj spid="_x0000_s11265" name="Document" r:id="rId8" imgW="9888330" imgH="4505954" progId="Word.Document.8">
              <p:embed/>
            </p:oleObj>
          </a:graphicData>
        </a:graphic>
      </p:graphicFrame>
      <p:pic>
        <p:nvPicPr>
          <p:cNvPr id="17" name="Picture 83"/>
          <p:cNvPicPr preferRelativeResize="0"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24159" y="3213252"/>
            <a:ext cx="2568759" cy="501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7" descr="Digipen logo.JPG"/>
          <p:cNvPicPr preferRelativeResize="0"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524159" y="2025954"/>
            <a:ext cx="1448644" cy="380848"/>
          </a:xfrm>
          <a:prstGeom prst="rect">
            <a:avLst/>
          </a:prstGeom>
        </p:spPr>
      </p:pic>
      <p:pic>
        <p:nvPicPr>
          <p:cNvPr id="22" name="Picture 21" descr="LANL logo.JPG"/>
          <p:cNvPicPr preferRelativeResize="0"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524159" y="3695852"/>
            <a:ext cx="820939" cy="380848"/>
          </a:xfrm>
          <a:prstGeom prst="rect">
            <a:avLst/>
          </a:prstGeom>
        </p:spPr>
      </p:pic>
      <p:pic>
        <p:nvPicPr>
          <p:cNvPr id="23" name="Picture 22" descr="UMD-Logo_Maroon.jpg"/>
          <p:cNvPicPr preferRelativeResize="0"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24159" y="4115104"/>
            <a:ext cx="569870" cy="380848"/>
          </a:xfrm>
          <a:prstGeom prst="rect">
            <a:avLst/>
          </a:prstGeom>
        </p:spPr>
      </p:pic>
      <p:pic>
        <p:nvPicPr>
          <p:cNvPr id="26" name="Picture 25" descr="UNC_logo_542.jpg"/>
          <p:cNvPicPr preferRelativeResize="0"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24159" y="4508804"/>
            <a:ext cx="1347615" cy="380848"/>
          </a:xfrm>
          <a:prstGeom prst="rect">
            <a:avLst/>
          </a:prstGeom>
        </p:spPr>
      </p:pic>
      <p:pic>
        <p:nvPicPr>
          <p:cNvPr id="21" name="Picture 20" descr="Duke logo.JPG"/>
          <p:cNvPicPr preferRelativeResize="0"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27215" y="2870352"/>
            <a:ext cx="835144" cy="380848"/>
          </a:xfrm>
          <a:prstGeom prst="rect">
            <a:avLst/>
          </a:prstGeom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500148" y="1752600"/>
            <a:ext cx="495805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715000" cy="1295400"/>
          </a:xfrm>
        </p:spPr>
        <p:txBody>
          <a:bodyPr anchor="ctr" anchorCtr="0"/>
          <a:lstStyle/>
          <a:p>
            <a:pPr lvl="0"/>
            <a:r>
              <a:rPr lang="en-US" sz="40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HALO  -  a Helium and Lead Observatory</a:t>
            </a:r>
            <a:endParaRPr lang="en-CA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6598-0469-45F3-8983-A8C60977C716}" type="slidenum">
              <a:rPr lang="en-CA" altLang="en-US" smtClean="0"/>
              <a:pPr/>
              <a:t>2</a:t>
            </a:fld>
            <a:endParaRPr lang="en-CA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81000" y="2716411"/>
            <a:ext cx="4800601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+mn-lt"/>
              </a:rPr>
              <a:t>“Helium” </a:t>
            </a:r>
            <a:r>
              <a:rPr lang="en-US" dirty="0">
                <a:latin typeface="+mn-lt"/>
              </a:rPr>
              <a:t>– because of the availability of the </a:t>
            </a:r>
            <a:r>
              <a:rPr lang="en-US" baseline="30000" dirty="0">
                <a:latin typeface="+mn-lt"/>
              </a:rPr>
              <a:t>3</a:t>
            </a:r>
            <a:r>
              <a:rPr lang="en-US" dirty="0">
                <a:latin typeface="+mn-lt"/>
              </a:rPr>
              <a:t>He neutron detectors from </a:t>
            </a:r>
            <a:r>
              <a:rPr lang="en-US" dirty="0" smtClean="0">
                <a:latin typeface="+mn-lt"/>
              </a:rPr>
              <a:t>the final phase of SNO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     </a:t>
            </a:r>
            <a:r>
              <a:rPr lang="en-US" dirty="0" smtClean="0">
                <a:latin typeface="+mn-lt"/>
              </a:rPr>
              <a:t>+</a:t>
            </a:r>
          </a:p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“</a:t>
            </a:r>
            <a:r>
              <a:rPr lang="en-US" dirty="0">
                <a:solidFill>
                  <a:srgbClr val="0070C0"/>
                </a:solidFill>
                <a:latin typeface="+mn-lt"/>
              </a:rPr>
              <a:t>Lead”  </a:t>
            </a:r>
            <a:r>
              <a:rPr lang="en-US" dirty="0">
                <a:latin typeface="+mn-lt"/>
              </a:rPr>
              <a:t>– because of high </a:t>
            </a:r>
            <a:r>
              <a:rPr lang="en-US" dirty="0">
                <a:latin typeface="+mn-lt"/>
                <a:sym typeface="Symbol" pitchFamily="18" charset="2"/>
              </a:rPr>
              <a:t>-</a:t>
            </a:r>
            <a:r>
              <a:rPr lang="en-US" dirty="0" err="1">
                <a:latin typeface="+mn-lt"/>
                <a:sym typeface="Symbol" pitchFamily="18" charset="2"/>
              </a:rPr>
              <a:t>Pb</a:t>
            </a:r>
            <a:r>
              <a:rPr lang="en-US" dirty="0">
                <a:latin typeface="+mn-lt"/>
                <a:sym typeface="Symbol" pitchFamily="18" charset="2"/>
              </a:rPr>
              <a:t> cross-sections, low n-capture cross-sections, </a:t>
            </a:r>
            <a:r>
              <a:rPr lang="en-US" dirty="0" smtClean="0">
                <a:latin typeface="+mn-lt"/>
                <a:sym typeface="Symbol" pitchFamily="18" charset="2"/>
              </a:rPr>
              <a:t> complementary sensitivity to water Cerenkov and liquid </a:t>
            </a:r>
            <a:r>
              <a:rPr lang="en-US" dirty="0" err="1" smtClean="0">
                <a:latin typeface="+mn-lt"/>
                <a:sym typeface="Symbol" pitchFamily="18" charset="2"/>
              </a:rPr>
              <a:t>scintillator</a:t>
            </a:r>
            <a:r>
              <a:rPr lang="en-US" dirty="0" smtClean="0">
                <a:latin typeface="+mn-lt"/>
                <a:sym typeface="Symbol" pitchFamily="18" charset="2"/>
              </a:rPr>
              <a:t> SN detectors</a:t>
            </a:r>
            <a:endParaRPr lang="en-US" dirty="0">
              <a:latin typeface="+mn-lt"/>
              <a:sym typeface="Symbol" pitchFamily="18" charset="2"/>
            </a:endParaRPr>
          </a:p>
          <a:p>
            <a:endParaRPr lang="en-US" sz="1200" dirty="0">
              <a:latin typeface="Comic Sans MS" pitchFamily="66" charset="0"/>
              <a:sym typeface="Symbol" pitchFamily="18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7800" y="5525869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5">
                    <a:lumMod val="50000"/>
                  </a:schemeClr>
                </a:solidFill>
                <a:latin typeface="+mn-lt"/>
                <a:sym typeface="Symbol" pitchFamily="18" charset="2"/>
              </a:rPr>
              <a:t>HALO</a:t>
            </a:r>
            <a:r>
              <a:rPr lang="en-US" dirty="0" smtClean="0">
                <a:solidFill>
                  <a:srgbClr val="0070C0"/>
                </a:solidFill>
                <a:latin typeface="+mn-lt"/>
                <a:sym typeface="Symbol" pitchFamily="18" charset="2"/>
              </a:rPr>
              <a:t> </a:t>
            </a:r>
            <a:r>
              <a:rPr lang="en-US" dirty="0" smtClean="0">
                <a:latin typeface="+mn-lt"/>
                <a:sym typeface="Symbol" pitchFamily="18" charset="2"/>
              </a:rPr>
              <a:t> is using lead blocks from a decommissioned cosmic ray monitoring station</a:t>
            </a:r>
            <a:endParaRPr lang="en-US" dirty="0">
              <a:latin typeface="+mn-lt"/>
              <a:sym typeface="Symbol" pitchFamily="18" charset="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33400" y="1600200"/>
            <a:ext cx="6705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03225" indent="-298450" algn="ctr" defTabSz="457200">
              <a:spcBef>
                <a:spcPct val="20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+mn-lt"/>
              </a:rPr>
              <a:t>A “SN detector of opportunity” / An evolution of </a:t>
            </a:r>
          </a:p>
          <a:p>
            <a:pPr marL="403225" indent="-298450" algn="ctr" defTabSz="457200">
              <a:spcBef>
                <a:spcPct val="20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+mn-lt"/>
              </a:rPr>
              <a:t>LAND – the Lead Astronomical Neutrino Detector, </a:t>
            </a:r>
          </a:p>
          <a:p>
            <a:pPr marL="403225" indent="-298450" algn="ctr" defTabSz="457200">
              <a:spcBef>
                <a:spcPct val="200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>
                <a:latin typeface="+mn-lt"/>
              </a:rPr>
              <a:t>C.K. Hargrove et al., </a:t>
            </a:r>
            <a:r>
              <a:rPr lang="en-GB" sz="1600" dirty="0" err="1">
                <a:latin typeface="+mn-lt"/>
              </a:rPr>
              <a:t>Astropart</a:t>
            </a:r>
            <a:r>
              <a:rPr lang="en-GB" sz="1600" dirty="0">
                <a:latin typeface="+mn-lt"/>
              </a:rPr>
              <a:t>. Phys. 5 183, 1996.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2643218"/>
            <a:ext cx="3200400" cy="2690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6400800" cy="1295400"/>
          </a:xfrm>
        </p:spPr>
        <p:txBody>
          <a:bodyPr/>
          <a:lstStyle/>
          <a:p>
            <a:r>
              <a:rPr lang="en-CA" dirty="0" smtClean="0"/>
              <a:t>Comparative </a:t>
            </a:r>
            <a:r>
              <a:rPr lang="el-GR" dirty="0" smtClean="0">
                <a:latin typeface="Times New Roman"/>
                <a:cs typeface="Times New Roman"/>
              </a:rPr>
              <a:t>ν</a:t>
            </a:r>
            <a:r>
              <a:rPr lang="en-CA" dirty="0" smtClean="0">
                <a:cs typeface="Times New Roman"/>
              </a:rPr>
              <a:t>-nuclear cross-sections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E3B-7BEB-4E83-BC99-B46336D21B51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019800" y="4648200"/>
            <a:ext cx="1409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 smtClean="0"/>
              <a:t>Kate </a:t>
            </a:r>
            <a:r>
              <a:rPr lang="en-CA" sz="1400" dirty="0" err="1" smtClean="0"/>
              <a:t>Scholberg</a:t>
            </a:r>
            <a:endParaRPr lang="en-CA" sz="1400" dirty="0" smtClean="0"/>
          </a:p>
          <a:p>
            <a:r>
              <a:rPr lang="en-CA" sz="1400" dirty="0" err="1" smtClean="0"/>
              <a:t>SNOwGLoBES</a:t>
            </a:r>
            <a:endParaRPr lang="en-CA" sz="1400" dirty="0"/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447800"/>
            <a:ext cx="5610225" cy="4832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5638800" cy="4876800"/>
          </a:xfrm>
        </p:spPr>
        <p:txBody>
          <a:bodyPr>
            <a:normAutofit fontScale="92500" lnSpcReduction="20000"/>
          </a:bodyPr>
          <a:lstStyle/>
          <a:p>
            <a:r>
              <a:rPr lang="en-CA" sz="2000" dirty="0" smtClean="0"/>
              <a:t>High Z increases </a:t>
            </a:r>
            <a:r>
              <a:rPr lang="el-GR" sz="2000" dirty="0" smtClean="0">
                <a:latin typeface="Book Antiqua"/>
              </a:rPr>
              <a:t>ν</a:t>
            </a:r>
            <a:r>
              <a:rPr lang="en-CA" sz="2000" baseline="-25000" dirty="0" smtClean="0">
                <a:latin typeface="Book Antiqua"/>
              </a:rPr>
              <a:t>e</a:t>
            </a:r>
            <a:r>
              <a:rPr lang="en-CA" sz="2000" dirty="0" smtClean="0">
                <a:latin typeface="Book Antiqua"/>
              </a:rPr>
              <a:t> </a:t>
            </a:r>
            <a:r>
              <a:rPr lang="en-CA" sz="2000" dirty="0" smtClean="0"/>
              <a:t>CC cross-sections relative to </a:t>
            </a:r>
            <a:r>
              <a:rPr lang="el-GR" sz="2000" dirty="0" smtClean="0">
                <a:latin typeface="Book Antiqua"/>
              </a:rPr>
              <a:t>ν</a:t>
            </a:r>
            <a:r>
              <a:rPr lang="en-CA" sz="2000" baseline="-25000" dirty="0" smtClean="0"/>
              <a:t>e</a:t>
            </a:r>
            <a:r>
              <a:rPr lang="en-CA" sz="2000" dirty="0" smtClean="0"/>
              <a:t> CC  and NC due to Coulomb enhancement.</a:t>
            </a:r>
          </a:p>
          <a:p>
            <a:r>
              <a:rPr lang="en-CA" sz="2000" dirty="0" smtClean="0"/>
              <a:t>CC and NC cross-sections are the largest of any reasonable material though thresholds are high ( CC-1n: 10.3 </a:t>
            </a:r>
            <a:r>
              <a:rPr lang="en-CA" sz="2000" dirty="0" err="1" smtClean="0"/>
              <a:t>MeV</a:t>
            </a:r>
            <a:r>
              <a:rPr lang="en-CA" sz="2000" dirty="0" smtClean="0"/>
              <a:t>, CC-2n: 18.4 </a:t>
            </a:r>
            <a:r>
              <a:rPr lang="en-CA" sz="2000" dirty="0" err="1" smtClean="0"/>
              <a:t>MeV</a:t>
            </a:r>
            <a:r>
              <a:rPr lang="en-CA" sz="2000" dirty="0" smtClean="0"/>
              <a:t>, NC-1n: 7.4 </a:t>
            </a:r>
            <a:r>
              <a:rPr lang="en-CA" sz="2000" dirty="0" err="1" smtClean="0"/>
              <a:t>MeV</a:t>
            </a:r>
            <a:r>
              <a:rPr lang="en-CA" sz="2000" dirty="0" smtClean="0"/>
              <a:t>, NC-2n: 14.1 </a:t>
            </a:r>
            <a:r>
              <a:rPr lang="en-CA" sz="2000" dirty="0" err="1" smtClean="0"/>
              <a:t>MeV</a:t>
            </a:r>
            <a:r>
              <a:rPr lang="en-CA" sz="2000" dirty="0" smtClean="0"/>
              <a:t>)</a:t>
            </a:r>
          </a:p>
          <a:p>
            <a:r>
              <a:rPr lang="en-CA" sz="2000" dirty="0" smtClean="0"/>
              <a:t>Neutron excess (N &gt; Z) Pauli blocks </a:t>
            </a:r>
          </a:p>
          <a:p>
            <a:pPr>
              <a:buNone/>
            </a:pPr>
            <a:r>
              <a:rPr lang="en-CA" sz="2000" dirty="0" smtClean="0"/>
              <a:t> </a:t>
            </a:r>
          </a:p>
          <a:p>
            <a:pPr>
              <a:buNone/>
            </a:pPr>
            <a:r>
              <a:rPr lang="en-CA" sz="2000" dirty="0" smtClean="0"/>
              <a:t>	 further suppressing the </a:t>
            </a:r>
            <a:r>
              <a:rPr lang="el-GR" sz="2000" dirty="0" smtClean="0">
                <a:latin typeface="Book Antiqua"/>
              </a:rPr>
              <a:t>ν</a:t>
            </a:r>
            <a:r>
              <a:rPr lang="en-CA" sz="2000" baseline="-25000" dirty="0" smtClean="0"/>
              <a:t>e</a:t>
            </a:r>
            <a:r>
              <a:rPr lang="en-CA" sz="2000" dirty="0" smtClean="0"/>
              <a:t> CC channel</a:t>
            </a:r>
          </a:p>
          <a:p>
            <a:r>
              <a:rPr lang="en-CA" sz="2000" dirty="0" smtClean="0"/>
              <a:t>Results in flavour sensitivity complimentary to water Cerenkov and liquid </a:t>
            </a:r>
            <a:r>
              <a:rPr lang="en-CA" sz="2000" dirty="0" err="1" smtClean="0"/>
              <a:t>scintillator</a:t>
            </a:r>
            <a:r>
              <a:rPr lang="en-CA" sz="2000" dirty="0" smtClean="0"/>
              <a:t> detectors</a:t>
            </a:r>
          </a:p>
          <a:p>
            <a:pPr>
              <a:buNone/>
            </a:pPr>
            <a:r>
              <a:rPr lang="en-CA" sz="2000" dirty="0" smtClean="0"/>
              <a:t>Other Advantages</a:t>
            </a:r>
          </a:p>
          <a:p>
            <a:r>
              <a:rPr lang="en-CA" sz="2000" dirty="0" smtClean="0"/>
              <a:t>High Coulomb barrier </a:t>
            </a:r>
            <a:r>
              <a:rPr lang="en-CA" sz="2000" dirty="0" smtClean="0">
                <a:sym typeface="Wingdings" pitchFamily="2" charset="2"/>
              </a:rPr>
              <a:t> no (</a:t>
            </a:r>
            <a:r>
              <a:rPr lang="el-GR" sz="2000" dirty="0" smtClean="0">
                <a:latin typeface="Times New Roman"/>
                <a:cs typeface="Times New Roman"/>
                <a:sym typeface="Wingdings" pitchFamily="2" charset="2"/>
              </a:rPr>
              <a:t>α</a:t>
            </a:r>
            <a:r>
              <a:rPr lang="en-CA" sz="2000" dirty="0" smtClean="0">
                <a:latin typeface="Times New Roman"/>
                <a:cs typeface="Times New Roman"/>
                <a:sym typeface="Wingdings" pitchFamily="2" charset="2"/>
              </a:rPr>
              <a:t>, n)</a:t>
            </a:r>
          </a:p>
          <a:p>
            <a:r>
              <a:rPr lang="en-CA" sz="2000" dirty="0" smtClean="0">
                <a:cs typeface="Times New Roman"/>
                <a:sym typeface="Wingdings" pitchFamily="2" charset="2"/>
              </a:rPr>
              <a:t>Low neutron absorption cross-section (one of the lowest in the table of the isotopes)  a good medium for moderating neutrons down to epithermal energies</a:t>
            </a:r>
            <a:endParaRPr lang="en-CA" sz="2000" dirty="0" smtClean="0"/>
          </a:p>
          <a:p>
            <a:endParaRPr lang="en-CA" dirty="0"/>
          </a:p>
        </p:txBody>
      </p:sp>
      <p:pic>
        <p:nvPicPr>
          <p:cNvPr id="7" name="Picture 4" descr="image-1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603172"/>
            <a:ext cx="1905000" cy="284163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97534" y="1905000"/>
            <a:ext cx="3070266" cy="397328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1143000" y="1905000"/>
            <a:ext cx="1371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94316" y="3973286"/>
            <a:ext cx="1371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B8D41E3B-7BEB-4E83-BC99-B46336D21B51}" type="slidenum">
              <a:rPr lang="en-CA" altLang="en-US" smtClean="0"/>
              <a:pPr/>
              <a:t>4</a:t>
            </a:fld>
            <a:endParaRPr lang="en-CA" altLang="en-US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Pb</a:t>
            </a:r>
            <a:r>
              <a:rPr lang="en-CA" dirty="0" smtClean="0"/>
              <a:t> nuclear physics</a:t>
            </a:r>
            <a:endParaRPr lang="en-CA" dirty="0"/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LAr pie chart 1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9743" y="3875312"/>
            <a:ext cx="2341057" cy="2278461"/>
          </a:xfrm>
          <a:prstGeom prst="rect">
            <a:avLst/>
          </a:prstGeom>
        </p:spPr>
      </p:pic>
      <p:pic>
        <p:nvPicPr>
          <p:cNvPr id="11" name="Picture 10" descr="WC pie chart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447800"/>
            <a:ext cx="2286000" cy="2184533"/>
          </a:xfrm>
          <a:prstGeom prst="rect">
            <a:avLst/>
          </a:prstGeom>
        </p:spPr>
      </p:pic>
      <p:pic>
        <p:nvPicPr>
          <p:cNvPr id="13" name="Picture 12" descr="Lead pie chart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429000" y="2677886"/>
            <a:ext cx="2286000" cy="21515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4724400" y="3135084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NC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4050189" y="3881735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/>
                <a:cs typeface="Times New Roman"/>
              </a:rPr>
              <a:t>ν</a:t>
            </a:r>
            <a:r>
              <a:rPr lang="en-CA" sz="2400" baseline="-25000" dirty="0" smtClean="0">
                <a:latin typeface="Times New Roman"/>
                <a:cs typeface="Times New Roman"/>
              </a:rPr>
              <a:t>e</a:t>
            </a:r>
            <a:r>
              <a:rPr lang="en-CA" sz="2400" dirty="0" smtClean="0">
                <a:latin typeface="Times New Roman"/>
                <a:cs typeface="Times New Roman"/>
              </a:rPr>
              <a:t> CC</a:t>
            </a:r>
            <a:endParaRPr lang="en-CA" sz="2400" baseline="-25000" dirty="0"/>
          </a:p>
        </p:txBody>
      </p:sp>
      <p:grpSp>
        <p:nvGrpSpPr>
          <p:cNvPr id="2" name="Group 21"/>
          <p:cNvGrpSpPr/>
          <p:nvPr/>
        </p:nvGrpSpPr>
        <p:grpSpPr>
          <a:xfrm>
            <a:off x="881105" y="2699656"/>
            <a:ext cx="947695" cy="461665"/>
            <a:chOff x="6900905" y="3124200"/>
            <a:chExt cx="947695" cy="461665"/>
          </a:xfrm>
        </p:grpSpPr>
        <p:sp>
          <p:nvSpPr>
            <p:cNvPr id="19" name="TextBox 18"/>
            <p:cNvSpPr txBox="1"/>
            <p:nvPr/>
          </p:nvSpPr>
          <p:spPr>
            <a:xfrm>
              <a:off x="6900905" y="3124200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ν</a:t>
              </a:r>
              <a:r>
                <a:rPr lang="en-CA" sz="2400" dirty="0" smtClean="0">
                  <a:latin typeface="Times New Roman"/>
                  <a:cs typeface="Times New Roman"/>
                </a:rPr>
                <a:t>e CC</a:t>
              </a:r>
              <a:endParaRPr lang="en-CA" sz="2400" baseline="-25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945086" y="3254830"/>
              <a:ext cx="228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1328058" y="372291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ES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590800" y="1752600"/>
            <a:ext cx="1300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Water</a:t>
            </a:r>
          </a:p>
          <a:p>
            <a:r>
              <a:rPr lang="en-CA" dirty="0" smtClean="0"/>
              <a:t>Cherenkov</a:t>
            </a:r>
            <a:endParaRPr lang="en-CA" dirty="0"/>
          </a:p>
        </p:txBody>
      </p:sp>
      <p:grpSp>
        <p:nvGrpSpPr>
          <p:cNvPr id="36" name="Group 35"/>
          <p:cNvGrpSpPr/>
          <p:nvPr/>
        </p:nvGrpSpPr>
        <p:grpSpPr>
          <a:xfrm>
            <a:off x="5456540" y="1480458"/>
            <a:ext cx="3350002" cy="2148361"/>
            <a:chOff x="4618340" y="1480458"/>
            <a:chExt cx="3350002" cy="2148361"/>
          </a:xfrm>
        </p:grpSpPr>
        <p:pic>
          <p:nvPicPr>
            <p:cNvPr id="12" name="Picture 11" descr="snoplus pie chart.gif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82342" y="1480458"/>
              <a:ext cx="2286000" cy="214836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62800" y="240574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smtClean="0"/>
                <a:t>NC</a:t>
              </a:r>
              <a:endParaRPr lang="en-CA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18340" y="1715869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Liquid</a:t>
              </a:r>
            </a:p>
            <a:p>
              <a:r>
                <a:rPr lang="en-CA" dirty="0" err="1" smtClean="0"/>
                <a:t>Scintillator</a:t>
              </a:r>
              <a:endParaRPr lang="en-CA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590800" y="5029200"/>
            <a:ext cx="18389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Liquid</a:t>
            </a:r>
          </a:p>
          <a:p>
            <a:r>
              <a:rPr lang="en-CA" dirty="0" smtClean="0"/>
              <a:t>Argon</a:t>
            </a:r>
            <a:endParaRPr lang="en-CA" dirty="0"/>
          </a:p>
          <a:p>
            <a:r>
              <a:rPr lang="en-CA" dirty="0" smtClean="0"/>
              <a:t>(needs updating</a:t>
            </a:r>
          </a:p>
          <a:p>
            <a:r>
              <a:rPr lang="en-CA" dirty="0" smtClean="0"/>
              <a:t>for large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en-CA" baseline="-25000" dirty="0" smtClean="0">
                <a:latin typeface="+mn-lt"/>
                <a:cs typeface="Times New Roman"/>
              </a:rPr>
              <a:t>13</a:t>
            </a:r>
            <a:r>
              <a:rPr lang="en-CA" dirty="0" smtClean="0">
                <a:latin typeface="+mn-lt"/>
                <a:cs typeface="Times New Roman"/>
              </a:rPr>
              <a:t>)</a:t>
            </a:r>
            <a:endParaRPr lang="en-CA" dirty="0" smtClean="0">
              <a:latin typeface="+mn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91000" y="48884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Lead</a:t>
            </a:r>
            <a:endParaRPr lang="en-CA" dirty="0"/>
          </a:p>
        </p:txBody>
      </p:sp>
      <p:pic>
        <p:nvPicPr>
          <p:cNvPr id="35" name="Picture 34" descr="Fe pie chart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000" y="3886200"/>
            <a:ext cx="2412043" cy="2257425"/>
          </a:xfrm>
          <a:prstGeom prst="rect">
            <a:avLst/>
          </a:prstGeom>
        </p:spPr>
      </p:pic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B8D41E3B-7BEB-4E83-BC99-B46336D21B51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7620000" y="52694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NC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1143000" y="53340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NC</a:t>
            </a:r>
            <a:endParaRPr lang="en-CA" dirty="0"/>
          </a:p>
        </p:txBody>
      </p:sp>
      <p:sp>
        <p:nvSpPr>
          <p:cNvPr id="44" name="TextBox 43"/>
          <p:cNvSpPr txBox="1"/>
          <p:nvPr/>
        </p:nvSpPr>
        <p:spPr>
          <a:xfrm>
            <a:off x="533400" y="4147456"/>
            <a:ext cx="902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 dirty="0" smtClean="0">
                <a:latin typeface="Times New Roman"/>
                <a:cs typeface="Times New Roman"/>
              </a:rPr>
              <a:t>ν</a:t>
            </a:r>
            <a:r>
              <a:rPr lang="en-CA" sz="2400" baseline="-25000" dirty="0" smtClean="0">
                <a:latin typeface="Times New Roman"/>
                <a:cs typeface="Times New Roman"/>
              </a:rPr>
              <a:t>e</a:t>
            </a:r>
            <a:r>
              <a:rPr lang="en-CA" sz="2400" dirty="0" smtClean="0">
                <a:latin typeface="Times New Roman"/>
                <a:cs typeface="Times New Roman"/>
              </a:rPr>
              <a:t> CC</a:t>
            </a:r>
            <a:endParaRPr lang="en-CA" sz="2400" baseline="-25000" dirty="0"/>
          </a:p>
        </p:txBody>
      </p:sp>
      <p:grpSp>
        <p:nvGrpSpPr>
          <p:cNvPr id="45" name="Group 21"/>
          <p:cNvGrpSpPr/>
          <p:nvPr/>
        </p:nvGrpSpPr>
        <p:grpSpPr>
          <a:xfrm>
            <a:off x="6705600" y="2362200"/>
            <a:ext cx="947695" cy="461665"/>
            <a:chOff x="6858000" y="3200400"/>
            <a:chExt cx="947695" cy="461665"/>
          </a:xfrm>
        </p:grpSpPr>
        <p:sp>
          <p:nvSpPr>
            <p:cNvPr id="46" name="TextBox 45"/>
            <p:cNvSpPr txBox="1"/>
            <p:nvPr/>
          </p:nvSpPr>
          <p:spPr>
            <a:xfrm>
              <a:off x="6858000" y="3200400"/>
              <a:ext cx="9476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 dirty="0" smtClean="0">
                  <a:latin typeface="Times New Roman"/>
                  <a:cs typeface="Times New Roman"/>
                </a:rPr>
                <a:t>ν</a:t>
              </a:r>
              <a:r>
                <a:rPr lang="en-CA" sz="2400" dirty="0" smtClean="0">
                  <a:latin typeface="Times New Roman"/>
                  <a:cs typeface="Times New Roman"/>
                </a:rPr>
                <a:t>e CC</a:t>
              </a:r>
              <a:endParaRPr lang="en-CA" sz="2400" baseline="-25000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901544" y="3341914"/>
              <a:ext cx="2286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6123389" y="54102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Iron</a:t>
            </a:r>
            <a:endParaRPr lang="en-CA" dirty="0"/>
          </a:p>
        </p:txBody>
      </p:sp>
      <p:sp>
        <p:nvSpPr>
          <p:cNvPr id="49" name="Title 4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Flavour Sensitivities</a:t>
            </a:r>
            <a:endParaRPr lang="en-CA" dirty="0"/>
          </a:p>
        </p:txBody>
      </p:sp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562600" cy="1295400"/>
          </a:xfrm>
        </p:spPr>
        <p:txBody>
          <a:bodyPr anchor="ctr" anchorCtr="0"/>
          <a:lstStyle/>
          <a:p>
            <a:r>
              <a:rPr lang="en-US" sz="44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Supernova signal 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76400"/>
            <a:ext cx="5943600" cy="4529137"/>
          </a:xfrm>
        </p:spPr>
        <p:txBody>
          <a:bodyPr>
            <a:normAutofit fontScale="70000" lnSpcReduction="20000"/>
          </a:bodyPr>
          <a:lstStyle/>
          <a:p>
            <a:pPr marL="548640" lvl="0" indent="-411480" fontAlgn="auto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None/>
              <a:defRPr/>
            </a:pPr>
            <a:r>
              <a:rPr lang="en-US" sz="2600" kern="1200" dirty="0" smtClean="0"/>
              <a:t>In 79 </a:t>
            </a:r>
            <a:r>
              <a:rPr lang="en-US" sz="2600" kern="1200" dirty="0" err="1" smtClean="0"/>
              <a:t>tonnes</a:t>
            </a:r>
            <a:r>
              <a:rPr lang="en-US" sz="2600" kern="1200" dirty="0" smtClean="0"/>
              <a:t> of lead for a SN @ 10kpc</a:t>
            </a:r>
            <a:r>
              <a:rPr lang="en-US" sz="2600" kern="1200" baseline="30000" dirty="0" smtClean="0"/>
              <a:t>†</a:t>
            </a:r>
            <a:r>
              <a:rPr lang="en-US" sz="2600" kern="1200" dirty="0" smtClean="0"/>
              <a:t>,</a:t>
            </a:r>
          </a:p>
          <a:p>
            <a:pPr marL="548640" lvl="0" indent="-411480" fontAlgn="auto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None/>
              <a:defRPr/>
            </a:pPr>
            <a:endParaRPr lang="en-US" sz="2600" kern="1200" dirty="0" smtClean="0"/>
          </a:p>
          <a:p>
            <a:pPr marL="1133856" lvl="2" indent="-2286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Char char=""/>
              <a:defRPr/>
            </a:pPr>
            <a:r>
              <a:rPr lang="en-US" kern="1200" dirty="0" smtClean="0"/>
              <a:t>Assuming FD distribution with T=8 </a:t>
            </a:r>
            <a:r>
              <a:rPr lang="en-US" kern="1200" dirty="0" err="1" smtClean="0"/>
              <a:t>MeV</a:t>
            </a:r>
            <a:r>
              <a:rPr lang="en-US" kern="1200" dirty="0" smtClean="0"/>
              <a:t> for </a:t>
            </a:r>
            <a:r>
              <a:rPr lang="en-US" sz="2900" kern="1200" dirty="0" smtClean="0">
                <a:sym typeface="Symbol" pitchFamily="18" charset="2"/>
              </a:rPr>
              <a:t></a:t>
            </a:r>
            <a:r>
              <a:rPr lang="el-GR" kern="1200" baseline="-25000" dirty="0" smtClean="0"/>
              <a:t>μ</a:t>
            </a:r>
            <a:r>
              <a:rPr lang="en-US" kern="1200" dirty="0" smtClean="0"/>
              <a:t>’s, </a:t>
            </a:r>
            <a:r>
              <a:rPr lang="en-US" sz="2900" kern="1200" dirty="0" smtClean="0">
                <a:sym typeface="Symbol" pitchFamily="18" charset="2"/>
              </a:rPr>
              <a:t></a:t>
            </a:r>
            <a:r>
              <a:rPr lang="el-GR" kern="1200" baseline="-25000" dirty="0" smtClean="0"/>
              <a:t>τ</a:t>
            </a:r>
            <a:r>
              <a:rPr lang="en-US" kern="1200" dirty="0" smtClean="0"/>
              <a:t>’s.</a:t>
            </a:r>
          </a:p>
          <a:p>
            <a:pPr marL="1133856" lvl="2" indent="-2286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Char char=""/>
              <a:defRPr/>
            </a:pPr>
            <a:r>
              <a:rPr lang="en-US" kern="1200" dirty="0" smtClean="0"/>
              <a:t>68 neutrons through </a:t>
            </a:r>
            <a:r>
              <a:rPr lang="en-US" sz="2900" kern="1200" dirty="0" smtClean="0">
                <a:sym typeface="Symbol" pitchFamily="18" charset="2"/>
              </a:rPr>
              <a:t></a:t>
            </a:r>
            <a:r>
              <a:rPr lang="en-US" kern="1200" baseline="-25000" dirty="0" smtClean="0"/>
              <a:t>e</a:t>
            </a:r>
            <a:r>
              <a:rPr lang="en-US" kern="1200" dirty="0" smtClean="0"/>
              <a:t> charged current channels</a:t>
            </a:r>
          </a:p>
          <a:p>
            <a:pPr marL="1353312" lvl="3" indent="-18288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 3"/>
              <a:buChar char=""/>
              <a:defRPr/>
            </a:pPr>
            <a:r>
              <a:rPr lang="en-US" sz="2300" dirty="0" smtClean="0"/>
              <a:t>30</a:t>
            </a:r>
            <a:r>
              <a:rPr lang="en-US" sz="2300" kern="1200" dirty="0" smtClean="0"/>
              <a:t> single neutrons</a:t>
            </a:r>
          </a:p>
          <a:p>
            <a:pPr marL="1353312" lvl="3" indent="-18288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 3"/>
              <a:buChar char=""/>
              <a:defRPr/>
            </a:pPr>
            <a:r>
              <a:rPr lang="en-US" sz="2300" kern="1200" dirty="0" smtClean="0"/>
              <a:t>19 double neutrons (38 total)</a:t>
            </a:r>
          </a:p>
          <a:p>
            <a:pPr marL="1133856" lvl="2" indent="-22860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95000"/>
              <a:buFont typeface="Wingdings"/>
              <a:buChar char=""/>
              <a:defRPr/>
            </a:pPr>
            <a:r>
              <a:rPr lang="en-US" kern="1200" dirty="0" smtClean="0"/>
              <a:t>20 neutrons through </a:t>
            </a:r>
            <a:r>
              <a:rPr lang="el-GR" kern="1200" dirty="0" smtClean="0"/>
              <a:t>ν</a:t>
            </a:r>
            <a:r>
              <a:rPr lang="en-US" kern="1200" baseline="-25000" dirty="0" smtClean="0"/>
              <a:t>x</a:t>
            </a:r>
            <a:r>
              <a:rPr lang="en-US" kern="1200" dirty="0" smtClean="0"/>
              <a:t> neutral current channels</a:t>
            </a:r>
          </a:p>
          <a:p>
            <a:pPr marL="1353312" lvl="3" indent="-18288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 3"/>
              <a:buChar char=""/>
              <a:defRPr/>
            </a:pPr>
            <a:r>
              <a:rPr lang="en-US" sz="2300" kern="1200" dirty="0" smtClean="0"/>
              <a:t>8 single neutrons</a:t>
            </a:r>
          </a:p>
          <a:p>
            <a:pPr marL="1353312" lvl="3" indent="-18288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 3"/>
              <a:buChar char=""/>
              <a:defRPr/>
            </a:pPr>
            <a:r>
              <a:rPr lang="en-US" sz="2300" kern="1200" dirty="0" smtClean="0"/>
              <a:t>6 double neutrons (12 total)</a:t>
            </a:r>
          </a:p>
          <a:p>
            <a:pPr marL="1353312" lvl="3" indent="-182880" fontAlgn="auto">
              <a:lnSpc>
                <a:spcPct val="80000"/>
              </a:lnSpc>
              <a:spcAft>
                <a:spcPts val="0"/>
              </a:spcAft>
              <a:buClr>
                <a:schemeClr val="tx1"/>
              </a:buClr>
              <a:buSzPct val="100000"/>
              <a:buFont typeface="Wingdings 3"/>
              <a:buChar char=""/>
              <a:defRPr/>
            </a:pPr>
            <a:endParaRPr lang="en-US" sz="2300" kern="1200" dirty="0" smtClean="0"/>
          </a:p>
          <a:p>
            <a:pPr marL="548640" lvl="0" indent="-411480" fontAlgn="auto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None/>
              <a:defRPr/>
            </a:pPr>
            <a:r>
              <a:rPr lang="en-US" sz="2600" kern="1200" dirty="0" smtClean="0"/>
              <a:t>  ~ 88 neutrons liberated; </a:t>
            </a:r>
            <a:r>
              <a:rPr lang="en-US" sz="2600" kern="1200" dirty="0" err="1" smtClean="0">
                <a:solidFill>
                  <a:srgbClr val="FF0000"/>
                </a:solidFill>
              </a:rPr>
              <a:t>ie</a:t>
            </a:r>
            <a:r>
              <a:rPr lang="en-US" sz="2600" kern="1200" dirty="0" smtClean="0">
                <a:solidFill>
                  <a:srgbClr val="FF0000"/>
                </a:solidFill>
              </a:rPr>
              <a:t>. ~1.1 n/</a:t>
            </a:r>
            <a:r>
              <a:rPr lang="en-US" sz="2600" kern="1200" dirty="0" err="1" smtClean="0">
                <a:solidFill>
                  <a:srgbClr val="FF0000"/>
                </a:solidFill>
              </a:rPr>
              <a:t>tonne</a:t>
            </a:r>
            <a:r>
              <a:rPr lang="en-US" sz="2600" kern="1200" dirty="0" smtClean="0">
                <a:solidFill>
                  <a:srgbClr val="FF0000"/>
                </a:solidFill>
              </a:rPr>
              <a:t> of </a:t>
            </a:r>
            <a:r>
              <a:rPr lang="en-US" sz="2600" kern="1200" dirty="0" err="1" smtClean="0">
                <a:solidFill>
                  <a:srgbClr val="FF0000"/>
                </a:solidFill>
              </a:rPr>
              <a:t>Pb</a:t>
            </a:r>
            <a:endParaRPr lang="en-US" sz="2600" kern="1200" dirty="0" smtClean="0">
              <a:solidFill>
                <a:srgbClr val="FF0000"/>
              </a:solidFill>
            </a:endParaRPr>
          </a:p>
          <a:p>
            <a:pPr marL="548640" lvl="0" indent="-411480" fontAlgn="auto">
              <a:lnSpc>
                <a:spcPct val="80000"/>
              </a:lnSpc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None/>
              <a:defRPr/>
            </a:pPr>
            <a:endParaRPr lang="en-US" sz="1800" kern="1200" dirty="0" smtClean="0">
              <a:solidFill>
                <a:srgbClr val="FF0000"/>
              </a:solidFill>
            </a:endParaRP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r>
              <a:rPr lang="en-US" sz="1500" kern="1200" dirty="0" smtClean="0">
                <a:solidFill>
                  <a:prstClr val="black"/>
                </a:solidFill>
              </a:rPr>
              <a:t>†- cross-sections from Engel, McLaughlin, Volpe, Phys. Rev. D 67, 013005 (2003)</a:t>
            </a:r>
          </a:p>
          <a:p>
            <a:pPr marL="0" lvl="0" indent="0" eaLnBrk="0" hangingPunct="0">
              <a:spcBef>
                <a:spcPct val="0"/>
              </a:spcBef>
              <a:buClrTx/>
              <a:buSzTx/>
              <a:buNone/>
            </a:pPr>
            <a:endParaRPr lang="en-US" sz="1500" kern="1200" dirty="0" smtClean="0">
              <a:solidFill>
                <a:prstClr val="black"/>
              </a:solidFill>
            </a:endParaRPr>
          </a:p>
          <a:p>
            <a:pPr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300" dirty="0" smtClean="0"/>
              <a:t>For HALO neutron detection efficiencies of 50% have been obtained in MC studies optimizing the detector geometry, the mass and location of neutron moderator, and enveloping the detector in a neutron reflector.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E3B-7BEB-4E83-BC99-B46336D21B51}" type="slidenum">
              <a:rPr lang="en-CA" altLang="en-US" smtClean="0"/>
              <a:pPr/>
              <a:t>6</a:t>
            </a:fld>
            <a:endParaRPr lang="en-CA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8"/>
          <p:cNvGrpSpPr>
            <a:grpSpLocks/>
          </p:cNvGrpSpPr>
          <p:nvPr/>
        </p:nvGrpSpPr>
        <p:grpSpPr bwMode="auto">
          <a:xfrm>
            <a:off x="0" y="1600200"/>
            <a:ext cx="3200400" cy="1447800"/>
            <a:chOff x="153" y="3072"/>
            <a:chExt cx="2487" cy="1101"/>
          </a:xfrm>
        </p:grpSpPr>
        <p:pic>
          <p:nvPicPr>
            <p:cNvPr id="9" name="Picture 9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6" y="3072"/>
              <a:ext cx="2064" cy="1101"/>
            </a:xfrm>
            <a:prstGeom prst="rect">
              <a:avLst/>
            </a:prstGeom>
            <a:noFill/>
            <a:ln w="63500" algn="ctr">
              <a:noFill/>
              <a:miter lim="800000"/>
              <a:headEnd/>
              <a:tailEnd/>
            </a:ln>
            <a:effectLst/>
          </p:spPr>
        </p:pic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153" y="3094"/>
              <a:ext cx="408" cy="10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CC:</a:t>
              </a:r>
            </a:p>
            <a:p>
              <a:pPr algn="r"/>
              <a:endParaRPr lang="en-US" sz="1200" dirty="0">
                <a:solidFill>
                  <a:schemeClr val="accent2"/>
                </a:solidFill>
                <a:latin typeface="Comic Sans MS" pitchFamily="66" charset="0"/>
              </a:endParaRPr>
            </a:p>
            <a:p>
              <a:pPr algn="r"/>
              <a:endParaRPr lang="en-US" sz="1200" dirty="0">
                <a:solidFill>
                  <a:schemeClr val="accent2"/>
                </a:solidFill>
                <a:latin typeface="Comic Sans MS" pitchFamily="66" charset="0"/>
              </a:endParaRPr>
            </a:p>
            <a:p>
              <a:pPr algn="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  <a:latin typeface="Comic Sans MS" pitchFamily="66" charset="0"/>
                </a:rPr>
                <a:t>NC:</a:t>
              </a:r>
            </a:p>
            <a:p>
              <a:pPr algn="r"/>
              <a:endParaRPr lang="en-US" sz="1600" dirty="0">
                <a:solidFill>
                  <a:schemeClr val="accent2"/>
                </a:solidFill>
                <a:latin typeface="Comic Sans MS" pitchFamily="66" charset="0"/>
              </a:endParaRPr>
            </a:p>
          </p:txBody>
        </p:sp>
      </p:grp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200400"/>
            <a:ext cx="2438400" cy="2514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8305800" y="762000"/>
            <a:ext cx="6553200" cy="2971800"/>
          </a:xfrm>
          <a:prstGeom prst="rect">
            <a:avLst/>
          </a:prstGeom>
          <a:noFill/>
          <a:ln/>
        </p:spPr>
        <p:txBody>
          <a:bodyPr vert="horz" lIns="91434" tIns="45717" rIns="91434" bIns="45717">
            <a:normAutofit/>
          </a:bodyPr>
          <a:lstStyle/>
          <a:p>
            <a:pPr marL="548640" marR="0" lvl="0" indent="-41148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tx1">
                  <a:shade val="95000"/>
                </a:schemeClr>
              </a:buClr>
              <a:buSzPct val="65000"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19263"/>
            <a:ext cx="2590800" cy="4411662"/>
          </a:xfrm>
        </p:spPr>
        <p:txBody>
          <a:bodyPr>
            <a:noAutofit/>
          </a:bodyPr>
          <a:lstStyle/>
          <a:p>
            <a:r>
              <a:rPr lang="en-CA" sz="1500" dirty="0" smtClean="0"/>
              <a:t>4/5</a:t>
            </a:r>
            <a:r>
              <a:rPr lang="en-CA" sz="1500" baseline="30000" dirty="0" smtClean="0"/>
              <a:t>th</a:t>
            </a:r>
            <a:r>
              <a:rPr lang="en-CA" sz="1500" dirty="0" smtClean="0"/>
              <a:t> of shielding in place</a:t>
            </a:r>
          </a:p>
          <a:p>
            <a:r>
              <a:rPr lang="en-CA" sz="1500" dirty="0" smtClean="0"/>
              <a:t>Cabling complete</a:t>
            </a:r>
          </a:p>
          <a:p>
            <a:r>
              <a:rPr lang="en-CA" sz="1500" dirty="0" smtClean="0"/>
              <a:t>Readout complete</a:t>
            </a:r>
          </a:p>
          <a:p>
            <a:r>
              <a:rPr lang="en-CA" sz="1500" dirty="0" smtClean="0">
                <a:solidFill>
                  <a:srgbClr val="FF0000"/>
                </a:solidFill>
              </a:rPr>
              <a:t>HV on all channels and full detector being read-out since May 8</a:t>
            </a:r>
            <a:r>
              <a:rPr lang="en-CA" sz="1500" baseline="30000" dirty="0" smtClean="0">
                <a:solidFill>
                  <a:srgbClr val="FF0000"/>
                </a:solidFill>
              </a:rPr>
              <a:t>th</a:t>
            </a:r>
            <a:r>
              <a:rPr lang="en-CA" sz="1500" dirty="0" smtClean="0">
                <a:solidFill>
                  <a:srgbClr val="FF0000"/>
                </a:solidFill>
              </a:rPr>
              <a:t> 2012.</a:t>
            </a:r>
          </a:p>
          <a:p>
            <a:r>
              <a:rPr lang="en-CA" sz="1500" dirty="0" smtClean="0"/>
              <a:t>Upgrade of electronics pending</a:t>
            </a:r>
          </a:p>
          <a:p>
            <a:r>
              <a:rPr lang="en-CA" sz="1500" dirty="0" smtClean="0"/>
              <a:t>Calibration / characterization started</a:t>
            </a:r>
          </a:p>
          <a:p>
            <a:pPr>
              <a:buNone/>
            </a:pPr>
            <a:endParaRPr lang="en-CA" sz="1500" dirty="0" smtClean="0"/>
          </a:p>
          <a:p>
            <a:pPr>
              <a:buNone/>
            </a:pPr>
            <a:r>
              <a:rPr lang="en-CA" sz="1500" dirty="0" smtClean="0"/>
              <a:t>Plans</a:t>
            </a:r>
          </a:p>
          <a:p>
            <a:r>
              <a:rPr lang="en-CA" sz="1500" dirty="0" smtClean="0"/>
              <a:t> shielding compete in June</a:t>
            </a:r>
          </a:p>
          <a:p>
            <a:r>
              <a:rPr lang="en-CA" sz="1500" dirty="0" smtClean="0"/>
              <a:t>Participate in SNEWS by year end</a:t>
            </a:r>
            <a:endParaRPr lang="en-CA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E3B-7BEB-4E83-BC99-B46336D21B51}" type="slidenum">
              <a:rPr lang="en-CA" altLang="en-US" smtClean="0"/>
              <a:pPr/>
              <a:t>7</a:t>
            </a:fld>
            <a:endParaRPr lang="en-CA" alt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940" y="1752600"/>
            <a:ext cx="584708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4953000" cy="1295400"/>
          </a:xfrm>
        </p:spPr>
        <p:txBody>
          <a:bodyPr>
            <a:noAutofit/>
          </a:bodyPr>
          <a:lstStyle/>
          <a:p>
            <a:r>
              <a:rPr lang="en-US" sz="40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Status today</a:t>
            </a:r>
            <a:r>
              <a:rPr lang="en-CA" sz="3600" dirty="0" smtClean="0">
                <a:solidFill>
                  <a:srgbClr val="00B0F0"/>
                </a:solidFill>
              </a:rPr>
              <a:t> </a:t>
            </a:r>
            <a:endParaRPr lang="en-CA" sz="3600" dirty="0">
              <a:solidFill>
                <a:srgbClr val="00B0F0"/>
              </a:solidFill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199"/>
            <a:ext cx="8229600" cy="1101725"/>
          </a:xfrm>
        </p:spPr>
        <p:txBody>
          <a:bodyPr>
            <a:normAutofit fontScale="77500" lnSpcReduction="20000"/>
          </a:bodyPr>
          <a:lstStyle/>
          <a:p>
            <a:r>
              <a:rPr lang="en-CA" dirty="0" smtClean="0"/>
              <a:t>Preamp / ADC pairing with best resolution (left)</a:t>
            </a:r>
          </a:p>
          <a:p>
            <a:r>
              <a:rPr lang="en-CA" dirty="0" smtClean="0"/>
              <a:t>Preamp / ADC pairing with best </a:t>
            </a:r>
            <a:r>
              <a:rPr lang="el-GR" dirty="0" smtClean="0">
                <a:latin typeface="Times New Roman"/>
                <a:cs typeface="Times New Roman"/>
              </a:rPr>
              <a:t>γ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  <a:r>
              <a:rPr lang="en-CA" dirty="0" smtClean="0">
                <a:cs typeface="Times New Roman"/>
              </a:rPr>
              <a:t>/ n separation (right)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1E3B-7BEB-4E83-BC99-B46336D21B51}" type="slidenum">
              <a:rPr lang="en-CA" altLang="en-US" smtClean="0"/>
              <a:pPr/>
              <a:t>8</a:t>
            </a:fld>
            <a:endParaRPr lang="en-CA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905000"/>
            <a:ext cx="4419600" cy="3132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468" y="1937656"/>
            <a:ext cx="4486979" cy="3064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4953000" cy="1295400"/>
          </a:xfrm>
        </p:spPr>
        <p:txBody>
          <a:bodyPr>
            <a:noAutofit/>
          </a:bodyPr>
          <a:lstStyle/>
          <a:p>
            <a:r>
              <a:rPr lang="en-US" sz="40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Performance</a:t>
            </a:r>
            <a:endParaRPr lang="en-CA" sz="3600" dirty="0">
              <a:solidFill>
                <a:srgbClr val="00B0F0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CA" dirty="0" smtClean="0"/>
              <a:t>A trigger condition of 6 neutrons in a 2 second window gives sensitivity out to </a:t>
            </a:r>
            <a:r>
              <a:rPr lang="en-CA" dirty="0" smtClean="0">
                <a:latin typeface="Times New Roman"/>
                <a:cs typeface="Times New Roman"/>
              </a:rPr>
              <a:t>~20 </a:t>
            </a:r>
            <a:r>
              <a:rPr lang="en-CA" dirty="0" err="1" smtClean="0"/>
              <a:t>kpc</a:t>
            </a:r>
            <a:r>
              <a:rPr lang="en-CA" dirty="0" smtClean="0"/>
              <a:t> (for </a:t>
            </a:r>
            <a:r>
              <a:rPr lang="en-US" kern="1200" dirty="0" smtClean="0"/>
              <a:t>T=8 </a:t>
            </a:r>
            <a:r>
              <a:rPr lang="en-US" kern="1200" dirty="0" err="1" smtClean="0"/>
              <a:t>MeV</a:t>
            </a:r>
            <a:r>
              <a:rPr lang="en-US" kern="1200" dirty="0" smtClean="0"/>
              <a:t> for </a:t>
            </a:r>
            <a:r>
              <a:rPr lang="en-US" sz="2900" kern="1200" dirty="0" smtClean="0">
                <a:sym typeface="Symbol" pitchFamily="18" charset="2"/>
              </a:rPr>
              <a:t></a:t>
            </a:r>
            <a:r>
              <a:rPr lang="en-US" sz="2900" kern="1200" baseline="-25000" dirty="0" smtClean="0">
                <a:sym typeface="Symbol" pitchFamily="18" charset="2"/>
              </a:rPr>
              <a:t>”</a:t>
            </a:r>
            <a:r>
              <a:rPr lang="el-GR" kern="1200" baseline="-25000" dirty="0" smtClean="0"/>
              <a:t>μ</a:t>
            </a:r>
            <a:r>
              <a:rPr lang="en-CA" kern="1200" baseline="-25000" dirty="0" smtClean="0"/>
              <a:t>” </a:t>
            </a:r>
            <a:r>
              <a:rPr lang="en-CA" kern="1200" dirty="0" smtClean="0"/>
              <a:t>)</a:t>
            </a:r>
            <a:endParaRPr lang="en-CA" dirty="0" smtClean="0"/>
          </a:p>
          <a:p>
            <a:r>
              <a:rPr lang="en-CA" dirty="0" smtClean="0"/>
              <a:t>Fast and thermal neutrons in SNOLAB occur at 4000 and 4100 neutrons/m</a:t>
            </a:r>
            <a:r>
              <a:rPr lang="en-CA" baseline="30000" dirty="0" smtClean="0"/>
              <a:t>2</a:t>
            </a:r>
            <a:r>
              <a:rPr lang="en-CA" dirty="0" smtClean="0"/>
              <a:t>/day respectively</a:t>
            </a:r>
          </a:p>
          <a:p>
            <a:r>
              <a:rPr lang="en-CA" dirty="0" smtClean="0"/>
              <a:t>A background event rate of 150 </a:t>
            </a:r>
            <a:r>
              <a:rPr lang="en-CA" dirty="0" err="1" smtClean="0"/>
              <a:t>mHz</a:t>
            </a:r>
            <a:r>
              <a:rPr lang="en-CA" dirty="0" smtClean="0"/>
              <a:t> from all sources will randomly satisfy the trigger condition once per month. We take this as the target false alert rate for SNEWS (presently at 170 </a:t>
            </a:r>
            <a:r>
              <a:rPr lang="en-CA" dirty="0" err="1" smtClean="0"/>
              <a:t>mHz</a:t>
            </a:r>
            <a:r>
              <a:rPr lang="en-CA" dirty="0" smtClean="0"/>
              <a:t> with partial shielding)</a:t>
            </a:r>
          </a:p>
          <a:p>
            <a:r>
              <a:rPr lang="en-CA" dirty="0" smtClean="0"/>
              <a:t>Bulk 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CA" dirty="0" smtClean="0">
                <a:latin typeface="Times New Roman"/>
                <a:cs typeface="Times New Roman"/>
              </a:rPr>
              <a:t> </a:t>
            </a:r>
            <a:r>
              <a:rPr lang="en-CA" dirty="0" smtClean="0">
                <a:cs typeface="Times New Roman"/>
              </a:rPr>
              <a:t>contamination in the CVD nickel tubes gives a negligible 22 +/- 1 events in neutron window per day for the whole array</a:t>
            </a:r>
          </a:p>
          <a:p>
            <a:r>
              <a:rPr lang="en-CA" dirty="0" smtClean="0">
                <a:latin typeface="Times New Roman"/>
                <a:cs typeface="Times New Roman"/>
              </a:rPr>
              <a:t>(</a:t>
            </a:r>
            <a:r>
              <a:rPr lang="el-GR" dirty="0" smtClean="0">
                <a:latin typeface="Times New Roman"/>
                <a:cs typeface="Times New Roman"/>
              </a:rPr>
              <a:t>α</a:t>
            </a:r>
            <a:r>
              <a:rPr lang="en-CA" dirty="0" smtClean="0">
                <a:latin typeface="Times New Roman"/>
                <a:cs typeface="Times New Roman"/>
              </a:rPr>
              <a:t>, n) </a:t>
            </a:r>
            <a:r>
              <a:rPr lang="en-CA" dirty="0" smtClean="0">
                <a:cs typeface="Times New Roman"/>
              </a:rPr>
              <a:t>reactions not simulated in the HALO GEANT MC but the threshold in </a:t>
            </a:r>
            <a:r>
              <a:rPr lang="en-CA" dirty="0" err="1" smtClean="0">
                <a:cs typeface="Times New Roman"/>
              </a:rPr>
              <a:t>Pb</a:t>
            </a:r>
            <a:r>
              <a:rPr lang="en-CA" dirty="0" smtClean="0">
                <a:cs typeface="Times New Roman"/>
              </a:rPr>
              <a:t> is 15.2 </a:t>
            </a:r>
            <a:r>
              <a:rPr lang="en-CA" dirty="0" err="1" smtClean="0">
                <a:cs typeface="Times New Roman"/>
              </a:rPr>
              <a:t>MeV</a:t>
            </a:r>
            <a:endParaRPr lang="en-CA" dirty="0" smtClean="0">
              <a:cs typeface="Times New Roman"/>
            </a:endParaRPr>
          </a:p>
          <a:p>
            <a:r>
              <a:rPr lang="en-CA" dirty="0" smtClean="0">
                <a:cs typeface="Times New Roman"/>
              </a:rPr>
              <a:t>Cosmic ray </a:t>
            </a:r>
            <a:r>
              <a:rPr lang="en-CA" dirty="0" err="1" smtClean="0">
                <a:cs typeface="Times New Roman"/>
              </a:rPr>
              <a:t>muon</a:t>
            </a:r>
            <a:r>
              <a:rPr lang="en-CA" dirty="0" smtClean="0">
                <a:cs typeface="Times New Roman"/>
              </a:rPr>
              <a:t> rate is &lt; 2 per day. Rate of </a:t>
            </a:r>
            <a:r>
              <a:rPr lang="en-CA" dirty="0" err="1" smtClean="0">
                <a:cs typeface="Times New Roman"/>
              </a:rPr>
              <a:t>spallation</a:t>
            </a:r>
            <a:r>
              <a:rPr lang="en-CA" dirty="0" smtClean="0">
                <a:cs typeface="Times New Roman"/>
              </a:rPr>
              <a:t> events not yet calculated.</a:t>
            </a:r>
            <a:endParaRPr lang="en-CA" dirty="0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8046" y="152400"/>
            <a:ext cx="166675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/>
          <a:p>
            <a:fld id="{B8D41E3B-7BEB-4E83-BC99-B46336D21B51}" type="slidenum">
              <a:rPr lang="en-CA" altLang="en-US" smtClean="0"/>
              <a:pPr/>
              <a:t>9</a:t>
            </a:fld>
            <a:endParaRPr lang="en-CA" alt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5638800" cy="1295400"/>
          </a:xfrm>
          <a:solidFill>
            <a:schemeClr val="bg1"/>
          </a:solidFill>
        </p:spPr>
        <p:txBody>
          <a:bodyPr anchor="ctr" anchorCtr="0">
            <a:normAutofit fontScale="90000"/>
          </a:bodyPr>
          <a:lstStyle/>
          <a:p>
            <a:r>
              <a:rPr lang="en-US" sz="4800" kern="1200" dirty="0" smtClean="0">
                <a:ln w="6350">
                  <a:noFill/>
                </a:ln>
                <a:solidFill>
                  <a:srgbClr val="00B0F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</a:rPr>
              <a:t>Backgrounds and SNEWS</a:t>
            </a:r>
            <a:r>
              <a:rPr lang="en-CA" sz="4400" dirty="0" smtClean="0">
                <a:solidFill>
                  <a:srgbClr val="00B0F0"/>
                </a:solidFill>
              </a:rPr>
              <a:t> </a:t>
            </a:r>
            <a:endParaRPr lang="en-CA" sz="4400" dirty="0">
              <a:solidFill>
                <a:srgbClr val="00B0F0"/>
              </a:solidFill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r>
              <a:rPr lang="en-CA" altLang="en-US" dirty="0" smtClean="0"/>
              <a:t>SNOLAB Grand Opening</a:t>
            </a:r>
            <a:endParaRPr lang="en-CA" alt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/>
          <a:p>
            <a:r>
              <a:rPr lang="en-US" altLang="en-US" dirty="0" smtClean="0"/>
              <a:t>May 14, 2012</a:t>
            </a:r>
            <a:endParaRPr lang="en-CA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design 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 design template</Template>
  <TotalTime>6882</TotalTime>
  <Words>727</Words>
  <Application>Microsoft Office PowerPoint</Application>
  <PresentationFormat>On-screen Show (4:3)</PresentationFormat>
  <Paragraphs>114</Paragraphs>
  <Slides>11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Network design template</vt:lpstr>
      <vt:lpstr>Document</vt:lpstr>
      <vt:lpstr>HALO SNEWS report at Neutrino 2012</vt:lpstr>
      <vt:lpstr>HALO  -  a Helium and Lead Observatory</vt:lpstr>
      <vt:lpstr>Comparative ν-nuclear cross-sections</vt:lpstr>
      <vt:lpstr>Pb nuclear physics</vt:lpstr>
      <vt:lpstr>Flavour Sensitivities</vt:lpstr>
      <vt:lpstr>Supernova signal </vt:lpstr>
      <vt:lpstr>Status today </vt:lpstr>
      <vt:lpstr>Performance</vt:lpstr>
      <vt:lpstr>Backgrounds and SNEWS </vt:lpstr>
      <vt:lpstr>Summary </vt:lpstr>
      <vt:lpstr>The HALO Collaboration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cjv</dc:creator>
  <cp:lastModifiedBy>cjv</cp:lastModifiedBy>
  <cp:revision>51</cp:revision>
  <cp:lastPrinted>1601-01-01T00:00:00Z</cp:lastPrinted>
  <dcterms:created xsi:type="dcterms:W3CDTF">2011-07-17T20:02:20Z</dcterms:created>
  <dcterms:modified xsi:type="dcterms:W3CDTF">2012-06-11T03:32:37Z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