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6" r:id="rId2"/>
    <p:sldMasterId id="2147483672" r:id="rId3"/>
    <p:sldMasterId id="2147483676" r:id="rId4"/>
  </p:sldMasterIdLst>
  <p:notesMasterIdLst>
    <p:notesMasterId r:id="rId14"/>
  </p:notesMasterIdLst>
  <p:sldIdLst>
    <p:sldId id="256" r:id="rId5"/>
    <p:sldId id="355" r:id="rId6"/>
    <p:sldId id="356" r:id="rId7"/>
    <p:sldId id="361" r:id="rId8"/>
    <p:sldId id="362" r:id="rId9"/>
    <p:sldId id="359" r:id="rId10"/>
    <p:sldId id="364" r:id="rId11"/>
    <p:sldId id="360" r:id="rId12"/>
    <p:sldId id="363" r:id="rId13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FF3399"/>
    <a:srgbClr val="003300"/>
    <a:srgbClr val="CC3300"/>
    <a:srgbClr val="000099"/>
    <a:srgbClr val="FF00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BF39E53-74A7-48DC-A5B0-618774B60E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1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8/4/10</a:t>
            </a:r>
            <a:endParaRPr lang="en-US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Alec Habig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ln w="9525">
            <a:headEnd/>
            <a:tailEnd/>
          </a:ln>
        </p:spPr>
        <p:txBody>
          <a:bodyPr lIns="92075" tIns="46037" rIns="92075" bIns="46037"/>
          <a:lstStyle>
            <a:lvl1pPr>
              <a:defRPr/>
            </a:lvl1pPr>
          </a:lstStyle>
          <a:p>
            <a:r>
              <a:rPr lang="en-US"/>
              <a:t>Page </a:t>
            </a:r>
            <a:fld id="{B6CBAF03-DE00-4C13-86B3-C87A56A7C3A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534988" y="1295400"/>
            <a:ext cx="7923212" cy="228600"/>
            <a:chOff x="337" y="816"/>
            <a:chExt cx="4991" cy="144"/>
          </a:xfrm>
        </p:grpSpPr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337" y="816"/>
              <a:ext cx="4991" cy="0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337" y="874"/>
              <a:ext cx="4991" cy="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337" y="917"/>
              <a:ext cx="4991" cy="0"/>
            </a:xfrm>
            <a:prstGeom prst="line">
              <a:avLst/>
            </a:prstGeom>
            <a:noFill/>
            <a:ln w="25400">
              <a:solidFill>
                <a:srgbClr val="99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337" y="960"/>
              <a:ext cx="4991" cy="0"/>
            </a:xfrm>
            <a:prstGeom prst="line">
              <a:avLst/>
            </a:prstGeom>
            <a:noFill/>
            <a:ln w="12700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36" name="Picture 16" descr="um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8600"/>
            <a:ext cx="1371600" cy="919163"/>
          </a:xfrm>
          <a:prstGeom prst="rect">
            <a:avLst/>
          </a:prstGeom>
          <a:noFill/>
        </p:spPr>
      </p:pic>
      <p:pic>
        <p:nvPicPr>
          <p:cNvPr id="5137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3038"/>
            <a:ext cx="13716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11B-8A79-420B-A9D4-64122FADF8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DA47-67D2-4725-95DF-DA2A6B04EE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D2F4-6D9B-42E6-9139-D4E5ACD7FD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AAA-3A5C-473B-A0C2-13DC26691D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E0B1-213B-4B36-AB3F-5FA4F54D18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A4C9-3D15-490C-ABDB-B538C365C4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A8C7-E5D7-4B64-844B-41F73C2C38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7911" y="1526467"/>
            <a:ext cx="4318641" cy="47186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834547" y="1527175"/>
            <a:ext cx="3959225" cy="229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831299" y="3936471"/>
            <a:ext cx="3959225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p3d extrusionH="57150">
              <a:bevelT w="38100" h="38100"/>
            </a:sp3d>
          </a:bodyPr>
          <a:lstStyle>
            <a:lvl1pPr>
              <a:defRPr sz="4000">
                <a:solidFill>
                  <a:srgbClr val="C00000"/>
                </a:solidFill>
                <a:effectLst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784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4136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6565"/>
                </a:solidFill>
              </a:defRPr>
            </a:lvl1pPr>
          </a:lstStyle>
          <a:p>
            <a:pPr>
              <a:defRPr/>
            </a:pPr>
            <a:r>
              <a:rPr lang="en-US" smtClean="0"/>
              <a:t>8/4/10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675120"/>
            <a:ext cx="5486400" cy="182880"/>
          </a:xfrm>
        </p:spPr>
        <p:txBody>
          <a:bodyPr/>
          <a:lstStyle>
            <a:lvl1pPr>
              <a:defRPr>
                <a:solidFill>
                  <a:srgbClr val="FF6565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Alec Habig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675120"/>
            <a:ext cx="1828800" cy="182880"/>
          </a:xfrm>
        </p:spPr>
        <p:txBody>
          <a:bodyPr anchor="ctr"/>
          <a:lstStyle>
            <a:lvl1pPr>
              <a:defRPr>
                <a:solidFill>
                  <a:srgbClr val="FF6565"/>
                </a:solidFill>
              </a:defRPr>
            </a:lvl1pPr>
          </a:lstStyle>
          <a:p>
            <a:pPr>
              <a:defRPr/>
            </a:pPr>
            <a:fld id="{E1B181D0-B2D9-4812-A01C-50288EBFF5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2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8/4/10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Alec Habig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9371EC9B-01E4-4352-A3B0-187218EED77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4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E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331720"/>
            <a:ext cx="7772400" cy="1508760"/>
          </a:xfrm>
        </p:spPr>
        <p:txBody>
          <a:bodyPr anchor="t">
            <a:noAutofit/>
          </a:bodyPr>
          <a:lstStyle>
            <a:lvl1pPr algn="l">
              <a:defRPr sz="4800" b="1" cap="all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6565"/>
                </a:solidFill>
              </a:defRPr>
            </a:lvl1pPr>
          </a:lstStyle>
          <a:p>
            <a:r>
              <a:rPr lang="en-US" smtClean="0"/>
              <a:t>8/4/10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6565"/>
                </a:solidFill>
              </a:defRPr>
            </a:lvl1pPr>
          </a:lstStyle>
          <a:p>
            <a:r>
              <a:rPr lang="en-US" smtClean="0"/>
              <a:t>Alec Habig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6565"/>
                </a:solidFill>
              </a:defRPr>
            </a:lvl1pPr>
          </a:lstStyle>
          <a:p>
            <a:fld id="{16974A56-9E12-4CC2-B3C4-077A613A46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25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95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29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01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99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2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4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16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A56-9E12-4CC2-B3C4-077A613A46B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8/4/10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Alec Habig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A2B60417-B3F2-45D4-9414-ABB640C9F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8/4/10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Alec Habig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A5303CC4-D69A-4FAC-8FF2-10C469A9FE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6931-32EE-47B0-B526-928607BC5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DA78-D4FD-4F76-85B5-F740C07AFB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A176-7637-47D9-A38B-2B4BDC2C8F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2D0A-2FBC-45B8-BC68-BBE08BA83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E4F3-FEEE-4C23-9AC5-79F50DEE46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5943600" cy="1274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 smtClean="0"/>
              <a:t>8/4/10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dirty="0"/>
              <a:t>Alec Habig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579438" y="1287463"/>
            <a:ext cx="7985125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r>
              <a:rPr lang="en-US"/>
              <a:t>Page </a:t>
            </a:r>
            <a:fld id="{98455422-9347-4721-8602-CF54ECE9321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8" name="Picture 12" descr="umd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304800"/>
            <a:ext cx="914400" cy="612775"/>
          </a:xfrm>
          <a:prstGeom prst="rect">
            <a:avLst/>
          </a:prstGeom>
          <a:noFill/>
        </p:spPr>
      </p:pic>
      <p:pic>
        <p:nvPicPr>
          <p:cNvPr id="4110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95275"/>
            <a:ext cx="11049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9400" y="136970"/>
            <a:ext cx="7302500" cy="917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8/4/10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Alec Habig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AE93311-648C-4007-B15F-3B41081934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25425"/>
            <a:ext cx="14097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WordArt 9"/>
          <p:cNvSpPr>
            <a:spLocks noChangeArrowheads="1" noChangeShapeType="1" noTextEdit="1"/>
          </p:cNvSpPr>
          <p:nvPr/>
        </p:nvSpPr>
        <p:spPr bwMode="auto">
          <a:xfrm>
            <a:off x="1616075" y="995363"/>
            <a:ext cx="7297738" cy="44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___________________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-27432"/>
            <a:ext cx="9144000" cy="502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675120"/>
            <a:ext cx="9144000" cy="18288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800" dirty="0" smtClean="0">
              <a:solidFill>
                <a:srgbClr val="FF656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4111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548481"/>
            <a:ext cx="8229600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75120"/>
            <a:ext cx="1828800" cy="18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656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eaLnBrk="1" hangingPunct="1">
              <a:defRPr/>
            </a:pPr>
            <a:r>
              <a:rPr lang="en-US" smtClean="0"/>
              <a:t>8/4/10</a:t>
            </a:r>
            <a:endParaRPr lang="en-US" dirty="0"/>
          </a:p>
        </p:txBody>
      </p:sp>
      <p:sp>
        <p:nvSpPr>
          <p:cNvPr id="439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675120"/>
            <a:ext cx="5486400" cy="18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656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eaLnBrk="1" hangingPunct="1">
              <a:defRPr/>
            </a:pPr>
            <a:r>
              <a:rPr lang="en-US" smtClean="0"/>
              <a:t>Alec Habig</a:t>
            </a:r>
            <a:endParaRPr lang="en-US" dirty="0"/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675120"/>
            <a:ext cx="1828800" cy="18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656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eaLnBrk="1" hangingPunct="1">
              <a:defRPr/>
            </a:pPr>
            <a:fld id="{E1B181D0-B2D9-4812-A01C-50288EBFF53D}" type="slidenum">
              <a:rPr lang="en-US" smtClean="0"/>
              <a:pPr eaLnBrk="1" hangingPunct="1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7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0">
          <a:solidFill>
            <a:schemeClr val="bg1"/>
          </a:solidFill>
          <a:effectLst/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5437"/>
            <a:ext cx="91440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9714" y="6675120"/>
            <a:ext cx="1828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eaLnBrk="1" hangingPunct="1"/>
            <a:r>
              <a:rPr lang="en-US" smtClean="0">
                <a:solidFill>
                  <a:prstClr val="white"/>
                </a:solidFill>
              </a:rPr>
              <a:t>8/4/10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675120"/>
            <a:ext cx="5486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eaLnBrk="1" hangingPunct="1"/>
            <a:r>
              <a:rPr lang="en-US" smtClean="0">
                <a:solidFill>
                  <a:prstClr val="white"/>
                </a:solidFill>
              </a:rPr>
              <a:t>Alec Habig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675437"/>
            <a:ext cx="1828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eaLnBrk="1" hangingPunct="1"/>
            <a:fld id="{16974A56-9E12-4CC2-B3C4-077A613A46B5}" type="slidenum">
              <a:rPr lang="en-US" smtClean="0">
                <a:solidFill>
                  <a:prstClr val="white"/>
                </a:solidFill>
              </a:rPr>
              <a:pPr eaLnBrk="1" hangingPunct="1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3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desy.de/indico/event/18342/session/35/contribution/326/material/poster/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905000"/>
            <a:ext cx="8001000" cy="121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5400" dirty="0" err="1" smtClean="0"/>
              <a:t>NOvA</a:t>
            </a:r>
            <a:r>
              <a:rPr lang="en-US" sz="5400" dirty="0" smtClean="0"/>
              <a:t> Supernova Status</a:t>
            </a:r>
            <a:endParaRPr lang="en-US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34000"/>
            <a:ext cx="6400800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Alec Habig, Andrey </a:t>
            </a:r>
            <a:r>
              <a:rPr lang="en-US" sz="2400" dirty="0" err="1" smtClean="0"/>
              <a:t>Sheshukov</a:t>
            </a:r>
            <a:r>
              <a:rPr lang="en-US" sz="2400" dirty="0" smtClean="0"/>
              <a:t>, Justin </a:t>
            </a:r>
            <a:r>
              <a:rPr lang="en-US" sz="2400" dirty="0" err="1" smtClean="0"/>
              <a:t>Vasel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SNEWS meeting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Heidelberg, June 8 2018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096400" y="3419295"/>
            <a:ext cx="27350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nd SNEWS plans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NOvA</a:t>
            </a:r>
            <a:r>
              <a:rPr lang="en-US" dirty="0" smtClean="0"/>
              <a:t> &amp; SNEWS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NOvA</a:t>
            </a:r>
            <a:r>
              <a:rPr lang="en-US" dirty="0" smtClean="0">
                <a:solidFill>
                  <a:schemeClr val="accent6"/>
                </a:solidFill>
              </a:rPr>
              <a:t> has been triggering on SNEWS output for a couple years now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Will read out 45s of data if a SNEWS coincidence is found: a script is run on </a:t>
            </a:r>
            <a:r>
              <a:rPr lang="en-US" dirty="0" err="1" smtClean="0">
                <a:solidFill>
                  <a:schemeClr val="accent6"/>
                </a:solidFill>
              </a:rPr>
              <a:t>bnlboom</a:t>
            </a:r>
            <a:r>
              <a:rPr lang="en-US" dirty="0" smtClean="0">
                <a:solidFill>
                  <a:schemeClr val="accent6"/>
                </a:solidFill>
              </a:rPr>
              <a:t> after SNEWS emails are sent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Cronjob</a:t>
            </a:r>
            <a:r>
              <a:rPr lang="en-US" dirty="0" smtClean="0">
                <a:solidFill>
                  <a:schemeClr val="accent6"/>
                </a:solidFill>
              </a:rPr>
              <a:t> on </a:t>
            </a:r>
            <a:r>
              <a:rPr lang="en-US" dirty="0" err="1" smtClean="0">
                <a:solidFill>
                  <a:schemeClr val="accent6"/>
                </a:solidFill>
              </a:rPr>
              <a:t>bnlboom</a:t>
            </a:r>
            <a:r>
              <a:rPr lang="en-US" dirty="0" smtClean="0">
                <a:solidFill>
                  <a:schemeClr val="accent6"/>
                </a:solidFill>
              </a:rPr>
              <a:t> sends a short test trigger every minute, and a full length test trigger once per day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Triggering on a high-rate queue would be a far more robust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371EC9B-01E4-4352-A3B0-187218EED7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4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NOvA</a:t>
            </a:r>
            <a:r>
              <a:rPr lang="en-US" dirty="0" smtClean="0"/>
              <a:t> Self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last November, </a:t>
            </a:r>
            <a:r>
              <a:rPr lang="en-US" dirty="0" err="1" smtClean="0"/>
              <a:t>NOvA</a:t>
            </a:r>
            <a:r>
              <a:rPr lang="en-US" dirty="0" smtClean="0"/>
              <a:t> has been self-triggering for </a:t>
            </a:r>
            <a:r>
              <a:rPr lang="en-US" dirty="0" err="1" smtClean="0"/>
              <a:t>SNe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See poster by Andrey </a:t>
            </a:r>
            <a:r>
              <a:rPr lang="en-US" dirty="0" err="1" smtClean="0"/>
              <a:t>Sheshukov</a:t>
            </a:r>
            <a:r>
              <a:rPr lang="en-US" dirty="0" smtClean="0"/>
              <a:t> &amp; Justin </a:t>
            </a:r>
            <a:r>
              <a:rPr lang="en-US" dirty="0" err="1" smtClean="0"/>
              <a:t>Vasel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C00000"/>
                </a:solidFill>
                <a:hlinkClick r:id="rId2"/>
              </a:rPr>
              <a:t>indico.desy.de/indico/event/18342/session/35/contribution/326/material/poster/0.pdf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Has run stably, average of less than one trigger per week as desired</a:t>
            </a:r>
          </a:p>
          <a:p>
            <a:pPr lvl="1"/>
            <a:r>
              <a:rPr lang="en-US" dirty="0" smtClean="0"/>
              <a:t>Next most common “false” mode now known, will be trapped this summer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371EC9B-01E4-4352-A3B0-187218EED77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8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5ms block of </a:t>
            </a:r>
            <a:br>
              <a:rPr lang="en-US" dirty="0" smtClean="0"/>
            </a:br>
            <a:r>
              <a:rPr lang="en-US" dirty="0" smtClean="0"/>
              <a:t>Far Detector data</a:t>
            </a:r>
            <a:endParaRPr lang="en-US" dirty="0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2020"/>
            <a:ext cx="7620000" cy="55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8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5ms of SN </a:t>
            </a:r>
            <a:r>
              <a:rPr lang="en-US" dirty="0" smtClean="0">
                <a:latin typeface="Symbol" panose="05050102010706020507" pitchFamily="18" charset="2"/>
              </a:rPr>
              <a:t>n</a:t>
            </a:r>
            <a:r>
              <a:rPr lang="en-US" dirty="0" smtClean="0"/>
              <a:t>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4037"/>
            <a:ext cx="9144000" cy="56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825261"/>
            <a:ext cx="22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(Truth hits, not light)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60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523999"/>
            <a:ext cx="7772400" cy="2134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central program keeps track of the time series of 5ms SN candidate rates</a:t>
            </a:r>
          </a:p>
          <a:p>
            <a:pPr lvl="1"/>
            <a:r>
              <a:rPr lang="en-US" dirty="0" smtClean="0"/>
              <a:t>A 1s rolling average does a decent job of picking up a simulated SN, despite S/N per point of ~0.1</a:t>
            </a:r>
          </a:p>
          <a:p>
            <a:r>
              <a:rPr lang="en-US" dirty="0" smtClean="0"/>
              <a:t>More sophisticated template will help, as will better calibrations in the trigger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3658587"/>
            <a:ext cx="9144000" cy="31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077945"/>
            <a:ext cx="6472238" cy="4780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of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different “light curve” templates gives us more </a:t>
            </a:r>
            <a:br>
              <a:rPr lang="en-US" dirty="0" smtClean="0"/>
            </a:br>
            <a:r>
              <a:rPr lang="en-US" dirty="0" smtClean="0"/>
              <a:t>sensitivity</a:t>
            </a:r>
            <a:br>
              <a:rPr lang="en-US" dirty="0" smtClean="0"/>
            </a:br>
            <a:r>
              <a:rPr lang="en-US" dirty="0" smtClean="0"/>
              <a:t>at the cost </a:t>
            </a:r>
            <a:br>
              <a:rPr lang="en-US" dirty="0" smtClean="0"/>
            </a:br>
            <a:r>
              <a:rPr lang="en-US" dirty="0" smtClean="0"/>
              <a:t>of little </a:t>
            </a:r>
            <a:br>
              <a:rPr lang="en-US" dirty="0" smtClean="0"/>
            </a:br>
            <a:r>
              <a:rPr lang="en-US" dirty="0" smtClean="0"/>
              <a:t>extra </a:t>
            </a:r>
            <a:br>
              <a:rPr lang="en-US" dirty="0" smtClean="0"/>
            </a:br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371EC9B-01E4-4352-A3B0-187218EED77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0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3420818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not sensitive to whole galaxy, but a decent chunk</a:t>
            </a:r>
          </a:p>
          <a:p>
            <a:pPr lvl="1"/>
            <a:r>
              <a:rPr lang="en-US" dirty="0" smtClean="0"/>
              <a:t>Will read out all data in a [-5s,40s] window</a:t>
            </a:r>
          </a:p>
          <a:p>
            <a:r>
              <a:rPr lang="en-US" dirty="0" smtClean="0"/>
              <a:t>Also triggered by external SNEWS coincidence</a:t>
            </a:r>
          </a:p>
          <a:p>
            <a:r>
              <a:rPr lang="en-US" dirty="0"/>
              <a:t>I</a:t>
            </a:r>
            <a:r>
              <a:rPr lang="en-US" dirty="0" smtClean="0"/>
              <a:t>mprovements to be deployed this summer will further improve reach</a:t>
            </a:r>
          </a:p>
          <a:p>
            <a:pPr lvl="1"/>
            <a:r>
              <a:rPr lang="en-US" dirty="0" smtClean="0"/>
              <a:t>This figure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18" y="1360733"/>
            <a:ext cx="5723182" cy="54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SNEWS?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add the SNEWS code to the </a:t>
            </a:r>
            <a:r>
              <a:rPr lang="en-US" dirty="0" err="1" smtClean="0"/>
              <a:t>NOvA</a:t>
            </a:r>
            <a:r>
              <a:rPr lang="en-US" dirty="0" smtClean="0"/>
              <a:t> trigger this summer and test with the test server</a:t>
            </a:r>
          </a:p>
          <a:p>
            <a:r>
              <a:rPr lang="en-US" dirty="0" smtClean="0"/>
              <a:t>After some time of stability doing that, </a:t>
            </a:r>
            <a:r>
              <a:rPr lang="en-US" dirty="0" err="1" smtClean="0"/>
              <a:t>NOvA</a:t>
            </a:r>
            <a:r>
              <a:rPr lang="en-US" dirty="0" smtClean="0"/>
              <a:t> would like to contribute to SNEWS for 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371EC9B-01E4-4352-A3B0-187218EED7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12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lobal Trigger &amp;#x0D;&amp;#x0A;Overview and Status&amp;quot;&quot;/&gt;&lt;property id=&quot;20307&quot; value=&quot;256&quot;/&gt;&lt;/object&gt;&lt;object type=&quot;3&quot; unique_id=&quot;10367&quot;&gt;&lt;property id=&quot;20148&quot; value=&quot;5&quot;/&gt;&lt;property id=&quot;20300&quot; value=&quot;Slide 2 - &amp;quot;Global Trigger&amp;quot;&quot;/&gt;&lt;property id=&quot;20307&quot; value=&quot;344&quot;/&gt;&lt;/object&gt;&lt;object type=&quot;3&quot; unique_id=&quot;10424&quot;&gt;&lt;property id=&quot;20148&quot; value=&quot;5&quot;/&gt;&lt;property id=&quot;20300&quot; value=&quot;Slide 3 - &amp;quot;Types of Triggers&amp;quot;&quot;/&gt;&lt;property id=&quot;20307&quot; value=&quot;345&quot;/&gt;&lt;/object&gt;&lt;object type=&quot;3&quot; unique_id=&quot;10425&quot;&gt;&lt;property id=&quot;20148&quot; value=&quot;5&quot;/&gt;&lt;property id=&quot;20300&quot; value=&quot;Slide 4 - &amp;quot;Current State&amp;quot;&quot;/&gt;&lt;property id=&quot;20307&quot; value=&quot;346&quot;/&gt;&lt;/object&gt;&lt;object type=&quot;3&quot; unique_id=&quot;10426&quot;&gt;&lt;property id=&quot;20148&quot; value=&quot;5&quot;/&gt;&lt;property id=&quot;20300&quot; value=&quot;Slide 5 - &amp;quot;Functionality&amp;#x0D;&amp;#x0A;Needed&amp;quot;&quot;/&gt;&lt;property id=&quot;20307&quot; value=&quot;347&quot;/&gt;&lt;/object&gt;&lt;object type=&quot;3&quot; unique_id=&quot;10427&quot;&gt;&lt;property id=&quot;20148&quot; value=&quot;5&quot;/&gt;&lt;property id=&quot;20300&quot; value=&quot;Slide 6 - &amp;quot;IPND Context&amp;quot;&quot;/&gt;&lt;property id=&quot;20307&quot; value=&quot;349&quot;/&gt;&lt;/object&gt;&lt;object type=&quot;3&quot; unique_id=&quot;10468&quot;&gt;&lt;property id=&quot;20148&quot; value=&quot;5&quot;/&gt;&lt;property id=&quot;20300&quot; value=&quot;Slide 7 - &amp;quot;Effort&amp;quot;&quot;/&gt;&lt;property id=&quot;20307&quot; value=&quot;350&quot;/&gt;&lt;/object&gt;&lt;object type=&quot;3&quot; unique_id=&quot;10469&quot;&gt;&lt;property id=&quot;20148&quot; value=&quot;5&quot;/&gt;&lt;property id=&quot;20300&quot; value=&quot;Slide 8 - &amp;quot;Schedule&amp;quot;&quot;/&gt;&lt;property id=&quot;20307&quot; value=&quot;351&quot;/&gt;&lt;/object&gt;&lt;object type=&quot;3&quot; unique_id=&quot;10470&quot;&gt;&lt;property id=&quot;20148&quot; value=&quot;5&quot;/&gt;&lt;property id=&quot;20300&quot; value=&quot;Slide 10 - &amp;quot;Proposed Tests&amp;quot;&quot;/&gt;&lt;property id=&quot;20307&quot; value=&quot;352&quot;/&gt;&lt;/object&gt;&lt;object type=&quot;3&quot; unique_id=&quot;10504&quot;&gt;&lt;property id=&quot;20148&quot; value=&quot;5&quot;/&gt;&lt;property id=&quot;20300&quot; value=&quot;Slide 9 - &amp;quot;Schedule&amp;quot;&quot;/&gt;&lt;property id=&quot;20307&quot; value=&quot;353&quot;/&gt;&lt;/object&gt;&lt;/object&gt;&lt;/object&gt;&lt;/database&gt;"/>
</p:tagLst>
</file>

<file path=ppt/theme/theme1.xml><?xml version="1.0" encoding="utf-8"?>
<a:theme xmlns:a="http://schemas.openxmlformats.org/drawingml/2006/main" name="numi_minos">
  <a:themeElements>
    <a:clrScheme name="numi_min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umi_mi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i_mi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mi_mi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i_mi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i_mi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i_mi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i_mi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C9CDE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Calibri" pitchFamily="34" charset="0"/>
          </a:defRPr>
        </a:defPPr>
      </a:lstStyle>
    </a:spDef>
    <a:lnDef>
      <a:spPr>
        <a:ln>
          <a:solidFill>
            <a:srgbClr val="6600FF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numi_minos</Template>
  <TotalTime>9305</TotalTime>
  <Words>314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Comic Sans MS</vt:lpstr>
      <vt:lpstr>Symbol</vt:lpstr>
      <vt:lpstr>Times New Roman</vt:lpstr>
      <vt:lpstr>numi_minos</vt:lpstr>
      <vt:lpstr>Office Theme</vt:lpstr>
      <vt:lpstr>Default Design</vt:lpstr>
      <vt:lpstr>Custom Design</vt:lpstr>
      <vt:lpstr>NOvA Supernova Status</vt:lpstr>
      <vt:lpstr>NOvA &amp; SNEWS</vt:lpstr>
      <vt:lpstr>NOvA Self Triggering</vt:lpstr>
      <vt:lpstr>A 5ms block of  Far Detector data</vt:lpstr>
      <vt:lpstr>5ms of SN n interactions</vt:lpstr>
      <vt:lpstr>SN trigger</vt:lpstr>
      <vt:lpstr>Shape of signal</vt:lpstr>
      <vt:lpstr>SN Sensitivity</vt:lpstr>
      <vt:lpstr>Sending to SNEWS?</vt:lpstr>
    </vt:vector>
  </TitlesOfParts>
  <Company>Univ. of Minnesota Duluth Physics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 Overview</dc:title>
  <dc:creator>Alec T. Habig</dc:creator>
  <cp:lastModifiedBy>Alec Habig</cp:lastModifiedBy>
  <cp:revision>499</cp:revision>
  <cp:lastPrinted>2017-06-13T16:15:10Z</cp:lastPrinted>
  <dcterms:created xsi:type="dcterms:W3CDTF">2004-03-25T15:51:48Z</dcterms:created>
  <dcterms:modified xsi:type="dcterms:W3CDTF">2018-06-08T08:18:35Z</dcterms:modified>
</cp:coreProperties>
</file>