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3"/>
  </p:notesMasterIdLst>
  <p:sldIdLst>
    <p:sldId id="256" r:id="rId2"/>
  </p:sldIdLst>
  <p:sldSz cx="21383625" cy="30275213"/>
  <p:notesSz cx="6858000" cy="9144000"/>
  <p:defaultTextStyle>
    <a:defPPr>
      <a:defRPr lang="ko-KR"/>
    </a:defPPr>
    <a:lvl1pPr marL="0" algn="l" defTabSz="936323" rtl="0" eaLnBrk="1" latinLnBrk="1" hangingPunct="1">
      <a:defRPr sz="1843" kern="1200">
        <a:solidFill>
          <a:schemeClr val="tx1"/>
        </a:solidFill>
        <a:latin typeface="+mn-lt"/>
        <a:ea typeface="+mn-ea"/>
        <a:cs typeface="+mn-cs"/>
      </a:defRPr>
    </a:lvl1pPr>
    <a:lvl2pPr marL="468162" algn="l" defTabSz="936323" rtl="0" eaLnBrk="1" latinLnBrk="1" hangingPunct="1">
      <a:defRPr sz="1843" kern="1200">
        <a:solidFill>
          <a:schemeClr val="tx1"/>
        </a:solidFill>
        <a:latin typeface="+mn-lt"/>
        <a:ea typeface="+mn-ea"/>
        <a:cs typeface="+mn-cs"/>
      </a:defRPr>
    </a:lvl2pPr>
    <a:lvl3pPr marL="936323" algn="l" defTabSz="936323" rtl="0" eaLnBrk="1" latinLnBrk="1" hangingPunct="1">
      <a:defRPr sz="1843" kern="1200">
        <a:solidFill>
          <a:schemeClr val="tx1"/>
        </a:solidFill>
        <a:latin typeface="+mn-lt"/>
        <a:ea typeface="+mn-ea"/>
        <a:cs typeface="+mn-cs"/>
      </a:defRPr>
    </a:lvl3pPr>
    <a:lvl4pPr marL="1404485" algn="l" defTabSz="936323" rtl="0" eaLnBrk="1" latinLnBrk="1" hangingPunct="1">
      <a:defRPr sz="1843" kern="1200">
        <a:solidFill>
          <a:schemeClr val="tx1"/>
        </a:solidFill>
        <a:latin typeface="+mn-lt"/>
        <a:ea typeface="+mn-ea"/>
        <a:cs typeface="+mn-cs"/>
      </a:defRPr>
    </a:lvl4pPr>
    <a:lvl5pPr marL="1872648" algn="l" defTabSz="936323" rtl="0" eaLnBrk="1" latinLnBrk="1" hangingPunct="1">
      <a:defRPr sz="1843" kern="1200">
        <a:solidFill>
          <a:schemeClr val="tx1"/>
        </a:solidFill>
        <a:latin typeface="+mn-lt"/>
        <a:ea typeface="+mn-ea"/>
        <a:cs typeface="+mn-cs"/>
      </a:defRPr>
    </a:lvl5pPr>
    <a:lvl6pPr marL="2340811" algn="l" defTabSz="936323" rtl="0" eaLnBrk="1" latinLnBrk="1" hangingPunct="1">
      <a:defRPr sz="1843" kern="1200">
        <a:solidFill>
          <a:schemeClr val="tx1"/>
        </a:solidFill>
        <a:latin typeface="+mn-lt"/>
        <a:ea typeface="+mn-ea"/>
        <a:cs typeface="+mn-cs"/>
      </a:defRPr>
    </a:lvl6pPr>
    <a:lvl7pPr marL="2808971" algn="l" defTabSz="936323" rtl="0" eaLnBrk="1" latinLnBrk="1" hangingPunct="1">
      <a:defRPr sz="1843" kern="1200">
        <a:solidFill>
          <a:schemeClr val="tx1"/>
        </a:solidFill>
        <a:latin typeface="+mn-lt"/>
        <a:ea typeface="+mn-ea"/>
        <a:cs typeface="+mn-cs"/>
      </a:defRPr>
    </a:lvl7pPr>
    <a:lvl8pPr marL="3277133" algn="l" defTabSz="936323" rtl="0" eaLnBrk="1" latinLnBrk="1" hangingPunct="1">
      <a:defRPr sz="1843" kern="1200">
        <a:solidFill>
          <a:schemeClr val="tx1"/>
        </a:solidFill>
        <a:latin typeface="+mn-lt"/>
        <a:ea typeface="+mn-ea"/>
        <a:cs typeface="+mn-cs"/>
      </a:defRPr>
    </a:lvl8pPr>
    <a:lvl9pPr marL="3745294" algn="l" defTabSz="936323" rtl="0" eaLnBrk="1" latinLnBrk="1" hangingPunct="1">
      <a:defRPr sz="18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2" userDrawn="1">
          <p15:clr>
            <a:srgbClr val="A4A3A4"/>
          </p15:clr>
        </p15:guide>
        <p15:guide id="2" pos="67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>
        <a:alpha val="10000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3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75"/>
    <p:restoredTop sz="96327" autoAdjust="0"/>
  </p:normalViewPr>
  <p:slideViewPr>
    <p:cSldViewPr>
      <p:cViewPr>
        <p:scale>
          <a:sx n="53" d="100"/>
          <a:sy n="53" d="100"/>
        </p:scale>
        <p:origin x="2488" y="184"/>
      </p:cViewPr>
      <p:guideLst>
        <p:guide orient="horz" pos="9532"/>
        <p:guide pos="67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14" cy="7621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2022. 12. 7.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3633" rtl="0" eaLnBrk="1" latinLnBrk="1" hangingPunct="1">
      <a:defRPr sz="1229" kern="1200">
        <a:solidFill>
          <a:schemeClr val="tx1"/>
        </a:solidFill>
        <a:latin typeface="+mj-lt"/>
        <a:ea typeface="+mj-ea"/>
        <a:cs typeface="+mj-cs"/>
      </a:defRPr>
    </a:lvl1pPr>
    <a:lvl2pPr marL="468162" algn="l" defTabSz="93633" rtl="0" eaLnBrk="1" latinLnBrk="1" hangingPunct="1">
      <a:defRPr sz="1229" kern="1200">
        <a:solidFill>
          <a:schemeClr val="tx1"/>
        </a:solidFill>
        <a:latin typeface="+mj-lt"/>
        <a:ea typeface="+mj-ea"/>
        <a:cs typeface="+mj-cs"/>
      </a:defRPr>
    </a:lvl2pPr>
    <a:lvl3pPr marL="936323" algn="l" defTabSz="93633" rtl="0" eaLnBrk="1" latinLnBrk="1" hangingPunct="1">
      <a:defRPr sz="1229" kern="1200">
        <a:solidFill>
          <a:schemeClr val="tx1"/>
        </a:solidFill>
        <a:latin typeface="+mj-lt"/>
        <a:ea typeface="+mj-ea"/>
        <a:cs typeface="+mj-cs"/>
      </a:defRPr>
    </a:lvl3pPr>
    <a:lvl4pPr marL="1404485" algn="l" defTabSz="93633" rtl="0" eaLnBrk="1" latinLnBrk="1" hangingPunct="1">
      <a:defRPr sz="1229" kern="1200">
        <a:solidFill>
          <a:schemeClr val="tx1"/>
        </a:solidFill>
        <a:latin typeface="+mj-lt"/>
        <a:ea typeface="+mj-ea"/>
        <a:cs typeface="+mj-cs"/>
      </a:defRPr>
    </a:lvl4pPr>
    <a:lvl5pPr marL="1872648" algn="l" defTabSz="93633" rtl="0" eaLnBrk="1" latinLnBrk="1" hangingPunct="1">
      <a:defRPr sz="1229" kern="1200">
        <a:solidFill>
          <a:schemeClr val="tx1"/>
        </a:solidFill>
        <a:latin typeface="+mj-lt"/>
        <a:ea typeface="+mj-ea"/>
        <a:cs typeface="+mj-cs"/>
      </a:defRPr>
    </a:lvl5pPr>
    <a:lvl6pPr marL="2340811" algn="l" defTabSz="93633" rtl="0" eaLnBrk="1" latinLnBrk="1" hangingPunct="1">
      <a:defRPr sz="1229" kern="1200">
        <a:solidFill>
          <a:schemeClr val="tx1"/>
        </a:solidFill>
        <a:latin typeface="+mj-lt"/>
        <a:ea typeface="+mj-ea"/>
        <a:cs typeface="+mj-cs"/>
      </a:defRPr>
    </a:lvl6pPr>
    <a:lvl7pPr marL="2808971" algn="l" defTabSz="93633" rtl="0" eaLnBrk="1" latinLnBrk="1" hangingPunct="1">
      <a:defRPr sz="1229" kern="1200">
        <a:solidFill>
          <a:schemeClr val="tx1"/>
        </a:solidFill>
        <a:latin typeface="+mj-lt"/>
        <a:ea typeface="+mj-ea"/>
        <a:cs typeface="+mj-cs"/>
      </a:defRPr>
    </a:lvl7pPr>
    <a:lvl8pPr marL="3277133" algn="l" defTabSz="93633" rtl="0" eaLnBrk="1" latinLnBrk="1" hangingPunct="1">
      <a:defRPr sz="1229" kern="1200">
        <a:solidFill>
          <a:schemeClr val="tx1"/>
        </a:solidFill>
        <a:latin typeface="+mj-lt"/>
        <a:ea typeface="+mj-ea"/>
        <a:cs typeface="+mj-cs"/>
      </a:defRPr>
    </a:lvl8pPr>
    <a:lvl9pPr marL="3745294" algn="l" defTabSz="93633" rtl="0" eaLnBrk="1" latinLnBrk="1" hangingPunct="1">
      <a:defRPr sz="1229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8546" y="2238287"/>
            <a:ext cx="7690189" cy="1544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7092" y="4082951"/>
            <a:ext cx="6333097" cy="18413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2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4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7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9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617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14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66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18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2022. 12. 7.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138" y="2238287"/>
            <a:ext cx="9047281" cy="1544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2365" y="6678162"/>
            <a:ext cx="2111032" cy="383611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2022. 12. 7.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91155" y="6678162"/>
            <a:ext cx="2864972" cy="38361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83885" y="6678162"/>
            <a:ext cx="2111032" cy="383611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2365" y="288543"/>
            <a:ext cx="8142552" cy="120086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121809" y="2307275"/>
            <a:ext cx="4805032" cy="340403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375"/>
            </a:lvl1pPr>
            <a:lvl2pPr>
              <a:defRPr sz="1979"/>
            </a:lvl2pPr>
            <a:lvl3pPr>
              <a:defRPr sz="1781"/>
            </a:lvl3pPr>
            <a:lvl4pPr>
              <a:defRPr sz="1583"/>
            </a:lvl4pPr>
            <a:lvl5pPr>
              <a:defRPr sz="1583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2022. 12. 7.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9279" y="288542"/>
            <a:ext cx="2035638" cy="61477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452364" y="288542"/>
            <a:ext cx="5956127" cy="61477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2022. 12. 7.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2022. 12. 7.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2022. 12. 7.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673" y="4630014"/>
            <a:ext cx="7690189" cy="1431034"/>
          </a:xfrm>
        </p:spPr>
        <p:txBody>
          <a:bodyPr anchor="t"/>
          <a:lstStyle>
            <a:lvl1pPr>
              <a:defRPr sz="3957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2347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4694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704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9387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61734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14081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66428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18775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2022. 12. 7.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2364" y="1681217"/>
            <a:ext cx="3995882" cy="4755103"/>
          </a:xfrm>
        </p:spPr>
        <p:txBody>
          <a:bodyPr/>
          <a:lstStyle>
            <a:lvl1pPr>
              <a:defRPr sz="2770"/>
            </a:lvl1pPr>
            <a:lvl2pPr>
              <a:defRPr sz="2375"/>
            </a:lvl2pPr>
            <a:lvl3pPr>
              <a:defRPr sz="1979"/>
            </a:lvl3pPr>
            <a:lvl4pPr>
              <a:defRPr sz="1781"/>
            </a:lvl4pPr>
            <a:lvl5pPr>
              <a:defRPr sz="1781"/>
            </a:lvl5pPr>
            <a:lvl6pPr>
              <a:defRPr sz="1781"/>
            </a:lvl6pPr>
            <a:lvl7pPr>
              <a:defRPr sz="1781"/>
            </a:lvl7pPr>
            <a:lvl8pPr>
              <a:defRPr sz="1781"/>
            </a:lvl8pPr>
            <a:lvl9pPr>
              <a:defRPr sz="17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99034" y="1681217"/>
            <a:ext cx="3995882" cy="4755103"/>
          </a:xfrm>
        </p:spPr>
        <p:txBody>
          <a:bodyPr/>
          <a:lstStyle>
            <a:lvl1pPr>
              <a:defRPr sz="2770"/>
            </a:lvl1pPr>
            <a:lvl2pPr>
              <a:defRPr sz="2375"/>
            </a:lvl2pPr>
            <a:lvl3pPr>
              <a:defRPr sz="1979"/>
            </a:lvl3pPr>
            <a:lvl4pPr>
              <a:defRPr sz="1781"/>
            </a:lvl4pPr>
            <a:lvl5pPr>
              <a:defRPr sz="1781"/>
            </a:lvl5pPr>
            <a:lvl6pPr>
              <a:defRPr sz="1781"/>
            </a:lvl6pPr>
            <a:lvl7pPr>
              <a:defRPr sz="1781"/>
            </a:lvl7pPr>
            <a:lvl8pPr>
              <a:defRPr sz="1781"/>
            </a:lvl8pPr>
            <a:lvl9pPr>
              <a:defRPr sz="17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2022. 12. 7.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2022. 12. 7.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451205" y="1726249"/>
            <a:ext cx="8142552" cy="475430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2022. 12. 7.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9195" y="7064308"/>
            <a:ext cx="9444548" cy="9694548"/>
          </a:xfrm>
        </p:spPr>
        <p:txBody>
          <a:bodyPr/>
          <a:lstStyle>
            <a:lvl1pPr>
              <a:defRPr sz="2770"/>
            </a:lvl1pPr>
            <a:lvl2pPr>
              <a:defRPr sz="2375"/>
            </a:lvl2pPr>
            <a:lvl3pPr>
              <a:defRPr sz="1979"/>
            </a:lvl3pPr>
            <a:lvl4pPr>
              <a:defRPr sz="1781"/>
            </a:lvl4pPr>
            <a:lvl5pPr>
              <a:defRPr sz="1781"/>
            </a:lvl5pPr>
            <a:lvl6pPr>
              <a:defRPr sz="1781"/>
            </a:lvl6pPr>
            <a:lvl7pPr>
              <a:defRPr sz="1781"/>
            </a:lvl7pPr>
            <a:lvl8pPr>
              <a:defRPr sz="1781"/>
            </a:lvl8pPr>
            <a:lvl9pPr>
              <a:defRPr sz="178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870140" y="7064308"/>
            <a:ext cx="9444548" cy="9694548"/>
          </a:xfrm>
        </p:spPr>
        <p:txBody>
          <a:bodyPr/>
          <a:lstStyle>
            <a:lvl1pPr>
              <a:defRPr sz="2770"/>
            </a:lvl1pPr>
            <a:lvl2pPr>
              <a:defRPr sz="2375"/>
            </a:lvl2pPr>
            <a:lvl3pPr>
              <a:defRPr sz="1979"/>
            </a:lvl3pPr>
            <a:lvl4pPr>
              <a:defRPr sz="1781"/>
            </a:lvl4pPr>
            <a:lvl5pPr>
              <a:defRPr sz="1781"/>
            </a:lvl5pPr>
            <a:lvl6pPr>
              <a:defRPr sz="1781"/>
            </a:lvl6pPr>
            <a:lvl7pPr>
              <a:defRPr sz="1781"/>
            </a:lvl7pPr>
            <a:lvl8pPr>
              <a:defRPr sz="1781"/>
            </a:lvl8pPr>
            <a:lvl9pPr>
              <a:defRPr sz="178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1066453" y="17588896"/>
            <a:ext cx="9444548" cy="9694548"/>
          </a:xfrm>
        </p:spPr>
        <p:txBody>
          <a:bodyPr/>
          <a:lstStyle>
            <a:lvl1pPr>
              <a:defRPr sz="2770"/>
            </a:lvl1pPr>
            <a:lvl2pPr>
              <a:defRPr sz="2375"/>
            </a:lvl2pPr>
            <a:lvl3pPr>
              <a:defRPr sz="1979"/>
            </a:lvl3pPr>
            <a:lvl4pPr>
              <a:defRPr sz="1781"/>
            </a:lvl4pPr>
            <a:lvl5pPr>
              <a:defRPr sz="1781"/>
            </a:lvl5pPr>
            <a:lvl6pPr>
              <a:defRPr sz="1781"/>
            </a:lvl6pPr>
            <a:lvl7pPr>
              <a:defRPr sz="1781"/>
            </a:lvl7pPr>
            <a:lvl8pPr>
              <a:defRPr sz="1781"/>
            </a:lvl8pPr>
            <a:lvl9pPr>
              <a:defRPr sz="178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10867399" y="17588896"/>
            <a:ext cx="9444548" cy="9694548"/>
          </a:xfrm>
        </p:spPr>
        <p:txBody>
          <a:bodyPr/>
          <a:lstStyle>
            <a:lvl1pPr>
              <a:defRPr sz="2770"/>
            </a:lvl1pPr>
            <a:lvl2pPr>
              <a:defRPr sz="2375"/>
            </a:lvl2pPr>
            <a:lvl3pPr>
              <a:defRPr sz="1979"/>
            </a:lvl3pPr>
            <a:lvl4pPr>
              <a:defRPr sz="1781"/>
            </a:lvl4pPr>
            <a:lvl5pPr>
              <a:defRPr sz="1781"/>
            </a:lvl5pPr>
            <a:lvl6pPr>
              <a:defRPr sz="1781"/>
            </a:lvl6pPr>
            <a:lvl7pPr>
              <a:defRPr sz="1781"/>
            </a:lvl7pPr>
            <a:lvl8pPr>
              <a:defRPr sz="1781"/>
            </a:lvl8pPr>
            <a:lvl9pPr>
              <a:defRPr sz="178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2022. 12. 7.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73330" y="5043646"/>
            <a:ext cx="5428368" cy="595431"/>
          </a:xfrm>
        </p:spPr>
        <p:txBody>
          <a:bodyPr anchor="b"/>
          <a:lstStyle>
            <a:lvl1pPr algn="l">
              <a:defRPr sz="1979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73330" y="643799"/>
            <a:ext cx="5428368" cy="432312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73330" y="5639077"/>
            <a:ext cx="5428368" cy="845611"/>
          </a:xfrm>
        </p:spPr>
        <p:txBody>
          <a:bodyPr/>
          <a:lstStyle>
            <a:lvl1pPr>
              <a:defRPr sz="1396"/>
            </a:lvl1pPr>
            <a:lvl2pPr>
              <a:defRPr sz="1187"/>
            </a:lvl2pPr>
            <a:lvl3pPr>
              <a:defRPr sz="990"/>
            </a:lvl3pPr>
            <a:lvl4pPr>
              <a:defRPr sz="891"/>
            </a:lvl4pPr>
            <a:lvl5pPr>
              <a:defRPr sz="891"/>
            </a:lvl5pPr>
            <a:lvl6pPr>
              <a:defRPr sz="891"/>
            </a:lvl6pPr>
            <a:lvl7pPr>
              <a:defRPr sz="891"/>
            </a:lvl7pPr>
            <a:lvl8pPr>
              <a:defRPr sz="891"/>
            </a:lvl8pPr>
            <a:lvl9pPr>
              <a:defRPr sz="89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2365" y="6678162"/>
            <a:ext cx="2111032" cy="383611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2022. 12. 7.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91155" y="6678162"/>
            <a:ext cx="2864972" cy="38361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83885" y="6678162"/>
            <a:ext cx="2111032" cy="383611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9194" y="1212428"/>
            <a:ext cx="19245494" cy="504593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194" y="7064305"/>
            <a:ext cx="19245494" cy="1998049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69197" y="28650633"/>
            <a:ext cx="4989572" cy="161189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1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2022. 12. 7.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06162" y="28663318"/>
            <a:ext cx="6771562" cy="161189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1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325118" y="28650633"/>
            <a:ext cx="4989572" cy="161189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1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cxnSp>
        <p:nvCxnSpPr>
          <p:cNvPr id="1026" name="직선 연결선 1025"/>
          <p:cNvCxnSpPr/>
          <p:nvPr/>
        </p:nvCxnSpPr>
        <p:spPr>
          <a:xfrm>
            <a:off x="0" y="2970973"/>
            <a:ext cx="21383881" cy="1701"/>
          </a:xfrm>
          <a:prstGeom prst="line">
            <a:avLst/>
          </a:prstGeom>
          <a:ln w="127024" cap="flat" cmpd="sng" algn="ctr">
            <a:solidFill>
              <a:srgbClr val="953735"/>
            </a:solidFill>
            <a:prstDash val="solid"/>
            <a:round/>
          </a:ln>
        </p:spPr>
      </p:cxnSp>
      <p:cxnSp>
        <p:nvCxnSpPr>
          <p:cNvPr id="1027" name="직선 연결선 1026"/>
          <p:cNvCxnSpPr/>
          <p:nvPr/>
        </p:nvCxnSpPr>
        <p:spPr>
          <a:xfrm>
            <a:off x="0" y="3061200"/>
            <a:ext cx="21383881" cy="1701"/>
          </a:xfrm>
          <a:prstGeom prst="line">
            <a:avLst/>
          </a:prstGeom>
          <a:ln w="127024" cap="flat" cmpd="sng" algn="ctr">
            <a:solidFill>
              <a:srgbClr val="BFBFBF"/>
            </a:solidFill>
            <a:prstDash val="solid"/>
            <a:round/>
          </a:ln>
        </p:spPr>
      </p:cxnSp>
      <p:cxnSp>
        <p:nvCxnSpPr>
          <p:cNvPr id="1028" name="직선 연결선 1027"/>
          <p:cNvCxnSpPr/>
          <p:nvPr/>
        </p:nvCxnSpPr>
        <p:spPr>
          <a:xfrm>
            <a:off x="0" y="28757455"/>
            <a:ext cx="21383881" cy="0"/>
          </a:xfrm>
          <a:prstGeom prst="line">
            <a:avLst/>
          </a:prstGeom>
          <a:ln w="127024" cap="flat" cmpd="sng" algn="ctr">
            <a:solidFill>
              <a:srgbClr val="7F7F7F"/>
            </a:solidFill>
            <a:prstDash val="solid"/>
            <a:round/>
          </a:ln>
        </p:spPr>
      </p:cxnSp>
      <p:cxnSp>
        <p:nvCxnSpPr>
          <p:cNvPr id="1029" name="직선 연결선 1028"/>
          <p:cNvCxnSpPr/>
          <p:nvPr/>
        </p:nvCxnSpPr>
        <p:spPr>
          <a:xfrm>
            <a:off x="0" y="28650634"/>
            <a:ext cx="21383881" cy="1701"/>
          </a:xfrm>
          <a:prstGeom prst="line">
            <a:avLst/>
          </a:prstGeom>
          <a:ln w="127024" cap="flat" cmpd="sng" algn="ctr">
            <a:solidFill>
              <a:srgbClr val="953735"/>
            </a:solidFill>
            <a:prstDash val="solid"/>
            <a:round/>
          </a:ln>
        </p:spPr>
      </p:cxnSp>
      <p:cxnSp>
        <p:nvCxnSpPr>
          <p:cNvPr id="1030" name="직선 연결선 1029"/>
          <p:cNvCxnSpPr/>
          <p:nvPr/>
        </p:nvCxnSpPr>
        <p:spPr>
          <a:xfrm>
            <a:off x="10690393" y="3224301"/>
            <a:ext cx="0" cy="25012551"/>
          </a:xfrm>
          <a:prstGeom prst="line">
            <a:avLst/>
          </a:prstGeom>
          <a:ln w="127024" cap="flat" cmpd="sng" algn="ctr">
            <a:solidFill>
              <a:srgbClr val="953735"/>
            </a:solidFill>
            <a:prstDash val="solid"/>
            <a:round/>
          </a:ln>
        </p:spPr>
      </p:cxnSp>
      <p:sp>
        <p:nvSpPr>
          <p:cNvPr id="1031" name="직사각형 1030"/>
          <p:cNvSpPr/>
          <p:nvPr/>
        </p:nvSpPr>
        <p:spPr>
          <a:xfrm>
            <a:off x="0" y="0"/>
            <a:ext cx="21383881" cy="30275596"/>
          </a:xfrm>
          <a:prstGeom prst="rect">
            <a:avLst/>
          </a:prstGeom>
          <a:noFill/>
          <a:ln w="254105" cap="flat" cmpd="sng" algn="ctr">
            <a:solidFill>
              <a:srgbClr val="953735"/>
            </a:solidFill>
            <a:prstDash val="solid"/>
            <a:rou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defTabSz="904694" rtl="0" eaLnBrk="1" latinLnBrk="1" hangingPunct="1">
        <a:spcBef>
          <a:spcPct val="0"/>
        </a:spcBef>
        <a:buNone/>
        <a:defRPr sz="4354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39260" indent="-339260" algn="l" defTabSz="904694" rtl="0" eaLnBrk="1" latinLnBrk="1" hangingPunct="1">
        <a:spcBef>
          <a:spcPct val="20000"/>
        </a:spcBef>
        <a:buFont typeface="Arial"/>
        <a:buChar char="•"/>
        <a:defRPr sz="3166" kern="1200">
          <a:solidFill>
            <a:schemeClr val="tx1"/>
          </a:solidFill>
          <a:latin typeface="+mn-lt"/>
          <a:ea typeface="+mn-ea"/>
          <a:cs typeface="+mn-cs"/>
        </a:defRPr>
      </a:lvl1pPr>
      <a:lvl2pPr marL="735063" indent="-282717" algn="l" defTabSz="904694" rtl="0" eaLnBrk="1" latinLnBrk="1" hangingPunct="1">
        <a:spcBef>
          <a:spcPct val="20000"/>
        </a:spcBef>
        <a:buFont typeface="Arial"/>
        <a:buChar char="–"/>
        <a:defRPr sz="2770" kern="1200">
          <a:solidFill>
            <a:schemeClr val="tx1"/>
          </a:solidFill>
          <a:latin typeface="+mn-lt"/>
          <a:ea typeface="+mn-ea"/>
          <a:cs typeface="+mn-cs"/>
        </a:defRPr>
      </a:lvl2pPr>
      <a:lvl3pPr marL="1130867" indent="-226174" algn="l" defTabSz="904694" rtl="0" eaLnBrk="1" latinLnBrk="1" hangingPunct="1">
        <a:spcBef>
          <a:spcPct val="20000"/>
        </a:spcBef>
        <a:buFont typeface="Arial"/>
        <a:buChar char="•"/>
        <a:defRPr sz="2375" kern="1200">
          <a:solidFill>
            <a:schemeClr val="tx1"/>
          </a:solidFill>
          <a:latin typeface="+mn-lt"/>
          <a:ea typeface="+mn-ea"/>
          <a:cs typeface="+mn-cs"/>
        </a:defRPr>
      </a:lvl3pPr>
      <a:lvl4pPr marL="1583214" indent="-226174" algn="l" defTabSz="904694" rtl="0" eaLnBrk="1" latinLnBrk="1" hangingPunct="1">
        <a:spcBef>
          <a:spcPct val="20000"/>
        </a:spcBef>
        <a:buFont typeface="Arial"/>
        <a:buChar char="–"/>
        <a:defRPr sz="1979" kern="1200">
          <a:solidFill>
            <a:schemeClr val="tx1"/>
          </a:solidFill>
          <a:latin typeface="+mn-lt"/>
          <a:ea typeface="+mn-ea"/>
          <a:cs typeface="+mn-cs"/>
        </a:defRPr>
      </a:lvl4pPr>
      <a:lvl5pPr marL="2035561" indent="-226174" algn="l" defTabSz="904694" rtl="0" eaLnBrk="1" latinLnBrk="1" hangingPunct="1">
        <a:spcBef>
          <a:spcPct val="20000"/>
        </a:spcBef>
        <a:buFont typeface="Arial"/>
        <a:buChar char="»"/>
        <a:defRPr sz="1979" kern="1200">
          <a:solidFill>
            <a:schemeClr val="tx1"/>
          </a:solidFill>
          <a:latin typeface="+mn-lt"/>
          <a:ea typeface="+mn-ea"/>
          <a:cs typeface="+mn-cs"/>
        </a:defRPr>
      </a:lvl5pPr>
      <a:lvl6pPr marL="2487908" indent="-226174" algn="l" defTabSz="904694" rtl="0" eaLnBrk="1" latinLnBrk="1" hangingPunct="1">
        <a:spcBef>
          <a:spcPct val="20000"/>
        </a:spcBef>
        <a:buFont typeface="Arial"/>
        <a:buChar char="•"/>
        <a:defRPr sz="1979" kern="1200">
          <a:solidFill>
            <a:schemeClr val="tx1"/>
          </a:solidFill>
          <a:latin typeface="+mn-lt"/>
          <a:ea typeface="+mn-ea"/>
          <a:cs typeface="+mn-cs"/>
        </a:defRPr>
      </a:lvl6pPr>
      <a:lvl7pPr marL="2940254" indent="-226174" algn="l" defTabSz="904694" rtl="0" eaLnBrk="1" latinLnBrk="1" hangingPunct="1">
        <a:spcBef>
          <a:spcPct val="20000"/>
        </a:spcBef>
        <a:buFont typeface="Arial"/>
        <a:buChar char="•"/>
        <a:defRPr sz="1979" kern="1200">
          <a:solidFill>
            <a:schemeClr val="tx1"/>
          </a:solidFill>
          <a:latin typeface="+mn-lt"/>
          <a:ea typeface="+mn-ea"/>
          <a:cs typeface="+mn-cs"/>
        </a:defRPr>
      </a:lvl7pPr>
      <a:lvl8pPr marL="3392601" indent="-226174" algn="l" defTabSz="904694" rtl="0" eaLnBrk="1" latinLnBrk="1" hangingPunct="1">
        <a:spcBef>
          <a:spcPct val="20000"/>
        </a:spcBef>
        <a:buFont typeface="Arial"/>
        <a:buChar char="•"/>
        <a:defRPr sz="1979" kern="1200">
          <a:solidFill>
            <a:schemeClr val="tx1"/>
          </a:solidFill>
          <a:latin typeface="+mn-lt"/>
          <a:ea typeface="+mn-ea"/>
          <a:cs typeface="+mn-cs"/>
        </a:defRPr>
      </a:lvl8pPr>
      <a:lvl9pPr marL="3844948" indent="-226174" algn="l" defTabSz="904694" rtl="0" eaLnBrk="1" latinLnBrk="1" hangingPunct="1">
        <a:spcBef>
          <a:spcPct val="20000"/>
        </a:spcBef>
        <a:buFont typeface="Arial"/>
        <a:buChar char="•"/>
        <a:defRPr sz="19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04694" rtl="0" eaLnBrk="1" latinLnBrk="1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2347" algn="l" defTabSz="904694" rtl="0" eaLnBrk="1" latinLnBrk="1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4694" algn="l" defTabSz="904694" rtl="0" eaLnBrk="1" latinLnBrk="1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7040" algn="l" defTabSz="904694" rtl="0" eaLnBrk="1" latinLnBrk="1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09387" algn="l" defTabSz="904694" rtl="0" eaLnBrk="1" latinLnBrk="1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1734" algn="l" defTabSz="904694" rtl="0" eaLnBrk="1" latinLnBrk="1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4081" algn="l" defTabSz="904694" rtl="0" eaLnBrk="1" latinLnBrk="1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66428" algn="l" defTabSz="904694" rtl="0" eaLnBrk="1" latinLnBrk="1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18775" algn="l" defTabSz="904694" rtl="0" eaLnBrk="1" latinLnBrk="1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사각형: 둥근 모서리 6149"/>
          <p:cNvSpPr/>
          <p:nvPr/>
        </p:nvSpPr>
        <p:spPr>
          <a:xfrm>
            <a:off x="257720" y="3459313"/>
            <a:ext cx="10247249" cy="5465648"/>
          </a:xfrm>
          <a:prstGeom prst="roundRect">
            <a:avLst>
              <a:gd name="adj" fmla="val 3385"/>
            </a:avLst>
          </a:prstGeom>
          <a:noFill/>
          <a:ln w="76214" cap="flat" cmpd="sng" algn="ctr">
            <a:solidFill>
              <a:srgbClr val="595959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151" name="그림 6150" descr="그림 72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6701498" y="28854954"/>
            <a:ext cx="4505311" cy="130657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6152" name="직사각형 6151"/>
          <p:cNvSpPr/>
          <p:nvPr/>
        </p:nvSpPr>
        <p:spPr>
          <a:xfrm>
            <a:off x="5" y="573926"/>
            <a:ext cx="119438" cy="91291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6153" name="직사각형 6152"/>
          <p:cNvSpPr/>
          <p:nvPr/>
        </p:nvSpPr>
        <p:spPr>
          <a:xfrm>
            <a:off x="5" y="573926"/>
            <a:ext cx="119438" cy="91291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6155" name="사각형: 둥근 모서리 6154"/>
          <p:cNvSpPr/>
          <p:nvPr/>
        </p:nvSpPr>
        <p:spPr>
          <a:xfrm>
            <a:off x="257720" y="19253038"/>
            <a:ext cx="10212561" cy="9229411"/>
          </a:xfrm>
          <a:prstGeom prst="roundRect">
            <a:avLst>
              <a:gd name="adj" fmla="val 3385"/>
            </a:avLst>
          </a:prstGeom>
          <a:noFill/>
          <a:ln w="76214" cap="flat" cmpd="sng" algn="ctr">
            <a:solidFill>
              <a:srgbClr val="595959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A11039B-083B-47B1-8C3A-33E9DE3FA562}"/>
              </a:ext>
            </a:extLst>
          </p:cNvPr>
          <p:cNvSpPr/>
          <p:nvPr/>
        </p:nvSpPr>
        <p:spPr>
          <a:xfrm>
            <a:off x="594022" y="3264277"/>
            <a:ext cx="4161094" cy="713457"/>
          </a:xfrm>
          <a:prstGeom prst="roundRect">
            <a:avLst/>
          </a:prstGeom>
          <a:solidFill>
            <a:srgbClr val="95373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957" i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INTRODUCTION</a:t>
            </a:r>
            <a:endParaRPr lang="ko-KR" altLang="en-US" sz="3957" i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53146AE0-EA85-4B5F-9276-090537D47C17}"/>
              </a:ext>
            </a:extLst>
          </p:cNvPr>
          <p:cNvSpPr/>
          <p:nvPr/>
        </p:nvSpPr>
        <p:spPr>
          <a:xfrm>
            <a:off x="564541" y="18923282"/>
            <a:ext cx="7597235" cy="713457"/>
          </a:xfrm>
          <a:prstGeom prst="roundRect">
            <a:avLst/>
          </a:prstGeom>
          <a:solidFill>
            <a:srgbClr val="95373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i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실제</a:t>
            </a:r>
            <a:r>
              <a:rPr lang="en-US" altLang="ko-KR" sz="4400" i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&amp;</a:t>
            </a:r>
            <a:r>
              <a:rPr lang="ko-KR" altLang="en-US" sz="4400" i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가상 현실 비교</a:t>
            </a:r>
          </a:p>
        </p:txBody>
      </p:sp>
      <p:sp>
        <p:nvSpPr>
          <p:cNvPr id="168" name="사각형: 둥근 모서리 6149"/>
          <p:cNvSpPr/>
          <p:nvPr/>
        </p:nvSpPr>
        <p:spPr>
          <a:xfrm>
            <a:off x="257720" y="9661181"/>
            <a:ext cx="10247249" cy="9229411"/>
          </a:xfrm>
          <a:prstGeom prst="roundRect">
            <a:avLst>
              <a:gd name="adj" fmla="val 3385"/>
            </a:avLst>
          </a:prstGeom>
          <a:noFill/>
          <a:ln w="76214" cap="flat" cmpd="sng" algn="ctr">
            <a:solidFill>
              <a:srgbClr val="595959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" name="사각형: 둥근 모서리 1">
            <a:extLst>
              <a:ext uri="{FF2B5EF4-FFF2-40B4-BE49-F238E27FC236}">
                <a16:creationId xmlns:a16="http://schemas.microsoft.com/office/drawing/2014/main" id="{EA11039B-083B-47B1-8C3A-33E9DE3FA562}"/>
              </a:ext>
            </a:extLst>
          </p:cNvPr>
          <p:cNvSpPr/>
          <p:nvPr/>
        </p:nvSpPr>
        <p:spPr>
          <a:xfrm>
            <a:off x="594022" y="9306861"/>
            <a:ext cx="7317597" cy="713457"/>
          </a:xfrm>
          <a:prstGeom prst="roundRect">
            <a:avLst/>
          </a:prstGeom>
          <a:solidFill>
            <a:srgbClr val="95373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957" i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연구 배경 이론</a:t>
            </a:r>
          </a:p>
        </p:txBody>
      </p:sp>
      <p:sp>
        <p:nvSpPr>
          <p:cNvPr id="251" name="사각형: 둥근 모서리 6149"/>
          <p:cNvSpPr/>
          <p:nvPr/>
        </p:nvSpPr>
        <p:spPr>
          <a:xfrm>
            <a:off x="10839687" y="3459313"/>
            <a:ext cx="10247249" cy="15463969"/>
          </a:xfrm>
          <a:prstGeom prst="roundRect">
            <a:avLst>
              <a:gd name="adj" fmla="val 3385"/>
            </a:avLst>
          </a:prstGeom>
          <a:noFill/>
          <a:ln w="76214" cap="flat" cmpd="sng" algn="ctr">
            <a:solidFill>
              <a:srgbClr val="595959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2" name="사각형: 둥근 모서리 1">
            <a:extLst>
              <a:ext uri="{FF2B5EF4-FFF2-40B4-BE49-F238E27FC236}">
                <a16:creationId xmlns:a16="http://schemas.microsoft.com/office/drawing/2014/main" id="{EA11039B-083B-47B1-8C3A-33E9DE3FA562}"/>
              </a:ext>
            </a:extLst>
          </p:cNvPr>
          <p:cNvSpPr/>
          <p:nvPr/>
        </p:nvSpPr>
        <p:spPr>
          <a:xfrm>
            <a:off x="11175989" y="3264277"/>
            <a:ext cx="6782948" cy="713457"/>
          </a:xfrm>
          <a:prstGeom prst="roundRect">
            <a:avLst/>
          </a:prstGeom>
          <a:solidFill>
            <a:srgbClr val="95373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957" i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실험 결과</a:t>
            </a:r>
          </a:p>
        </p:txBody>
      </p:sp>
      <p:sp>
        <p:nvSpPr>
          <p:cNvPr id="69" name="Rectangle 65"/>
          <p:cNvSpPr>
            <a:spLocks noChangeArrowheads="1"/>
          </p:cNvSpPr>
          <p:nvPr/>
        </p:nvSpPr>
        <p:spPr bwMode="auto">
          <a:xfrm>
            <a:off x="14498423" y="11678501"/>
            <a:ext cx="130496" cy="26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585" tIns="32292" rIns="64585" bIns="32292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02"/>
          </a:p>
        </p:txBody>
      </p:sp>
      <p:sp>
        <p:nvSpPr>
          <p:cNvPr id="76" name="Rectangle 72"/>
          <p:cNvSpPr>
            <a:spLocks noChangeArrowheads="1"/>
          </p:cNvSpPr>
          <p:nvPr/>
        </p:nvSpPr>
        <p:spPr bwMode="auto">
          <a:xfrm>
            <a:off x="16375007" y="8630704"/>
            <a:ext cx="130496" cy="26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585" tIns="32292" rIns="64585" bIns="32292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02"/>
          </a:p>
        </p:txBody>
      </p:sp>
      <p:sp>
        <p:nvSpPr>
          <p:cNvPr id="82" name="Rectangle 74"/>
          <p:cNvSpPr>
            <a:spLocks noChangeArrowheads="1"/>
          </p:cNvSpPr>
          <p:nvPr/>
        </p:nvSpPr>
        <p:spPr bwMode="auto">
          <a:xfrm>
            <a:off x="11227233" y="16703413"/>
            <a:ext cx="130496" cy="26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585" tIns="32292" rIns="64585" bIns="32292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02"/>
          </a:p>
        </p:txBody>
      </p:sp>
      <p:sp>
        <p:nvSpPr>
          <p:cNvPr id="273" name="사각형: 둥근 모서리 6149"/>
          <p:cNvSpPr/>
          <p:nvPr/>
        </p:nvSpPr>
        <p:spPr>
          <a:xfrm>
            <a:off x="10811399" y="19295786"/>
            <a:ext cx="10395410" cy="6544419"/>
          </a:xfrm>
          <a:prstGeom prst="roundRect">
            <a:avLst>
              <a:gd name="adj" fmla="val 3385"/>
            </a:avLst>
          </a:prstGeom>
          <a:noFill/>
          <a:ln w="76214" cap="flat" cmpd="sng" algn="ctr">
            <a:solidFill>
              <a:srgbClr val="595959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4" name="사각형: 둥근 모서리 1">
            <a:extLst>
              <a:ext uri="{FF2B5EF4-FFF2-40B4-BE49-F238E27FC236}">
                <a16:creationId xmlns:a16="http://schemas.microsoft.com/office/drawing/2014/main" id="{EA11039B-083B-47B1-8C3A-33E9DE3FA562}"/>
              </a:ext>
            </a:extLst>
          </p:cNvPr>
          <p:cNvSpPr/>
          <p:nvPr/>
        </p:nvSpPr>
        <p:spPr>
          <a:xfrm>
            <a:off x="11175989" y="18996942"/>
            <a:ext cx="7768970" cy="713457"/>
          </a:xfrm>
          <a:prstGeom prst="roundRect">
            <a:avLst/>
          </a:prstGeom>
          <a:solidFill>
            <a:srgbClr val="95373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957" i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결론</a:t>
            </a:r>
          </a:p>
        </p:txBody>
      </p:sp>
      <p:sp>
        <p:nvSpPr>
          <p:cNvPr id="3" name="사각형: 둥근 모서리 6149">
            <a:extLst>
              <a:ext uri="{FF2B5EF4-FFF2-40B4-BE49-F238E27FC236}">
                <a16:creationId xmlns:a16="http://schemas.microsoft.com/office/drawing/2014/main" id="{0EE0020D-E51C-8FDA-697A-2B62AD31ABB8}"/>
              </a:ext>
            </a:extLst>
          </p:cNvPr>
          <p:cNvSpPr/>
          <p:nvPr/>
        </p:nvSpPr>
        <p:spPr>
          <a:xfrm>
            <a:off x="10839687" y="26445075"/>
            <a:ext cx="10212561" cy="2037374"/>
          </a:xfrm>
          <a:prstGeom prst="roundRect">
            <a:avLst>
              <a:gd name="adj" fmla="val 3385"/>
            </a:avLst>
          </a:prstGeom>
          <a:noFill/>
          <a:ln w="76214" cap="flat" cmpd="sng" algn="ctr">
            <a:solidFill>
              <a:srgbClr val="595959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사각형: 둥근 모서리 1">
            <a:extLst>
              <a:ext uri="{FF2B5EF4-FFF2-40B4-BE49-F238E27FC236}">
                <a16:creationId xmlns:a16="http://schemas.microsoft.com/office/drawing/2014/main" id="{1FE566B1-B030-2997-0140-40779E481A47}"/>
              </a:ext>
            </a:extLst>
          </p:cNvPr>
          <p:cNvSpPr/>
          <p:nvPr/>
        </p:nvSpPr>
        <p:spPr>
          <a:xfrm>
            <a:off x="10839687" y="25731618"/>
            <a:ext cx="7768970" cy="713457"/>
          </a:xfrm>
          <a:prstGeom prst="roundRect">
            <a:avLst/>
          </a:prstGeom>
          <a:solidFill>
            <a:srgbClr val="95373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957" i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참고 문헌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045548-6211-81E7-496E-F95F30AA2254}"/>
              </a:ext>
            </a:extLst>
          </p:cNvPr>
          <p:cNvSpPr txBox="1"/>
          <p:nvPr/>
        </p:nvSpPr>
        <p:spPr>
          <a:xfrm>
            <a:off x="119443" y="518706"/>
            <a:ext cx="21144738" cy="74795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126075" tIns="65559" rIns="126075" bIns="65559" anchor="t">
            <a:spAutoFit/>
          </a:bodyPr>
          <a:lstStyle/>
          <a:p>
            <a:pPr algn="ctr" fontAlgn="base" latinLnBrk="0"/>
            <a:r>
              <a:rPr lang="ko-KR" altLang="en-US" sz="4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메타버스 인터페이스를 위한 장갑형 </a:t>
            </a:r>
            <a:r>
              <a:rPr lang="ko-KR" altLang="en-US" sz="4000" b="1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콘트롤러</a:t>
            </a:r>
            <a:r>
              <a:rPr lang="ko-KR" altLang="en-US" sz="4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개발 </a:t>
            </a:r>
            <a:endParaRPr lang="ko-KR" altLang="en-US" sz="4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C876BF-8853-B039-8635-4633ED2605C3}"/>
              </a:ext>
            </a:extLst>
          </p:cNvPr>
          <p:cNvSpPr txBox="1"/>
          <p:nvPr/>
        </p:nvSpPr>
        <p:spPr>
          <a:xfrm>
            <a:off x="119443" y="1631766"/>
            <a:ext cx="21087366" cy="85431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4054" tIns="42027" rIns="84054" bIns="42027" anchor="t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500" b="1" dirty="0">
                <a:solidFill>
                  <a:srgbClr val="000000">
                    <a:alpha val="100000"/>
                  </a:srgb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/>
              </a:rPr>
              <a:t>고준성</a:t>
            </a:r>
            <a:r>
              <a:rPr lang="en-US" altLang="ko-KR" sz="2500" b="1" dirty="0">
                <a:solidFill>
                  <a:srgbClr val="000000">
                    <a:alpha val="100000"/>
                  </a:srgb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/>
              </a:rPr>
              <a:t>, </a:t>
            </a:r>
            <a:r>
              <a:rPr lang="ko-KR" altLang="en-US" sz="2500" b="1" dirty="0" err="1">
                <a:solidFill>
                  <a:srgbClr val="000000">
                    <a:alpha val="100000"/>
                  </a:srgb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/>
              </a:rPr>
              <a:t>김승채</a:t>
            </a:r>
            <a:r>
              <a:rPr lang="en-US" altLang="ko-KR" sz="2500" b="1" dirty="0">
                <a:solidFill>
                  <a:srgbClr val="000000">
                    <a:alpha val="100000"/>
                  </a:srgb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/>
              </a:rPr>
              <a:t>, </a:t>
            </a:r>
            <a:r>
              <a:rPr lang="ko-KR" altLang="en-US" sz="2500" b="1" dirty="0" err="1">
                <a:solidFill>
                  <a:srgbClr val="000000">
                    <a:alpha val="100000"/>
                  </a:srgb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/>
              </a:rPr>
              <a:t>신찬웅</a:t>
            </a:r>
            <a:r>
              <a:rPr lang="en-US" altLang="ko-KR" sz="2500" b="1" dirty="0">
                <a:solidFill>
                  <a:srgbClr val="000000">
                    <a:alpha val="100000"/>
                  </a:srgb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/>
              </a:rPr>
              <a:t>, </a:t>
            </a:r>
            <a:r>
              <a:rPr lang="ko-KR" altLang="en-US" sz="2500" b="1" dirty="0" err="1">
                <a:solidFill>
                  <a:srgbClr val="000000">
                    <a:alpha val="100000"/>
                  </a:srgb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/>
              </a:rPr>
              <a:t>임록희</a:t>
            </a:r>
            <a:r>
              <a:rPr lang="en-US" altLang="ko-KR" sz="2500" b="1" dirty="0">
                <a:solidFill>
                  <a:srgbClr val="000000">
                    <a:alpha val="100000"/>
                  </a:srgb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/>
              </a:rPr>
              <a:t>,</a:t>
            </a:r>
            <a:r>
              <a:rPr lang="ko-KR" altLang="en-US" sz="2500" b="1" dirty="0">
                <a:solidFill>
                  <a:srgbClr val="000000">
                    <a:alpha val="100000"/>
                  </a:srgb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/>
              </a:rPr>
              <a:t> </a:t>
            </a:r>
            <a:r>
              <a:rPr lang="ko-KR" altLang="en-US" sz="2500" b="1" dirty="0" err="1">
                <a:solidFill>
                  <a:srgbClr val="000000">
                    <a:alpha val="100000"/>
                  </a:srgb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/>
              </a:rPr>
              <a:t>서덕영</a:t>
            </a:r>
            <a:r>
              <a:rPr lang="ko-KR" altLang="en-US" sz="2500" b="1" dirty="0">
                <a:solidFill>
                  <a:srgbClr val="000000">
                    <a:alpha val="100000"/>
                  </a:srgb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/>
              </a:rPr>
              <a:t> 교수님</a:t>
            </a:r>
            <a:endParaRPr lang="en-US" altLang="ko-KR" sz="2500" b="1" dirty="0">
              <a:solidFill>
                <a:srgbClr val="000000">
                  <a:alpha val="100000"/>
                </a:srgb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Wingdings"/>
            </a:endParaRPr>
          </a:p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500" dirty="0" err="1">
                <a:solidFill>
                  <a:srgbClr val="000000">
                    <a:alpha val="100000"/>
                  </a:srgb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/>
              </a:rPr>
              <a:t>경희대학교</a:t>
            </a:r>
            <a:r>
              <a:rPr lang="ko-KR" altLang="en-US" sz="2500" dirty="0">
                <a:solidFill>
                  <a:srgbClr val="000000">
                    <a:alpha val="100000"/>
                  </a:srgb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/>
              </a:rPr>
              <a:t> 전자정보대학 전자공학과</a:t>
            </a:r>
            <a:endParaRPr lang="en-US" altLang="ko-KR" sz="2500" dirty="0">
              <a:solidFill>
                <a:srgbClr val="000000">
                  <a:alpha val="100000"/>
                </a:srgb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Wingding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7E5A16-46AB-8EEE-C3D4-B680106D36E2}"/>
              </a:ext>
            </a:extLst>
          </p:cNvPr>
          <p:cNvSpPr txBox="1"/>
          <p:nvPr/>
        </p:nvSpPr>
        <p:spPr>
          <a:xfrm>
            <a:off x="324162" y="3426623"/>
            <a:ext cx="10286218" cy="517064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en-US" altLang="ko-KR" sz="3000" b="1" dirty="0">
              <a:latin typeface="Microsoft Sans Serif" panose="020B0604020202020204" pitchFamily="34" charset="0"/>
              <a:ea typeface="맑은 고딕"/>
              <a:cs typeface="Microsoft Sans Serif" panose="020B0604020202020204" pitchFamily="34" charset="0"/>
              <a:sym typeface="Wingdings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en-US" altLang="ko-KR" sz="3000" b="0" i="0" dirty="0">
              <a:solidFill>
                <a:srgbClr val="000000"/>
              </a:solidFill>
              <a:effectLst/>
              <a:ea typeface="맑은 고딕" panose="020B0503020000020004" pitchFamily="50" charset="-127"/>
            </a:endParaRPr>
          </a:p>
          <a:p>
            <a:pPr marL="571500" lvl="0" indent="-571500"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ko-KR" altLang="ko-KR" sz="3000" b="0" i="0" dirty="0" err="1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역감</a:t>
            </a:r>
            <a:r>
              <a:rPr lang="ko-KR" altLang="ko-KR" sz="3000" b="0" i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lang="ko-KR" altLang="ko-KR" sz="3000" b="0" i="0" dirty="0" err="1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햅틱</a:t>
            </a:r>
            <a:r>
              <a:rPr lang="ko-KR" altLang="ko-KR" sz="3000" b="0" i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피드백과 가상환경 시스템을 새롭게 개발 및 연구하여 사용자가 현실감과 몰입감을 </a:t>
            </a:r>
            <a:r>
              <a:rPr lang="ko-KR" altLang="en-US" sz="3000" b="0" i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보다 </a:t>
            </a:r>
            <a:r>
              <a:rPr lang="ko-KR" altLang="ko-KR" sz="3000" b="0" i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잘 느낄 수 있는 </a:t>
            </a:r>
            <a:r>
              <a:rPr lang="ko-KR" altLang="ko-KR" sz="3000" b="1" i="0" dirty="0" err="1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햅틱</a:t>
            </a:r>
            <a:r>
              <a:rPr lang="ko-KR" altLang="ko-KR" sz="3000" b="1" i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글러브</a:t>
            </a:r>
            <a:endParaRPr lang="en-US" altLang="ko-KR" sz="3000" b="1" i="0" dirty="0">
              <a:solidFill>
                <a:srgbClr val="000000"/>
              </a:solidFill>
              <a:effectLst/>
              <a:ea typeface="맑은 고딕" panose="020B0503020000020004" pitchFamily="50" charset="-127"/>
            </a:endParaRPr>
          </a:p>
          <a:p>
            <a:pPr marL="571500" lvl="0" indent="-571500"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ko-KR" altLang="en-US" sz="3000" b="1" dirty="0">
                <a:latin typeface="Microsoft Sans Serif" panose="020B0604020202020204" pitchFamily="34" charset="0"/>
                <a:ea typeface="맑은 고딕"/>
                <a:cs typeface="Microsoft Sans Serif" panose="020B0604020202020204" pitchFamily="34" charset="0"/>
                <a:sym typeface="Wingdings"/>
              </a:rPr>
              <a:t>탄성체의 물성</a:t>
            </a:r>
            <a:r>
              <a:rPr lang="ko-KR" altLang="en-US" sz="3000" dirty="0">
                <a:latin typeface="Microsoft Sans Serif" panose="020B0604020202020204" pitchFamily="34" charset="0"/>
                <a:ea typeface="맑은 고딕"/>
                <a:cs typeface="Microsoft Sans Serif" panose="020B0604020202020204" pitchFamily="34" charset="0"/>
                <a:sym typeface="Wingdings"/>
              </a:rPr>
              <a:t>을 구현하여 </a:t>
            </a:r>
            <a:r>
              <a:rPr lang="ko-KR" altLang="en-US" sz="3000" dirty="0" err="1">
                <a:latin typeface="Microsoft Sans Serif" panose="020B0604020202020204" pitchFamily="34" charset="0"/>
                <a:ea typeface="맑은 고딕"/>
                <a:cs typeface="Microsoft Sans Serif" panose="020B0604020202020204" pitchFamily="34" charset="0"/>
                <a:sym typeface="Wingdings"/>
              </a:rPr>
              <a:t>햅틱</a:t>
            </a:r>
            <a:r>
              <a:rPr lang="ko-KR" altLang="en-US" sz="3000" dirty="0">
                <a:latin typeface="Microsoft Sans Serif" panose="020B0604020202020204" pitchFamily="34" charset="0"/>
                <a:ea typeface="맑은 고딕"/>
                <a:cs typeface="Microsoft Sans Serif" panose="020B0604020202020204" pitchFamily="34" charset="0"/>
                <a:sym typeface="Wingdings"/>
              </a:rPr>
              <a:t> 글러브와</a:t>
            </a:r>
            <a:r>
              <a:rPr lang="ko-KR" altLang="en-US" sz="3000" i="1" dirty="0">
                <a:latin typeface="Microsoft Sans Serif" panose="020B0604020202020204" pitchFamily="34" charset="0"/>
                <a:ea typeface="맑은 고딕"/>
                <a:cs typeface="Microsoft Sans Serif" panose="020B0604020202020204" pitchFamily="34" charset="0"/>
                <a:sym typeface="Wingdings"/>
              </a:rPr>
              <a:t> </a:t>
            </a:r>
            <a:r>
              <a:rPr lang="ko-KR" altLang="en-US" sz="3000" b="1" dirty="0">
                <a:latin typeface="Microsoft Sans Serif" panose="020B0604020202020204" pitchFamily="34" charset="0"/>
                <a:ea typeface="맑은 고딕"/>
                <a:cs typeface="Microsoft Sans Serif" panose="020B0604020202020204" pitchFamily="34" charset="0"/>
                <a:sym typeface="Wingdings"/>
              </a:rPr>
              <a:t>상호작용</a:t>
            </a:r>
            <a:r>
              <a:rPr lang="en-US" altLang="ko-KR" sz="3000" b="1" dirty="0">
                <a:latin typeface="Microsoft Sans Serif" panose="020B0604020202020204" pitchFamily="34" charset="0"/>
                <a:ea typeface="맑은 고딕"/>
                <a:cs typeface="Microsoft Sans Serif" panose="020B0604020202020204" pitchFamily="34" charset="0"/>
                <a:sym typeface="Wingdings"/>
              </a:rPr>
              <a:t>.</a:t>
            </a:r>
            <a:endParaRPr lang="en-US" altLang="ko-KR" sz="3000" dirty="0">
              <a:latin typeface="Microsoft Sans Serif" panose="020B0604020202020204" pitchFamily="34" charset="0"/>
              <a:ea typeface="맑은 고딕"/>
              <a:cs typeface="Microsoft Sans Serif" panose="020B0604020202020204" pitchFamily="34" charset="0"/>
              <a:sym typeface="Wingdings"/>
            </a:endParaRPr>
          </a:p>
          <a:p>
            <a:pPr marL="571500" lvl="0" indent="-571500"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ko-KR" altLang="en-US" sz="3000" dirty="0">
                <a:latin typeface="Microsoft Sans Serif" panose="020B0604020202020204" pitchFamily="34" charset="0"/>
                <a:ea typeface="맑은 고딕"/>
                <a:cs typeface="Microsoft Sans Serif" panose="020B0604020202020204" pitchFamily="34" charset="0"/>
                <a:sym typeface="Wingdings"/>
              </a:rPr>
              <a:t>근전도</a:t>
            </a:r>
            <a:r>
              <a:rPr lang="en-US" altLang="ko-KR" sz="3000" dirty="0">
                <a:latin typeface="Microsoft Sans Serif" panose="020B0604020202020204" pitchFamily="34" charset="0"/>
                <a:ea typeface="맑은 고딕"/>
                <a:cs typeface="Microsoft Sans Serif" panose="020B0604020202020204" pitchFamily="34" charset="0"/>
                <a:sym typeface="Wingdings"/>
              </a:rPr>
              <a:t>(EMG) </a:t>
            </a:r>
            <a:r>
              <a:rPr lang="ko-KR" altLang="en-US" sz="3000" dirty="0">
                <a:latin typeface="Microsoft Sans Serif" panose="020B0604020202020204" pitchFamily="34" charset="0"/>
                <a:ea typeface="맑은 고딕"/>
                <a:cs typeface="Microsoft Sans Serif" panose="020B0604020202020204" pitchFamily="34" charset="0"/>
                <a:sym typeface="Wingdings"/>
              </a:rPr>
              <a:t>센서를 활용하여 </a:t>
            </a:r>
            <a:r>
              <a:rPr lang="ko-KR" altLang="en-US" sz="3000" b="1" dirty="0">
                <a:latin typeface="Microsoft Sans Serif" panose="020B0604020202020204" pitchFamily="34" charset="0"/>
                <a:ea typeface="맑은 고딕"/>
                <a:cs typeface="Microsoft Sans Serif" panose="020B0604020202020204" pitchFamily="34" charset="0"/>
                <a:sym typeface="Wingdings"/>
              </a:rPr>
              <a:t>가상 환경과 현실</a:t>
            </a:r>
            <a:r>
              <a:rPr lang="ko-KR" altLang="en-US" sz="3000" dirty="0">
                <a:latin typeface="Microsoft Sans Serif" panose="020B0604020202020204" pitchFamily="34" charset="0"/>
                <a:ea typeface="맑은 고딕"/>
                <a:cs typeface="Microsoft Sans Serif" panose="020B0604020202020204" pitchFamily="34" charset="0"/>
                <a:sym typeface="Wingdings"/>
              </a:rPr>
              <a:t>에서 물체를 집는 모션을 취했을 때 </a:t>
            </a:r>
            <a:r>
              <a:rPr lang="ko-KR" altLang="en-US" sz="3000" b="1" dirty="0">
                <a:latin typeface="Microsoft Sans Serif" panose="020B0604020202020204" pitchFamily="34" charset="0"/>
                <a:ea typeface="맑은 고딕"/>
                <a:cs typeface="Microsoft Sans Serif" panose="020B0604020202020204" pitchFamily="34" charset="0"/>
                <a:sym typeface="Wingdings"/>
              </a:rPr>
              <a:t>전기적 활동 상태 변화량</a:t>
            </a:r>
            <a:r>
              <a:rPr lang="en-US" altLang="ko-KR" sz="3000" b="1" dirty="0">
                <a:latin typeface="Microsoft Sans Serif" panose="020B0604020202020204" pitchFamily="34" charset="0"/>
                <a:ea typeface="맑은 고딕"/>
                <a:cs typeface="Microsoft Sans Serif" panose="020B0604020202020204" pitchFamily="34" charset="0"/>
                <a:sym typeface="Wingdings"/>
              </a:rPr>
              <a:t> </a:t>
            </a:r>
            <a:r>
              <a:rPr lang="ko-KR" altLang="en-US" sz="3000" b="1" dirty="0">
                <a:latin typeface="Microsoft Sans Serif" panose="020B0604020202020204" pitchFamily="34" charset="0"/>
                <a:ea typeface="맑은 고딕"/>
                <a:cs typeface="Microsoft Sans Serif" panose="020B0604020202020204" pitchFamily="34" charset="0"/>
                <a:sym typeface="Wingdings"/>
              </a:rPr>
              <a:t>측정</a:t>
            </a:r>
            <a:r>
              <a:rPr lang="en-US" altLang="ko-KR" sz="3000" b="1" dirty="0">
                <a:latin typeface="Microsoft Sans Serif" panose="020B0604020202020204" pitchFamily="34" charset="0"/>
                <a:ea typeface="맑은 고딕"/>
                <a:cs typeface="Microsoft Sans Serif" panose="020B0604020202020204" pitchFamily="34" charset="0"/>
                <a:sym typeface="Wingdings"/>
              </a:rPr>
              <a:t>, </a:t>
            </a:r>
            <a:r>
              <a:rPr lang="ko-KR" altLang="en-US" sz="3000" b="1" dirty="0">
                <a:latin typeface="Microsoft Sans Serif" panose="020B0604020202020204" pitchFamily="34" charset="0"/>
                <a:ea typeface="맑은 고딕"/>
                <a:cs typeface="Microsoft Sans Serif" panose="020B0604020202020204" pitchFamily="34" charset="0"/>
                <a:sym typeface="Wingdings"/>
              </a:rPr>
              <a:t>비교</a:t>
            </a:r>
            <a:endParaRPr lang="en-US" altLang="ko-KR" sz="3000" b="1" dirty="0">
              <a:latin typeface="Microsoft Sans Serif" panose="020B0604020202020204" pitchFamily="34" charset="0"/>
              <a:ea typeface="맑은 고딕"/>
              <a:cs typeface="Microsoft Sans Serif" panose="020B0604020202020204" pitchFamily="34" charset="0"/>
              <a:sym typeface="Wingdings"/>
            </a:endParaRPr>
          </a:p>
          <a:p>
            <a:pPr marL="571500" lvl="0" indent="-571500"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ko-KR" altLang="en-US" sz="3000" dirty="0" err="1">
                <a:latin typeface="Microsoft Sans Serif" panose="020B0604020202020204" pitchFamily="34" charset="0"/>
                <a:ea typeface="맑은 고딕"/>
                <a:cs typeface="Microsoft Sans Serif" panose="020B0604020202020204" pitchFamily="34" charset="0"/>
                <a:sym typeface="Wingdings"/>
              </a:rPr>
              <a:t>햅틱</a:t>
            </a:r>
            <a:r>
              <a:rPr lang="ko-KR" altLang="en-US" sz="3000" dirty="0">
                <a:latin typeface="Microsoft Sans Serif" panose="020B0604020202020204" pitchFamily="34" charset="0"/>
                <a:ea typeface="맑은 고딕"/>
                <a:cs typeface="Microsoft Sans Serif" panose="020B0604020202020204" pitchFamily="34" charset="0"/>
                <a:sym typeface="Wingdings"/>
              </a:rPr>
              <a:t> 글러브를 사용하는 </a:t>
            </a:r>
            <a:r>
              <a:rPr lang="ko-KR" altLang="en-US" sz="3000" b="1" dirty="0" err="1">
                <a:latin typeface="Microsoft Sans Serif" panose="020B0604020202020204" pitchFamily="34" charset="0"/>
                <a:ea typeface="맑은 고딕"/>
                <a:cs typeface="Microsoft Sans Serif" panose="020B0604020202020204" pitchFamily="34" charset="0"/>
                <a:sym typeface="Wingdings"/>
              </a:rPr>
              <a:t>소근육</a:t>
            </a:r>
            <a:r>
              <a:rPr lang="ko-KR" altLang="en-US" sz="3000" b="1" dirty="0">
                <a:latin typeface="Microsoft Sans Serif" panose="020B0604020202020204" pitchFamily="34" charset="0"/>
                <a:ea typeface="맑은 고딕"/>
                <a:cs typeface="Microsoft Sans Serif" panose="020B0604020202020204" pitchFamily="34" charset="0"/>
                <a:sym typeface="Wingdings"/>
              </a:rPr>
              <a:t> 발달</a:t>
            </a:r>
            <a:r>
              <a:rPr lang="en-US" altLang="ko-KR" sz="3000" b="1" dirty="0">
                <a:latin typeface="Microsoft Sans Serif" panose="020B0604020202020204" pitchFamily="34" charset="0"/>
                <a:ea typeface="맑은 고딕"/>
                <a:cs typeface="Microsoft Sans Serif" panose="020B0604020202020204" pitchFamily="34" charset="0"/>
                <a:sym typeface="Wingdings"/>
              </a:rPr>
              <a:t>/</a:t>
            </a:r>
            <a:r>
              <a:rPr lang="ko-KR" altLang="en-US" sz="3000" b="1" dirty="0">
                <a:latin typeface="Microsoft Sans Serif" panose="020B0604020202020204" pitchFamily="34" charset="0"/>
                <a:ea typeface="맑은 고딕"/>
                <a:cs typeface="Microsoft Sans Serif" panose="020B0604020202020204" pitchFamily="34" charset="0"/>
                <a:sym typeface="Wingdings"/>
              </a:rPr>
              <a:t>재활 치료 </a:t>
            </a:r>
            <a:r>
              <a:rPr lang="en-US" altLang="ko-KR" sz="3000" dirty="0">
                <a:latin typeface="Microsoft Sans Serif" panose="020B0604020202020204" pitchFamily="34" charset="0"/>
                <a:ea typeface="맑은 고딕"/>
                <a:cs typeface="Microsoft Sans Serif" panose="020B0604020202020204" pitchFamily="34" charset="0"/>
                <a:sym typeface="Wingdings"/>
              </a:rPr>
              <a:t>Unity3D</a:t>
            </a:r>
            <a:r>
              <a:rPr lang="ko-KR" altLang="en-US" sz="3000" dirty="0">
                <a:latin typeface="Microsoft Sans Serif" panose="020B0604020202020204" pitchFamily="34" charset="0"/>
                <a:ea typeface="맑은 고딕"/>
                <a:cs typeface="Microsoft Sans Serif" panose="020B0604020202020204" pitchFamily="34" charset="0"/>
                <a:sym typeface="Wingdings"/>
              </a:rPr>
              <a:t> 컨텐츠</a:t>
            </a:r>
            <a:endParaRPr lang="en-US" altLang="ko-KR" sz="3000" b="1" dirty="0">
              <a:latin typeface="Microsoft Sans Serif" panose="020B0604020202020204" pitchFamily="34" charset="0"/>
              <a:ea typeface="맑은 고딕"/>
              <a:cs typeface="Microsoft Sans Serif" panose="020B0604020202020204" pitchFamily="34" charset="0"/>
              <a:sym typeface="Wingding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37C534-74C8-A82B-02A1-C96B68356E52}"/>
              </a:ext>
            </a:extLst>
          </p:cNvPr>
          <p:cNvSpPr txBox="1"/>
          <p:nvPr/>
        </p:nvSpPr>
        <p:spPr>
          <a:xfrm>
            <a:off x="416069" y="10119487"/>
            <a:ext cx="9966931" cy="852541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endParaRPr lang="en-US" altLang="ko-KR" sz="2700" b="1" dirty="0"/>
          </a:p>
          <a:p>
            <a:pPr marL="457200" indent="-457200">
              <a:buAutoNum type="arabicPeriod"/>
            </a:pPr>
            <a:r>
              <a:rPr lang="ko-KR" altLang="en-US" sz="3000" b="1" dirty="0"/>
              <a:t>물체의 반발력을 감지하는 </a:t>
            </a:r>
            <a:r>
              <a:rPr lang="ko-KR" altLang="en-US" sz="3000" b="1" dirty="0" err="1"/>
              <a:t>햅틱글러브</a:t>
            </a:r>
            <a:endParaRPr lang="en-US" altLang="ko-KR" sz="3000" b="1" dirty="0"/>
          </a:p>
          <a:p>
            <a:r>
              <a:rPr lang="en-US" altLang="ko-KR" sz="2700" b="1" dirty="0"/>
              <a:t>       </a:t>
            </a:r>
            <a:r>
              <a:rPr lang="en-US" altLang="ko-KR" sz="2700" dirty="0"/>
              <a:t>- </a:t>
            </a:r>
            <a:r>
              <a:rPr lang="ko-KR" altLang="en-US" sz="2700" dirty="0"/>
              <a:t>실이 연결된 가변저항의 측정값으로 손가락의 회전각 계산</a:t>
            </a:r>
            <a:endParaRPr lang="en-US" altLang="ko-KR" sz="2700" dirty="0"/>
          </a:p>
          <a:p>
            <a:r>
              <a:rPr lang="en-US" altLang="ko-KR" sz="2700" dirty="0"/>
              <a:t>       - </a:t>
            </a:r>
            <a:r>
              <a:rPr lang="ko-KR" altLang="en-US" sz="2700" dirty="0"/>
              <a:t>물체의 탄성계수와 반발력을 통해 </a:t>
            </a:r>
            <a:r>
              <a:rPr lang="ko-KR" altLang="en-US" sz="2700" dirty="0" err="1"/>
              <a:t>서보모터</a:t>
            </a:r>
            <a:r>
              <a:rPr lang="ko-KR" altLang="en-US" sz="2700" dirty="0"/>
              <a:t> 회전각 업데이트</a:t>
            </a:r>
            <a:endParaRPr lang="en-US" altLang="ko-KR" sz="2700" dirty="0"/>
          </a:p>
          <a:p>
            <a:endParaRPr lang="en-US" altLang="ko-KR" sz="2700" b="1" dirty="0"/>
          </a:p>
          <a:p>
            <a:r>
              <a:rPr lang="en-US" altLang="ko-KR" sz="3000" b="1" dirty="0"/>
              <a:t>2. Leap</a:t>
            </a:r>
            <a:r>
              <a:rPr lang="ko-KR" altLang="en-US" sz="3000" b="1" dirty="0"/>
              <a:t> </a:t>
            </a:r>
            <a:r>
              <a:rPr lang="en-US" altLang="ko-KR" sz="3000" b="1" dirty="0"/>
              <a:t>Motion</a:t>
            </a:r>
            <a:r>
              <a:rPr lang="ko-KR" altLang="en-US" sz="3000" b="1" dirty="0"/>
              <a:t> 동작 인식 컨트롤러를 활용한 </a:t>
            </a:r>
            <a:r>
              <a:rPr lang="en-US" altLang="ko-KR" sz="3000" b="1" dirty="0"/>
              <a:t>Hand Tracking</a:t>
            </a:r>
          </a:p>
          <a:p>
            <a:r>
              <a:rPr lang="en-US" altLang="ko-KR" sz="2700" b="1" dirty="0"/>
              <a:t>       </a:t>
            </a:r>
            <a:r>
              <a:rPr lang="en-US" altLang="ko-KR" sz="2700" dirty="0"/>
              <a:t>- </a:t>
            </a:r>
            <a:r>
              <a:rPr lang="ko-KR" altLang="en-US" sz="2700" dirty="0"/>
              <a:t>기존 </a:t>
            </a:r>
            <a:r>
              <a:rPr lang="en-US" altLang="ko-KR" sz="2700" dirty="0" err="1"/>
              <a:t>mediapipe</a:t>
            </a:r>
            <a:r>
              <a:rPr lang="en-US" altLang="ko-KR" sz="2700" dirty="0"/>
              <a:t> </a:t>
            </a:r>
            <a:r>
              <a:rPr lang="ko-KR" altLang="en-US" sz="2700" dirty="0"/>
              <a:t>기반 </a:t>
            </a:r>
            <a:r>
              <a:rPr lang="en-US" altLang="ko-KR" sz="2700" dirty="0"/>
              <a:t>Hand</a:t>
            </a:r>
            <a:r>
              <a:rPr lang="ko-KR" altLang="en-US" sz="2700" dirty="0"/>
              <a:t> </a:t>
            </a:r>
            <a:r>
              <a:rPr lang="en-US" altLang="ko-KR" sz="2700" dirty="0"/>
              <a:t>Tracking</a:t>
            </a:r>
            <a:r>
              <a:rPr lang="ko-KR" altLang="en-US" sz="2700" dirty="0"/>
              <a:t>의 </a:t>
            </a:r>
            <a:r>
              <a:rPr lang="en-US" altLang="ko-KR" sz="2700" dirty="0"/>
              <a:t>z</a:t>
            </a:r>
            <a:r>
              <a:rPr lang="ko-KR" altLang="en-US" sz="2700" dirty="0"/>
              <a:t>축 인식 문제 개선</a:t>
            </a:r>
            <a:endParaRPr lang="en-US" altLang="ko-KR" sz="2700" dirty="0"/>
          </a:p>
          <a:p>
            <a:r>
              <a:rPr lang="en-US" altLang="ko-KR" sz="2700" b="1" dirty="0"/>
              <a:t>       </a:t>
            </a:r>
            <a:r>
              <a:rPr lang="en-US" altLang="ko-KR" sz="2700" dirty="0"/>
              <a:t>- RGB, </a:t>
            </a:r>
            <a:r>
              <a:rPr lang="ko-KR" altLang="en-US" sz="2700" dirty="0"/>
              <a:t>적외선 카메라 센서를 통한 원활한 </a:t>
            </a:r>
            <a:r>
              <a:rPr lang="ko-KR" altLang="en-US" sz="2700" dirty="0" err="1"/>
              <a:t>햅틱</a:t>
            </a:r>
            <a:r>
              <a:rPr lang="ko-KR" altLang="en-US" sz="2700" dirty="0"/>
              <a:t> 글러브 인식</a:t>
            </a:r>
            <a:endParaRPr lang="en-US" altLang="ko-KR" sz="2700" dirty="0"/>
          </a:p>
          <a:p>
            <a:endParaRPr lang="en-US" altLang="ko-KR" sz="2700" b="1" dirty="0"/>
          </a:p>
          <a:p>
            <a:r>
              <a:rPr lang="en-US" altLang="ko-KR" sz="3000" b="1" dirty="0"/>
              <a:t>3. </a:t>
            </a:r>
            <a:r>
              <a:rPr lang="ko-KR" altLang="en-US" sz="3000" b="1" dirty="0"/>
              <a:t>손으로 쥔 물체의 형태 변화</a:t>
            </a:r>
            <a:endParaRPr lang="en-US" altLang="ko-KR" sz="3000" b="1" dirty="0"/>
          </a:p>
          <a:p>
            <a:pPr marL="662369" lvl="1"/>
            <a:r>
              <a:rPr lang="en-US" altLang="ko-KR" sz="2700" dirty="0"/>
              <a:t>- </a:t>
            </a:r>
            <a:r>
              <a:rPr lang="ko-KR" altLang="en-US" sz="2700" dirty="0"/>
              <a:t>손가락이 가한 압력 정보를 입력 받아 </a:t>
            </a:r>
            <a:r>
              <a:rPr lang="en-US" altLang="ko-KR" sz="2700" dirty="0"/>
              <a:t>Mesh</a:t>
            </a:r>
            <a:r>
              <a:rPr lang="ko-KR" altLang="en-US" sz="2700" dirty="0"/>
              <a:t>의 정점 정보들 </a:t>
            </a:r>
            <a:endParaRPr lang="en-US" altLang="ko-KR" sz="2700" dirty="0"/>
          </a:p>
          <a:p>
            <a:pPr marL="662369" lvl="1"/>
            <a:r>
              <a:rPr lang="ko-KR" altLang="en-US" sz="2700" dirty="0"/>
              <a:t>  을 실시간으로 업데이트</a:t>
            </a:r>
            <a:endParaRPr lang="en-US" altLang="ko-KR" sz="2700" dirty="0"/>
          </a:p>
          <a:p>
            <a:pPr marL="662369" lvl="1"/>
            <a:r>
              <a:rPr lang="en-US" altLang="ko-KR" sz="2700" dirty="0"/>
              <a:t>- </a:t>
            </a:r>
            <a:r>
              <a:rPr lang="ko-KR" altLang="en-US" sz="2700" dirty="0"/>
              <a:t>물체의 변형 과정</a:t>
            </a:r>
            <a:r>
              <a:rPr lang="en-US" altLang="ko-KR" sz="2700" dirty="0"/>
              <a:t>: </a:t>
            </a:r>
            <a:r>
              <a:rPr lang="ko-KR" altLang="en-US" sz="2700" dirty="0"/>
              <a:t>손가락의 압력 </a:t>
            </a:r>
            <a:r>
              <a:rPr lang="en-US" altLang="ko-KR" sz="2700" dirty="0"/>
              <a:t>-&gt; </a:t>
            </a:r>
            <a:r>
              <a:rPr lang="ko-KR" altLang="en-US" sz="2700" dirty="0"/>
              <a:t>탄성력 </a:t>
            </a:r>
            <a:r>
              <a:rPr lang="en-US" altLang="ko-KR" sz="2700" dirty="0"/>
              <a:t>-&gt; </a:t>
            </a:r>
            <a:r>
              <a:rPr lang="ko-KR" altLang="en-US" sz="2700" dirty="0"/>
              <a:t>감쇠</a:t>
            </a:r>
            <a:endParaRPr lang="en-US" altLang="ko-KR" sz="2700" dirty="0"/>
          </a:p>
          <a:p>
            <a:pPr marL="662369" lvl="1"/>
            <a:endParaRPr lang="en-US" altLang="ko-KR" sz="2700" dirty="0"/>
          </a:p>
          <a:p>
            <a:r>
              <a:rPr lang="en-US" altLang="ko-KR" sz="3000" b="1" dirty="0"/>
              <a:t>4. </a:t>
            </a:r>
            <a:r>
              <a:rPr lang="ko-KR" altLang="en-US" sz="3000" b="1" dirty="0"/>
              <a:t>근전도 센서 데이터 변화 관측</a:t>
            </a:r>
            <a:endParaRPr lang="en-US" altLang="ko-KR" sz="3000" b="1" dirty="0"/>
          </a:p>
          <a:p>
            <a:r>
              <a:rPr lang="en-US" altLang="ko-KR" sz="2700" dirty="0"/>
              <a:t>        - </a:t>
            </a:r>
            <a:r>
              <a:rPr lang="ko-KR" altLang="en-US" sz="2700" dirty="0" err="1"/>
              <a:t>햅틱</a:t>
            </a:r>
            <a:r>
              <a:rPr lang="ko-KR" altLang="en-US" sz="2700" dirty="0"/>
              <a:t> 글러브로부터 수신한 </a:t>
            </a:r>
            <a:r>
              <a:rPr lang="en-US" altLang="ko-KR" sz="2700" dirty="0"/>
              <a:t>Grab, Pick </a:t>
            </a:r>
            <a:r>
              <a:rPr lang="ko-KR" altLang="en-US" sz="2700" dirty="0"/>
              <a:t>동작의 근전도 측정값</a:t>
            </a:r>
            <a:r>
              <a:rPr lang="en-US" altLang="ko-KR" sz="2700" dirty="0"/>
              <a:t> </a:t>
            </a:r>
          </a:p>
          <a:p>
            <a:r>
              <a:rPr lang="en-US" altLang="ko-KR" sz="2700" dirty="0"/>
              <a:t>         </a:t>
            </a:r>
            <a:r>
              <a:rPr lang="ko-KR" altLang="en-US" sz="2700" dirty="0"/>
              <a:t> 실시간 출력</a:t>
            </a:r>
            <a:endParaRPr lang="en-US" altLang="ko-KR" sz="2700" dirty="0"/>
          </a:p>
          <a:p>
            <a:r>
              <a:rPr lang="en-US" altLang="ko-KR" sz="2700" dirty="0"/>
              <a:t>        - STFT</a:t>
            </a:r>
            <a:r>
              <a:rPr lang="ko-KR" altLang="en-US" sz="2700" dirty="0"/>
              <a:t>를 통해  </a:t>
            </a:r>
            <a:r>
              <a:rPr lang="en-US" altLang="ko-KR" sz="2700" dirty="0"/>
              <a:t>Spectrogram</a:t>
            </a:r>
            <a:r>
              <a:rPr lang="ko-KR" altLang="en-US" sz="2700" dirty="0"/>
              <a:t>을 구현하여 근전도 스펙트럼의   </a:t>
            </a:r>
            <a:endParaRPr lang="en-US" altLang="ko-KR" sz="2700" dirty="0"/>
          </a:p>
          <a:p>
            <a:r>
              <a:rPr lang="ko-KR" altLang="en-US" sz="2700" dirty="0"/>
              <a:t>          변화를 출력</a:t>
            </a:r>
            <a:r>
              <a:rPr lang="en-US" altLang="ko-KR" sz="2700" dirty="0"/>
              <a:t>        </a:t>
            </a:r>
          </a:p>
          <a:p>
            <a:r>
              <a:rPr lang="en-US" altLang="ko-KR" sz="2700" dirty="0"/>
              <a:t>        </a:t>
            </a:r>
            <a:endParaRPr lang="ko-KR" altLang="en-US" sz="2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3C4984-EF9A-0680-0894-967AF6B24E62}"/>
              </a:ext>
            </a:extLst>
          </p:cNvPr>
          <p:cNvSpPr txBox="1"/>
          <p:nvPr/>
        </p:nvSpPr>
        <p:spPr>
          <a:xfrm>
            <a:off x="416069" y="20159028"/>
            <a:ext cx="14772723" cy="5078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700" b="1" dirty="0"/>
              <a:t>실제 물체를 쥘 때 </a:t>
            </a:r>
            <a:r>
              <a:rPr lang="en-US" altLang="ko-KR" sz="2700" b="1" dirty="0"/>
              <a:t>&amp;</a:t>
            </a:r>
            <a:r>
              <a:rPr lang="ko-KR" altLang="en-US" sz="2700" b="1" dirty="0"/>
              <a:t> </a:t>
            </a:r>
            <a:r>
              <a:rPr lang="ko-KR" altLang="en-US" sz="2700" b="1" dirty="0" err="1"/>
              <a:t>햅틱</a:t>
            </a:r>
            <a:r>
              <a:rPr lang="ko-KR" altLang="en-US" sz="2700" b="1" dirty="0"/>
              <a:t> 글러브를 통해 유니티에서 물체를 쥘 때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CBAEA8E-6183-A45C-A40C-24BE07EF9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55" y="21374585"/>
            <a:ext cx="10108146" cy="65415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B1FC82-A3E0-9556-6D51-79DC1F27B08A}"/>
              </a:ext>
            </a:extLst>
          </p:cNvPr>
          <p:cNvSpPr txBox="1"/>
          <p:nvPr/>
        </p:nvSpPr>
        <p:spPr>
          <a:xfrm>
            <a:off x="10955687" y="16718239"/>
            <a:ext cx="6477427" cy="5078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700" b="1" dirty="0"/>
              <a:t># </a:t>
            </a:r>
            <a:r>
              <a:rPr lang="ko-KR" altLang="en-US" sz="2700" b="1" dirty="0"/>
              <a:t>근전도 데이터 시각화</a:t>
            </a: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2C1E04E1-D16C-8D92-CEB3-4438C9115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020" y="15111012"/>
            <a:ext cx="8126619" cy="154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5FAB62B-6405-1150-927B-C3EA761460D2}"/>
              </a:ext>
            </a:extLst>
          </p:cNvPr>
          <p:cNvSpPr txBox="1"/>
          <p:nvPr/>
        </p:nvSpPr>
        <p:spPr>
          <a:xfrm>
            <a:off x="10943227" y="14649759"/>
            <a:ext cx="6477427" cy="5078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700" b="1" dirty="0"/>
              <a:t># </a:t>
            </a:r>
            <a:r>
              <a:rPr lang="ko-KR" altLang="en-US" sz="2700" b="1" dirty="0"/>
              <a:t>실제 공을 쥘 때 근전도 데이터 비교</a:t>
            </a:r>
          </a:p>
        </p:txBody>
      </p:sp>
      <p:pic>
        <p:nvPicPr>
          <p:cNvPr id="20" name="그림 19" descr="텍스트, 실내, 컴퓨터이(가) 표시된 사진&#10;&#10;자동 생성된 설명">
            <a:extLst>
              <a:ext uri="{FF2B5EF4-FFF2-40B4-BE49-F238E27FC236}">
                <a16:creationId xmlns:a16="http://schemas.microsoft.com/office/drawing/2014/main" id="{6FD6C541-380A-CF72-5D02-6752B9DF9A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4449" y="11206288"/>
            <a:ext cx="5937996" cy="33401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2F743E2-6F5E-BF12-D694-0811683EFAC1}"/>
              </a:ext>
            </a:extLst>
          </p:cNvPr>
          <p:cNvSpPr txBox="1"/>
          <p:nvPr/>
        </p:nvSpPr>
        <p:spPr>
          <a:xfrm>
            <a:off x="11056237" y="7965888"/>
            <a:ext cx="8482225" cy="5078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700" b="1" dirty="0"/>
              <a:t># </a:t>
            </a:r>
            <a:r>
              <a:rPr lang="ko-KR" altLang="en-US" sz="2700" b="1" dirty="0" err="1"/>
              <a:t>햅틱</a:t>
            </a:r>
            <a:r>
              <a:rPr lang="ko-KR" altLang="en-US" sz="2700" b="1" dirty="0"/>
              <a:t> 글러브를 사용한 유니티 </a:t>
            </a:r>
            <a:r>
              <a:rPr lang="en-US" altLang="ko-KR" sz="2700" b="1" dirty="0"/>
              <a:t>3D </a:t>
            </a:r>
            <a:r>
              <a:rPr lang="ko-KR" altLang="en-US" sz="2700" b="1" dirty="0"/>
              <a:t>컨텐츠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924E795-A24F-670D-AB1C-5A66B6F780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710" y="4770670"/>
            <a:ext cx="5945973" cy="3078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F136839-EC16-F054-7744-D2671D9784DA}"/>
              </a:ext>
            </a:extLst>
          </p:cNvPr>
          <p:cNvSpPr txBox="1"/>
          <p:nvPr/>
        </p:nvSpPr>
        <p:spPr>
          <a:xfrm>
            <a:off x="11121266" y="4189179"/>
            <a:ext cx="8233609" cy="5078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700" b="1" dirty="0"/>
              <a:t># </a:t>
            </a:r>
            <a:r>
              <a:rPr lang="ko-KR" altLang="en-US" sz="2700" b="1" dirty="0" err="1"/>
              <a:t>아두이노를</a:t>
            </a:r>
            <a:r>
              <a:rPr lang="ko-KR" altLang="en-US" sz="2700" b="1" dirty="0"/>
              <a:t> 활용하여 제작한 </a:t>
            </a:r>
            <a:r>
              <a:rPr lang="ko-KR" altLang="en-US" sz="2700" b="1" dirty="0" err="1"/>
              <a:t>햅틱</a:t>
            </a:r>
            <a:r>
              <a:rPr lang="ko-KR" altLang="en-US" sz="2700" b="1" dirty="0"/>
              <a:t> 글러브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C366CD-92B5-2B3A-00CA-0A98B2BF3C8F}"/>
              </a:ext>
            </a:extLst>
          </p:cNvPr>
          <p:cNvSpPr txBox="1"/>
          <p:nvPr/>
        </p:nvSpPr>
        <p:spPr>
          <a:xfrm>
            <a:off x="10912764" y="19969963"/>
            <a:ext cx="10286217" cy="549381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# </a:t>
            </a:r>
            <a:r>
              <a:rPr lang="ko-KR" altLang="en-US" sz="2700" dirty="0" err="1"/>
              <a:t>햅틱</a:t>
            </a:r>
            <a:r>
              <a:rPr lang="ko-KR" altLang="en-US" sz="2700" dirty="0"/>
              <a:t> 글러브 가격</a:t>
            </a:r>
            <a:r>
              <a:rPr lang="en-US" altLang="ko-KR" sz="2700" dirty="0"/>
              <a:t> : </a:t>
            </a:r>
            <a:r>
              <a:rPr lang="en-US" altLang="ko-KR" sz="2700" b="1" dirty="0"/>
              <a:t>21,780</a:t>
            </a:r>
            <a:r>
              <a:rPr lang="ko-KR" altLang="en-US" sz="2700" b="1" dirty="0"/>
              <a:t>원</a:t>
            </a:r>
            <a:endParaRPr lang="en-US" altLang="ko-KR" sz="2700" b="1" dirty="0"/>
          </a:p>
          <a:p>
            <a:pPr lvl="1"/>
            <a:r>
              <a:rPr lang="en-US" altLang="ko-KR" sz="2700" dirty="0"/>
              <a:t>(</a:t>
            </a:r>
            <a:r>
              <a:rPr lang="ko-KR" altLang="en-US" sz="2700" dirty="0"/>
              <a:t>근전도 센서와 동작 인식 장비 제외</a:t>
            </a:r>
            <a:r>
              <a:rPr lang="en-US" altLang="ko-KR" sz="2700" dirty="0"/>
              <a:t>, </a:t>
            </a:r>
            <a:r>
              <a:rPr lang="ko-KR" altLang="en-US" sz="2700" dirty="0"/>
              <a:t>추가 시 </a:t>
            </a:r>
            <a:r>
              <a:rPr lang="en-US" altLang="ko-KR" sz="2700" dirty="0"/>
              <a:t>230,000</a:t>
            </a:r>
            <a:r>
              <a:rPr lang="ko-KR" altLang="en-US" sz="2700" dirty="0"/>
              <a:t>원 추가</a:t>
            </a:r>
            <a:r>
              <a:rPr lang="en-US" altLang="ko-KR" sz="2700" dirty="0"/>
              <a:t>)</a:t>
            </a:r>
            <a:r>
              <a:rPr lang="ko-KR" altLang="en-US" sz="2700" dirty="0"/>
              <a:t> </a:t>
            </a:r>
          </a:p>
          <a:p>
            <a:r>
              <a:rPr lang="en-US" altLang="ko-KR" sz="27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27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한계점 </a:t>
            </a:r>
            <a:r>
              <a:rPr lang="en-US" altLang="ko-KR" sz="27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</a:p>
          <a:p>
            <a:pPr lvl="1"/>
            <a:r>
              <a:rPr lang="en-US" altLang="ko-KR" sz="27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a. </a:t>
            </a:r>
            <a:r>
              <a:rPr lang="ko-KR" altLang="en-US" sz="27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저렴한 </a:t>
            </a:r>
            <a:r>
              <a:rPr lang="ko-KR" altLang="en-US" sz="27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서보모터를</a:t>
            </a:r>
            <a:r>
              <a:rPr lang="ko-KR" altLang="en-US" sz="27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사용하여 실시간으로 손가락을 당길 수 없었</a:t>
            </a:r>
            <a:r>
              <a:rPr lang="ko-KR" altLang="en-US" sz="27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다</a:t>
            </a:r>
            <a:r>
              <a:rPr lang="en-US" altLang="ko-KR" sz="27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27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이로 인해 최종적으로 </a:t>
            </a:r>
            <a:r>
              <a:rPr lang="en-US" altLang="ko-KR" sz="27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0.2</a:t>
            </a:r>
            <a:r>
              <a:rPr lang="ko-KR" altLang="en-US" sz="27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초의 딜레이를 두고 실을 풀어주는 방식으로 구현하였다</a:t>
            </a:r>
            <a:r>
              <a:rPr lang="en-US" altLang="ko-KR" sz="27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lvl="1"/>
            <a:r>
              <a:rPr lang="en-US" altLang="ko-KR" sz="2700" dirty="0">
                <a:solidFill>
                  <a:srgbClr val="000000"/>
                </a:solidFill>
                <a:ea typeface="WordVisi_MSFontService"/>
              </a:rPr>
              <a:t>b. </a:t>
            </a:r>
            <a:r>
              <a:rPr lang="ko-KR" altLang="en-US" sz="2700" dirty="0">
                <a:solidFill>
                  <a:srgbClr val="000000"/>
                </a:solidFill>
                <a:ea typeface="WordVisi_MSFontService"/>
              </a:rPr>
              <a:t>딜레이로 인해 </a:t>
            </a:r>
            <a:r>
              <a:rPr lang="ko-KR" altLang="en-US" sz="2700" dirty="0" err="1">
                <a:solidFill>
                  <a:srgbClr val="000000"/>
                </a:solidFill>
                <a:ea typeface="WordVisi_MSFontService"/>
              </a:rPr>
              <a:t>햅틱</a:t>
            </a:r>
            <a:r>
              <a:rPr lang="ko-KR" altLang="en-US" sz="2700" dirty="0">
                <a:solidFill>
                  <a:srgbClr val="000000"/>
                </a:solidFill>
                <a:ea typeface="WordVisi_MSFontService"/>
              </a:rPr>
              <a:t> 글러브의 반응이 </a:t>
            </a:r>
            <a:r>
              <a:rPr lang="ko-KR" altLang="ko-KR" sz="2700" b="0" i="0" dirty="0">
                <a:solidFill>
                  <a:srgbClr val="000000"/>
                </a:solidFill>
                <a:effectLst/>
                <a:ea typeface="WordVisi_MSFontService"/>
              </a:rPr>
              <a:t>연속적이지 않기 때문에 실제와 똑같은 탄성</a:t>
            </a:r>
            <a:r>
              <a:rPr lang="ko-KR" altLang="en-US" sz="2700" dirty="0">
                <a:solidFill>
                  <a:srgbClr val="000000"/>
                </a:solidFill>
                <a:ea typeface="WordVisi_MSFontService"/>
              </a:rPr>
              <a:t>력을 느낄 수는 없었다</a:t>
            </a:r>
            <a:r>
              <a:rPr lang="en-US" altLang="ko-KR" sz="2700" dirty="0">
                <a:solidFill>
                  <a:srgbClr val="000000"/>
                </a:solidFill>
                <a:ea typeface="WordVisi_MSFontService"/>
              </a:rPr>
              <a:t>.</a:t>
            </a:r>
            <a:r>
              <a:rPr lang="ko-KR" altLang="en-US" sz="27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하지만</a:t>
            </a:r>
            <a:r>
              <a:rPr lang="en-US" altLang="ko-KR" sz="27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27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Haptics</a:t>
            </a:r>
            <a:r>
              <a:rPr lang="ko-KR" altLang="en-US" sz="27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라는 연구분야 특성상 정량적인 데이터만큼 </a:t>
            </a:r>
            <a:r>
              <a:rPr lang="en-US" altLang="ko-KR" sz="27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UX(User Experience)</a:t>
            </a:r>
            <a:r>
              <a:rPr lang="ko-KR" altLang="en-US" sz="27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도 많은 영향을 미치므로 </a:t>
            </a:r>
            <a:r>
              <a:rPr lang="en-US" altLang="ko-KR" sz="27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UX</a:t>
            </a:r>
            <a:r>
              <a:rPr lang="ko-KR" altLang="en-US" sz="27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를 보다 더 정교하게 보강함으로써 상호작용</a:t>
            </a:r>
            <a:r>
              <a:rPr lang="ko-KR" altLang="en-US" sz="2700" dirty="0">
                <a:solidFill>
                  <a:srgbClr val="000000"/>
                </a:solidFill>
                <a:ea typeface="WordVisi_MSFontService"/>
              </a:rPr>
              <a:t>의 몰입감을 더할</a:t>
            </a:r>
            <a:r>
              <a:rPr lang="ko-KR" altLang="en-US" sz="2700" b="0" i="0" dirty="0">
                <a:solidFill>
                  <a:srgbClr val="000000"/>
                </a:solidFill>
                <a:effectLst/>
                <a:ea typeface="WordVisi_MSFontService"/>
              </a:rPr>
              <a:t> 수 있었다</a:t>
            </a:r>
            <a:r>
              <a:rPr lang="en-US" altLang="ko-KR" sz="2700" b="0" i="0" dirty="0">
                <a:solidFill>
                  <a:srgbClr val="000000"/>
                </a:solidFill>
                <a:effectLst/>
                <a:ea typeface="WordVisi_MSFontService"/>
              </a:rPr>
              <a:t>.</a:t>
            </a:r>
          </a:p>
          <a:p>
            <a:r>
              <a:rPr lang="en-US" altLang="ko-KR" sz="2700" b="1" i="0" dirty="0">
                <a:solidFill>
                  <a:srgbClr val="000000"/>
                </a:solidFill>
                <a:effectLst/>
                <a:ea typeface="WordVisi_MSFontService"/>
              </a:rPr>
              <a:t>      </a:t>
            </a:r>
            <a:r>
              <a:rPr lang="ko-KR" altLang="en-US" sz="2700" b="1" i="0" dirty="0">
                <a:solidFill>
                  <a:srgbClr val="000000"/>
                </a:solidFill>
                <a:effectLst/>
                <a:ea typeface="WordVisi_MSFontService"/>
              </a:rPr>
              <a:t>정량적인 데이터를 기반으로 정교한 </a:t>
            </a:r>
            <a:r>
              <a:rPr lang="en-US" altLang="ko-KR" sz="2700" b="1" i="0" dirty="0">
                <a:solidFill>
                  <a:srgbClr val="000000"/>
                </a:solidFill>
                <a:effectLst/>
                <a:ea typeface="WordVisi_MSFontService"/>
              </a:rPr>
              <a:t>UX</a:t>
            </a:r>
            <a:r>
              <a:rPr lang="ko-KR" altLang="en-US" sz="2700" b="1" dirty="0" err="1">
                <a:solidFill>
                  <a:srgbClr val="000000"/>
                </a:solidFill>
                <a:ea typeface="WordVisi_MSFontService"/>
              </a:rPr>
              <a:t>를</a:t>
            </a:r>
            <a:r>
              <a:rPr lang="ko-KR" altLang="en-US" sz="2700" b="1" dirty="0">
                <a:solidFill>
                  <a:srgbClr val="000000"/>
                </a:solidFill>
                <a:ea typeface="WordVisi_MSFontService"/>
              </a:rPr>
              <a:t> 구현하는데 </a:t>
            </a:r>
            <a:r>
              <a:rPr lang="ko-KR" altLang="en-US" sz="2700" b="1" i="0" dirty="0">
                <a:solidFill>
                  <a:srgbClr val="000000"/>
                </a:solidFill>
                <a:effectLst/>
                <a:ea typeface="WordVisi_MSFontService"/>
              </a:rPr>
              <a:t>저비용 고효율 메타버스 </a:t>
            </a:r>
            <a:r>
              <a:rPr lang="ko-KR" altLang="en-US" sz="2700" b="1" i="0" dirty="0" err="1">
                <a:solidFill>
                  <a:srgbClr val="000000"/>
                </a:solidFill>
                <a:effectLst/>
                <a:ea typeface="WordVisi_MSFontService"/>
              </a:rPr>
              <a:t>햅틱</a:t>
            </a:r>
            <a:r>
              <a:rPr lang="ko-KR" altLang="en-US" sz="2700" b="1" i="0" dirty="0">
                <a:solidFill>
                  <a:srgbClr val="000000"/>
                </a:solidFill>
                <a:effectLst/>
                <a:ea typeface="WordVisi_MSFontService"/>
              </a:rPr>
              <a:t> 산업의 </a:t>
            </a:r>
            <a:r>
              <a:rPr lang="ko-KR" altLang="en-US" sz="2700" b="1" dirty="0">
                <a:solidFill>
                  <a:srgbClr val="000000"/>
                </a:solidFill>
                <a:ea typeface="WordVisi_MSFontService"/>
              </a:rPr>
              <a:t>핵심이</a:t>
            </a:r>
            <a:r>
              <a:rPr lang="ko-KR" altLang="en-US" sz="2700" b="1" i="0" dirty="0">
                <a:solidFill>
                  <a:srgbClr val="000000"/>
                </a:solidFill>
                <a:effectLst/>
                <a:ea typeface="WordVisi_MSFontService"/>
              </a:rPr>
              <a:t> 있다는 결론을 내렸다</a:t>
            </a:r>
            <a:r>
              <a:rPr lang="en-US" altLang="ko-KR" sz="2700" b="1" i="0" dirty="0">
                <a:solidFill>
                  <a:srgbClr val="000000"/>
                </a:solidFill>
                <a:effectLst/>
                <a:ea typeface="WordVisi_MSFontService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B28D69-0E04-0457-B30C-2B6C15A6F74D}"/>
              </a:ext>
            </a:extLst>
          </p:cNvPr>
          <p:cNvSpPr txBox="1"/>
          <p:nvPr/>
        </p:nvSpPr>
        <p:spPr>
          <a:xfrm>
            <a:off x="10861521" y="26752780"/>
            <a:ext cx="10247249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-     </a:t>
            </a:r>
            <a:r>
              <a:rPr lang="ko-KR" altLang="en-US" sz="2700" dirty="0"/>
              <a:t>촉감 및 강체 피드백을 포함한 저비용 메타버스 인터페이스</a:t>
            </a:r>
            <a:endParaRPr lang="en-US" altLang="ko-KR" sz="2700" dirty="0"/>
          </a:p>
          <a:p>
            <a:pPr marL="571500" indent="-571500">
              <a:buFontTx/>
              <a:buChar char="-"/>
            </a:pPr>
            <a:r>
              <a:rPr lang="en-US" altLang="ko-KR" sz="2700" dirty="0"/>
              <a:t>Design and Optimization OF A FIVE-FINGER HAPTIC GLOVE MECHANISM </a:t>
            </a:r>
            <a:r>
              <a:rPr lang="ko-KR" altLang="en-US" sz="2700" dirty="0"/>
              <a:t>등</a:t>
            </a:r>
          </a:p>
          <a:p>
            <a:endParaRPr lang="ko-KR" altLang="en-US" sz="2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EA936C-97DD-922A-7B19-ACE1B6F052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899" y="17241424"/>
            <a:ext cx="3798629" cy="15388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13B737-074D-1263-4963-841CC0E871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9796" y="17222201"/>
            <a:ext cx="3680307" cy="15811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4212F36-E67B-161F-13E5-498362C497E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895" y="8536622"/>
            <a:ext cx="5930788" cy="33267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DE85C54-4DEF-F27E-0C33-0D17857119E3}"/>
              </a:ext>
            </a:extLst>
          </p:cNvPr>
          <p:cNvSpPr/>
          <p:nvPr/>
        </p:nvSpPr>
        <p:spPr>
          <a:xfrm>
            <a:off x="10996668" y="24548054"/>
            <a:ext cx="402042" cy="324854"/>
          </a:xfrm>
          <a:prstGeom prst="rightArrow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>
  <a:themeElements>
    <a:clrScheme name="PowerPoint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000000"/>
      </a:accent3>
      <a:accent4>
        <a:srgbClr val="4338C6"/>
      </a:accent4>
      <a:accent5>
        <a:srgbClr val="B2CEFF"/>
      </a:accent5>
      <a:accent6>
        <a:srgbClr val="B9B9B9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3473</TotalTime>
  <Words>381</Words>
  <Application>Microsoft Macintosh PowerPoint</Application>
  <PresentationFormat>사용자 지정</PresentationFormat>
  <Paragraphs>48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함초롬돋움</vt:lpstr>
      <vt:lpstr>HNC_GO_B_HINT_GS</vt:lpstr>
      <vt:lpstr>Malgun Gothic</vt:lpstr>
      <vt:lpstr>Arial</vt:lpstr>
      <vt:lpstr>Microsoft Sans Serif</vt:lpstr>
      <vt:lpstr/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 Williams</dc:creator>
  <cp:lastModifiedBy>임록희</cp:lastModifiedBy>
  <cp:revision>114</cp:revision>
  <dcterms:created xsi:type="dcterms:W3CDTF">2009-03-24T10:14:40Z</dcterms:created>
  <dcterms:modified xsi:type="dcterms:W3CDTF">2022-12-07T01:08:39Z</dcterms:modified>
</cp:coreProperties>
</file>