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20" r:id="rId5"/>
    <p:sldId id="322" r:id="rId6"/>
    <p:sldId id="323" r:id="rId7"/>
    <p:sldId id="312" r:id="rId8"/>
    <p:sldId id="324" r:id="rId9"/>
    <p:sldId id="319" r:id="rId10"/>
    <p:sldId id="316" r:id="rId11"/>
    <p:sldId id="325" r:id="rId12"/>
    <p:sldId id="326" r:id="rId13"/>
    <p:sldId id="32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E7"/>
    <a:srgbClr val="FCEEE4"/>
    <a:srgbClr val="F2F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7F2CD-020D-4CBA-46D7-41A4E951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5DE9D4-495A-4CA3-8754-43C42573A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30966-2B6A-55D6-AA32-4CE858A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EE091-9CA8-7C04-0C00-660F3C66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D66E0-A15A-6B05-874F-702B6E37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FA020-C124-D2F9-8365-76A9D088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4C4DE4-3229-F23C-3458-7BF02B960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8C574-1820-B9A4-07BD-16BE6DEB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F6B7-C1F5-453C-FAE4-9D8532C1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C85E7-DF13-8650-AFE0-25961874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631482-EDCC-7E2B-B999-3B6B01372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5A02E2-254D-2F0E-2F51-70528FCE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69189-CAB7-CBDC-CC7C-A58BC098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929BA-6EC2-E7C0-0DC2-84597096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A8D02-33DE-A330-7E35-E9DE08CA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CA703-4346-C1C3-B642-FA0521F7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08CBB-A955-DE2F-CF92-2783DF22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93E04-FE0D-48AB-0C28-19BFF8F2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15502-DA57-7B53-33C7-5A77A9BB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7619A-8116-2FE4-5F8C-B0273954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5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319E-135E-4182-F461-8D06656E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1885E-66FA-A0B7-9F7C-0D269918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DB34C-8A8E-68E3-1515-D5F0364D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671BA-D1A9-6EB4-71AD-66CB4A7C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A8695-BFEB-F903-0575-5EA2595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6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A070-E5A4-A429-C025-9E9B4C47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3D37F-3528-CBC3-1FEE-8F77B388B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55C90-911B-1A25-2261-F74CECC7D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6FCFF-CFAC-87F0-94B6-61635A61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AA4A3-4C70-E67D-10FE-9B554FC1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2E1ED-0C3E-C6A5-8AA7-FB7E2891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9663-088B-ACF9-486B-C281A83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902B8-2A59-BF66-A4DC-00D70EBE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42319D-C836-1A3C-334E-FA509A73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277C33-E4A0-E21C-FFCD-39F4A3F1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96D46-579C-594E-188F-FF488B71D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1C48FB-FE01-AE34-3999-55239A65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EC698E-4767-2B88-FD0A-3E0B3983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DD632-0074-FFB9-B110-3DFD42F3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96BB4-D0C1-30D5-B028-E4193219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938AC6-7CF0-2F9C-BDE1-75150571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44DF0-47E0-A18E-1C83-9F2C544C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8FE7A-838A-289F-F9FC-7F3C2BFC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ADF9C-D5CA-E46C-0C46-AA139D0B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DA16D5-F240-0396-E2D7-942FF660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2936E-9228-49D6-2C31-0A7B3C7C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2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61DDB-9DDE-F359-4902-E93F8A0A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1ADB7-677C-1474-8423-BDFDEFBA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F4ADE-6BC0-7578-0443-6AFCD89B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D8E76-0105-5D35-B401-439BF0E6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992CB-E82D-1308-F32E-625C42CB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DAB81-8C0B-DC8D-C616-5EF387D6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62AF-05BA-EE73-4255-960558AD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C323A-7AC8-F858-7DD7-2ECF6CBB7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A41C0-5F86-5B09-197A-E847E138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8F292-669D-9CBC-8D26-39334DD5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875BD-3F9C-51CF-042E-A58B95B9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4D710-10D1-9E69-4C25-3291DD3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FBA21-BA3C-2E3D-8132-DA76728F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0EE25-58B3-99D6-514B-37176EC0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09DA1-FEB2-1182-2E5B-824919BF0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CFBD-90DF-41B4-B694-EEF48CACC67C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FB07D-DB7D-8276-EC2A-8DE4FF5BF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D8976-BB40-1621-22C8-82921E610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0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36AEF1E-42A3-07EE-7F63-E67551E25316}"/>
              </a:ext>
            </a:extLst>
          </p:cNvPr>
          <p:cNvSpPr/>
          <p:nvPr/>
        </p:nvSpPr>
        <p:spPr>
          <a:xfrm>
            <a:off x="206374" y="4648200"/>
            <a:ext cx="11779250" cy="2057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4125A-B5E8-E6DF-EF04-B9F1AD03B234}"/>
              </a:ext>
            </a:extLst>
          </p:cNvPr>
          <p:cNvSpPr txBox="1"/>
          <p:nvPr/>
        </p:nvSpPr>
        <p:spPr>
          <a:xfrm>
            <a:off x="247650" y="1296114"/>
            <a:ext cx="89763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7/13~7/17 - AWS  및 서버 전반적인 공부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7/18~7/24 - AWS EC2 이용한 간단한 웹서버 구축(기초-튜토리얼 따라가기)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>
                <a:highlight>
                  <a:srgbClr val="FFFF00"/>
                </a:highlight>
              </a:rPr>
              <a:t>7/25~7/31 - </a:t>
            </a:r>
            <a:r>
              <a:rPr lang="ko-KR" altLang="en-US" dirty="0" err="1">
                <a:highlight>
                  <a:srgbClr val="FFFF00"/>
                </a:highlight>
              </a:rPr>
              <a:t>AWS를</a:t>
            </a:r>
            <a:r>
              <a:rPr lang="ko-KR" altLang="en-US" dirty="0">
                <a:highlight>
                  <a:srgbClr val="FFFF00"/>
                </a:highlight>
              </a:rPr>
              <a:t> 이용한 간단한 게임 서버 구축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ko-KR" altLang="en-US" dirty="0"/>
          </a:p>
          <a:p>
            <a:r>
              <a:rPr lang="ko-KR" altLang="en-US" dirty="0"/>
              <a:t>8/1~8/7    - </a:t>
            </a:r>
            <a:r>
              <a:rPr lang="ko-KR" altLang="en-US" dirty="0" err="1"/>
              <a:t>AWS를</a:t>
            </a:r>
            <a:r>
              <a:rPr lang="ko-KR" altLang="en-US" dirty="0"/>
              <a:t> 이용한 간단한 게임 서버 구축  &amp; 우리 게임 서버에 적용하기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8/8~8/14  - 우리 게임 서버에 적용하기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8/15~8/21 - 서버 안정화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67ADC-89F4-A2ED-70D8-C772DAC9BA85}"/>
              </a:ext>
            </a:extLst>
          </p:cNvPr>
          <p:cNvSpPr txBox="1"/>
          <p:nvPr/>
        </p:nvSpPr>
        <p:spPr>
          <a:xfrm>
            <a:off x="247650" y="434340"/>
            <a:ext cx="84924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서버 개발 일정 </a:t>
            </a:r>
            <a:r>
              <a:rPr lang="en-US" altLang="ko-KR" sz="2400" dirty="0"/>
              <a:t>7/13 ~ 8/21(1</a:t>
            </a:r>
            <a:r>
              <a:rPr lang="ko-KR" altLang="en-US" sz="2400" dirty="0"/>
              <a:t>차 심사</a:t>
            </a:r>
            <a:r>
              <a:rPr lang="en-US" altLang="ko-KR" sz="2400" dirty="0"/>
              <a:t>)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98E3A-F9F9-49D9-51FE-290D6936AFA8}"/>
              </a:ext>
            </a:extLst>
          </p:cNvPr>
          <p:cNvSpPr txBox="1"/>
          <p:nvPr/>
        </p:nvSpPr>
        <p:spPr>
          <a:xfrm>
            <a:off x="968316" y="5595134"/>
            <a:ext cx="1025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AWS </a:t>
            </a:r>
            <a:r>
              <a:rPr lang="en-US" altLang="ko-KR" dirty="0">
                <a:highlight>
                  <a:srgbClr val="FFFF00"/>
                </a:highlight>
              </a:rPr>
              <a:t>RDS</a:t>
            </a:r>
            <a:r>
              <a:rPr lang="en-US" altLang="ko-KR" dirty="0"/>
              <a:t>(Relational Database Service)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ko-KR" altLang="en-US" dirty="0">
                <a:highlight>
                  <a:srgbClr val="FFFF00"/>
                </a:highlight>
              </a:rPr>
              <a:t>로그인</a:t>
            </a:r>
            <a:r>
              <a:rPr lang="ko-KR" altLang="en-US" dirty="0"/>
              <a:t> 서비스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236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61694" y="274422"/>
            <a:ext cx="43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7/</a:t>
            </a:r>
            <a:r>
              <a:rPr lang="en-US" altLang="ko-KR" dirty="0">
                <a:highlight>
                  <a:srgbClr val="FFFF00"/>
                </a:highlight>
              </a:rPr>
              <a:t>24</a:t>
            </a:r>
            <a:r>
              <a:rPr lang="ko-KR" altLang="en-US" dirty="0">
                <a:highlight>
                  <a:srgbClr val="FFFF00"/>
                </a:highlight>
              </a:rPr>
              <a:t>~7/</a:t>
            </a:r>
            <a:r>
              <a:rPr lang="en-US" altLang="ko-KR" dirty="0">
                <a:highlight>
                  <a:srgbClr val="FFFF00"/>
                </a:highlight>
              </a:rPr>
              <a:t>30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00FEA-280C-59E2-6CD8-85B60E4484E6}"/>
              </a:ext>
            </a:extLst>
          </p:cNvPr>
          <p:cNvSpPr txBox="1"/>
          <p:nvPr/>
        </p:nvSpPr>
        <p:spPr>
          <a:xfrm>
            <a:off x="913341" y="1278470"/>
            <a:ext cx="734315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Inter"/>
              </a:rPr>
              <a:t> 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b="1" dirty="0">
                <a:solidFill>
                  <a:srgbClr val="212121"/>
                </a:solidFill>
                <a:latin typeface="Inter"/>
              </a:rPr>
              <a:t>서버를 이용해야 할 데이터와 아닌 데이터 구분하기</a:t>
            </a:r>
            <a:endParaRPr lang="en-US" altLang="ko-KR" sz="1600" b="1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유니티</a:t>
            </a:r>
            <a:r>
              <a:rPr lang="en-US" altLang="ko-KR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 HTTP </a:t>
            </a:r>
            <a:r>
              <a:rPr lang="ko-KR" altLang="en-US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서버통신 및 </a:t>
            </a:r>
            <a:r>
              <a:rPr lang="en-US" altLang="ko-KR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API </a:t>
            </a:r>
            <a:r>
              <a:rPr lang="ko-KR" altLang="en-US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사용법 익히기</a:t>
            </a:r>
            <a:endParaRPr lang="en-US" altLang="ko-KR" sz="1600" b="1" dirty="0">
              <a:solidFill>
                <a:srgbClr val="212121"/>
              </a:solidFill>
              <a:highlight>
                <a:srgbClr val="FFFF00"/>
              </a:highlight>
              <a:latin typeface="Inter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데이터베이스에 데이터 읽고 쓰기</a:t>
            </a:r>
            <a:r>
              <a:rPr lang="en-US" altLang="ko-KR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(</a:t>
            </a:r>
            <a:r>
              <a:rPr lang="en-US" altLang="ko-KR" sz="1600" b="1" dirty="0" err="1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Mysql</a:t>
            </a:r>
            <a:r>
              <a:rPr lang="en-US" altLang="ko-KR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 </a:t>
            </a:r>
            <a:r>
              <a:rPr lang="ko-KR" altLang="en-US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사용 예정</a:t>
            </a:r>
            <a:r>
              <a:rPr lang="en-US" altLang="ko-KR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)</a:t>
            </a:r>
          </a:p>
          <a:p>
            <a:pPr marL="342900" indent="-342900" algn="l">
              <a:buAutoNum type="arabicPeriod"/>
            </a:pPr>
            <a:r>
              <a:rPr lang="en-US" altLang="ko-KR" sz="1600" b="1" dirty="0">
                <a:solidFill>
                  <a:srgbClr val="212121"/>
                </a:solidFill>
                <a:latin typeface="Inter"/>
              </a:rPr>
              <a:t>AWS EC2 </a:t>
            </a:r>
            <a:r>
              <a:rPr lang="ko-KR" altLang="en-US" sz="1600" b="1" dirty="0">
                <a:solidFill>
                  <a:srgbClr val="212121"/>
                </a:solidFill>
                <a:latin typeface="Inter"/>
              </a:rPr>
              <a:t>인스턴트 만든 후 데이터베이스 올리기</a:t>
            </a:r>
            <a:endParaRPr lang="en-US" altLang="ko-KR" sz="1600" b="1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endParaRPr lang="en-US" altLang="ko-KR" sz="1600" b="1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endParaRPr lang="en-US" altLang="ko-KR" sz="1600" b="1" dirty="0">
              <a:solidFill>
                <a:srgbClr val="212121"/>
              </a:solidFill>
              <a:latin typeface="Inter"/>
            </a:endParaRPr>
          </a:p>
          <a:p>
            <a:pPr algn="l"/>
            <a:endParaRPr lang="en-US" altLang="ko-KR" sz="1600" b="1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서버를 이용해야 할 데이터</a:t>
            </a:r>
            <a:endParaRPr lang="en-US" altLang="ko-KR" sz="1600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유저 식별을 위한 로그인 데이터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유저 채팅용 데이터</a:t>
            </a:r>
            <a:endParaRPr lang="en-US" altLang="ko-KR" sz="1600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타유저를 실시간으로 보기 위한 위치 데이터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상점에서 사고 팔기 위한 아이템 거래 데이터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개인별 정보 데이터</a:t>
            </a:r>
            <a:r>
              <a:rPr lang="en-US" altLang="ko-KR" sz="1600" dirty="0">
                <a:solidFill>
                  <a:srgbClr val="212121"/>
                </a:solidFill>
                <a:latin typeface="Inter"/>
              </a:rPr>
              <a:t>(</a:t>
            </a:r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돈</a:t>
            </a:r>
            <a:r>
              <a:rPr lang="en-US" altLang="ko-KR" sz="1600" dirty="0">
                <a:solidFill>
                  <a:srgbClr val="212121"/>
                </a:solidFill>
                <a:latin typeface="Inter"/>
              </a:rPr>
              <a:t>, </a:t>
            </a:r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능력치</a:t>
            </a:r>
            <a:r>
              <a:rPr lang="en-US" altLang="ko-KR" sz="1600" dirty="0">
                <a:solidFill>
                  <a:srgbClr val="212121"/>
                </a:solidFill>
                <a:latin typeface="Inter"/>
              </a:rPr>
              <a:t>, </a:t>
            </a:r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랭킹 등</a:t>
            </a:r>
            <a:r>
              <a:rPr lang="en-US" altLang="ko-KR" sz="1600" dirty="0">
                <a:solidFill>
                  <a:srgbClr val="212121"/>
                </a:solidFill>
                <a:latin typeface="Inter"/>
              </a:rPr>
              <a:t>)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5015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70E2EB-8C37-4249-8E5C-E81D958FA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1714500"/>
            <a:ext cx="5534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B85FA5-8163-485A-B778-6ECBAE495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57650" cy="35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0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13412EA-027A-4BA3-9106-736B5FB62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3" y="2390786"/>
            <a:ext cx="5457650" cy="3586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C96F1C-A039-4222-BC52-610E28110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3" y="146730"/>
            <a:ext cx="5457650" cy="35862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F648F7-F69F-4ACA-AB1B-7C6EE3516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3" y="3271710"/>
            <a:ext cx="5457650" cy="35862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96C34A-E7E6-4E48-A855-666C566B6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63" y="3271710"/>
            <a:ext cx="5457650" cy="35862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E15B7E-8752-4C6A-A0A2-130D8FA00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3" y="0"/>
            <a:ext cx="5457650" cy="3586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E98D58-8A36-4136-9C3E-A27131A3D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63" y="0"/>
            <a:ext cx="5457650" cy="35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61694" y="274422"/>
            <a:ext cx="287445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Inter"/>
              </a:rPr>
              <a:t>로그인용 데이터베이스 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Inter"/>
              </a:rPr>
              <a:t>필요 소프트웨어 목록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  <p:pic>
        <p:nvPicPr>
          <p:cNvPr id="1026" name="Picture 2" descr="heidisql에 대한 이미지 검색결과">
            <a:extLst>
              <a:ext uri="{FF2B5EF4-FFF2-40B4-BE49-F238E27FC236}">
                <a16:creationId xmlns:a16="http://schemas.microsoft.com/office/drawing/2014/main" id="{6C9A27C8-810D-D826-3F45-A6B63363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008" y="2299536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DE545A-1202-EB69-2B9D-1525821F53D1}"/>
              </a:ext>
            </a:extLst>
          </p:cNvPr>
          <p:cNvSpPr txBox="1"/>
          <p:nvPr/>
        </p:nvSpPr>
        <p:spPr>
          <a:xfrm>
            <a:off x="9356203" y="3952885"/>
            <a:ext cx="2573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HeidISQL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MySQL 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pple SD Gothic Neo"/>
              </a:rPr>
              <a:t>프론트엔드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제품</a:t>
            </a:r>
            <a:endParaRPr lang="ko-KR" altLang="en-US" dirty="0"/>
          </a:p>
        </p:txBody>
      </p:sp>
      <p:pic>
        <p:nvPicPr>
          <p:cNvPr id="1028" name="Picture 4" descr="Unity에 대한 이미지 검색결과">
            <a:extLst>
              <a:ext uri="{FF2B5EF4-FFF2-40B4-BE49-F238E27FC236}">
                <a16:creationId xmlns:a16="http://schemas.microsoft.com/office/drawing/2014/main" id="{4032F622-1853-E8DE-C9DD-45B969050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8" y="2405062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24B73E-83AB-5BAD-C992-465D3F82EA53}"/>
              </a:ext>
            </a:extLst>
          </p:cNvPr>
          <p:cNvSpPr txBox="1"/>
          <p:nvPr/>
        </p:nvSpPr>
        <p:spPr>
          <a:xfrm>
            <a:off x="187037" y="4327154"/>
            <a:ext cx="257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Unity</a:t>
            </a:r>
            <a:endParaRPr lang="ko-KR" altLang="en-US" dirty="0"/>
          </a:p>
        </p:txBody>
      </p:sp>
      <p:pic>
        <p:nvPicPr>
          <p:cNvPr id="1032" name="Picture 8" descr="MySQL]MySQL 설치, 삭제, 서버 관련 명령어">
            <a:extLst>
              <a:ext uri="{FF2B5EF4-FFF2-40B4-BE49-F238E27FC236}">
                <a16:creationId xmlns:a16="http://schemas.microsoft.com/office/drawing/2014/main" id="{718C144B-BF1E-9111-5FD5-D657FD6A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00" y="2476400"/>
            <a:ext cx="3071471" cy="19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42D271-C694-5E56-0735-E211BA578492}"/>
              </a:ext>
            </a:extLst>
          </p:cNvPr>
          <p:cNvSpPr txBox="1"/>
          <p:nvPr/>
        </p:nvSpPr>
        <p:spPr>
          <a:xfrm>
            <a:off x="6212682" y="4276051"/>
            <a:ext cx="2573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MySQL</a:t>
            </a:r>
          </a:p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pic>
        <p:nvPicPr>
          <p:cNvPr id="1036" name="Picture 12" descr="AWS RDS – MySQL – Amazon 아마존 RDS (2) | Hoing">
            <a:extLst>
              <a:ext uri="{FF2B5EF4-FFF2-40B4-BE49-F238E27FC236}">
                <a16:creationId xmlns:a16="http://schemas.microsoft.com/office/drawing/2014/main" id="{D0CF3890-A3C9-6041-5044-A079A2A75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44" y="2405062"/>
            <a:ext cx="22383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CE172D6-AEFE-D284-288C-9373F7470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395" y="392127"/>
            <a:ext cx="1651441" cy="165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F9AB18-C24A-768D-2E95-ECD218F77E36}"/>
              </a:ext>
            </a:extLst>
          </p:cNvPr>
          <p:cNvSpPr txBox="1"/>
          <p:nvPr/>
        </p:nvSpPr>
        <p:spPr>
          <a:xfrm>
            <a:off x="7115961" y="705309"/>
            <a:ext cx="4883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FTP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소프트웨어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FTP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: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파일 전송 프로토콜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(File Transfer Protocol)</a:t>
            </a:r>
            <a:endParaRPr lang="ko-KR" altLang="en-US" dirty="0"/>
          </a:p>
        </p:txBody>
      </p:sp>
      <p:pic>
        <p:nvPicPr>
          <p:cNvPr id="3" name="Picture 2" descr="AWS EC2 인스턴스 생성하기 | 야생강아지 WILDPUP">
            <a:extLst>
              <a:ext uri="{FF2B5EF4-FFF2-40B4-BE49-F238E27FC236}">
                <a16:creationId xmlns:a16="http://schemas.microsoft.com/office/drawing/2014/main" id="{29397063-2C7F-4158-8AF1-6B308CD4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4814431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E47895-E9A6-4B62-925B-D4713A8B5C56}"/>
              </a:ext>
            </a:extLst>
          </p:cNvPr>
          <p:cNvSpPr txBox="1"/>
          <p:nvPr/>
        </p:nvSpPr>
        <p:spPr>
          <a:xfrm>
            <a:off x="5337961" y="2043568"/>
            <a:ext cx="153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FTP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파일질라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741F0-239C-4717-A58B-091EB43F53FE}"/>
              </a:ext>
            </a:extLst>
          </p:cNvPr>
          <p:cNvSpPr txBox="1"/>
          <p:nvPr/>
        </p:nvSpPr>
        <p:spPr>
          <a:xfrm>
            <a:off x="9356203" y="5596165"/>
            <a:ext cx="2573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HeidISQL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MySQL 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pple SD Gothic Neo"/>
              </a:rPr>
              <a:t>프론트엔드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제품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96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969715" y="65988"/>
            <a:ext cx="287445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Inter"/>
              </a:rPr>
              <a:t>로그인용 데이터베이스 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sz="1600" b="1" dirty="0">
                <a:solidFill>
                  <a:srgbClr val="212121"/>
                </a:solidFill>
                <a:latin typeface="Inter"/>
              </a:rPr>
              <a:t>Unity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  <p:pic>
        <p:nvPicPr>
          <p:cNvPr id="1028" name="Picture 4" descr="Unity에 대한 이미지 검색결과">
            <a:extLst>
              <a:ext uri="{FF2B5EF4-FFF2-40B4-BE49-F238E27FC236}">
                <a16:creationId xmlns:a16="http://schemas.microsoft.com/office/drawing/2014/main" id="{4032F622-1853-E8DE-C9DD-45B969050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9715" cy="9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9F3164-860C-4B22-8F5E-58F54587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14" y="219032"/>
            <a:ext cx="6233112" cy="3209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47CCA9-8DDF-5F30-2E9E-A78626D29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14" y="3522585"/>
            <a:ext cx="6233112" cy="3192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85A0FF-5191-C484-86A1-080B7C5DCAD0}"/>
              </a:ext>
            </a:extLst>
          </p:cNvPr>
          <p:cNvSpPr/>
          <p:nvPr/>
        </p:nvSpPr>
        <p:spPr>
          <a:xfrm>
            <a:off x="8657439" y="1824016"/>
            <a:ext cx="989900" cy="3822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CBCA59-2B98-98F1-371E-2039E3B5A741}"/>
              </a:ext>
            </a:extLst>
          </p:cNvPr>
          <p:cNvCxnSpPr>
            <a:stCxn id="7" idx="2"/>
          </p:cNvCxnSpPr>
          <p:nvPr/>
        </p:nvCxnSpPr>
        <p:spPr>
          <a:xfrm flipH="1">
            <a:off x="9085277" y="2206305"/>
            <a:ext cx="67112" cy="17784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12F8F6-72E4-D12D-6D47-21FA1DD62EAE}"/>
              </a:ext>
            </a:extLst>
          </p:cNvPr>
          <p:cNvSpPr txBox="1"/>
          <p:nvPr/>
        </p:nvSpPr>
        <p:spPr>
          <a:xfrm>
            <a:off x="611607" y="1645828"/>
            <a:ext cx="409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로그인 패널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–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로그인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OR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계정 생성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76ABA-A3AD-D822-747A-7729382DC05E}"/>
              </a:ext>
            </a:extLst>
          </p:cNvPr>
          <p:cNvSpPr txBox="1"/>
          <p:nvPr/>
        </p:nvSpPr>
        <p:spPr>
          <a:xfrm>
            <a:off x="611607" y="4934341"/>
            <a:ext cx="409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계정 생성 패널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–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새 계정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38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1059921" y="75414"/>
            <a:ext cx="287445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Inter"/>
              </a:rPr>
              <a:t>데이터베이스 서버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sz="1600" b="1" i="0" dirty="0">
                <a:solidFill>
                  <a:srgbClr val="212121"/>
                </a:solidFill>
                <a:effectLst/>
                <a:latin typeface="Inter"/>
              </a:rPr>
              <a:t>AWS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Inter"/>
              </a:rPr>
              <a:t> </a:t>
            </a:r>
            <a:r>
              <a:rPr lang="en-US" altLang="ko-KR" sz="1600" b="1" i="0" dirty="0">
                <a:solidFill>
                  <a:srgbClr val="212121"/>
                </a:solidFill>
                <a:effectLst/>
                <a:latin typeface="Inter"/>
              </a:rPr>
              <a:t>RDS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  <p:pic>
        <p:nvPicPr>
          <p:cNvPr id="9" name="Picture 12" descr="AWS RDS – MySQL – Amazon 아마존 RDS (2) | Hoing">
            <a:extLst>
              <a:ext uri="{FF2B5EF4-FFF2-40B4-BE49-F238E27FC236}">
                <a16:creationId xmlns:a16="http://schemas.microsoft.com/office/drawing/2014/main" id="{8DE5C6C1-0299-3CA8-14E5-3D7F3AEB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9921" cy="9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52C7F8-FF67-07F0-94D9-9A46801F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24" y="1283139"/>
            <a:ext cx="9407952" cy="51503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5A18A4-191D-92BA-5703-EB34ADF145C3}"/>
              </a:ext>
            </a:extLst>
          </p:cNvPr>
          <p:cNvSpPr/>
          <p:nvPr/>
        </p:nvSpPr>
        <p:spPr>
          <a:xfrm>
            <a:off x="5320349" y="3219001"/>
            <a:ext cx="2305935" cy="259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97EA7-AC66-C35A-CA89-53851CE068B6}"/>
              </a:ext>
            </a:extLst>
          </p:cNvPr>
          <p:cNvSpPr txBox="1"/>
          <p:nvPr/>
        </p:nvSpPr>
        <p:spPr>
          <a:xfrm>
            <a:off x="-10913" y="2696844"/>
            <a:ext cx="257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DB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인스턴스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05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1059921" y="75414"/>
            <a:ext cx="243650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Inter"/>
              </a:rPr>
              <a:t>데이터베이스 서버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sz="1600" b="1" i="0" dirty="0">
                <a:solidFill>
                  <a:srgbClr val="212121"/>
                </a:solidFill>
                <a:effectLst/>
                <a:latin typeface="Inter"/>
              </a:rPr>
              <a:t>AWS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Inter"/>
              </a:rPr>
              <a:t> </a:t>
            </a:r>
            <a:r>
              <a:rPr lang="en-US" altLang="ko-KR" sz="1600" b="1" i="0" dirty="0">
                <a:solidFill>
                  <a:srgbClr val="212121"/>
                </a:solidFill>
                <a:effectLst/>
                <a:latin typeface="Inter"/>
              </a:rPr>
              <a:t>RDS &amp; MySQL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  <p:pic>
        <p:nvPicPr>
          <p:cNvPr id="9" name="Picture 12" descr="AWS RDS – MySQL – Amazon 아마존 RDS (2) | Hoing">
            <a:extLst>
              <a:ext uri="{FF2B5EF4-FFF2-40B4-BE49-F238E27FC236}">
                <a16:creationId xmlns:a16="http://schemas.microsoft.com/office/drawing/2014/main" id="{8DE5C6C1-0299-3CA8-14E5-3D7F3AEB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9921" cy="9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97EA7-AC66-C35A-CA89-53851CE068B6}"/>
              </a:ext>
            </a:extLst>
          </p:cNvPr>
          <p:cNvSpPr txBox="1"/>
          <p:nvPr/>
        </p:nvSpPr>
        <p:spPr>
          <a:xfrm>
            <a:off x="-10913" y="2696844"/>
            <a:ext cx="27086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MySQL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엔진용 서버 설치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endParaRPr lang="en-US" altLang="ko-KR" dirty="0">
              <a:solidFill>
                <a:srgbClr val="4D5156"/>
              </a:solidFill>
              <a:latin typeface="Apple SD Gothic Neo"/>
            </a:endParaRPr>
          </a:p>
          <a:p>
            <a:pPr algn="ctr"/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endParaRPr lang="en-US" altLang="ko-KR" dirty="0">
              <a:solidFill>
                <a:srgbClr val="4D5156"/>
              </a:solidFill>
              <a:latin typeface="Apple SD Gothic Neo"/>
            </a:endParaRPr>
          </a:p>
          <a:p>
            <a:pPr algn="ctr"/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endParaRPr lang="en-US" altLang="ko-KR" dirty="0">
              <a:solidFill>
                <a:srgbClr val="4D5156"/>
              </a:solidFill>
              <a:latin typeface="Apple SD Gothic Neo"/>
            </a:endParaRPr>
          </a:p>
          <a:p>
            <a:pPr algn="ctr"/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서버 도메인 및 포트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5AB749-86FF-0054-9438-083820FC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24" y="1621504"/>
            <a:ext cx="9407952" cy="51610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5A18A4-191D-92BA-5703-EB34ADF145C3}"/>
              </a:ext>
            </a:extLst>
          </p:cNvPr>
          <p:cNvSpPr/>
          <p:nvPr/>
        </p:nvSpPr>
        <p:spPr>
          <a:xfrm>
            <a:off x="2697778" y="4977007"/>
            <a:ext cx="2188547" cy="1204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20024-5581-B245-F7D5-9B1A9288B739}"/>
              </a:ext>
            </a:extLst>
          </p:cNvPr>
          <p:cNvSpPr/>
          <p:nvPr/>
        </p:nvSpPr>
        <p:spPr>
          <a:xfrm>
            <a:off x="7315200" y="2696844"/>
            <a:ext cx="1190625" cy="579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877CDF-9F54-1E7B-DDD8-56FB17AA8C04}"/>
              </a:ext>
            </a:extLst>
          </p:cNvPr>
          <p:cNvSpPr/>
          <p:nvPr/>
        </p:nvSpPr>
        <p:spPr>
          <a:xfrm>
            <a:off x="7315200" y="4648483"/>
            <a:ext cx="2179022" cy="999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6C03D-B01E-9BC7-ACA6-3C3E73E5A4EC}"/>
              </a:ext>
            </a:extLst>
          </p:cNvPr>
          <p:cNvSpPr txBox="1"/>
          <p:nvPr/>
        </p:nvSpPr>
        <p:spPr>
          <a:xfrm>
            <a:off x="9402354" y="4677341"/>
            <a:ext cx="2708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외부 접속 가능한 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r>
              <a:rPr lang="en-US" altLang="ko-KR" dirty="0"/>
              <a:t>Inbound </a:t>
            </a:r>
            <a:r>
              <a:rPr lang="ko-KR" altLang="en-US" dirty="0"/>
              <a:t>규칙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D9A310-50BD-B68E-7FD1-F07C4F0B9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776" y="5538436"/>
            <a:ext cx="2611224" cy="1002903"/>
          </a:xfrm>
          <a:prstGeom prst="rect">
            <a:avLst/>
          </a:prstGeom>
        </p:spPr>
      </p:pic>
      <p:pic>
        <p:nvPicPr>
          <p:cNvPr id="15" name="Picture 8" descr="MySQL]MySQL 설치, 삭제, 서버 관련 명령어">
            <a:extLst>
              <a:ext uri="{FF2B5EF4-FFF2-40B4-BE49-F238E27FC236}">
                <a16:creationId xmlns:a16="http://schemas.microsoft.com/office/drawing/2014/main" id="{022FA6F4-3FC9-4AD2-7960-194CEDFCF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3" t="7995" r="23628"/>
          <a:stretch/>
        </p:blipFill>
        <p:spPr bwMode="auto">
          <a:xfrm>
            <a:off x="3230279" y="28575"/>
            <a:ext cx="970246" cy="10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8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1059921" y="75414"/>
            <a:ext cx="287445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Inter"/>
              </a:rPr>
              <a:t>데이터베이스 </a:t>
            </a:r>
            <a:r>
              <a:rPr lang="ko-KR" altLang="en-US" b="1" i="0" dirty="0" err="1">
                <a:solidFill>
                  <a:srgbClr val="212121"/>
                </a:solidFill>
                <a:effectLst/>
                <a:latin typeface="Inter"/>
              </a:rPr>
              <a:t>프론트엔드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sz="1600" b="1" i="0" dirty="0" err="1">
                <a:solidFill>
                  <a:srgbClr val="212121"/>
                </a:solidFill>
                <a:effectLst/>
                <a:latin typeface="Inter"/>
              </a:rPr>
              <a:t>HeidISQL</a:t>
            </a:r>
            <a:endParaRPr lang="en-US" altLang="ko-KR" sz="1600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5A18A4-191D-92BA-5703-EB34ADF145C3}"/>
              </a:ext>
            </a:extLst>
          </p:cNvPr>
          <p:cNvSpPr/>
          <p:nvPr/>
        </p:nvSpPr>
        <p:spPr>
          <a:xfrm>
            <a:off x="5320349" y="3219001"/>
            <a:ext cx="2305935" cy="259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97EA7-AC66-C35A-CA89-53851CE068B6}"/>
              </a:ext>
            </a:extLst>
          </p:cNvPr>
          <p:cNvSpPr txBox="1"/>
          <p:nvPr/>
        </p:nvSpPr>
        <p:spPr>
          <a:xfrm>
            <a:off x="0" y="1501889"/>
            <a:ext cx="3067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데이터베이스 서버 연결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및 데이터 관리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algn="ctr"/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endParaRPr lang="ko-KR" altLang="en-US" dirty="0"/>
          </a:p>
        </p:txBody>
      </p:sp>
      <p:pic>
        <p:nvPicPr>
          <p:cNvPr id="7" name="Picture 2" descr="heidisql에 대한 이미지 검색결과">
            <a:extLst>
              <a:ext uri="{FF2B5EF4-FFF2-40B4-BE49-F238E27FC236}">
                <a16:creationId xmlns:a16="http://schemas.microsoft.com/office/drawing/2014/main" id="{45C8E83B-2AC4-D714-94EF-B5BF382AA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9715" cy="9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1E4A06-5E91-973E-9D1C-A592E535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01" y="937188"/>
            <a:ext cx="8181975" cy="576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5040CE-B7C8-0FBF-FAAB-86901F720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85" y="2510312"/>
            <a:ext cx="4568724" cy="156615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44F817-7CB4-9E86-E7D1-3BC37786C2A4}"/>
              </a:ext>
            </a:extLst>
          </p:cNvPr>
          <p:cNvCxnSpPr>
            <a:cxnSpLocks/>
          </p:cNvCxnSpPr>
          <p:nvPr/>
        </p:nvCxnSpPr>
        <p:spPr>
          <a:xfrm flipV="1">
            <a:off x="4671992" y="2647950"/>
            <a:ext cx="4224358" cy="44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4BCDD0-E1B7-B3BA-2FFA-908662FDB658}"/>
              </a:ext>
            </a:extLst>
          </p:cNvPr>
          <p:cNvCxnSpPr>
            <a:cxnSpLocks/>
          </p:cNvCxnSpPr>
          <p:nvPr/>
        </p:nvCxnSpPr>
        <p:spPr>
          <a:xfrm>
            <a:off x="4671992" y="3818500"/>
            <a:ext cx="4224358" cy="306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4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1059921" y="75414"/>
            <a:ext cx="28744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Inter"/>
              </a:rPr>
              <a:t>로그인용 데이터베이스 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sz="1600" b="1" i="0" dirty="0">
                <a:solidFill>
                  <a:srgbClr val="212121"/>
                </a:solidFill>
                <a:effectLst/>
                <a:latin typeface="Inter"/>
              </a:rPr>
              <a:t>ID,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Inter"/>
              </a:rPr>
              <a:t> </a:t>
            </a:r>
            <a:r>
              <a:rPr lang="en-US" altLang="ko-KR" sz="1600" b="1" i="0" dirty="0">
                <a:solidFill>
                  <a:srgbClr val="212121"/>
                </a:solidFill>
                <a:effectLst/>
                <a:latin typeface="Inter"/>
              </a:rPr>
              <a:t>PW,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Inter"/>
              </a:rPr>
              <a:t> </a:t>
            </a:r>
            <a:r>
              <a:rPr lang="en-US" altLang="ko-KR" sz="1600" b="1" i="0" dirty="0">
                <a:solidFill>
                  <a:srgbClr val="212121"/>
                </a:solidFill>
                <a:effectLst/>
                <a:latin typeface="Inter"/>
              </a:rPr>
              <a:t>Info 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Inter"/>
              </a:rPr>
              <a:t>테이블</a:t>
            </a:r>
            <a:endParaRPr lang="en-US" altLang="ko-KR" sz="1600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endParaRPr lang="en-US" altLang="ko-KR" sz="1600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쿼리를 이용한 테이블 만들기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18EF16-423D-FEB5-B86E-ED040C519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9627"/>
            <a:ext cx="12192000" cy="3778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40C19B-AD3E-998D-7328-0A4AC6259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34"/>
          <a:stretch/>
        </p:blipFill>
        <p:spPr>
          <a:xfrm>
            <a:off x="7346221" y="875552"/>
            <a:ext cx="4560029" cy="2124075"/>
          </a:xfrm>
          <a:prstGeom prst="rect">
            <a:avLst/>
          </a:prstGeom>
        </p:spPr>
      </p:pic>
      <p:pic>
        <p:nvPicPr>
          <p:cNvPr id="10" name="Picture 2" descr="heidisql에 대한 이미지 검색결과">
            <a:extLst>
              <a:ext uri="{FF2B5EF4-FFF2-40B4-BE49-F238E27FC236}">
                <a16:creationId xmlns:a16="http://schemas.microsoft.com/office/drawing/2014/main" id="{E6DEDF7A-B26A-8F98-A6BA-A821E24B5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9715" cy="9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82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1059921" y="75414"/>
            <a:ext cx="28744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Inter"/>
              </a:rPr>
              <a:t>로그인용 데이터베이스 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sz="1600" b="1" i="0" dirty="0">
                <a:solidFill>
                  <a:srgbClr val="212121"/>
                </a:solidFill>
                <a:effectLst/>
                <a:latin typeface="Inter"/>
              </a:rPr>
              <a:t>ID,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Inter"/>
              </a:rPr>
              <a:t> </a:t>
            </a:r>
            <a:r>
              <a:rPr lang="en-US" altLang="ko-KR" sz="1600" b="1" i="0" dirty="0">
                <a:solidFill>
                  <a:srgbClr val="212121"/>
                </a:solidFill>
                <a:effectLst/>
                <a:latin typeface="Inter"/>
              </a:rPr>
              <a:t>PW,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Inter"/>
              </a:rPr>
              <a:t> </a:t>
            </a:r>
            <a:r>
              <a:rPr lang="en-US" altLang="ko-KR" sz="1600" b="1" i="0" dirty="0">
                <a:solidFill>
                  <a:srgbClr val="212121"/>
                </a:solidFill>
                <a:effectLst/>
                <a:latin typeface="Inter"/>
              </a:rPr>
              <a:t>Info 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Inter"/>
              </a:rPr>
              <a:t>테이블</a:t>
            </a:r>
            <a:endParaRPr lang="en-US" altLang="ko-KR" sz="1600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endParaRPr lang="en-US" altLang="ko-KR" sz="1600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초기 유저 정보 입력 후 출력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  <p:pic>
        <p:nvPicPr>
          <p:cNvPr id="10" name="Picture 2" descr="heidisql에 대한 이미지 검색결과">
            <a:extLst>
              <a:ext uri="{FF2B5EF4-FFF2-40B4-BE49-F238E27FC236}">
                <a16:creationId xmlns:a16="http://schemas.microsoft.com/office/drawing/2014/main" id="{E6DEDF7A-B26A-8F98-A6BA-A821E24B5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9715" cy="9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CA4815-3364-EFE0-44E8-17D04429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79" y="75414"/>
            <a:ext cx="5924550" cy="1885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A2715B-C5E1-3D53-D2F8-6325B45E5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279" y="2202109"/>
            <a:ext cx="5701990" cy="42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4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969715" y="102595"/>
            <a:ext cx="287445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12121"/>
                </a:solidFill>
                <a:latin typeface="Inter"/>
              </a:rPr>
              <a:t>동물 캐릭터 </a:t>
            </a:r>
            <a:r>
              <a:rPr lang="en-US" altLang="ko-KR" b="1" dirty="0">
                <a:solidFill>
                  <a:srgbClr val="212121"/>
                </a:solidFill>
                <a:latin typeface="Inter"/>
              </a:rPr>
              <a:t>&amp; </a:t>
            </a:r>
            <a:r>
              <a:rPr lang="ko-KR" altLang="en-US" b="1" dirty="0">
                <a:solidFill>
                  <a:srgbClr val="212121"/>
                </a:solidFill>
                <a:latin typeface="Inter"/>
              </a:rPr>
              <a:t>애니메이션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sz="1600" b="1" dirty="0">
                <a:solidFill>
                  <a:srgbClr val="212121"/>
                </a:solidFill>
                <a:latin typeface="Inter"/>
              </a:rPr>
              <a:t>Unity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  <p:pic>
        <p:nvPicPr>
          <p:cNvPr id="1028" name="Picture 4" descr="Unity에 대한 이미지 검색결과">
            <a:extLst>
              <a:ext uri="{FF2B5EF4-FFF2-40B4-BE49-F238E27FC236}">
                <a16:creationId xmlns:a16="http://schemas.microsoft.com/office/drawing/2014/main" id="{4032F622-1853-E8DE-C9DD-45B969050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9715" cy="9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1EC1BF-FCEB-BFBD-7087-C5A8CA046D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8301" r="-17104"/>
          <a:stretch/>
        </p:blipFill>
        <p:spPr>
          <a:xfrm>
            <a:off x="-427426" y="2892173"/>
            <a:ext cx="3301772" cy="1731099"/>
          </a:xfrm>
          <a:prstGeom prst="rect">
            <a:avLst/>
          </a:prstGeom>
        </p:spPr>
      </p:pic>
      <p:pic>
        <p:nvPicPr>
          <p:cNvPr id="8" name="FOX animation">
            <a:hlinkClick r:id="" action="ppaction://media"/>
            <a:extLst>
              <a:ext uri="{FF2B5EF4-FFF2-40B4-BE49-F238E27FC236}">
                <a16:creationId xmlns:a16="http://schemas.microsoft.com/office/drawing/2014/main" id="{6F1ED8C8-92FE-DB5C-226A-1551264B9DD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38400" y="1371600"/>
            <a:ext cx="9753600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571A8C-FF8E-85D6-05B8-6F6E6919BA99}"/>
              </a:ext>
            </a:extLst>
          </p:cNvPr>
          <p:cNvSpPr txBox="1"/>
          <p:nvPr/>
        </p:nvSpPr>
        <p:spPr>
          <a:xfrm>
            <a:off x="5717487" y="1002268"/>
            <a:ext cx="257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Jump              Walk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2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264</Words>
  <Application>Microsoft Office PowerPoint</Application>
  <PresentationFormat>와이드스크린</PresentationFormat>
  <Paragraphs>78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 SD Gothic Neo</vt:lpstr>
      <vt:lpstr>Inter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cfl</dc:creator>
  <cp:lastModifiedBy>김 승채</cp:lastModifiedBy>
  <cp:revision>106</cp:revision>
  <dcterms:created xsi:type="dcterms:W3CDTF">2022-07-14T03:14:25Z</dcterms:created>
  <dcterms:modified xsi:type="dcterms:W3CDTF">2022-08-22T14:52:20Z</dcterms:modified>
</cp:coreProperties>
</file>