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handoutMasterIdLst>
    <p:handoutMasterId r:id="rId16"/>
  </p:handoutMasterIdLst>
  <p:sldIdLst>
    <p:sldId id="256" r:id="rId5"/>
    <p:sldId id="257" r:id="rId6"/>
    <p:sldId id="259" r:id="rId7"/>
    <p:sldId id="264" r:id="rId8"/>
    <p:sldId id="258" r:id="rId9"/>
    <p:sldId id="265" r:id="rId10"/>
    <p:sldId id="266" r:id="rId11"/>
    <p:sldId id="261" r:id="rId12"/>
    <p:sldId id="262" r:id="rId13"/>
    <p:sldId id="263"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65585"/>
  </p:normalViewPr>
  <p:slideViewPr>
    <p:cSldViewPr snapToGrid="0">
      <p:cViewPr>
        <p:scale>
          <a:sx n="100" d="100"/>
          <a:sy n="100" d="100"/>
        </p:scale>
        <p:origin x="688" y="14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2720" y="184"/>
      </p:cViewPr>
      <p:guideLst/>
    </p:cSldViewPr>
  </p:notes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1FB0DD4-1583-CA73-1D60-CB6A337DDA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A3B869F-4AEE-EED5-CD5C-70C84DD62E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86C589-05A1-6E47-B9A4-306F91340FBE}" type="datetimeFigureOut">
              <a:rPr lang="en-US" smtClean="0"/>
              <a:t>8/14/23</a:t>
            </a:fld>
            <a:endParaRPr lang="en-US"/>
          </a:p>
        </p:txBody>
      </p:sp>
      <p:sp>
        <p:nvSpPr>
          <p:cNvPr id="4" name="Footer Placeholder 3">
            <a:extLst>
              <a:ext uri="{FF2B5EF4-FFF2-40B4-BE49-F238E27FC236}">
                <a16:creationId xmlns:a16="http://schemas.microsoft.com/office/drawing/2014/main" id="{F83DDCFB-F440-A079-E8CE-BD9D240702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8AA4788-7149-C77F-2D53-15C50BC3D64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A560B4-0E30-2941-AFAC-DB17556DB442}" type="slidenum">
              <a:rPr lang="en-US" smtClean="0"/>
              <a:t>‹#›</a:t>
            </a:fld>
            <a:endParaRPr lang="en-US"/>
          </a:p>
        </p:txBody>
      </p:sp>
    </p:spTree>
    <p:extLst>
      <p:ext uri="{BB962C8B-B14F-4D97-AF65-F5344CB8AC3E}">
        <p14:creationId xmlns:p14="http://schemas.microsoft.com/office/powerpoint/2010/main" val="853188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8/12/23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Calibri" panose="020F0502020204030204" pitchFamily="34" charset="0"/>
                <a:ea typeface="Calibri" panose="020F0502020204030204" pitchFamily="34" charset="0"/>
                <a:cs typeface="Times New Roman" panose="02020603050405020304" pitchFamily="18" charset="0"/>
              </a:rPr>
              <a:t>Hi everyone. My name is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Quinnie</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Ho, and I’m a developer at </a:t>
            </a:r>
            <a:r>
              <a:rPr lang="en-US" sz="1200" kern="100" dirty="0" err="1">
                <a:effectLst/>
                <a:latin typeface="Calibri" panose="020F0502020204030204" pitchFamily="34" charset="0"/>
                <a:ea typeface="Calibri" panose="020F0502020204030204" pitchFamily="34" charset="0"/>
                <a:cs typeface="Times New Roman" panose="02020603050405020304" pitchFamily="18" charset="0"/>
              </a:rPr>
              <a:t>QnA</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3079824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conclusion, the three most important advantages of using the AWS serverless solution are:</a:t>
            </a:r>
          </a:p>
          <a:p>
            <a:pPr marL="342900" marR="0" lvl="0" indent="-342900">
              <a:spcBef>
                <a:spcPts val="0"/>
              </a:spcBef>
              <a:spcAft>
                <a:spcPts val="0"/>
              </a:spcAft>
              <a:buFont typeface="+mj-lt"/>
              <a:buAutoNum type="arabicParen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 provides a one-stop shop for getting your application live quickly without the need to deal with the system’s infrastructure. This allows you to focus more of your time and efforts on code development.</a:t>
            </a:r>
          </a:p>
          <a:p>
            <a:pPr marL="342900" marR="0" lvl="0" indent="-342900">
              <a:spcBef>
                <a:spcPts val="0"/>
              </a:spcBef>
              <a:spcAft>
                <a:spcPts val="0"/>
              </a:spcAft>
              <a:buFont typeface="+mj-lt"/>
              <a:buAutoNum type="arabicParen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pay-for-use model makes this a very cost-effective way to run your application, especially when it has elasticity and automatic scalability built into its services.</a:t>
            </a:r>
          </a:p>
          <a:p>
            <a:pPr marL="342900" marR="0" lvl="0" indent="-342900">
              <a:spcBef>
                <a:spcPts val="0"/>
              </a:spcBef>
              <a:spcAft>
                <a:spcPts val="0"/>
              </a:spcAft>
              <a:buFont typeface="+mj-lt"/>
              <a:buAutoNum type="arabicParen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IAM security service with the foundational principle of least privilege ensures enhanced security across all services through a multi-level approach using roles, permissions, and policies. </a:t>
            </a:r>
          </a:p>
          <a:p>
            <a:pPr marL="22860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recommend AWS serverless solution if you categorize the above advantages as the top three most important factors in your full-stack migration to cloud computing. We hope you enjoyed this presentation. Thank you for your time! </a:t>
            </a:r>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052170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My presentation today is on the process and advantages of migrating a full stack application to an AWS serverless solution. This process provided a fast, seamless, cost-effective, and secure way to deploy our application publicly. Moreover, this solution takes care of creating and managing the infrastructure required to run the application, so that we can just focus our efforts on development.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screenshot here shows our frontend display of questions and answers. This page allows users to create, read, update, and delete questions and answers (also known as the CRUD operations). These actions are, then, synced back to our database on the backend.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Alright, so let’s dive in!</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3516108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several options to choose from when wanting to migrate a full stack application to the cloud. The two most popular models are containerization and Lambda. We utilized the AWS Lambda model for our migration, but I’ll touch base on the containerization model first. Containerization is the process of using images within containers to reliably run software that has been moved to a new computing environment. A container includes an application with dependencies, libraries, and configuration files that are all already wrapped up in one convenient package and ready to be used. This ensures that the software consistently runs as expected, regardless of the computing environment. Generally speaking, containerization is best used when developers want or need more control of an application’s hosting environment.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a variety of tools available for containerization, with the most popular being Docker. It’s lightweight, portable, fast, and cost effective. It’s also user-friendly and comes in a desktop version, as you can see in the screenshot here. This screen that we’re looking at shows a container named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mongodb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with details of its status. </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326257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Container orchestration is a valuable part of the containerization model. It allows users to consolidate multiple containers, and then run and manage them as one cohesive unit. Docker Compose is a highly valued composition that has the ability to consolidate both frontend and backend containers. This tool makes it easier for developers to scale and manage an entire application stack in a more streamline manner. Docker Compose also allows developers to consolidate dependencies and set up requirements into one file that makes it easier to mirror a production environment during development. A big advantage of this is creating a working full-stack application that can operate on any user’s system, regardless of the components that are installed on each system.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Docker can easily be linked with your command-line interface, such as Terminal for MacOS or PowerShell for Windows. The screenshot shows a simple command to display a list with four containers that were created using Docker Compose. </a:t>
            </a: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5314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Now, let’s talk about serverless cloud computing. Serverless means that developers do not have to worry about managing a server. It allows developers to run a full-stack application on the cloud with no need to spend extra money or time dealing with building and managing the infrastructure that enables the application to operate. This also gives developers more time to focus on developing and maintaining their code. Another advantage of serverless is the fact that it’s a pay-as-you-use service. This means that you only pay for the amount of resources that you use, such as storage.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We used AWS’ Simple Storage Service (S3) to handle our application’s cloud storage. It provides a much more scalable, mobile, and cost-effective way to store data compared to local disc storage. Personally, I find the durability aspect of S3 to be a unique feature, because it has 11 nines durability. This means that if 10,000 files are stored within S3, then a user can expect to lose, on average, one file every 10 million years…that’s incredible! Not to mention, files are stored across multiple facilities and on multiple devices within each facility. All-in-all, it has supreme durability when compared to local disc storage.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screenshot here displays an overview of our application’s S3 bucket. More specifically, this page displays the ”Objects” page of the bucket. Enhanced security is another valuable aspect of S3. Buckets are private when they’re created, and there is a two-step process to make them public. The first step is to update the “block public access” settings to grant access to your bucket. We can see in this screenshot here (and here specifically) that the setting for the “block public access” is off, which means that the bucket is public. Then, you must add a bucket policy to grant and specify access to the operations that can be performed on your bucket. The policy on this screen here shows an access to get objects in this bucket. </a:t>
            </a:r>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2884733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Now, let’s dive deeper into the AWS Lamba model that we introduced earlier. Lambda is a compute model that handles administrative work to ensure that an application’s backend and infrastructure operates smoothly.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One big advantage of using AWS Lambda is the Lambda API logic. This is the ability to create functions, and then simply wire them to AWS’ serverless API, known as Amazon API Gateway. Some advantages of using a serverless API are:</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ease of creating an API and getting started with making an application or code live.</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 new tools that you must learn and be familiar with first before getting started.</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one-stop shop for creating methods and configurations for APIs, testing them, deploying them, and then managing and monitoring the results. This is a very convenient and scalable way to create and deploy REST APIs to run your application quickly and effortlessly, without having to handle a lot of the backend API heavy-lifting work.</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scripts that were produced to make the Lambda API logic work for our application are: </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Code to create Lambda functions</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Creation of the serverless API </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Creation of method and resources within the API that map to specified Lambda functions</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Cross-Origin Resource Sharing (CORS) configuration to use HTTP headers and allow resource sharing across different domains. This is done by creating OPTIONS methods within each resource branch.</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Deployment of API</a:t>
            </a:r>
          </a:p>
          <a:p>
            <a:pPr marL="45720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frontend URL for your application is given once the API is deployed. The backend code needs to be updated with this URL to integrate the frontend with the backend. The steps towards integration are:</a:t>
            </a:r>
          </a:p>
          <a:p>
            <a:pPr marL="342900" marR="0" lvl="0" indent="-342900">
              <a:spcBef>
                <a:spcPts val="0"/>
              </a:spcBef>
              <a:spcAft>
                <a:spcPts val="0"/>
              </a:spcAft>
              <a:buFont typeface="+mj-lt"/>
              <a:buAutoNum type="arabicParen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Update the backend code with the API URL.</a:t>
            </a:r>
          </a:p>
          <a:p>
            <a:pPr marL="342900" marR="0" lvl="0" indent="-342900">
              <a:spcBef>
                <a:spcPts val="0"/>
              </a:spcBef>
              <a:spcAft>
                <a:spcPts val="0"/>
              </a:spcAft>
              <a:buFont typeface="+mj-lt"/>
              <a:buAutoNum type="arabicParen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Create a new public S3 bucket or update an existing one with required application files uploaded, as mentioned in the previous S3 slide.</a:t>
            </a:r>
          </a:p>
          <a:p>
            <a:pPr marL="342900" marR="0" lvl="0" indent="-342900">
              <a:spcBef>
                <a:spcPts val="0"/>
              </a:spcBef>
              <a:spcAft>
                <a:spcPts val="0"/>
              </a:spcAft>
              <a:buFont typeface="+mj-lt"/>
              <a:buAutoNum type="arabicParen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Configure the bucket as a website. A URL for the endpoint is generated once this step is complete.</a:t>
            </a:r>
          </a:p>
          <a:p>
            <a:pPr marL="45720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diagram is a good, straightforward depiction of how the Lambda and API logic work. As you can see, the API acts as a gateway between the requests and responses between the browsers and Lambda functions. Another integral part of this serverless full-stack application is the database, so let’s dive into that piece now. </a:t>
            </a: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100834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MongoDB and DynamoDB are amongst the two most popular NoSQL databases used for full-stack development today. The data-model difference between the two is that MongoDB uses JSON-based document storage that can utilize BSON types while DynamoDB uses key-value storage that can support JSON types.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total of six queries were performed on our database. They are:</a:t>
            </a:r>
          </a:p>
          <a:p>
            <a:pPr marL="342900" marR="0" lvl="0" indent="-342900">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Table scan</a:t>
            </a:r>
          </a:p>
          <a:p>
            <a:pPr marL="342900" marR="0" lvl="0" indent="-342900">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Get a record</a:t>
            </a:r>
          </a:p>
          <a:p>
            <a:pPr marL="342900" marR="0" lvl="0" indent="-342900">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Delete a record</a:t>
            </a:r>
          </a:p>
          <a:p>
            <a:pPr marL="342900" marR="0" lvl="0" indent="-342900">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Find a question from the ”Question” table</a:t>
            </a:r>
          </a:p>
          <a:p>
            <a:pPr marL="342900" marR="0" lvl="0" indent="-342900">
              <a:spcBef>
                <a:spcPts val="0"/>
              </a:spcBef>
              <a:spcAft>
                <a:spcPts val="0"/>
              </a:spcAft>
              <a:buFont typeface="+mj-lt"/>
              <a:buAutoNum type="arabicPeriod"/>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Upserting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(update if it exists or insert if it doesn’t) an answer into the “Answer” table</a:t>
            </a:r>
          </a:p>
          <a:p>
            <a:pPr marL="342900" marR="0" lvl="0" indent="-342900">
              <a:spcBef>
                <a:spcPts val="0"/>
              </a:spcBef>
              <a:spcAft>
                <a:spcPts val="0"/>
              </a:spcAft>
              <a:buFont typeface="+mj-lt"/>
              <a:buAutoNum type="arabicPeriod"/>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Upserting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 question into the “Question” table</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scripts that are produced to make the queries possible are:</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Creation of “Question” and “Answer” tables in DynamoDB </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Data added to each of the two tables</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Creation of Lambda functions</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Lambda source code for each query</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Lambda deployments</a:t>
            </a:r>
          </a:p>
          <a:p>
            <a:pPr marL="342900" marR="0" lvl="0" indent="-342900">
              <a:spcBef>
                <a:spcPts val="0"/>
              </a:spcBef>
              <a:spcAft>
                <a:spcPts val="0"/>
              </a:spcAft>
              <a:buFont typeface="Times New Roman" panose="02020603050405020304" pitchFamily="18" charset="0"/>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Security policy configuration for each Lambda function</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image here is an extension of the one from the previous slide to depict the relationship between DynamoDB and Lambda, as well as show where it stands in the overall full-stack structure. When a user makes a request, it triggers a request in API. This wires up Lambda, and then the Lambda function queries the data stored in DynamoDB. Once the data is retrieved, the system works in reverse order by sending the response from DynamoDB to the user in the frontend. </a:t>
            </a: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3818136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two value-added principles in cloud-based development, elasticity and the pay-for-use model. Elasticity is the idea that you obtain resources as you need them, and then release them when you are done using them. AWS Lambda is built upon elasticity and automatic scaling. This means that it only runs your code when necessary, such as responding to a request. This structure becomes cost-effective when coupled with the pay-for-use model. This model allows users to pay only for the resources and usages that they need. Not only is this model cost-effective, but it also ensures that resources are not going to waste.</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graph provides a visual idea of how a traditional data center’s capacity versus usage differs to that of the pay-for-use model. The x-axis indicates time and the y-axis indicates compute power. We can see the waste by the delta (or white space) between the blue planned capacity line and red actual usage line. More importantly, the graph gives us a good prediction that as time progresses, waste also increases. This, naturally, leads to an increase in customer dissatisfaction, because they’re wasting money on resources that are not being utilized. </a:t>
            </a: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3388084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Now, let’s address security - another big advantage of migrating your application to an AWS serverless solution. There are a variety of ways that AWS helps to prevent unauthorized access to your application, and it’s all package neatly in their Identity and Access Management (IAM) service. This service allows users to specify security protocols around the AWS computing, storage, database, and application services. This is done by specifying roles, policies, and permissions for each service.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relationship between roles and policies is that you can create policies to specify the type of actions and resources that can be performed and accessed based on a specified service, which are all tied to specific roles. For example, we created a policy that allows Lambda access to the “Question” and “Answer” tables in DynamoDB. The policy allows for specified actions such as reading table scans and queries. This policy is linked to a user role titled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LabRole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for added security. This means that any AWS account not assigned to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LabRole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does not have the authority to perform the actions linked to that role. This ability to create extra layers of security through roles and policies ensures that security is uphold by the principle of least privilege, which is based on a need-to-know or need-to-perform structure. You can see the main page of the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LabRole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the screenshot here, and the list of policies that are created and linked to it. All of this is within the IAM service.</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There are different ways you can enhance security when connecting Lambda with other AWS services. You can secure the connection between Lambda and API Gateway by adding permissions that authorize certain actions to be executed on your Lambda, such as a GET method to handle an HTTP request. Lambda and DynamoDB can be secured by creating policies within authorized roles, as mentioned previously. Finally, Lambda and S3 storage buckets can be secured by manually setting the bucket to public through a two-step process and specifying a bucket policy. </a:t>
            </a:r>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1211547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3175" y="1120876"/>
            <a:ext cx="8008376" cy="1710814"/>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426" y="3709218"/>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24337"/>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5"/>
            <a:ext cx="8246070" cy="336263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16872" y="406537"/>
            <a:ext cx="6937885"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18186" y="1143000"/>
            <a:ext cx="6961240" cy="3545497"/>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8/12/23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12651"/>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30153"/>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02550"/>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30153"/>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02550"/>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8/12/23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8/12/23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8/12/23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8/12/23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8/12/23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127" y="324020"/>
            <a:ext cx="8067368" cy="1755053"/>
          </a:xfrm>
          <a:solidFill>
            <a:schemeClr val="accent1">
              <a:alpha val="40000"/>
            </a:schemeClr>
          </a:solidFill>
        </p:spPr>
        <p:txBody>
          <a:bodyPr>
            <a:normAutofit/>
          </a:bodyPr>
          <a:lstStyle/>
          <a:p>
            <a:r>
              <a:rPr lang="en-US" dirty="0"/>
              <a:t> CS 470 Project Two</a:t>
            </a:r>
            <a:br>
              <a:rPr lang="en-US" dirty="0"/>
            </a:br>
            <a:r>
              <a:rPr lang="en-US" dirty="0"/>
              <a:t>Conference Presentation:</a:t>
            </a:r>
            <a:br>
              <a:rPr lang="en-US" dirty="0"/>
            </a:br>
            <a:r>
              <a:rPr lang="en-US" dirty="0"/>
              <a:t>Cloud Development</a:t>
            </a:r>
          </a:p>
        </p:txBody>
      </p:sp>
      <p:sp>
        <p:nvSpPr>
          <p:cNvPr id="3" name="Subtitle 2"/>
          <p:cNvSpPr>
            <a:spLocks noGrp="1"/>
          </p:cNvSpPr>
          <p:nvPr>
            <p:ph type="subTitle" idx="1"/>
          </p:nvPr>
        </p:nvSpPr>
        <p:spPr>
          <a:xfrm>
            <a:off x="516194" y="3447321"/>
            <a:ext cx="8096864" cy="730043"/>
          </a:xfrm>
        </p:spPr>
        <p:txBody>
          <a:bodyPr/>
          <a:lstStyle/>
          <a:p>
            <a:r>
              <a:rPr lang="en-US" dirty="0" err="1"/>
              <a:t>Quinnie</a:t>
            </a:r>
            <a:r>
              <a:rPr lang="en-US" dirty="0"/>
              <a:t> Ho</a:t>
            </a:r>
          </a:p>
        </p:txBody>
      </p:sp>
      <p:sp>
        <p:nvSpPr>
          <p:cNvPr id="4" name="Subtitle 2">
            <a:extLst>
              <a:ext uri="{FF2B5EF4-FFF2-40B4-BE49-F238E27FC236}">
                <a16:creationId xmlns:a16="http://schemas.microsoft.com/office/drawing/2014/main" id="{D90D4CAB-B834-F74A-8181-DAC33FAEF649}"/>
              </a:ext>
            </a:extLst>
          </p:cNvPr>
          <p:cNvSpPr txBox="1">
            <a:spLocks/>
          </p:cNvSpPr>
          <p:nvPr/>
        </p:nvSpPr>
        <p:spPr>
          <a:xfrm>
            <a:off x="516193" y="3956035"/>
            <a:ext cx="8096864" cy="730043"/>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t>August 2023</a:t>
            </a:r>
          </a:p>
        </p:txBody>
      </p:sp>
    </p:spTree>
    <p:extLst>
      <p:ext uri="{BB962C8B-B14F-4D97-AF65-F5344CB8AC3E}">
        <p14:creationId xmlns:p14="http://schemas.microsoft.com/office/powerpoint/2010/main" val="363920370"/>
      </p:ext>
    </p:extLst>
  </p:cSld>
  <p:clrMapOvr>
    <a:masterClrMapping/>
  </p:clrMapOvr>
  <mc:AlternateContent xmlns:mc="http://schemas.openxmlformats.org/markup-compatibility/2006">
    <mc:Choice xmlns:p14="http://schemas.microsoft.com/office/powerpoint/2010/main" Requires="p14">
      <p:transition spd="slow" p14:dur="2000" advTm="8032"/>
    </mc:Choice>
    <mc:Fallback>
      <p:transition spd="slow" advTm="80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0C3-B7BB-8D4C-AF0F-9CC7682D8A51}"/>
              </a:ext>
            </a:extLst>
          </p:cNvPr>
          <p:cNvSpPr>
            <a:spLocks noGrp="1"/>
          </p:cNvSpPr>
          <p:nvPr>
            <p:ph type="title"/>
          </p:nvPr>
        </p:nvSpPr>
        <p:spPr>
          <a:xfrm>
            <a:off x="1234377" y="86488"/>
            <a:ext cx="7772400" cy="1021556"/>
          </a:xfrm>
        </p:spPr>
        <p:txBody>
          <a:bodyPr>
            <a:normAutofit/>
          </a:bodyPr>
          <a:lstStyle/>
          <a:p>
            <a:pPr algn="r"/>
            <a:r>
              <a:rPr lang="en-US" sz="3200" dirty="0">
                <a:effectLst>
                  <a:outerShdw blurRad="50800" dist="38100" dir="2700000" algn="tl" rotWithShape="0">
                    <a:prstClr val="black">
                      <a:alpha val="40000"/>
                    </a:prstClr>
                  </a:outerShdw>
                </a:effectLst>
              </a:rPr>
              <a:t>Conclusion</a:t>
            </a:r>
          </a:p>
        </p:txBody>
      </p:sp>
      <p:sp>
        <p:nvSpPr>
          <p:cNvPr id="3" name="Text Placeholder 2">
            <a:extLst>
              <a:ext uri="{FF2B5EF4-FFF2-40B4-BE49-F238E27FC236}">
                <a16:creationId xmlns:a16="http://schemas.microsoft.com/office/drawing/2014/main" id="{7C4EABF8-3AD7-2741-95B7-967F9D77161C}"/>
              </a:ext>
            </a:extLst>
          </p:cNvPr>
          <p:cNvSpPr>
            <a:spLocks noGrp="1"/>
          </p:cNvSpPr>
          <p:nvPr>
            <p:ph type="body" idx="1"/>
          </p:nvPr>
        </p:nvSpPr>
        <p:spPr>
          <a:xfrm>
            <a:off x="265113" y="3842580"/>
            <a:ext cx="7772400" cy="1125140"/>
          </a:xfrm>
        </p:spPr>
        <p:txBody>
          <a:bodyPr/>
          <a:lstStyle/>
          <a:p>
            <a:r>
              <a:rPr lang="en-US" dirty="0"/>
              <a:t>Thank you for your time!</a:t>
            </a:r>
          </a:p>
        </p:txBody>
      </p:sp>
      <p:sp>
        <p:nvSpPr>
          <p:cNvPr id="4" name="Content Placeholder 2">
            <a:extLst>
              <a:ext uri="{FF2B5EF4-FFF2-40B4-BE49-F238E27FC236}">
                <a16:creationId xmlns:a16="http://schemas.microsoft.com/office/drawing/2014/main" id="{BC84F4AD-0F18-4FAD-A3BB-59FA5D7E81A6}"/>
              </a:ext>
            </a:extLst>
          </p:cNvPr>
          <p:cNvSpPr txBox="1">
            <a:spLocks/>
          </p:cNvSpPr>
          <p:nvPr/>
        </p:nvSpPr>
        <p:spPr>
          <a:xfrm>
            <a:off x="463714" y="1415845"/>
            <a:ext cx="8246070" cy="336263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5" name="Rectangle 4">
            <a:extLst>
              <a:ext uri="{FF2B5EF4-FFF2-40B4-BE49-F238E27FC236}">
                <a16:creationId xmlns:a16="http://schemas.microsoft.com/office/drawing/2014/main" id="{8A135D3D-FA03-4786-B974-2F39D5B2AA89}"/>
              </a:ext>
            </a:extLst>
          </p:cNvPr>
          <p:cNvSpPr/>
          <p:nvPr/>
        </p:nvSpPr>
        <p:spPr>
          <a:xfrm>
            <a:off x="353002" y="1300920"/>
            <a:ext cx="7952797" cy="2031325"/>
          </a:xfrm>
          <a:prstGeom prst="rect">
            <a:avLst/>
          </a:prstGeom>
        </p:spPr>
        <p:txBody>
          <a:bodyPr wrap="square">
            <a:spAutoFit/>
          </a:bodyPr>
          <a:lstStyle/>
          <a:p>
            <a:pPr marL="285750" indent="-285750">
              <a:buFont typeface="Arial" panose="020B0604020202020204" pitchFamily="34" charset="0"/>
              <a:buChar char="•"/>
            </a:pPr>
            <a:r>
              <a:rPr lang="en-US" dirty="0"/>
              <a:t>Three advantages of </a:t>
            </a:r>
            <a:r>
              <a:rPr lang="en-US" sz="1800" dirty="0"/>
              <a:t>using the AWS serverless solution are:</a:t>
            </a:r>
          </a:p>
          <a:p>
            <a:pPr marL="685800" lvl="1" indent="-228600">
              <a:buAutoNum type="arabicPeriod"/>
            </a:pPr>
            <a:r>
              <a:rPr lang="en-US" dirty="0"/>
              <a:t>A one-stop shop for getting your application live quickly without the need to deal with the system’s infrastructure</a:t>
            </a:r>
          </a:p>
          <a:p>
            <a:pPr marL="685800" lvl="1" indent="-228600">
              <a:buAutoNum type="arabicPeriod"/>
            </a:pPr>
            <a:r>
              <a:rPr lang="en-US" dirty="0"/>
              <a:t>Pay-for-use model makes this a very cost-effective way to run your application</a:t>
            </a:r>
          </a:p>
          <a:p>
            <a:pPr marL="685800" lvl="1" indent="-228600">
              <a:buAutoNum type="arabicPeriod"/>
            </a:pPr>
            <a:r>
              <a:rPr lang="en-US" dirty="0"/>
              <a:t>The IAM security service with the foundational principle of least privilege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7398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p:txBody>
          <a:bodyPr/>
          <a:lstStyle/>
          <a:p>
            <a:r>
              <a:rPr lang="en-US" sz="2500" dirty="0"/>
              <a:t>Introduction</a:t>
            </a:r>
          </a:p>
          <a:p>
            <a:r>
              <a:rPr lang="en-US" sz="2500" dirty="0"/>
              <a:t>Purpose of presentation: Process and advantages of migrating a full stack application to an AWS serverless solution</a:t>
            </a:r>
            <a:endParaRPr lang="en-US" sz="2500" b="1" dirty="0"/>
          </a:p>
          <a:p>
            <a:pPr marL="0" indent="0">
              <a:buNone/>
            </a:pPr>
            <a:endParaRPr lang="en-US" dirty="0"/>
          </a:p>
          <a:p>
            <a:endParaRPr lang="en-US" dirty="0"/>
          </a:p>
          <a:p>
            <a:endParaRPr lang="en-US" dirty="0"/>
          </a:p>
        </p:txBody>
      </p:sp>
      <p:pic>
        <p:nvPicPr>
          <p:cNvPr id="7" name="Picture 6" descr="A screenshot of a computer&#10;&#10;Description automatically generated">
            <a:extLst>
              <a:ext uri="{FF2B5EF4-FFF2-40B4-BE49-F238E27FC236}">
                <a16:creationId xmlns:a16="http://schemas.microsoft.com/office/drawing/2014/main" id="{DC57EB95-096F-E489-59DF-107861237423}"/>
              </a:ext>
            </a:extLst>
          </p:cNvPr>
          <p:cNvPicPr>
            <a:picLocks noChangeAspect="1"/>
          </p:cNvPicPr>
          <p:nvPr/>
        </p:nvPicPr>
        <p:blipFill rotWithShape="1">
          <a:blip r:embed="rId3">
            <a:extLst>
              <a:ext uri="{28A0092B-C50C-407E-A947-70E740481C1C}">
                <a14:useLocalDpi xmlns:a14="http://schemas.microsoft.com/office/drawing/2010/main" val="0"/>
              </a:ext>
            </a:extLst>
          </a:blip>
          <a:srcRect t="7516" b="8813"/>
          <a:stretch/>
        </p:blipFill>
        <p:spPr>
          <a:xfrm>
            <a:off x="2498250" y="2871989"/>
            <a:ext cx="4147499" cy="2168951"/>
          </a:xfrm>
          <a:prstGeom prst="rect">
            <a:avLst/>
          </a:prstGeom>
          <a:ln>
            <a:solidFill>
              <a:schemeClr val="tx1"/>
            </a:solidFill>
          </a:ln>
        </p:spPr>
      </p:pic>
    </p:spTree>
    <p:extLst>
      <p:ext uri="{BB962C8B-B14F-4D97-AF65-F5344CB8AC3E}">
        <p14:creationId xmlns:p14="http://schemas.microsoft.com/office/powerpoint/2010/main" val="4103309497"/>
      </p:ext>
    </p:extLst>
  </p:cSld>
  <p:clrMapOvr>
    <a:masterClrMapping/>
  </p:clrMapOvr>
  <mc:AlternateContent xmlns:mc="http://schemas.openxmlformats.org/markup-compatibility/2006">
    <mc:Choice xmlns:p14="http://schemas.microsoft.com/office/powerpoint/2010/main" Requires="p14">
      <p:transition spd="slow" p14:dur="2000" advTm="8938"/>
    </mc:Choice>
    <mc:Fallback>
      <p:transition spd="slow" advTm="893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Containerization</a:t>
            </a:r>
          </a:p>
        </p:txBody>
      </p:sp>
      <p:sp>
        <p:nvSpPr>
          <p:cNvPr id="5" name="Content Placeholder 4"/>
          <p:cNvSpPr>
            <a:spLocks noGrp="1"/>
          </p:cNvSpPr>
          <p:nvPr>
            <p:ph idx="1"/>
          </p:nvPr>
        </p:nvSpPr>
        <p:spPr>
          <a:xfrm>
            <a:off x="1998602" y="1131886"/>
            <a:ext cx="6961240" cy="3545497"/>
          </a:xfrm>
        </p:spPr>
        <p:txBody>
          <a:bodyPr>
            <a:normAutofit/>
          </a:bodyPr>
          <a:lstStyle/>
          <a:p>
            <a:r>
              <a:rPr lang="en-US" sz="2000" dirty="0"/>
              <a:t>Containerization and Lambda models were used to migrate a full stack application to the cloud</a:t>
            </a:r>
          </a:p>
          <a:p>
            <a:r>
              <a:rPr lang="en-US" sz="2000" dirty="0"/>
              <a:t>Docker as a tool for containerization</a:t>
            </a:r>
          </a:p>
        </p:txBody>
      </p:sp>
      <p:pic>
        <p:nvPicPr>
          <p:cNvPr id="2" name="Picture 1" descr="A screenshot of a computer&#10;&#10;Description automatically generated">
            <a:extLst>
              <a:ext uri="{FF2B5EF4-FFF2-40B4-BE49-F238E27FC236}">
                <a16:creationId xmlns:a16="http://schemas.microsoft.com/office/drawing/2014/main" id="{24C56447-E1C8-BAAA-2380-1961AC3C83F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52944"/>
          <a:stretch/>
        </p:blipFill>
        <p:spPr>
          <a:xfrm>
            <a:off x="2152309" y="2571750"/>
            <a:ext cx="6653825" cy="2105633"/>
          </a:xfrm>
          <a:prstGeom prst="rect">
            <a:avLst/>
          </a:prstGeom>
          <a:ln>
            <a:solidFill>
              <a:schemeClr val="tx1"/>
            </a:solidFill>
          </a:ln>
        </p:spPr>
      </p:pic>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Orchestration</a:t>
            </a:r>
          </a:p>
        </p:txBody>
      </p:sp>
      <p:sp>
        <p:nvSpPr>
          <p:cNvPr id="5" name="Content Placeholder 4"/>
          <p:cNvSpPr>
            <a:spLocks noGrp="1"/>
          </p:cNvSpPr>
          <p:nvPr>
            <p:ph idx="1"/>
          </p:nvPr>
        </p:nvSpPr>
        <p:spPr/>
        <p:txBody>
          <a:bodyPr>
            <a:normAutofit/>
          </a:bodyPr>
          <a:lstStyle/>
          <a:p>
            <a:r>
              <a:rPr lang="en-US" sz="2200" dirty="0"/>
              <a:t>Values of using Docker Compose:</a:t>
            </a:r>
          </a:p>
          <a:p>
            <a:pPr lvl="1"/>
            <a:r>
              <a:rPr lang="en-US" sz="1800" dirty="0">
                <a:latin typeface="Calibri" panose="020F0502020204030204" pitchFamily="34" charset="0"/>
                <a:ea typeface="Times New Roman" panose="02020603050405020304" pitchFamily="18" charset="0"/>
              </a:rPr>
              <a:t>F</a:t>
            </a:r>
            <a:r>
              <a:rPr lang="en-US" sz="1800" dirty="0">
                <a:effectLst/>
                <a:latin typeface="Calibri" panose="020F0502020204030204" pitchFamily="34" charset="0"/>
                <a:ea typeface="Times New Roman" panose="02020603050405020304" pitchFamily="18" charset="0"/>
              </a:rPr>
              <a:t>ront and backend containers are consolidated, </a:t>
            </a:r>
            <a:r>
              <a:rPr lang="en-US" sz="1800" dirty="0">
                <a:effectLst/>
                <a:latin typeface="Calibri" panose="020F0502020204030204" pitchFamily="34" charset="0"/>
                <a:ea typeface="Calibri" panose="020F0502020204030204" pitchFamily="34" charset="0"/>
              </a:rPr>
              <a:t>and then run and managed as one cohesive unit</a:t>
            </a:r>
          </a:p>
          <a:p>
            <a:pPr lvl="1"/>
            <a:r>
              <a:rPr lang="en-US" sz="1800" dirty="0">
                <a:latin typeface="Calibri" panose="020F0502020204030204" pitchFamily="34" charset="0"/>
              </a:rPr>
              <a:t>High scalability with low management efforts</a:t>
            </a:r>
          </a:p>
          <a:p>
            <a:pPr lvl="1"/>
            <a:r>
              <a:rPr lang="en-US" sz="1800" dirty="0">
                <a:effectLst/>
                <a:latin typeface="Calibri" panose="020F0502020204030204" pitchFamily="34" charset="0"/>
                <a:ea typeface="Times New Roman" panose="02020603050405020304" pitchFamily="18" charset="0"/>
              </a:rPr>
              <a:t>Dependencies are consolidated and requirements are set up on one file to make it easier to mirror a production environment during development</a:t>
            </a:r>
          </a:p>
          <a:p>
            <a:pPr lvl="1"/>
            <a:r>
              <a:rPr lang="en-US" sz="1800" dirty="0">
                <a:latin typeface="Calibri" panose="020F0502020204030204" pitchFamily="34" charset="0"/>
                <a:ea typeface="Times New Roman" panose="02020603050405020304" pitchFamily="18" charset="0"/>
              </a:rPr>
              <a:t>C</a:t>
            </a:r>
            <a:r>
              <a:rPr lang="en-US" sz="1800" dirty="0">
                <a:effectLst/>
                <a:latin typeface="Calibri" panose="020F0502020204030204" pitchFamily="34" charset="0"/>
                <a:ea typeface="Times New Roman" panose="02020603050405020304" pitchFamily="18" charset="0"/>
              </a:rPr>
              <a:t>reating a working full-stack application that can operate on any user’s system, regardless of the components that are installed on each system</a:t>
            </a:r>
            <a:endParaRPr lang="en-US" sz="1800" dirty="0">
              <a:effectLst/>
              <a:latin typeface="Times New Roman" panose="02020603050405020304" pitchFamily="18" charset="0"/>
              <a:ea typeface="Times New Roman" panose="02020603050405020304" pitchFamily="18" charset="0"/>
            </a:endParaRPr>
          </a:p>
          <a:p>
            <a:pPr lvl="1"/>
            <a:endParaRPr lang="en-US" dirty="0">
              <a:latin typeface="Calibri" panose="020F0502020204030204" pitchFamily="34" charset="0"/>
            </a:endParaRPr>
          </a:p>
        </p:txBody>
      </p:sp>
      <p:pic>
        <p:nvPicPr>
          <p:cNvPr id="2" name="Picture 1">
            <a:extLst>
              <a:ext uri="{FF2B5EF4-FFF2-40B4-BE49-F238E27FC236}">
                <a16:creationId xmlns:a16="http://schemas.microsoft.com/office/drawing/2014/main" id="{EA3CBB0A-0FF6-9442-4202-35708063548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71457" y="4424972"/>
            <a:ext cx="5943600" cy="527050"/>
          </a:xfrm>
          <a:prstGeom prst="rect">
            <a:avLst/>
          </a:prstGeom>
          <a:ln>
            <a:solidFill>
              <a:schemeClr val="tx1"/>
            </a:solidFill>
          </a:ln>
        </p:spPr>
      </p:pic>
    </p:spTree>
    <p:extLst>
      <p:ext uri="{BB962C8B-B14F-4D97-AF65-F5344CB8AC3E}">
        <p14:creationId xmlns:p14="http://schemas.microsoft.com/office/powerpoint/2010/main" val="537783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6" name="Content Placeholder 5"/>
          <p:cNvSpPr>
            <a:spLocks noGrp="1"/>
          </p:cNvSpPr>
          <p:nvPr>
            <p:ph sz="half" idx="2"/>
          </p:nvPr>
        </p:nvSpPr>
        <p:spPr>
          <a:xfrm>
            <a:off x="188204" y="1976424"/>
            <a:ext cx="4390292" cy="2894785"/>
          </a:xfrm>
        </p:spPr>
        <p:txBody>
          <a:bodyPr>
            <a:normAutofit fontScale="92500" lnSpcReduction="20000"/>
          </a:bodyPr>
          <a:lstStyle/>
          <a:p>
            <a:pPr algn="l"/>
            <a:r>
              <a:rPr lang="en-US" sz="1800" dirty="0"/>
              <a:t>“Serverless” cloud computing means that developers do not have to worry about managing a server. Advantages are:</a:t>
            </a:r>
          </a:p>
          <a:p>
            <a:pPr lvl="1" algn="l"/>
            <a:r>
              <a:rPr lang="en-US" sz="1400" dirty="0"/>
              <a:t>Ability to run full-stack application on the cloud with no need to build or manage the infrastructure</a:t>
            </a:r>
          </a:p>
          <a:p>
            <a:pPr lvl="1" algn="l"/>
            <a:r>
              <a:rPr lang="en-US" sz="1400" dirty="0"/>
              <a:t>Developers can focus more time on developing and maintaining their code</a:t>
            </a:r>
          </a:p>
          <a:p>
            <a:pPr lvl="1" algn="l"/>
            <a:r>
              <a:rPr lang="en-US" sz="1400" dirty="0"/>
              <a:t>Pay-as-you-use service</a:t>
            </a: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Simple Storage Service (S3): A cloud-storage service provided by Amazon. When compared to local disc storage, it’s more:</a:t>
            </a:r>
          </a:p>
          <a:p>
            <a:pPr lvl="1" algn="l"/>
            <a:r>
              <a:rPr lang="en-US" sz="1400" dirty="0">
                <a:latin typeface="Calibri" panose="020F0502020204030204" pitchFamily="34" charset="0"/>
                <a:ea typeface="Calibri" panose="020F0502020204030204" pitchFamily="34" charset="0"/>
                <a:cs typeface="Times New Roman" panose="02020603050405020304" pitchFamily="18" charset="0"/>
              </a:rPr>
              <a:t>Scalable</a:t>
            </a:r>
          </a:p>
          <a:p>
            <a:pPr lvl="1" algn="l"/>
            <a:r>
              <a:rPr lang="en-US" sz="1400" dirty="0">
                <a:effectLst/>
                <a:latin typeface="Calibri" panose="020F0502020204030204" pitchFamily="34" charset="0"/>
                <a:ea typeface="Calibri" panose="020F0502020204030204" pitchFamily="34" charset="0"/>
                <a:cs typeface="Times New Roman" panose="02020603050405020304" pitchFamily="18" charset="0"/>
              </a:rPr>
              <a:t>Mobile</a:t>
            </a:r>
          </a:p>
          <a:p>
            <a:pPr lvl="1" algn="l"/>
            <a:r>
              <a:rPr lang="en-US" sz="1400" dirty="0">
                <a:latin typeface="Calibri" panose="020F0502020204030204" pitchFamily="34" charset="0"/>
                <a:ea typeface="Calibri" panose="020F0502020204030204" pitchFamily="34" charset="0"/>
                <a:cs typeface="Times New Roman" panose="02020603050405020304" pitchFamily="18" charset="0"/>
              </a:rPr>
              <a:t>Cost-effective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lvl="1" algn="l"/>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Placeholder 6">
            <a:extLst>
              <a:ext uri="{FF2B5EF4-FFF2-40B4-BE49-F238E27FC236}">
                <a16:creationId xmlns:a16="http://schemas.microsoft.com/office/drawing/2014/main" id="{75C5E173-249F-416B-B3E9-1559BEC384DE}"/>
              </a:ext>
            </a:extLst>
          </p:cNvPr>
          <p:cNvSpPr>
            <a:spLocks noGrp="1"/>
          </p:cNvSpPr>
          <p:nvPr>
            <p:ph type="body" idx="1"/>
          </p:nvPr>
        </p:nvSpPr>
        <p:spPr>
          <a:xfrm>
            <a:off x="525318" y="1306663"/>
            <a:ext cx="4040188" cy="479822"/>
          </a:xfrm>
        </p:spPr>
        <p:txBody>
          <a:bodyPr/>
          <a:lstStyle/>
          <a:p>
            <a:pPr algn="l"/>
            <a:r>
              <a:rPr lang="en-US" dirty="0"/>
              <a:t>Serverless</a:t>
            </a:r>
          </a:p>
        </p:txBody>
      </p:sp>
      <p:pic>
        <p:nvPicPr>
          <p:cNvPr id="3" name="Picture 2" descr="A screenshot of a computer&#10;&#10;Description automatically generated">
            <a:extLst>
              <a:ext uri="{FF2B5EF4-FFF2-40B4-BE49-F238E27FC236}">
                <a16:creationId xmlns:a16="http://schemas.microsoft.com/office/drawing/2014/main" id="{CDF1ED61-A282-EB07-7B36-C93CAA18B264}"/>
              </a:ext>
            </a:extLst>
          </p:cNvPr>
          <p:cNvPicPr>
            <a:picLocks noChangeAspect="1"/>
          </p:cNvPicPr>
          <p:nvPr/>
        </p:nvPicPr>
        <p:blipFill rotWithShape="1">
          <a:blip r:embed="rId3">
            <a:extLst>
              <a:ext uri="{28A0092B-C50C-407E-A947-70E740481C1C}">
                <a14:useLocalDpi xmlns:a14="http://schemas.microsoft.com/office/drawing/2010/main" val="0"/>
              </a:ext>
            </a:extLst>
          </a:blip>
          <a:srcRect t="4376" b="3792"/>
          <a:stretch/>
        </p:blipFill>
        <p:spPr>
          <a:xfrm>
            <a:off x="5299436" y="1100866"/>
            <a:ext cx="3182757" cy="1826734"/>
          </a:xfrm>
          <a:prstGeom prst="rect">
            <a:avLst/>
          </a:prstGeom>
          <a:ln>
            <a:solidFill>
              <a:schemeClr val="tx1"/>
            </a:solidFill>
          </a:ln>
        </p:spPr>
      </p:pic>
      <p:pic>
        <p:nvPicPr>
          <p:cNvPr id="13" name="Picture 12" descr="A screenshot of a computer&#10;&#10;Description automatically generated">
            <a:extLst>
              <a:ext uri="{FF2B5EF4-FFF2-40B4-BE49-F238E27FC236}">
                <a16:creationId xmlns:a16="http://schemas.microsoft.com/office/drawing/2014/main" id="{711D602C-7BCD-61A3-D249-C040A4C6D2D8}"/>
              </a:ext>
            </a:extLst>
          </p:cNvPr>
          <p:cNvPicPr>
            <a:picLocks noChangeAspect="1"/>
          </p:cNvPicPr>
          <p:nvPr/>
        </p:nvPicPr>
        <p:blipFill rotWithShape="1">
          <a:blip r:embed="rId4">
            <a:extLst>
              <a:ext uri="{28A0092B-C50C-407E-A947-70E740481C1C}">
                <a14:useLocalDpi xmlns:a14="http://schemas.microsoft.com/office/drawing/2010/main" val="0"/>
              </a:ext>
            </a:extLst>
          </a:blip>
          <a:srcRect t="4378" b="3299"/>
          <a:stretch/>
        </p:blipFill>
        <p:spPr>
          <a:xfrm>
            <a:off x="5162947" y="3052291"/>
            <a:ext cx="3455736" cy="1994024"/>
          </a:xfrm>
          <a:prstGeom prst="rect">
            <a:avLst/>
          </a:prstGeom>
          <a:ln>
            <a:solidFill>
              <a:schemeClr val="tx1"/>
            </a:solidFill>
          </a:ln>
        </p:spPr>
      </p:pic>
    </p:spTree>
    <p:extLst>
      <p:ext uri="{BB962C8B-B14F-4D97-AF65-F5344CB8AC3E}">
        <p14:creationId xmlns:p14="http://schemas.microsoft.com/office/powerpoint/2010/main" val="4170783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7" name="Text Placeholder 6"/>
          <p:cNvSpPr>
            <a:spLocks noGrp="1"/>
          </p:cNvSpPr>
          <p:nvPr>
            <p:ph type="body" sz="quarter" idx="3"/>
          </p:nvPr>
        </p:nvSpPr>
        <p:spPr>
          <a:xfrm>
            <a:off x="442191" y="1096395"/>
            <a:ext cx="2786743" cy="479822"/>
          </a:xfrm>
        </p:spPr>
        <p:txBody>
          <a:bodyPr>
            <a:normAutofit/>
          </a:bodyPr>
          <a:lstStyle/>
          <a:p>
            <a:r>
              <a:rPr lang="en-US" dirty="0"/>
              <a:t>API &amp; Lambda</a:t>
            </a:r>
          </a:p>
        </p:txBody>
      </p:sp>
      <p:sp>
        <p:nvSpPr>
          <p:cNvPr id="8" name="Content Placeholder 7"/>
          <p:cNvSpPr>
            <a:spLocks noGrp="1"/>
          </p:cNvSpPr>
          <p:nvPr>
            <p:ph sz="quarter" idx="4"/>
          </p:nvPr>
        </p:nvSpPr>
        <p:spPr>
          <a:xfrm>
            <a:off x="525319" y="1576217"/>
            <a:ext cx="8093364" cy="2586431"/>
          </a:xfrm>
        </p:spPr>
        <p:txBody>
          <a:bodyPr>
            <a:normAutofit fontScale="62500" lnSpcReduction="20000"/>
          </a:bodyPr>
          <a:lstStyle/>
          <a:p>
            <a:pPr algn="l"/>
            <a:r>
              <a:rPr lang="en-US" sz="1800" dirty="0"/>
              <a:t>Advantages of using a serverless API:</a:t>
            </a:r>
          </a:p>
          <a:p>
            <a:pPr lvl="1" algn="l"/>
            <a:r>
              <a:rPr lang="en-US" sz="1400" dirty="0"/>
              <a:t>Ease of creating an API and getting started with making your application live</a:t>
            </a:r>
          </a:p>
          <a:p>
            <a:pPr lvl="1" algn="l"/>
            <a:r>
              <a:rPr lang="en-US" sz="1400" dirty="0"/>
              <a:t>No new tools you must learn and be familiar with first before getting started</a:t>
            </a:r>
          </a:p>
          <a:p>
            <a:pPr lvl="1" algn="l"/>
            <a:r>
              <a:rPr lang="en-US" sz="1400" dirty="0"/>
              <a:t>One-stop shop for creating methods and configurations for APIs, testing them, deploying them, and then managing and monitoring the results</a:t>
            </a:r>
          </a:p>
          <a:p>
            <a:pPr algn="l"/>
            <a:r>
              <a:rPr lang="en-US" sz="1800" dirty="0"/>
              <a:t>AWS Lambda API logic = Mapping created Lambda functions to serverless API using methods, resources, and configurations</a:t>
            </a:r>
          </a:p>
          <a:p>
            <a:pPr algn="l"/>
            <a:r>
              <a:rPr lang="en-US" sz="1800" dirty="0"/>
              <a:t>Scripts required:</a:t>
            </a:r>
          </a:p>
          <a:p>
            <a:pPr lvl="1" algn="l"/>
            <a:r>
              <a:rPr lang="en-US" sz="1400" dirty="0"/>
              <a:t>Code to create Lambda functions</a:t>
            </a:r>
          </a:p>
          <a:p>
            <a:pPr lvl="1" algn="l"/>
            <a:r>
              <a:rPr lang="en-US" sz="1400" dirty="0"/>
              <a:t>Creation of serverless API </a:t>
            </a:r>
          </a:p>
          <a:p>
            <a:pPr lvl="1" algn="l"/>
            <a:r>
              <a:rPr lang="en-US" sz="1400" dirty="0"/>
              <a:t>Creation of method and resources within API that map to specified Lambda functions</a:t>
            </a:r>
          </a:p>
          <a:p>
            <a:pPr lvl="1" algn="l"/>
            <a:r>
              <a:rPr lang="en-US" sz="1400" dirty="0"/>
              <a:t>Cross-Origin Resource Sharing (CORS) configuration to use HTTP headers and allow resource sharing across different domains </a:t>
            </a:r>
          </a:p>
          <a:p>
            <a:pPr lvl="1" algn="l"/>
            <a:r>
              <a:rPr lang="en-US" sz="1400" dirty="0"/>
              <a:t>API deployment</a:t>
            </a:r>
            <a:endParaRPr lang="en-US" sz="1800" dirty="0"/>
          </a:p>
          <a:p>
            <a:pPr algn="l"/>
            <a:r>
              <a:rPr lang="en-US" sz="1800" dirty="0"/>
              <a:t>Steps needed to integrate the frontend with the backend:</a:t>
            </a:r>
          </a:p>
          <a:p>
            <a:pPr marL="800100" lvl="1" indent="-342900" algn="l">
              <a:buFont typeface="+mj-lt"/>
              <a:buAutoNum type="arabicPeriod"/>
            </a:pPr>
            <a:r>
              <a:rPr lang="en-US" sz="1400" dirty="0"/>
              <a:t>Update the backend code with the API URL</a:t>
            </a:r>
          </a:p>
          <a:p>
            <a:pPr marL="800100" lvl="1" indent="-342900" algn="l">
              <a:buFont typeface="+mj-lt"/>
              <a:buAutoNum type="arabicPeriod"/>
            </a:pPr>
            <a:r>
              <a:rPr lang="en-US" sz="1400" dirty="0"/>
              <a:t>Create new public S3 bucket or update existing one with required application files uploaded</a:t>
            </a:r>
          </a:p>
          <a:p>
            <a:pPr marL="800100" lvl="1" indent="-342900" algn="l">
              <a:buFont typeface="+mj-lt"/>
              <a:buAutoNum type="arabicPeriod"/>
            </a:pPr>
            <a:r>
              <a:rPr lang="en-US" sz="1400" dirty="0"/>
              <a:t>Configure bucket as a website</a:t>
            </a:r>
          </a:p>
          <a:p>
            <a:pPr marL="800100" lvl="1" indent="-342900" algn="l">
              <a:buFont typeface="+mj-lt"/>
              <a:buAutoNum type="arabicPeriod"/>
            </a:pPr>
            <a:endParaRPr lang="en-US" sz="1400" dirty="0"/>
          </a:p>
          <a:p>
            <a:pPr marL="800100" lvl="1" indent="-342900" algn="l">
              <a:buFont typeface="+mj-lt"/>
              <a:buAutoNum type="arabicPeriod"/>
            </a:pPr>
            <a:endParaRPr lang="en-US" sz="1400" dirty="0"/>
          </a:p>
          <a:p>
            <a:pPr marL="800100" lvl="1" indent="-342900" algn="l">
              <a:buFont typeface="+mj-lt"/>
              <a:buAutoNum type="arabicPeriod"/>
            </a:pPr>
            <a:endParaRPr lang="en-US" sz="1400" dirty="0"/>
          </a:p>
        </p:txBody>
      </p:sp>
      <p:pic>
        <p:nvPicPr>
          <p:cNvPr id="2" name="Picture 1" descr="The diagram shows a request and response interaction between a laptop and the API Gateway, which in turn triggers the Lambda function and initiates a response. The response goes from the Lambda back through the API Gateway and to the laptop.">
            <a:extLst>
              <a:ext uri="{FF2B5EF4-FFF2-40B4-BE49-F238E27FC236}">
                <a16:creationId xmlns:a16="http://schemas.microsoft.com/office/drawing/2014/main" id="{00B0A516-0D16-C56D-D750-55F450B62F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43965" y="3820126"/>
            <a:ext cx="4056069" cy="1265055"/>
          </a:xfrm>
          <a:prstGeom prst="rect">
            <a:avLst/>
          </a:prstGeom>
          <a:noFill/>
          <a:ln>
            <a:solidFill>
              <a:schemeClr val="tx1"/>
            </a:solidFill>
          </a:ln>
        </p:spPr>
      </p:pic>
      <p:sp>
        <p:nvSpPr>
          <p:cNvPr id="3" name="TextBox 2">
            <a:extLst>
              <a:ext uri="{FF2B5EF4-FFF2-40B4-BE49-F238E27FC236}">
                <a16:creationId xmlns:a16="http://schemas.microsoft.com/office/drawing/2014/main" id="{A3CC5802-ACEE-C78D-632C-18B18AD53575}"/>
              </a:ext>
            </a:extLst>
          </p:cNvPr>
          <p:cNvSpPr txBox="1"/>
          <p:nvPr/>
        </p:nvSpPr>
        <p:spPr>
          <a:xfrm>
            <a:off x="6600034" y="4974223"/>
            <a:ext cx="878358" cy="169277"/>
          </a:xfrm>
          <a:prstGeom prst="rect">
            <a:avLst/>
          </a:prstGeom>
          <a:noFill/>
        </p:spPr>
        <p:txBody>
          <a:bodyPr wrap="square" rtlCol="0">
            <a:spAutoFit/>
          </a:bodyPr>
          <a:lstStyle/>
          <a:p>
            <a:r>
              <a:rPr lang="en-US" sz="500" i="1" dirty="0"/>
              <a:t>Resource: SNHU</a:t>
            </a:r>
          </a:p>
        </p:txBody>
      </p:sp>
    </p:spTree>
    <p:extLst>
      <p:ext uri="{BB962C8B-B14F-4D97-AF65-F5344CB8AC3E}">
        <p14:creationId xmlns:p14="http://schemas.microsoft.com/office/powerpoint/2010/main" val="115356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618639" y="1111736"/>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Database</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765265" y="1591558"/>
            <a:ext cx="8196318" cy="2200742"/>
          </a:xfrm>
          <a:prstGeom prst="rect">
            <a:avLst/>
          </a:prstGeom>
        </p:spPr>
        <p:txBody>
          <a:bodyPr vert="horz" lIns="91440" tIns="45720" rIns="91440" bIns="45720" rtlCol="0">
            <a:normAutofit fontScale="55000" lnSpcReduction="20000"/>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sz="1800" dirty="0"/>
              <a:t>JSON-based document storage in MongoDB vs. key-value storage in DynamoDB</a:t>
            </a:r>
          </a:p>
          <a:p>
            <a:pPr algn="l"/>
            <a:r>
              <a:rPr lang="en-US" sz="1800" dirty="0"/>
              <a:t>Queries performed on our database:</a:t>
            </a:r>
          </a:p>
          <a:p>
            <a:pPr marL="800100" lvl="1" indent="-342900" algn="l">
              <a:buFont typeface="+mj-lt"/>
              <a:buAutoNum type="arabicPeriod"/>
            </a:pPr>
            <a:r>
              <a:rPr lang="en-US" sz="1400" dirty="0"/>
              <a:t>Table scan</a:t>
            </a:r>
          </a:p>
          <a:p>
            <a:pPr marL="800100" lvl="1" indent="-342900" algn="l">
              <a:buFont typeface="+mj-lt"/>
              <a:buAutoNum type="arabicPeriod"/>
            </a:pPr>
            <a:r>
              <a:rPr lang="en-US" sz="1400" dirty="0"/>
              <a:t>Get a record</a:t>
            </a:r>
          </a:p>
          <a:p>
            <a:pPr marL="800100" lvl="1" indent="-342900" algn="l">
              <a:buFont typeface="+mj-lt"/>
              <a:buAutoNum type="arabicPeriod"/>
            </a:pPr>
            <a:r>
              <a:rPr lang="en-US" sz="1400" dirty="0"/>
              <a:t>Delete a record</a:t>
            </a:r>
          </a:p>
          <a:p>
            <a:pPr marL="800100" lvl="1" indent="-342900" algn="l">
              <a:buFont typeface="+mj-lt"/>
              <a:buAutoNum type="arabicPeriod"/>
            </a:pPr>
            <a:r>
              <a:rPr lang="en-US" sz="1400" dirty="0"/>
              <a:t>Find a question from the ”Question” table</a:t>
            </a:r>
          </a:p>
          <a:p>
            <a:pPr marL="800100" lvl="1" indent="-342900" algn="l">
              <a:buFont typeface="+mj-lt"/>
              <a:buAutoNum type="arabicPeriod"/>
            </a:pPr>
            <a:r>
              <a:rPr lang="en-US" sz="1400" dirty="0" err="1"/>
              <a:t>Upserting</a:t>
            </a:r>
            <a:r>
              <a:rPr lang="en-US" sz="1400" dirty="0"/>
              <a:t> an answer into the “Answer” table</a:t>
            </a:r>
          </a:p>
          <a:p>
            <a:pPr marL="800100" lvl="1" indent="-342900" algn="l">
              <a:buFont typeface="+mj-lt"/>
              <a:buAutoNum type="arabicPeriod"/>
            </a:pPr>
            <a:r>
              <a:rPr lang="en-US" sz="1400" dirty="0" err="1"/>
              <a:t>Upserting</a:t>
            </a:r>
            <a:r>
              <a:rPr lang="en-US" sz="1400" dirty="0"/>
              <a:t> a question into the “Question” table</a:t>
            </a:r>
            <a:endParaRPr lang="en-US" sz="1800" dirty="0"/>
          </a:p>
          <a:p>
            <a:pPr algn="l"/>
            <a:r>
              <a:rPr lang="en-US" sz="1800" dirty="0"/>
              <a:t>Scripts that are produced to make the queries possible are:</a:t>
            </a:r>
          </a:p>
          <a:p>
            <a:pPr lvl="1" algn="l">
              <a:buFontTx/>
              <a:buChar char="-"/>
            </a:pPr>
            <a:r>
              <a:rPr lang="en-US" sz="1400" dirty="0"/>
              <a:t>Creation of “Question” and “Answer” tables in DynamoDB with partition key of “id” and type of “string”</a:t>
            </a:r>
          </a:p>
          <a:p>
            <a:pPr lvl="1" algn="l">
              <a:buFontTx/>
              <a:buChar char="-"/>
            </a:pPr>
            <a:r>
              <a:rPr lang="en-US" sz="1400" dirty="0"/>
              <a:t>Data added to each of the two tables</a:t>
            </a:r>
          </a:p>
          <a:p>
            <a:pPr lvl="1" algn="l">
              <a:buFontTx/>
              <a:buChar char="-"/>
            </a:pPr>
            <a:r>
              <a:rPr lang="en-US" sz="1400" dirty="0"/>
              <a:t>Creation of Lambda function for each query</a:t>
            </a:r>
          </a:p>
          <a:p>
            <a:pPr lvl="1" algn="l">
              <a:buFontTx/>
              <a:buChar char="-"/>
            </a:pPr>
            <a:r>
              <a:rPr lang="en-US" sz="1400" dirty="0"/>
              <a:t>Lambda source code for each query</a:t>
            </a:r>
          </a:p>
          <a:p>
            <a:pPr lvl="1" algn="l">
              <a:buFontTx/>
              <a:buChar char="-"/>
            </a:pPr>
            <a:r>
              <a:rPr lang="en-US" sz="1400" dirty="0"/>
              <a:t>Lambda deployment</a:t>
            </a:r>
          </a:p>
          <a:p>
            <a:pPr lvl="1" algn="l">
              <a:buFontTx/>
              <a:buChar char="-"/>
            </a:pPr>
            <a:r>
              <a:rPr lang="en-US" sz="1400" dirty="0"/>
              <a:t>Security policy configuration for each Lambda function</a:t>
            </a:r>
          </a:p>
          <a:p>
            <a:pPr algn="l"/>
            <a:endParaRPr lang="en-US" sz="1800" dirty="0"/>
          </a:p>
        </p:txBody>
      </p:sp>
      <p:pic>
        <p:nvPicPr>
          <p:cNvPr id="2" name="Picture 1" descr="The diagram shows a request and response interaction between a laptop and the API Gateway, which in turn triggers the Lambda function and initiates a response. The response goes from the Lambda back through the API Gateway and to the laptop.">
            <a:extLst>
              <a:ext uri="{FF2B5EF4-FFF2-40B4-BE49-F238E27FC236}">
                <a16:creationId xmlns:a16="http://schemas.microsoft.com/office/drawing/2014/main" id="{D340F6FB-5BC3-851D-4E4F-62C715FE6B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6765" y="3792300"/>
            <a:ext cx="4056069" cy="1265055"/>
          </a:xfrm>
          <a:prstGeom prst="rect">
            <a:avLst/>
          </a:prstGeom>
          <a:noFill/>
          <a:ln>
            <a:solidFill>
              <a:schemeClr val="tx1"/>
            </a:solidFill>
          </a:ln>
        </p:spPr>
      </p:pic>
      <p:cxnSp>
        <p:nvCxnSpPr>
          <p:cNvPr id="5" name="Straight Arrow Connector 4">
            <a:extLst>
              <a:ext uri="{FF2B5EF4-FFF2-40B4-BE49-F238E27FC236}">
                <a16:creationId xmlns:a16="http://schemas.microsoft.com/office/drawing/2014/main" id="{4430D50D-76FB-56C3-34AF-D520181D7ED1}"/>
              </a:ext>
            </a:extLst>
          </p:cNvPr>
          <p:cNvCxnSpPr>
            <a:cxnSpLocks/>
          </p:cNvCxnSpPr>
          <p:nvPr/>
        </p:nvCxnSpPr>
        <p:spPr>
          <a:xfrm>
            <a:off x="5943600" y="4308918"/>
            <a:ext cx="800100"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026" name="Picture 2" descr="GitHub - alexdebrie/awesome-dynamodb: List of resources for learning about  modeling, operating, and using Amazon DynamoDB">
            <a:extLst>
              <a:ext uri="{FF2B5EF4-FFF2-40B4-BE49-F238E27FC236}">
                <a16:creationId xmlns:a16="http://schemas.microsoft.com/office/drawing/2014/main" id="{B3F17AAE-60E3-A982-BD6D-0D0EA18975E7}"/>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24000" b="89667" l="20775" r="80810">
                        <a14:foregroundMark x1="47359" y1="24667" x2="54401" y2="24333"/>
                        <a14:foregroundMark x1="20775" y1="83667" x2="20775" y2="83667"/>
                        <a14:foregroundMark x1="32570" y1="81333" x2="32570" y2="81333"/>
                        <a14:foregroundMark x1="32570" y1="83667" x2="32570" y2="83667"/>
                        <a14:foregroundMark x1="32394" y1="82667" x2="32394" y2="82667"/>
                        <a14:foregroundMark x1="28345" y1="81333" x2="28345" y2="81333"/>
                        <a14:foregroundMark x1="35739" y1="81333" x2="35739" y2="81333"/>
                        <a14:foregroundMark x1="36620" y1="80667" x2="36620" y2="80667"/>
                        <a14:foregroundMark x1="38028" y1="81333" x2="38028" y2="81333"/>
                        <a14:foregroundMark x1="42254" y1="81000" x2="42254" y2="81000"/>
                        <a14:foregroundMark x1="48063" y1="78667" x2="48063" y2="78667"/>
                        <a14:foregroundMark x1="52641" y1="83000" x2="52641" y2="83000"/>
                        <a14:foregroundMark x1="56338" y1="84000" x2="56338" y2="84000"/>
                        <a14:foregroundMark x1="56162" y1="84000" x2="56162" y2="84000"/>
                        <a14:foregroundMark x1="54401" y1="82000" x2="54401" y2="82000"/>
                        <a14:foregroundMark x1="58451" y1="84000" x2="58451" y2="84000"/>
                        <a14:foregroundMark x1="56162" y1="81667" x2="56162" y2="81667"/>
                        <a14:foregroundMark x1="56866" y1="81000" x2="56866" y2="81000"/>
                        <a14:foregroundMark x1="62148" y1="85000" x2="62148" y2="85000"/>
                        <a14:foregroundMark x1="61092" y1="80333" x2="61092" y2="80333"/>
                        <a14:foregroundMark x1="47711" y1="84667" x2="47711" y2="84667"/>
                        <a14:foregroundMark x1="38908" y1="80333" x2="38908" y2="80333"/>
                        <a14:foregroundMark x1="37500" y1="83667" x2="37500" y2="83667"/>
                        <a14:foregroundMark x1="63556" y1="82000" x2="63556" y2="82000"/>
                        <a14:foregroundMark x1="63908" y1="81000" x2="63908" y2="81000"/>
                        <a14:foregroundMark x1="66021" y1="81333" x2="66021" y2="81333"/>
                        <a14:foregroundMark x1="54577" y1="81667" x2="54577" y2="81667"/>
                        <a14:foregroundMark x1="70070" y1="81333" x2="70070" y2="81333"/>
                        <a14:foregroundMark x1="74472" y1="78000" x2="74472" y2="78000"/>
                        <a14:foregroundMark x1="75704" y1="78000" x2="75704" y2="78000"/>
                        <a14:foregroundMark x1="77289" y1="83333" x2="77289" y2="83333"/>
                        <a14:foregroundMark x1="79049" y1="83000" x2="79049" y2="83000"/>
                        <a14:foregroundMark x1="80810" y1="81667" x2="80810" y2="81667"/>
                        <a14:foregroundMark x1="52817" y1="89000" x2="52817" y2="89000"/>
                        <a14:foregroundMark x1="52113" y1="89667" x2="52113" y2="89667"/>
                        <a14:foregroundMark x1="51937" y1="89667" x2="51937" y2="89667"/>
                        <a14:foregroundMark x1="52641" y1="89333" x2="52641" y2="89333"/>
                        <a14:foregroundMark x1="44190" y1="84000" x2="44190" y2="84000"/>
                        <a14:foregroundMark x1="41725" y1="81333" x2="41725" y2="81333"/>
                        <a14:foregroundMark x1="42254" y1="80333" x2="42254" y2="80333"/>
                        <a14:foregroundMark x1="41549" y1="81000" x2="41549" y2="81000"/>
                        <a14:foregroundMark x1="47183" y1="80000" x2="47183" y2="80000"/>
                        <a14:foregroundMark x1="47183" y1="78667" x2="47183" y2="78667"/>
                        <a14:foregroundMark x1="47535" y1="78000" x2="47535" y2="78000"/>
                        <a14:foregroundMark x1="28345" y1="80667" x2="28345" y2="80667"/>
                        <a14:foregroundMark x1="67606" y1="81000" x2="67606" y2="81000"/>
                        <a14:foregroundMark x1="72183" y1="84000" x2="72183" y2="84000"/>
                        <a14:foregroundMark x1="67958" y1="83000" x2="67958" y2="83000"/>
                        <a14:backgroundMark x1="25176" y1="50000" x2="25176" y2="50000"/>
                        <a14:backgroundMark x1="25176" y1="50000" x2="25176" y2="50000"/>
                        <a14:backgroundMark x1="25176" y1="56333" x2="25176" y2="56333"/>
                        <a14:backgroundMark x1="25176" y1="56333" x2="25176" y2="56333"/>
                        <a14:backgroundMark x1="25176" y1="56333" x2="25176" y2="56333"/>
                        <a14:backgroundMark x1="25176" y1="39333" x2="26056" y2="65333"/>
                        <a14:backgroundMark x1="71655" y1="40667" x2="70775" y2="67000"/>
                      </a14:backgroundRemoval>
                    </a14:imgEffect>
                  </a14:imgLayer>
                </a14:imgProps>
              </a:ext>
              <a:ext uri="{28A0092B-C50C-407E-A947-70E740481C1C}">
                <a14:useLocalDpi xmlns:a14="http://schemas.microsoft.com/office/drawing/2010/main" val="0"/>
              </a:ext>
            </a:extLst>
          </a:blip>
          <a:srcRect l="17104" t="19824" r="16209" b="10226"/>
          <a:stretch/>
        </p:blipFill>
        <p:spPr bwMode="auto">
          <a:xfrm>
            <a:off x="6394361" y="4071568"/>
            <a:ext cx="1056067" cy="58507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A2D918F-C511-C55C-6B83-3F9296705CF9}"/>
              </a:ext>
            </a:extLst>
          </p:cNvPr>
          <p:cNvSpPr txBox="1"/>
          <p:nvPr/>
        </p:nvSpPr>
        <p:spPr>
          <a:xfrm>
            <a:off x="6123695" y="4974223"/>
            <a:ext cx="878358" cy="169277"/>
          </a:xfrm>
          <a:prstGeom prst="rect">
            <a:avLst/>
          </a:prstGeom>
          <a:noFill/>
        </p:spPr>
        <p:txBody>
          <a:bodyPr wrap="square" rtlCol="0">
            <a:spAutoFit/>
          </a:bodyPr>
          <a:lstStyle/>
          <a:p>
            <a:r>
              <a:rPr lang="en-US" sz="500" i="1" dirty="0"/>
              <a:t>Resource: SNHU</a:t>
            </a:r>
          </a:p>
        </p:txBody>
      </p:sp>
    </p:spTree>
    <p:extLst>
      <p:ext uri="{BB962C8B-B14F-4D97-AF65-F5344CB8AC3E}">
        <p14:creationId xmlns:p14="http://schemas.microsoft.com/office/powerpoint/2010/main" val="23596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Cloud-Based </a:t>
            </a:r>
            <a:br>
              <a:rPr lang="en-US" dirty="0">
                <a:solidFill>
                  <a:schemeClr val="tx1"/>
                </a:solidFill>
              </a:rPr>
            </a:br>
            <a:r>
              <a:rPr lang="en-US" dirty="0"/>
              <a:t>Development Principles</a:t>
            </a:r>
          </a:p>
        </p:txBody>
      </p:sp>
      <p:sp>
        <p:nvSpPr>
          <p:cNvPr id="3" name="Content Placeholder 2"/>
          <p:cNvSpPr>
            <a:spLocks noGrp="1"/>
          </p:cNvSpPr>
          <p:nvPr>
            <p:ph idx="1"/>
          </p:nvPr>
        </p:nvSpPr>
        <p:spPr>
          <a:xfrm>
            <a:off x="463714" y="1415845"/>
            <a:ext cx="3533520" cy="3362630"/>
          </a:xfrm>
        </p:spPr>
        <p:txBody>
          <a:bodyPr>
            <a:normAutofit fontScale="92500" lnSpcReduction="20000"/>
          </a:bodyPr>
          <a:lstStyle/>
          <a:p>
            <a:r>
              <a:rPr lang="en-US" dirty="0"/>
              <a:t>Elasticity: Obtain resources on a per need basis, and then release them when no longer required</a:t>
            </a:r>
          </a:p>
          <a:p>
            <a:r>
              <a:rPr lang="en-US" dirty="0"/>
              <a:t>Pay-for-use model: Pay only for resources and usages that are consumed</a:t>
            </a:r>
          </a:p>
          <a:p>
            <a:pPr marL="0" indent="0">
              <a:buNone/>
            </a:pPr>
            <a:endParaRPr lang="en-US" dirty="0"/>
          </a:p>
          <a:p>
            <a:endParaRPr lang="en-US" dirty="0"/>
          </a:p>
          <a:p>
            <a:endParaRPr lang="en-US" dirty="0"/>
          </a:p>
        </p:txBody>
      </p:sp>
      <p:pic>
        <p:nvPicPr>
          <p:cNvPr id="5" name="Picture 4" descr="Capacity vs Usage (Traditional Data Center) graph. The X axis is &quot;Time&quot; and the Y axis is &quot;Computer Power&quot;. A blue line representing &quot;Planned Capacity&quot; goes up at regular intervals. A red line representing &quot;Actual Usage&quot; is more smooth. A dip in Actual Usage is labeled &quot;waste&quot;. A plateau in &quot;Planned Capacity&quot; is labeled &quot;Customer dissatisfaction&quot;. ">
            <a:extLst>
              <a:ext uri="{FF2B5EF4-FFF2-40B4-BE49-F238E27FC236}">
                <a16:creationId xmlns:a16="http://schemas.microsoft.com/office/drawing/2014/main" id="{42F5C989-4359-F443-9F01-2743C38817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7234" y="1244709"/>
            <a:ext cx="4711688" cy="3533766"/>
          </a:xfrm>
          <a:prstGeom prst="rect">
            <a:avLst/>
          </a:prstGeom>
        </p:spPr>
      </p:pic>
    </p:spTree>
    <p:extLst>
      <p:ext uri="{BB962C8B-B14F-4D97-AF65-F5344CB8AC3E}">
        <p14:creationId xmlns:p14="http://schemas.microsoft.com/office/powerpoint/2010/main" val="362674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Securing Your Cloud App</a:t>
            </a:r>
          </a:p>
        </p:txBody>
      </p:sp>
      <p:sp>
        <p:nvSpPr>
          <p:cNvPr id="5" name="Text Placeholder 4"/>
          <p:cNvSpPr>
            <a:spLocks noGrp="1"/>
          </p:cNvSpPr>
          <p:nvPr>
            <p:ph type="body" idx="1"/>
          </p:nvPr>
        </p:nvSpPr>
        <p:spPr>
          <a:xfrm>
            <a:off x="387872" y="1123263"/>
            <a:ext cx="2351700" cy="479822"/>
          </a:xfrm>
        </p:spPr>
        <p:txBody>
          <a:bodyPr>
            <a:normAutofit/>
          </a:bodyPr>
          <a:lstStyle/>
          <a:p>
            <a:r>
              <a:rPr lang="en-US" dirty="0"/>
              <a:t>Access</a:t>
            </a:r>
          </a:p>
        </p:txBody>
      </p:sp>
      <p:sp>
        <p:nvSpPr>
          <p:cNvPr id="6" name="Content Placeholder 5"/>
          <p:cNvSpPr>
            <a:spLocks noGrp="1"/>
          </p:cNvSpPr>
          <p:nvPr>
            <p:ph sz="half" idx="2"/>
          </p:nvPr>
        </p:nvSpPr>
        <p:spPr>
          <a:xfrm>
            <a:off x="387872" y="1665060"/>
            <a:ext cx="2612955" cy="1398288"/>
          </a:xfrm>
        </p:spPr>
        <p:txBody>
          <a:bodyPr>
            <a:normAutofit fontScale="85000" lnSpcReduction="10000"/>
          </a:bodyPr>
          <a:lstStyle/>
          <a:p>
            <a:pPr algn="l"/>
            <a:r>
              <a:rPr lang="en-US" sz="1700" dirty="0"/>
              <a:t>Unauthorized access can be prevented by specifying roles, policies, and permissions for each AWS service using </a:t>
            </a:r>
            <a:r>
              <a:rPr lang="en-US" sz="1700" dirty="0">
                <a:effectLst/>
                <a:latin typeface="Calibri" panose="020F0502020204030204" pitchFamily="34" charset="0"/>
                <a:ea typeface="Calibri" panose="020F0502020204030204" pitchFamily="34" charset="0"/>
              </a:rPr>
              <a:t>Identity and Access Management (IAM)</a:t>
            </a:r>
            <a:r>
              <a:rPr lang="en-US" sz="1700" dirty="0"/>
              <a:t> </a:t>
            </a:r>
          </a:p>
          <a:p>
            <a:pPr algn="l"/>
            <a:endParaRPr lang="en-US" sz="1800" dirty="0"/>
          </a:p>
        </p:txBody>
      </p:sp>
      <p:sp>
        <p:nvSpPr>
          <p:cNvPr id="7" name="Text Placeholder 6"/>
          <p:cNvSpPr>
            <a:spLocks noGrp="1"/>
          </p:cNvSpPr>
          <p:nvPr>
            <p:ph type="body" sz="quarter" idx="3"/>
          </p:nvPr>
        </p:nvSpPr>
        <p:spPr>
          <a:xfrm>
            <a:off x="3000828" y="1151187"/>
            <a:ext cx="2786743" cy="479822"/>
          </a:xfrm>
        </p:spPr>
        <p:txBody>
          <a:bodyPr>
            <a:normAutofit/>
          </a:bodyPr>
          <a:lstStyle/>
          <a:p>
            <a:r>
              <a:rPr lang="en-US" dirty="0"/>
              <a:t>Policies</a:t>
            </a:r>
          </a:p>
        </p:txBody>
      </p:sp>
      <p:sp>
        <p:nvSpPr>
          <p:cNvPr id="8" name="Content Placeholder 7"/>
          <p:cNvSpPr>
            <a:spLocks noGrp="1"/>
          </p:cNvSpPr>
          <p:nvPr>
            <p:ph sz="quarter" idx="4"/>
          </p:nvPr>
        </p:nvSpPr>
        <p:spPr>
          <a:xfrm>
            <a:off x="3111913" y="1665059"/>
            <a:ext cx="2786743" cy="2805342"/>
          </a:xfrm>
        </p:spPr>
        <p:txBody>
          <a:bodyPr>
            <a:normAutofit fontScale="85000" lnSpcReduction="10000"/>
          </a:bodyPr>
          <a:lstStyle/>
          <a:p>
            <a:pPr algn="l"/>
            <a:r>
              <a:rPr lang="en-US" sz="1700" dirty="0"/>
              <a:t>Policies are created for specified roles</a:t>
            </a:r>
          </a:p>
          <a:p>
            <a:pPr algn="l"/>
            <a:r>
              <a:rPr lang="en-US" sz="1700" dirty="0"/>
              <a:t>Custom policy to grant Lambda access to query from the “Question” and “Answer” tables in DynamoDB</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6320971" y="1123263"/>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API Security</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6035142" y="1595660"/>
            <a:ext cx="2786742" cy="2868726"/>
          </a:xfrm>
          <a:prstGeom prst="rect">
            <a:avLst/>
          </a:prstGeom>
        </p:spPr>
        <p:txBody>
          <a:bodyPr vert="horz" lIns="91440" tIns="45720" rIns="91440" bIns="45720" rtlCol="0">
            <a:noAutofit/>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sz="1400" dirty="0"/>
              <a:t>Secure connection between Lambda and Gateway by </a:t>
            </a:r>
            <a:r>
              <a:rPr lang="en-US" sz="1400" dirty="0">
                <a:effectLst/>
                <a:latin typeface="Calibri" panose="020F0502020204030204" pitchFamily="34" charset="0"/>
              </a:rPr>
              <a:t>adding permissions</a:t>
            </a:r>
            <a:endParaRPr lang="en-US" sz="1400" dirty="0"/>
          </a:p>
          <a:p>
            <a:pPr algn="l"/>
            <a:r>
              <a:rPr lang="en-US" sz="1400" dirty="0"/>
              <a:t>Secure connection between Lambda and DynamoDB by creating policies </a:t>
            </a:r>
            <a:r>
              <a:rPr lang="en-US" sz="1400" dirty="0">
                <a:effectLst/>
                <a:latin typeface="Calibri" panose="020F0502020204030204" pitchFamily="34" charset="0"/>
              </a:rPr>
              <a:t>within authorized roles</a:t>
            </a:r>
            <a:endParaRPr lang="en-US" sz="1400" dirty="0"/>
          </a:p>
          <a:p>
            <a:pPr algn="l"/>
            <a:r>
              <a:rPr lang="en-US" sz="1400" dirty="0"/>
              <a:t>Secure connection between Lambda and S3 buckets by a two-step process to manually make it public and specifying a bucket policy </a:t>
            </a:r>
          </a:p>
        </p:txBody>
      </p:sp>
      <p:pic>
        <p:nvPicPr>
          <p:cNvPr id="11" name="Picture 10" descr="A screenshot of a computer&#10;&#10;Description automatically generated">
            <a:extLst>
              <a:ext uri="{FF2B5EF4-FFF2-40B4-BE49-F238E27FC236}">
                <a16:creationId xmlns:a16="http://schemas.microsoft.com/office/drawing/2014/main" id="{CA963EE8-7F33-D81B-AD00-EFE8B5E8207E}"/>
              </a:ext>
            </a:extLst>
          </p:cNvPr>
          <p:cNvPicPr>
            <a:picLocks noChangeAspect="1"/>
          </p:cNvPicPr>
          <p:nvPr/>
        </p:nvPicPr>
        <p:blipFill rotWithShape="1">
          <a:blip r:embed="rId3">
            <a:extLst>
              <a:ext uri="{28A0092B-C50C-407E-A947-70E740481C1C}">
                <a14:useLocalDpi xmlns:a14="http://schemas.microsoft.com/office/drawing/2010/main" val="0"/>
              </a:ext>
            </a:extLst>
          </a:blip>
          <a:srcRect t="4377" r="2941" b="5064"/>
          <a:stretch/>
        </p:blipFill>
        <p:spPr>
          <a:xfrm>
            <a:off x="1428112" y="3048479"/>
            <a:ext cx="3418401" cy="1993422"/>
          </a:xfrm>
          <a:prstGeom prst="rect">
            <a:avLst/>
          </a:prstGeom>
          <a:ln>
            <a:solidFill>
              <a:schemeClr val="tx1"/>
            </a:solidFill>
          </a:ln>
        </p:spPr>
      </p:pic>
    </p:spTree>
    <p:extLst>
      <p:ext uri="{BB962C8B-B14F-4D97-AF65-F5344CB8AC3E}">
        <p14:creationId xmlns:p14="http://schemas.microsoft.com/office/powerpoint/2010/main" val="109689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E524F5-8F9B-4E83-ABD8-EF3E90295E3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B7C02EB-927C-42F0-8F53-965880015444}">
  <ds:schemaRefs>
    <ds:schemaRef ds:uri="http://schemas.microsoft.com/sharepoint/v3/contenttype/forms"/>
  </ds:schemaRefs>
</ds:datastoreItem>
</file>

<file path=customXml/itemProps3.xml><?xml version="1.0" encoding="utf-8"?>
<ds:datastoreItem xmlns:ds="http://schemas.openxmlformats.org/officeDocument/2006/customXml" ds:itemID="{C51428B3-1E7D-46FF-9992-03AB3B06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2998</Words>
  <Application>Microsoft Macintosh PowerPoint</Application>
  <PresentationFormat>On-screen Show (16:9)</PresentationFormat>
  <Paragraphs>162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 CS 470 Project Two Conference Presentation: Cloud Development</vt:lpstr>
      <vt:lpstr>Overview</vt:lpstr>
      <vt:lpstr>Containerization</vt:lpstr>
      <vt:lpstr>Orchestration</vt:lpstr>
      <vt:lpstr>The Serverless Cloud</vt:lpstr>
      <vt:lpstr>The Serverless Cloud</vt:lpstr>
      <vt:lpstr>The Serverless Cloud</vt:lpstr>
      <vt:lpstr>Cloud-Based  Development Principles</vt:lpstr>
      <vt:lpstr>Securing Your Cloud App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470 Project Two Presentation Template</dc:title>
  <dc:creator/>
  <cp:lastModifiedBy/>
  <cp:revision>1</cp:revision>
  <dcterms:created xsi:type="dcterms:W3CDTF">2017-08-01T15:40:51Z</dcterms:created>
  <dcterms:modified xsi:type="dcterms:W3CDTF">2023-08-16T05:27:43Z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