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8" r:id="rId2"/>
    <p:sldId id="260" r:id="rId3"/>
    <p:sldId id="261" r:id="rId4"/>
    <p:sldId id="267" r:id="rId5"/>
    <p:sldId id="263" r:id="rId6"/>
    <p:sldId id="265" r:id="rId7"/>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231" autoAdjust="0"/>
    <p:restoredTop sz="65781" autoAdjust="0"/>
  </p:normalViewPr>
  <p:slideViewPr>
    <p:cSldViewPr snapToGrid="0">
      <p:cViewPr varScale="1">
        <p:scale>
          <a:sx n="70" d="100"/>
          <a:sy n="70" d="100"/>
        </p:scale>
        <p:origin x="392" y="184"/>
      </p:cViewPr>
      <p:guideLst/>
    </p:cSldViewPr>
  </p:slideViewPr>
  <p:notesTextViewPr>
    <p:cViewPr>
      <p:scale>
        <a:sx n="1" d="1"/>
        <a:sy n="1" d="1"/>
      </p:scale>
      <p:origin x="0" y="0"/>
    </p:cViewPr>
  </p:notesTextViewPr>
  <p:notesViewPr>
    <p:cSldViewPr snapToGrid="0">
      <p:cViewPr varScale="1">
        <p:scale>
          <a:sx n="85" d="100"/>
          <a:sy n="85" d="100"/>
        </p:scale>
        <p:origin x="2768"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46AE83-2FEB-5242-9D1E-0B6CE11CF20C}"/>
              </a:ext>
            </a:extLst>
          </p:cNvPr>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738C739-0AD0-36AC-31FF-3736E5E62EA3}"/>
              </a:ext>
            </a:extLst>
          </p:cNvPr>
          <p:cNvSpPr>
            <a:spLocks noGrp="1"/>
          </p:cNvSpPr>
          <p:nvPr>
            <p:ph type="dt" sz="quarter" idx="1"/>
          </p:nvPr>
        </p:nvSpPr>
        <p:spPr>
          <a:xfrm>
            <a:off x="3884613" y="2"/>
            <a:ext cx="2971800" cy="458788"/>
          </a:xfrm>
          <a:prstGeom prst="rect">
            <a:avLst/>
          </a:prstGeom>
        </p:spPr>
        <p:txBody>
          <a:bodyPr vert="horz" lIns="91440" tIns="45720" rIns="91440" bIns="45720" rtlCol="0"/>
          <a:lstStyle>
            <a:lvl1pPr algn="r">
              <a:defRPr sz="1200"/>
            </a:lvl1pPr>
          </a:lstStyle>
          <a:p>
            <a:fld id="{954110EC-3936-3840-BF94-A5DC27741ABB}" type="datetimeFigureOut">
              <a:rPr lang="en-US" smtClean="0"/>
              <a:t>10/24/22</a:t>
            </a:fld>
            <a:endParaRPr lang="en-US"/>
          </a:p>
        </p:txBody>
      </p:sp>
      <p:sp>
        <p:nvSpPr>
          <p:cNvPr id="4" name="Footer Placeholder 3">
            <a:extLst>
              <a:ext uri="{FF2B5EF4-FFF2-40B4-BE49-F238E27FC236}">
                <a16:creationId xmlns:a16="http://schemas.microsoft.com/office/drawing/2014/main" id="{FB3CB685-D95A-21D0-964D-C074C2E287B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96B1067-2176-3C78-BCF4-3FB9B91A40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33F40-EED2-AC4E-8941-616CC590C59E}" type="slidenum">
              <a:rPr lang="en-US" smtClean="0"/>
              <a:t>‹#›</a:t>
            </a:fld>
            <a:endParaRPr lang="en-US"/>
          </a:p>
        </p:txBody>
      </p:sp>
    </p:spTree>
    <p:extLst>
      <p:ext uri="{BB962C8B-B14F-4D97-AF65-F5344CB8AC3E}">
        <p14:creationId xmlns:p14="http://schemas.microsoft.com/office/powerpoint/2010/main" val="4155071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p>
          <a:p>
            <a:endParaRPr lang="en-US" dirty="0"/>
          </a:p>
          <a:p>
            <a:r>
              <a:rPr lang="en-US" dirty="0"/>
              <a:t>This presentation is to review the </a:t>
            </a:r>
            <a:r>
              <a:rPr lang="en-US" dirty="0" err="1"/>
              <a:t>DriverPass</a:t>
            </a:r>
            <a:r>
              <a:rPr lang="en-US" dirty="0"/>
              <a:t> system design. </a:t>
            </a: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n-lt"/>
              </a:rPr>
              <a:t>Notes:</a:t>
            </a:r>
          </a:p>
          <a:p>
            <a:endParaRPr lang="en-US" sz="1200" dirty="0">
              <a:latin typeface="+mn-lt"/>
            </a:endParaRPr>
          </a:p>
          <a:p>
            <a:pPr marL="171450" indent="-171450">
              <a:buFont typeface="Arial" panose="020B0604020202020204" pitchFamily="34" charset="0"/>
              <a:buChar char="•"/>
            </a:pPr>
            <a:r>
              <a:rPr lang="en-US" sz="1200" dirty="0">
                <a:latin typeface="+mn-lt"/>
              </a:rPr>
              <a:t>The two fundamental requirements </a:t>
            </a:r>
            <a:r>
              <a:rPr lang="en-US" sz="1200" baseline="0" dirty="0">
                <a:latin typeface="+mn-lt"/>
              </a:rPr>
              <a:t>determined for </a:t>
            </a:r>
            <a:r>
              <a:rPr lang="en-US" sz="1200" baseline="0" dirty="0" err="1">
                <a:latin typeface="+mn-lt"/>
              </a:rPr>
              <a:t>DriverPass’s</a:t>
            </a:r>
            <a:r>
              <a:rPr lang="en-US" sz="1200" baseline="0" dirty="0">
                <a:latin typeface="+mn-lt"/>
              </a:rPr>
              <a:t> system are functional and nonfunctional requirements.</a:t>
            </a:r>
          </a:p>
          <a:p>
            <a:pPr marL="171450" indent="-171450">
              <a:buFont typeface="Arial" panose="020B0604020202020204" pitchFamily="34" charset="0"/>
              <a:buChar char="•"/>
            </a:pPr>
            <a:r>
              <a:rPr lang="en-US" sz="1200" baseline="0" dirty="0">
                <a:latin typeface="+mn-lt"/>
              </a:rPr>
              <a:t>Functional requirements are based on what the users of the system must be able to do with it.</a:t>
            </a:r>
          </a:p>
          <a:p>
            <a:pPr marL="171450" indent="-171450">
              <a:buFont typeface="Arial" panose="020B0604020202020204" pitchFamily="34" charset="0"/>
              <a:buChar char="•"/>
            </a:pPr>
            <a:r>
              <a:rPr lang="en-US" sz="1200" baseline="0" dirty="0">
                <a:latin typeface="+mn-lt"/>
              </a:rPr>
              <a:t>Nonfunctional requirements pertain to what are needed for the system to operate on the back-end, such as in regards to performance, operating platform, security, etc. These are the building blocks of the system that are not directly exposed to the users.</a:t>
            </a:r>
          </a:p>
          <a:p>
            <a:pPr marL="171450" indent="-171450">
              <a:buFont typeface="Arial" panose="020B0604020202020204" pitchFamily="34" charset="0"/>
              <a:buChar char="•"/>
            </a:pPr>
            <a:r>
              <a:rPr lang="en-US" sz="1200" baseline="0" dirty="0">
                <a:latin typeface="+mn-lt"/>
              </a:rPr>
              <a:t>There are two functional and nonfunction requirements selected for this presentation.</a:t>
            </a:r>
          </a:p>
          <a:p>
            <a:pPr marL="171450" indent="-171450">
              <a:buFont typeface="Arial" panose="020B0604020202020204" pitchFamily="34" charset="0"/>
              <a:buChar char="•"/>
            </a:pPr>
            <a:r>
              <a:rPr lang="en-US" sz="1200" baseline="0" dirty="0">
                <a:solidFill>
                  <a:srgbClr val="000000"/>
                </a:solidFill>
                <a:latin typeface="+mn-lt"/>
              </a:rPr>
              <a:t>The first functional requirement is </a:t>
            </a:r>
            <a:r>
              <a:rPr lang="en-US" sz="1200" dirty="0">
                <a:solidFill>
                  <a:srgbClr val="000000"/>
                </a:solidFill>
                <a:latin typeface="+mn-lt"/>
              </a:rPr>
              <a:t>“the system shall allow creations of customer online accounts”. This fulfills </a:t>
            </a:r>
            <a:r>
              <a:rPr lang="en-US" sz="1200" dirty="0" err="1">
                <a:solidFill>
                  <a:srgbClr val="000000"/>
                </a:solidFill>
                <a:latin typeface="+mn-lt"/>
              </a:rPr>
              <a:t>DriverPass</a:t>
            </a:r>
            <a:r>
              <a:rPr lang="en-US" sz="1200" dirty="0">
                <a:solidFill>
                  <a:srgbClr val="000000"/>
                </a:solidFill>
                <a:latin typeface="+mn-lt"/>
              </a:rPr>
              <a:t>’ requirement for a system that supports the creation of a customer online account either directly by the customer or through the help of </a:t>
            </a:r>
            <a:r>
              <a:rPr lang="en-US" sz="1200" dirty="0" err="1">
                <a:solidFill>
                  <a:srgbClr val="000000"/>
                </a:solidFill>
                <a:latin typeface="+mn-lt"/>
              </a:rPr>
              <a:t>DriverPass</a:t>
            </a:r>
            <a:r>
              <a:rPr lang="en-US" sz="1200" dirty="0">
                <a:solidFill>
                  <a:srgbClr val="000000"/>
                </a:solidFill>
                <a:latin typeface="+mn-lt"/>
              </a:rPr>
              <a:t>’ secretary.</a:t>
            </a:r>
          </a:p>
          <a:p>
            <a:pPr marL="171450" indent="-171450">
              <a:buFont typeface="Arial" panose="020B0604020202020204" pitchFamily="34" charset="0"/>
              <a:buChar char="•"/>
            </a:pPr>
            <a:r>
              <a:rPr lang="en-US" sz="1200" baseline="0" dirty="0">
                <a:solidFill>
                  <a:srgbClr val="000000"/>
                </a:solidFill>
                <a:latin typeface="+mn-lt"/>
              </a:rPr>
              <a:t>The second functional requirement is “t</a:t>
            </a:r>
            <a:r>
              <a:rPr lang="en-US" sz="1200" dirty="0">
                <a:solidFill>
                  <a:srgbClr val="000000"/>
                </a:solidFill>
                <a:latin typeface="+mn-lt"/>
              </a:rPr>
              <a:t>he system shall allow creations of driving lesson reservations”. This fulfills the requirement of the system allowing the customer to make reservations for driving lessons online or with the help of </a:t>
            </a:r>
            <a:r>
              <a:rPr lang="en-US" sz="1200" dirty="0" err="1">
                <a:solidFill>
                  <a:srgbClr val="000000"/>
                </a:solidFill>
                <a:latin typeface="+mn-lt"/>
              </a:rPr>
              <a:t>DriverPass</a:t>
            </a:r>
            <a:r>
              <a:rPr lang="en-US" sz="1200" dirty="0">
                <a:solidFill>
                  <a:srgbClr val="000000"/>
                </a:solidFill>
                <a:latin typeface="+mn-lt"/>
              </a:rPr>
              <a:t>’ secretary.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solidFill>
                  <a:srgbClr val="000000"/>
                </a:solidFill>
                <a:latin typeface="+mn-lt"/>
              </a:rPr>
              <a:t>The first non-functional requirement is </a:t>
            </a:r>
            <a:r>
              <a:rPr lang="en-US" sz="1200" dirty="0">
                <a:solidFill>
                  <a:srgbClr val="000000"/>
                </a:solidFill>
                <a:latin typeface="+mn-lt"/>
              </a:rPr>
              <a:t>“the system shall run on both a web-based and application or mobile environment”. This fulfills </a:t>
            </a:r>
            <a:r>
              <a:rPr lang="en-US" sz="1200" dirty="0" err="1">
                <a:solidFill>
                  <a:srgbClr val="000000"/>
                </a:solidFill>
                <a:latin typeface="+mn-lt"/>
              </a:rPr>
              <a:t>DriverPass</a:t>
            </a:r>
            <a:r>
              <a:rPr lang="en-US" sz="1200" dirty="0">
                <a:solidFill>
                  <a:srgbClr val="000000"/>
                </a:solidFill>
                <a:latin typeface="+mn-lt"/>
              </a:rPr>
              <a:t>’ requirement of being able to access the system and data online from any computer or mobile device at anytime.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solidFill>
                  <a:srgbClr val="000000"/>
                </a:solidFill>
                <a:latin typeface="+mn-lt"/>
              </a:rPr>
              <a:t>The second non-functional requirement is </a:t>
            </a:r>
            <a:r>
              <a:rPr lang="en-US" sz="1200" dirty="0">
                <a:solidFill>
                  <a:srgbClr val="000000"/>
                </a:solidFill>
                <a:latin typeface="+mn-lt"/>
              </a:rPr>
              <a:t>“the system shall sync with the DMV database”. This gives the admin and IT officer accounts the ability </a:t>
            </a:r>
            <a:r>
              <a:rPr lang="en-US" sz="1200" dirty="0">
                <a:effectLst/>
                <a:latin typeface="+mn-lt"/>
              </a:rPr>
              <a:t>to receive alerts when there are changes to the DMV's rules, policies, or sample questions. </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latin typeface="+mn-lt"/>
              </a:rPr>
              <a:t>Notes:</a:t>
            </a:r>
          </a:p>
          <a:p>
            <a:endParaRPr lang="en-US" baseline="0" dirty="0">
              <a:latin typeface="+mn-lt"/>
            </a:endParaRPr>
          </a:p>
          <a:p>
            <a:pPr marL="171450" indent="-171450">
              <a:buFont typeface="Arial" panose="020B0604020202020204" pitchFamily="34" charset="0"/>
              <a:buChar char="•"/>
            </a:pPr>
            <a:r>
              <a:rPr lang="en-US" baseline="0" dirty="0">
                <a:latin typeface="+mn-lt"/>
              </a:rPr>
              <a:t>This is called a use case diagram. The purpose of this diagram is to </a:t>
            </a:r>
            <a:r>
              <a:rPr lang="en-US" dirty="0">
                <a:solidFill>
                  <a:srgbClr val="000000"/>
                </a:solidFill>
                <a:effectLst/>
                <a:latin typeface="+mn-lt"/>
              </a:rPr>
              <a:t>summarize the different users of the system and how they interact with it. </a:t>
            </a:r>
          </a:p>
          <a:p>
            <a:pPr marL="171450" indent="-171450">
              <a:buFont typeface="Arial" panose="020B0604020202020204" pitchFamily="34" charset="0"/>
              <a:buChar char="•"/>
            </a:pPr>
            <a:r>
              <a:rPr lang="en-US" baseline="0" dirty="0">
                <a:latin typeface="+mn-lt"/>
              </a:rPr>
              <a:t>The users of the system are the admin or owner, IT officer, secretary, and customer.</a:t>
            </a:r>
          </a:p>
          <a:p>
            <a:pPr marL="171450" indent="-171450">
              <a:buFont typeface="Arial" panose="020B0604020202020204" pitchFamily="34" charset="0"/>
              <a:buChar char="•"/>
            </a:pPr>
            <a:r>
              <a:rPr lang="en-US" baseline="0" dirty="0">
                <a:latin typeface="+mn-lt"/>
              </a:rPr>
              <a:t>I accounted for </a:t>
            </a:r>
            <a:r>
              <a:rPr lang="en-US" baseline="0" dirty="0" err="1">
                <a:latin typeface="+mn-lt"/>
              </a:rPr>
              <a:t>DriverPass’s</a:t>
            </a:r>
            <a:r>
              <a:rPr lang="en-US" baseline="0" dirty="0">
                <a:latin typeface="+mn-lt"/>
              </a:rPr>
              <a:t> needs in my design by including the functionalities of the system that the company requested and depicted the users that must be able to utilize each functionality.</a:t>
            </a:r>
          </a:p>
          <a:p>
            <a:pPr marL="171450" indent="-171450">
              <a:buFont typeface="Arial" panose="020B0604020202020204" pitchFamily="34" charset="0"/>
              <a:buChar char="•"/>
            </a:pPr>
            <a:r>
              <a:rPr lang="en-US" baseline="0" dirty="0">
                <a:latin typeface="+mn-lt"/>
              </a:rPr>
              <a:t>The functionalities are:</a:t>
            </a:r>
          </a:p>
          <a:p>
            <a:pPr marL="628650" lvl="1" indent="-171450">
              <a:buFont typeface="Arial" panose="020B0604020202020204" pitchFamily="34" charset="0"/>
              <a:buChar char="•"/>
            </a:pPr>
            <a:r>
              <a:rPr lang="en-US" baseline="0" dirty="0">
                <a:latin typeface="+mn-lt"/>
              </a:rPr>
              <a:t>The system shall allow access to data online from any computer or mobile device at anytime.</a:t>
            </a:r>
          </a:p>
          <a:p>
            <a:pPr marL="628650" lvl="1" indent="-171450">
              <a:buFont typeface="Arial" panose="020B0604020202020204" pitchFamily="34" charset="0"/>
              <a:buChar char="•"/>
            </a:pPr>
            <a:r>
              <a:rPr lang="en-US" baseline="0" dirty="0">
                <a:latin typeface="+mn-lt"/>
              </a:rPr>
              <a:t>The system shall allow an admin or IT-access level to reset the password for any account in the system.</a:t>
            </a:r>
          </a:p>
          <a:p>
            <a:pPr marL="628650" lvl="1" indent="-171450">
              <a:buFont typeface="Arial" panose="020B0604020202020204" pitchFamily="34" charset="0"/>
              <a:buChar char="•"/>
            </a:pPr>
            <a:r>
              <a:rPr lang="en-US" baseline="0" dirty="0">
                <a:latin typeface="+mn-lt"/>
              </a:rPr>
              <a:t>The system shall allow an admin or IT-access level to block any account from accessing the system.</a:t>
            </a:r>
          </a:p>
          <a:p>
            <a:pPr marL="628650" lvl="1" indent="-171450">
              <a:buFont typeface="Arial" panose="020B0604020202020204" pitchFamily="34" charset="0"/>
              <a:buChar char="•"/>
            </a:pPr>
            <a:r>
              <a:rPr lang="en-US" baseline="0" dirty="0">
                <a:latin typeface="+mn-lt"/>
              </a:rPr>
              <a:t>The system shall allow an admin-access level to track user activities in the system.</a:t>
            </a:r>
          </a:p>
          <a:p>
            <a:pPr marL="628650" lvl="1" indent="-171450">
              <a:buFont typeface="Arial" panose="020B0604020202020204" pitchFamily="34" charset="0"/>
              <a:buChar char="•"/>
            </a:pPr>
            <a:r>
              <a:rPr lang="en-US" baseline="0" dirty="0">
                <a:latin typeface="+mn-lt"/>
              </a:rPr>
              <a:t>The system shall allow creations of customer online accounts.</a:t>
            </a:r>
          </a:p>
          <a:p>
            <a:pPr marL="628650" lvl="1" indent="-171450">
              <a:buFont typeface="Arial" panose="020B0604020202020204" pitchFamily="34" charset="0"/>
              <a:buChar char="•"/>
            </a:pPr>
            <a:r>
              <a:rPr lang="en-US" baseline="0" dirty="0">
                <a:latin typeface="+mn-lt"/>
              </a:rPr>
              <a:t>The system shall allow creations of driving lesson reservations.</a:t>
            </a:r>
          </a:p>
          <a:p>
            <a:pPr marL="628650" lvl="1" indent="-171450">
              <a:buFont typeface="Arial" panose="020B0604020202020204" pitchFamily="34" charset="0"/>
              <a:buChar char="•"/>
            </a:pPr>
            <a:r>
              <a:rPr lang="en-US" baseline="0" dirty="0">
                <a:latin typeface="+mn-lt"/>
              </a:rPr>
              <a:t>The system shall allow modifications of driving lesson reservations.</a:t>
            </a:r>
          </a:p>
          <a:p>
            <a:pPr marL="628650" lvl="1" indent="-171450">
              <a:buFont typeface="Arial" panose="020B0604020202020204" pitchFamily="34" charset="0"/>
              <a:buChar char="•"/>
            </a:pPr>
            <a:r>
              <a:rPr lang="en-US" baseline="0" dirty="0">
                <a:latin typeface="+mn-lt"/>
              </a:rPr>
              <a:t>The system shall display customer-collected information, up-to-date scheduling, and driver information in each customer’s account.</a:t>
            </a:r>
          </a:p>
          <a:p>
            <a:pPr marL="628650" lvl="1" indent="-171450">
              <a:buFont typeface="Arial" panose="020B0604020202020204" pitchFamily="34" charset="0"/>
              <a:buChar char="•"/>
            </a:pPr>
            <a:r>
              <a:rPr lang="en-US" baseline="0" dirty="0">
                <a:latin typeface="+mn-lt"/>
              </a:rPr>
              <a:t>The system shall allow those with an admin or IT-access level to track drivers and cars.</a:t>
            </a:r>
          </a:p>
          <a:p>
            <a:pPr marL="628650" lvl="1" indent="-171450">
              <a:buFont typeface="Arial" panose="020B0604020202020204" pitchFamily="34" charset="0"/>
              <a:buChar char="•"/>
            </a:pPr>
            <a:r>
              <a:rPr lang="en-US" baseline="0" dirty="0">
                <a:latin typeface="+mn-lt"/>
              </a:rPr>
              <a:t>The system shall allow an admin-access level to disable driving packages.</a:t>
            </a:r>
          </a:p>
          <a:p>
            <a:pPr marL="628650" lvl="1" indent="-171450">
              <a:buFont typeface="Arial" panose="020B0604020202020204" pitchFamily="34" charset="0"/>
              <a:buChar char="•"/>
            </a:pPr>
            <a:r>
              <a:rPr lang="en-US" baseline="0" dirty="0">
                <a:latin typeface="+mn-lt"/>
              </a:rPr>
              <a:t>The system shall display driving packages.</a:t>
            </a:r>
          </a:p>
          <a:p>
            <a:pPr marL="628650" lvl="1" indent="-171450">
              <a:buFont typeface="Arial" panose="020B0604020202020204" pitchFamily="34" charset="0"/>
              <a:buChar char="•"/>
            </a:pPr>
            <a:r>
              <a:rPr lang="en-US" baseline="0" dirty="0">
                <a:latin typeface="+mn-lt"/>
              </a:rPr>
              <a:t>The system shall allow available driving packages to be selected.</a:t>
            </a:r>
          </a:p>
          <a:p>
            <a:pPr marL="628650" lvl="1" indent="-171450">
              <a:buFont typeface="Arial" panose="020B0604020202020204" pitchFamily="34" charset="0"/>
              <a:buChar char="•"/>
            </a:pPr>
            <a:r>
              <a:rPr lang="en-US" baseline="0" dirty="0">
                <a:latin typeface="+mn-lt"/>
              </a:rPr>
              <a:t>The system shall allow each user the ability to reset their own account password.</a:t>
            </a:r>
          </a:p>
          <a:p>
            <a:pPr marL="628650" lvl="1" indent="-171450">
              <a:buFont typeface="Arial" panose="020B0604020202020204" pitchFamily="34" charset="0"/>
              <a:buChar char="•"/>
            </a:pPr>
            <a:r>
              <a:rPr lang="en-US" baseline="0" dirty="0">
                <a:latin typeface="+mn-lt"/>
              </a:rPr>
              <a:t>The system shall provide notifications whenever DMV has updated their webpage with new rules, policies, or sample test questions.</a:t>
            </a:r>
          </a:p>
          <a:p>
            <a:pPr marL="628650" lvl="1" indent="-171450">
              <a:buFont typeface="Arial" panose="020B0604020202020204" pitchFamily="34" charset="0"/>
              <a:buChar char="•"/>
            </a:pPr>
            <a:r>
              <a:rPr lang="en-US" baseline="0" dirty="0">
                <a:latin typeface="+mn-lt"/>
              </a:rPr>
              <a:t>The system shall display the user display that includes the company logo and “Online Test Progress”, "Customer Information", "Special Needs", "Student Photo", "Driver Photo", and "Driver Notes" sections (as depicted in Liam’s sketch).</a:t>
            </a:r>
          </a:p>
          <a:p>
            <a:pPr marL="628650" lvl="1" indent="-171450">
              <a:buFont typeface="Arial" panose="020B0604020202020204" pitchFamily="34" charset="0"/>
              <a:buChar char="•"/>
            </a:pPr>
            <a:r>
              <a:rPr lang="en-US" baseline="0" dirty="0">
                <a:latin typeface="+mn-lt"/>
              </a:rPr>
              <a:t>The system shall display </a:t>
            </a:r>
            <a:r>
              <a:rPr lang="en-US" baseline="0" dirty="0" err="1">
                <a:latin typeface="+mn-lt"/>
              </a:rPr>
              <a:t>DriverPass</a:t>
            </a:r>
            <a:r>
              <a:rPr lang="en-US" baseline="0" dirty="0">
                <a:latin typeface="+mn-lt"/>
              </a:rPr>
              <a:t>' contact information to customers. </a:t>
            </a:r>
          </a:p>
          <a:p>
            <a:pPr marL="628650" lvl="1" indent="-171450">
              <a:buFont typeface="Arial" panose="020B0604020202020204" pitchFamily="34" charset="0"/>
              <a:buChar char="•"/>
            </a:pPr>
            <a:r>
              <a:rPr lang="en-US" baseline="0" dirty="0">
                <a:latin typeface="+mn-lt"/>
              </a:rPr>
              <a:t>The system shall provide online practice tests to customers.</a:t>
            </a:r>
          </a:p>
          <a:p>
            <a:pPr marL="628650" lvl="1" indent="-171450">
              <a:buFont typeface="Arial" panose="020B0604020202020204" pitchFamily="34" charset="0"/>
              <a:buChar char="•"/>
            </a:pPr>
            <a:r>
              <a:rPr lang="en-US" baseline="0" dirty="0">
                <a:latin typeface="+mn-lt"/>
              </a:rPr>
              <a:t>The system shall provide online classes to customers.</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Notes: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This is an activity diagram to represent the functionality “the system shall display the user interface (UI) that includes company logo and “Online Test Progress”, "Customer Information", "Special Needs", "Student Photo", "Driver Photo", and "Driver Notes" sections”.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An activity diagram breaks down the different steps the users of the system must take to accomplish a specific functionality of the system.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 user interface or UI is the display that the user of the system can see when interacting with the system. The UI can be the font, color schemes, buttons, etc. of the user’s display.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This design accounts for </a:t>
            </a:r>
            <a:r>
              <a:rPr lang="en-US" baseline="0" dirty="0" err="1"/>
              <a:t>DriverPass</a:t>
            </a:r>
            <a:r>
              <a:rPr lang="en-US" baseline="0" dirty="0"/>
              <a:t>’ need to have a UI or customer homepage that mirrors the sketch that Liam provided us.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We also took the initiative to include two additional UI options for customers who have not signed up for a package and those who did not sign up for Package Three that contains the online class and practice tests.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diagram depicts the steps that a customer must take before the system can show the relevant UI to the customer. These steps are:</a:t>
            </a:r>
          </a:p>
          <a:p>
            <a:pPr marL="685800" marR="0" lvl="1" indent="-228600" algn="l" defTabSz="914400" rtl="0" eaLnBrk="1" fontAlgn="auto" latinLnBrk="0" hangingPunct="1">
              <a:lnSpc>
                <a:spcPct val="100000"/>
              </a:lnSpc>
              <a:spcBef>
                <a:spcPts val="0"/>
              </a:spcBef>
              <a:spcAft>
                <a:spcPts val="0"/>
              </a:spcAft>
              <a:buClrTx/>
              <a:buSzTx/>
              <a:buFont typeface="+mj-lt"/>
              <a:buAutoNum type="arabicParenR"/>
              <a:tabLst/>
              <a:defRPr/>
            </a:pPr>
            <a:r>
              <a:rPr lang="en-US" baseline="0" dirty="0"/>
              <a:t>The first step is to determine if the customer has an online account with </a:t>
            </a:r>
            <a:r>
              <a:rPr lang="en-US" baseline="0" dirty="0" err="1"/>
              <a:t>DriverPass</a:t>
            </a:r>
            <a:r>
              <a:rPr lang="en-US" baseline="0" dirty="0"/>
              <a:t> or not.</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baseline="0" dirty="0"/>
              <a:t>1a) If the customer does not have an online account yet, then the customer must create an account before continuing. </a:t>
            </a:r>
          </a:p>
          <a:p>
            <a:pPr marL="1600200" marR="0" lvl="3"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Once the account has been created, the system will send the customer an email to confirm the account creation. The system will use the email address that the customer entered in the account creation form. </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baseline="0" dirty="0"/>
              <a:t>1b) If the customer already has an online account, then the customer can continue onto the next step.</a:t>
            </a:r>
          </a:p>
          <a:p>
            <a:pPr marL="685800" marR="0" lvl="1" indent="-228600" algn="l" defTabSz="914400" rtl="0" eaLnBrk="1" fontAlgn="auto" latinLnBrk="0" hangingPunct="1">
              <a:lnSpc>
                <a:spcPct val="100000"/>
              </a:lnSpc>
              <a:spcBef>
                <a:spcPts val="0"/>
              </a:spcBef>
              <a:spcAft>
                <a:spcPts val="0"/>
              </a:spcAft>
              <a:buClrTx/>
              <a:buSzTx/>
              <a:buFont typeface="+mj-lt"/>
              <a:buAutoNum type="arabicParenR"/>
              <a:tabLst/>
              <a:defRPr/>
            </a:pPr>
            <a:r>
              <a:rPr lang="en-US" baseline="0" dirty="0"/>
              <a:t>This next step is to have the customer log into the account. The customer must complete this step regardless of the path that they took in the previous step.</a:t>
            </a:r>
          </a:p>
          <a:p>
            <a:pPr marL="685800" marR="0" lvl="1" indent="-228600" algn="l" defTabSz="914400" rtl="0" eaLnBrk="1" fontAlgn="auto" latinLnBrk="0" hangingPunct="1">
              <a:lnSpc>
                <a:spcPct val="100000"/>
              </a:lnSpc>
              <a:spcBef>
                <a:spcPts val="0"/>
              </a:spcBef>
              <a:spcAft>
                <a:spcPts val="0"/>
              </a:spcAft>
              <a:buClrTx/>
              <a:buSzTx/>
              <a:buFont typeface="+mj-lt"/>
              <a:buAutoNum type="arabicParenR"/>
              <a:tabLst/>
              <a:defRPr/>
            </a:pPr>
            <a:r>
              <a:rPr lang="en-US" baseline="0" dirty="0"/>
              <a:t>Once the customer has logged into their account, the system will determine if the customer has purchased a package yet.</a:t>
            </a:r>
          </a:p>
          <a:p>
            <a:pPr marL="1143000" marR="0" lvl="2" indent="-228600" algn="l" defTabSz="914400" rtl="0" eaLnBrk="1" fontAlgn="auto" latinLnBrk="0" hangingPunct="1">
              <a:lnSpc>
                <a:spcPct val="100000"/>
              </a:lnSpc>
              <a:spcBef>
                <a:spcPts val="0"/>
              </a:spcBef>
              <a:spcAft>
                <a:spcPts val="0"/>
              </a:spcAft>
              <a:buClrTx/>
              <a:buSzTx/>
              <a:buFont typeface="+mj-lt"/>
              <a:buAutoNum type="arabicParenR"/>
              <a:tabLst/>
              <a:defRPr/>
            </a:pPr>
            <a:r>
              <a:rPr lang="en-US" baseline="0" dirty="0"/>
              <a:t>If the customer has not purchased a package, then they will be presented with a UI that contains the following:</a:t>
            </a:r>
          </a:p>
          <a:p>
            <a:pPr marL="1600200" marR="0" lvl="3"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DriverPass</a:t>
            </a:r>
            <a:r>
              <a:rPr lang="en-US" baseline="0" dirty="0"/>
              <a:t>’ logo at the top of the page.</a:t>
            </a:r>
          </a:p>
          <a:p>
            <a:pPr marL="1600200" marR="0" lvl="3"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 ”Purchase Package” section on the top left side of the page underneath the logo.</a:t>
            </a:r>
          </a:p>
          <a:p>
            <a:pPr marL="1600200" marR="0" lvl="3"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 “</a:t>
            </a:r>
            <a:r>
              <a:rPr lang="en-US" baseline="0" dirty="0" err="1"/>
              <a:t>DriverPass</a:t>
            </a:r>
            <a:r>
              <a:rPr lang="en-US" baseline="0" dirty="0"/>
              <a:t>’ Contact Information” section at the bottom left side of the page underneath the “Purchase Package” section.</a:t>
            </a:r>
          </a:p>
          <a:p>
            <a:pPr marL="1600200" marR="0" lvl="3"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 “Customer Information” section on the top right side of the page underneath the logo.</a:t>
            </a:r>
          </a:p>
          <a:p>
            <a:pPr marL="1600200" marR="0" lvl="3"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 “Student Photo” section on the bottom right side of the page underneath the “Customer Information” section.</a:t>
            </a:r>
          </a:p>
          <a:p>
            <a:pPr marL="1143000" marR="0" lvl="2" indent="-228600" algn="l" defTabSz="914400" rtl="0" eaLnBrk="1" fontAlgn="auto" latinLnBrk="0" hangingPunct="1">
              <a:lnSpc>
                <a:spcPct val="100000"/>
              </a:lnSpc>
              <a:spcBef>
                <a:spcPts val="0"/>
              </a:spcBef>
              <a:spcAft>
                <a:spcPts val="0"/>
              </a:spcAft>
              <a:buClrTx/>
              <a:buSzTx/>
              <a:buFont typeface="+mj-lt"/>
              <a:buAutoNum type="arabicParenR"/>
              <a:tabLst/>
              <a:defRPr/>
            </a:pPr>
            <a:r>
              <a:rPr lang="en-US" baseline="0" dirty="0"/>
              <a:t>If the customer has purchased one of the three packages, then the system will take into consideration the type of package that the customer has purchased before determining which UI to display.</a:t>
            </a:r>
          </a:p>
          <a:p>
            <a:pPr marL="1371600" marR="0" lvl="3" indent="0" algn="l" defTabSz="914400" rtl="0" eaLnBrk="1" fontAlgn="auto" latinLnBrk="0" hangingPunct="1">
              <a:lnSpc>
                <a:spcPct val="100000"/>
              </a:lnSpc>
              <a:spcBef>
                <a:spcPts val="0"/>
              </a:spcBef>
              <a:spcAft>
                <a:spcPts val="0"/>
              </a:spcAft>
              <a:buClrTx/>
              <a:buSzTx/>
              <a:buFont typeface="+mj-lt"/>
              <a:buNone/>
              <a:tabLst/>
              <a:defRPr/>
            </a:pPr>
            <a:r>
              <a:rPr lang="en-US" baseline="0" dirty="0"/>
              <a:t>2a) If the customer purchased Package Three, then the system will display a UI that exactly matches Liam’s sketch. This UI will also contain a “</a:t>
            </a:r>
            <a:r>
              <a:rPr lang="en-US" baseline="0" dirty="0" err="1"/>
              <a:t>DriverPass</a:t>
            </a:r>
            <a:r>
              <a:rPr lang="en-US" baseline="0" dirty="0"/>
              <a:t>’ Contact Information” section at the very bottom and in the middle of the page. </a:t>
            </a:r>
          </a:p>
          <a:p>
            <a:pPr marL="1371600" marR="0" lvl="3" indent="0" algn="l" defTabSz="914400" rtl="0" eaLnBrk="1" fontAlgn="auto" latinLnBrk="0" hangingPunct="1">
              <a:lnSpc>
                <a:spcPct val="100000"/>
              </a:lnSpc>
              <a:spcBef>
                <a:spcPts val="0"/>
              </a:spcBef>
              <a:spcAft>
                <a:spcPts val="0"/>
              </a:spcAft>
              <a:buClrTx/>
              <a:buSzTx/>
              <a:buFont typeface="+mj-lt"/>
              <a:buNone/>
              <a:tabLst/>
              <a:defRPr/>
            </a:pPr>
            <a:r>
              <a:rPr lang="en-US" baseline="0" dirty="0"/>
              <a:t>2b) Otherwise, if the customer purchased Package One or Two, then the system will display a UI that contains the following:</a:t>
            </a:r>
          </a:p>
          <a:p>
            <a:pPr marL="2057400" marR="0" lvl="4"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DriverPass</a:t>
            </a:r>
            <a:r>
              <a:rPr lang="en-US" baseline="0" dirty="0"/>
              <a:t>’ logo at the top of the page.</a:t>
            </a:r>
          </a:p>
          <a:p>
            <a:pPr marL="2057400" marR="0" lvl="4"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 ”</a:t>
            </a:r>
            <a:r>
              <a:rPr lang="en-US" baseline="0" dirty="0" err="1"/>
              <a:t>DriverPass</a:t>
            </a:r>
            <a:r>
              <a:rPr lang="en-US" baseline="0" dirty="0"/>
              <a:t>’ Contact Information” section on the top left side of the page underneath the logo.</a:t>
            </a:r>
          </a:p>
          <a:p>
            <a:pPr marL="2057400" marR="0" lvl="4"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 “Driver Notes” section on the bottom left side of the page underneath the “</a:t>
            </a:r>
            <a:r>
              <a:rPr lang="en-US" baseline="0" dirty="0" err="1"/>
              <a:t>DriverPass</a:t>
            </a:r>
            <a:r>
              <a:rPr lang="en-US" baseline="0" dirty="0"/>
              <a:t>’ Contact Information” section.</a:t>
            </a:r>
          </a:p>
          <a:p>
            <a:pPr marL="2057400" marR="0" lvl="4"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 “Customer Information” section on the top right side of the page underneath the logo.</a:t>
            </a:r>
          </a:p>
          <a:p>
            <a:pPr marL="2057400" marR="0" lvl="4"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 “Special Needs” section underneath the “Customer Information” section.</a:t>
            </a:r>
          </a:p>
          <a:p>
            <a:pPr marL="2057400" marR="0" lvl="4"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 “Driver Photo” section underneath the “Special Needs” section and towards the left side of the page.</a:t>
            </a:r>
          </a:p>
          <a:p>
            <a:pPr marL="2057400" marR="0" lvl="4"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 “Student Photo” section, also underneath the “Special Needs” section but towards the right side of the page.</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dirty="0">
                <a:latin typeface="+mn-lt"/>
              </a:rPr>
              <a:t>Notes:</a:t>
            </a:r>
          </a:p>
          <a:p>
            <a:endParaRPr lang="en-US" sz="1200" baseline="0" dirty="0">
              <a:latin typeface="+mn-lt"/>
            </a:endParaRPr>
          </a:p>
          <a:p>
            <a:pPr marL="171450" indent="-171450">
              <a:buFont typeface="Arial" panose="020B0604020202020204" pitchFamily="34" charset="0"/>
              <a:buChar char="•"/>
            </a:pPr>
            <a:r>
              <a:rPr lang="en-US" sz="1200" dirty="0">
                <a:latin typeface="+mn-lt"/>
              </a:rPr>
              <a:t>Security for the design was based on </a:t>
            </a:r>
            <a:r>
              <a:rPr lang="en-US" sz="1200" dirty="0" err="1">
                <a:latin typeface="+mn-lt"/>
              </a:rPr>
              <a:t>DriverPass</a:t>
            </a:r>
            <a:r>
              <a:rPr lang="en-US" sz="1200" dirty="0">
                <a:latin typeface="+mn-lt"/>
              </a:rPr>
              <a:t>’ requests and industry best practices and standards.</a:t>
            </a:r>
          </a:p>
          <a:p>
            <a:pPr marL="171450" indent="-171450">
              <a:buFont typeface="Arial" panose="020B0604020202020204" pitchFamily="34" charset="0"/>
              <a:buChar char="•"/>
            </a:pPr>
            <a:r>
              <a:rPr lang="en-US" sz="1200" dirty="0">
                <a:latin typeface="+mn-lt"/>
              </a:rPr>
              <a:t>The </a:t>
            </a:r>
            <a:r>
              <a:rPr lang="en-US" sz="1200" dirty="0" err="1">
                <a:latin typeface="+mn-lt"/>
              </a:rPr>
              <a:t>DriverPass</a:t>
            </a:r>
            <a:r>
              <a:rPr lang="en-US" sz="1200" dirty="0">
                <a:latin typeface="+mn-lt"/>
              </a:rPr>
              <a:t> requests that we implemented into the design are: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mn-lt"/>
              </a:rPr>
              <a:t>Different access levels for the different users of the system. </a:t>
            </a:r>
            <a:r>
              <a:rPr lang="en-US" sz="1200" dirty="0">
                <a:effectLst/>
                <a:latin typeface="+mn-lt"/>
              </a:rPr>
              <a:t>The system contains four access levels: admin, IT, secretarial, and customer. The admin-access level will be assigned to the owner, IT-access level will be assigned to the IT officer, and secretarial-access level will be assigned to the secretary. These three access levels will be assigned by our company and available to access the system at launch. The customer-access level will be automatically assigned to each customer account that is created in the system. </a:t>
            </a:r>
            <a:endParaRPr lang="en-US" sz="1200" dirty="0">
              <a:latin typeface="+mn-lt"/>
            </a:endParaRPr>
          </a:p>
          <a:p>
            <a:pPr marL="628650" lvl="1" indent="-171450">
              <a:buFont typeface="Arial" panose="020B0604020202020204" pitchFamily="34" charset="0"/>
              <a:buChar char="•"/>
            </a:pPr>
            <a:r>
              <a:rPr lang="en-US" sz="1200" dirty="0">
                <a:latin typeface="+mn-lt"/>
              </a:rPr>
              <a:t>A functionality to track the activities of all accounts in the system.</a:t>
            </a:r>
          </a:p>
          <a:p>
            <a:pPr marL="628650" lvl="1" indent="-171450">
              <a:buFont typeface="Arial" panose="020B0604020202020204" pitchFamily="34" charset="0"/>
              <a:buChar char="•"/>
            </a:pPr>
            <a:r>
              <a:rPr lang="en-US" sz="1200" dirty="0">
                <a:latin typeface="+mn-lt"/>
              </a:rPr>
              <a:t>Backup and security conducted through a cloud service.</a:t>
            </a:r>
          </a:p>
          <a:p>
            <a:pPr marL="628650" lvl="1" indent="-171450">
              <a:buFont typeface="Arial" panose="020B0604020202020204" pitchFamily="34" charset="0"/>
              <a:buChar char="•"/>
            </a:pPr>
            <a:r>
              <a:rPr lang="en-US" sz="1200" dirty="0">
                <a:latin typeface="+mn-lt"/>
              </a:rPr>
              <a:t>The ability for an admin and IT access level to reset the password for any account in the system. </a:t>
            </a:r>
          </a:p>
          <a:p>
            <a:pPr marL="628650" lvl="1" indent="-171450">
              <a:buFont typeface="Arial" panose="020B0604020202020204" pitchFamily="34" charset="0"/>
              <a:buChar char="•"/>
            </a:pPr>
            <a:r>
              <a:rPr lang="en-US" sz="1200" dirty="0">
                <a:latin typeface="+mn-lt"/>
              </a:rPr>
              <a:t>The ability for customers to reset their personal account’s password. </a:t>
            </a:r>
          </a:p>
          <a:p>
            <a:pPr marL="171450" lvl="0" indent="-171450">
              <a:buFont typeface="Arial" panose="020B0604020202020204" pitchFamily="34" charset="0"/>
              <a:buChar char="•"/>
            </a:pPr>
            <a:r>
              <a:rPr lang="en-US" sz="1200" dirty="0">
                <a:latin typeface="+mn-lt"/>
              </a:rPr>
              <a:t>The industry standards that we took into consideration when designing the system are:</a:t>
            </a:r>
          </a:p>
          <a:p>
            <a:pPr marL="628650" lvl="1" indent="-171450">
              <a:buFont typeface="Arial" panose="020B0604020202020204" pitchFamily="34" charset="0"/>
              <a:buChar char="•"/>
            </a:pPr>
            <a:r>
              <a:rPr lang="en-US" sz="1200" dirty="0">
                <a:latin typeface="+mn-lt"/>
              </a:rPr>
              <a:t>The need of a username and password for a user to log into the system.</a:t>
            </a:r>
          </a:p>
          <a:p>
            <a:pPr marL="628650" lvl="1" indent="-171450">
              <a:buFont typeface="Arial" panose="020B0604020202020204" pitchFamily="34" charset="0"/>
              <a:buChar char="•"/>
            </a:pPr>
            <a:r>
              <a:rPr lang="en-US" sz="1200" dirty="0">
                <a:latin typeface="+mn-lt"/>
              </a:rPr>
              <a:t>Methods and best practices to secure the connection between the </a:t>
            </a:r>
            <a:r>
              <a:rPr lang="en-US" sz="1200" dirty="0" err="1">
                <a:latin typeface="+mn-lt"/>
              </a:rPr>
              <a:t>DriverPass</a:t>
            </a:r>
            <a:r>
              <a:rPr lang="en-US" sz="1200" dirty="0">
                <a:latin typeface="+mn-lt"/>
              </a:rPr>
              <a:t> system and external systems, such as that of the DMV and third-party cloud service.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mn-lt"/>
              </a:rPr>
              <a:t>Enabling the feature to </a:t>
            </a:r>
            <a:r>
              <a:rPr lang="en-US" sz="1200" dirty="0">
                <a:effectLst/>
                <a:latin typeface="+mn-lt"/>
              </a:rPr>
              <a:t>block any user attempts from logging into the system for 30 minutes after three unsuccessful attempts within 30 minutes. The admin-user and IT-user will be informed whenever there are six unsuccessful log-in attempts coming from the same internet protocol (IP) address within a 24 hours timeframe. The IP address maps the geographical location where the log-in was attempted.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mn-lt"/>
              </a:rPr>
              <a:t>The only way that a user can get their account unlocked is to contact </a:t>
            </a:r>
            <a:r>
              <a:rPr lang="en-US" sz="1200" dirty="0" err="1">
                <a:effectLst/>
                <a:latin typeface="+mn-lt"/>
              </a:rPr>
              <a:t>DriverPass</a:t>
            </a:r>
            <a:r>
              <a:rPr lang="en-US" sz="1200" dirty="0">
                <a:effectLst/>
                <a:latin typeface="+mn-lt"/>
              </a:rPr>
              <a:t>. Only an admin or IT access level can unlock locked accounts.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mn-lt"/>
              </a:rPr>
              <a:t>The system will track and keep records of all hacking attempts in order to continuously update and protect the </a:t>
            </a:r>
            <a:r>
              <a:rPr lang="en-US" sz="1200" dirty="0" err="1">
                <a:effectLst/>
                <a:latin typeface="+mn-lt"/>
              </a:rPr>
              <a:t>DriverPass</a:t>
            </a:r>
            <a:r>
              <a:rPr lang="en-US" sz="1200" dirty="0">
                <a:effectLst/>
                <a:latin typeface="+mn-lt"/>
              </a:rPr>
              <a:t> system from known attacks in the future. </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mn-lt"/>
              </a:rPr>
              <a:t>Notes: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There are two main limitations of the system design:</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rgbClr val="000000"/>
                </a:solidFill>
                <a:effectLst/>
                <a:latin typeface="+mn-lt"/>
              </a:rPr>
              <a:t>The system will not be accessible if the user does not have internet access.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rgbClr val="000000"/>
                </a:solidFill>
                <a:effectLst/>
                <a:latin typeface="+mn-lt"/>
              </a:rPr>
              <a:t>The system will not be accessible if the user does not have a mobile device or computer.</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3E5294BF-AB9A-6C4E-BB52-B9A813F9CA27}" type="datetime1">
              <a:rPr lang="en-US" smtClean="0"/>
              <a:t>10/24/22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B009DEBC-293E-D44E-BB6B-CDDD33DDBAB5}" type="datetime1">
              <a:rPr lang="en-US" smtClean="0"/>
              <a:t>10/24/22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7D0E523A-827C-7644-A41B-6EEDC7A8CB26}" type="datetime1">
              <a:rPr lang="en-US" smtClean="0"/>
              <a:t>10/24/22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3E76665A-BF5C-3542-ABC0-80856A0F5D73}" type="datetime1">
              <a:rPr lang="en-US" smtClean="0"/>
              <a:t>10/24/22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16C78377-8457-E54D-976E-47BF36331548}" type="datetime1">
              <a:rPr lang="en-US" smtClean="0"/>
              <a:t>10/24/22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92D11E0-2B07-C949-AD4B-6E27D19BE6DA}" type="datetime1">
              <a:rPr lang="en-US" smtClean="0"/>
              <a:t>10/24/22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6B094857-CA09-254E-88A2-B77445CC6EC3}" type="datetime1">
              <a:rPr lang="en-US" smtClean="0"/>
              <a:t>10/24/22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0DAEFBD2-033C-0A41-9E06-EC0C9E681A14}" type="datetime1">
              <a:rPr lang="en-US" smtClean="0"/>
              <a:t>10/24/22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FC894A77-4E88-0841-A767-503E73569CFA}" type="datetime1">
              <a:rPr lang="en-US" smtClean="0"/>
              <a:t>10/24/22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C4ECD780-F21D-ED4B-9BFE-7E5B63B3EB4B}" type="datetime1">
              <a:rPr lang="en-US" smtClean="0"/>
              <a:t>10/24/22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A3BF58D-ADA6-D84B-A283-2DEAF9A25F77}" type="datetime1">
              <a:rPr lang="en-US" smtClean="0"/>
              <a:t>10/24/22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0C3395-D93E-E64B-8541-98DDB9FEC407}" type="datetime1">
              <a:rPr lang="en-US" smtClean="0"/>
              <a:t>10/24/22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emf"/><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emf"/><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err="1">
                <a:solidFill>
                  <a:srgbClr val="FFFFFF"/>
                </a:solidFill>
              </a:rPr>
              <a:t>Quinnie</a:t>
            </a:r>
            <a:r>
              <a:rPr lang="en-US" dirty="0">
                <a:solidFill>
                  <a:srgbClr val="FFFFFF"/>
                </a:solidFill>
              </a:rPr>
              <a:t> Ho</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Functional requirements:</a:t>
            </a:r>
          </a:p>
          <a:p>
            <a:pPr marL="914400" lvl="1" indent="-457200">
              <a:buFont typeface="+mj-lt"/>
              <a:buAutoNum type="arabicPeriod"/>
            </a:pPr>
            <a:r>
              <a:rPr lang="en-US" sz="2000" dirty="0">
                <a:solidFill>
                  <a:srgbClr val="000000"/>
                </a:solidFill>
              </a:rPr>
              <a:t>The system shall allow creations of customer online accounts.</a:t>
            </a:r>
          </a:p>
          <a:p>
            <a:pPr marL="914400" lvl="1" indent="-457200">
              <a:buFont typeface="+mj-lt"/>
              <a:buAutoNum type="arabicPeriod"/>
            </a:pPr>
            <a:r>
              <a:rPr lang="en-US" sz="2000" dirty="0">
                <a:solidFill>
                  <a:srgbClr val="000000"/>
                </a:solidFill>
              </a:rPr>
              <a:t>The system shall allow creations of driving lesson reservations.</a:t>
            </a:r>
          </a:p>
          <a:p>
            <a:r>
              <a:rPr lang="en-US" sz="2400" dirty="0">
                <a:solidFill>
                  <a:srgbClr val="000000"/>
                </a:solidFill>
              </a:rPr>
              <a:t>Nonfunctional requirements:</a:t>
            </a:r>
          </a:p>
          <a:p>
            <a:pPr marL="914400" lvl="1" indent="-457200">
              <a:buFont typeface="+mj-lt"/>
              <a:buAutoNum type="arabicPeriod"/>
            </a:pPr>
            <a:r>
              <a:rPr lang="en-US" sz="2000" dirty="0">
                <a:solidFill>
                  <a:srgbClr val="000000"/>
                </a:solidFill>
              </a:rPr>
              <a:t>The system shall run on both a web-based and mobile environment.</a:t>
            </a:r>
          </a:p>
          <a:p>
            <a:pPr marL="914400" lvl="1" indent="-457200">
              <a:buFont typeface="+mj-lt"/>
              <a:buAutoNum type="arabicPeriod"/>
            </a:pPr>
            <a:r>
              <a:rPr lang="en-US" sz="2000" dirty="0">
                <a:solidFill>
                  <a:srgbClr val="000000"/>
                </a:solidFill>
              </a:rPr>
              <a:t>The system shall sync with the DMV database.</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6" name="Content Placeholder 5">
            <a:extLst>
              <a:ext uri="{FF2B5EF4-FFF2-40B4-BE49-F238E27FC236}">
                <a16:creationId xmlns:a16="http://schemas.microsoft.com/office/drawing/2014/main" id="{BD02E843-A541-A131-1105-509CF13A0B1C}"/>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r="20070" b="4836"/>
          <a:stretch/>
        </p:blipFill>
        <p:spPr>
          <a:xfrm flipH="1">
            <a:off x="8230980" y="0"/>
            <a:ext cx="1425647" cy="6858000"/>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10" name="Picture 9">
            <a:extLst>
              <a:ext uri="{FF2B5EF4-FFF2-40B4-BE49-F238E27FC236}">
                <a16:creationId xmlns:a16="http://schemas.microsoft.com/office/drawing/2014/main" id="{C0097F0A-4657-9691-CCC0-2ABAECF470E0}"/>
              </a:ext>
            </a:extLst>
          </p:cNvPr>
          <p:cNvPicPr>
            <a:picLocks noChangeAspect="1"/>
          </p:cNvPicPr>
          <p:nvPr/>
        </p:nvPicPr>
        <p:blipFill rotWithShape="1">
          <a:blip r:embed="rId5">
            <a:extLst>
              <a:ext uri="{28A0092B-C50C-407E-A947-70E740481C1C}">
                <a14:useLocalDpi xmlns:a14="http://schemas.microsoft.com/office/drawing/2010/main" val="0"/>
              </a:ext>
            </a:extLst>
          </a:blip>
          <a:srcRect l="37284" t="19282" r="3937" b="7695"/>
          <a:stretch/>
        </p:blipFill>
        <p:spPr bwMode="auto">
          <a:xfrm>
            <a:off x="5802071" y="795225"/>
            <a:ext cx="6389598" cy="5533857"/>
          </a:xfrm>
          <a:prstGeom prst="rect">
            <a:avLst/>
          </a:prstGeom>
          <a:noFill/>
          <a:ln>
            <a:noFill/>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484013" y="1627366"/>
            <a:ext cx="5306084" cy="5230634"/>
          </a:xfrm>
        </p:spPr>
        <p:txBody>
          <a:bodyPr anchor="ctr">
            <a:normAutofit lnSpcReduction="10000"/>
          </a:bodyPr>
          <a:lstStyle/>
          <a:p>
            <a:r>
              <a:rPr lang="en-US" sz="2400" dirty="0">
                <a:solidFill>
                  <a:srgbClr val="000000"/>
                </a:solidFill>
              </a:rPr>
              <a:t>Four different user access levels</a:t>
            </a:r>
          </a:p>
          <a:p>
            <a:r>
              <a:rPr lang="en-US" sz="2400" dirty="0">
                <a:solidFill>
                  <a:srgbClr val="000000"/>
                </a:solidFill>
              </a:rPr>
              <a:t>Functionality to track activities across all accounts</a:t>
            </a:r>
          </a:p>
          <a:p>
            <a:r>
              <a:rPr lang="en-US" sz="2400" dirty="0">
                <a:solidFill>
                  <a:srgbClr val="000000"/>
                </a:solidFill>
              </a:rPr>
              <a:t>Backup and security conducted through the cloud</a:t>
            </a:r>
          </a:p>
          <a:p>
            <a:r>
              <a:rPr lang="en-US" sz="2400" dirty="0">
                <a:solidFill>
                  <a:srgbClr val="000000"/>
                </a:solidFill>
              </a:rPr>
              <a:t>Ability for admin and IT access levels to reset password for any account</a:t>
            </a:r>
          </a:p>
          <a:p>
            <a:r>
              <a:rPr lang="en-US" sz="2400" dirty="0">
                <a:solidFill>
                  <a:srgbClr val="000000"/>
                </a:solidFill>
              </a:rPr>
              <a:t>Ability for customers to reset their personal account’s password</a:t>
            </a:r>
          </a:p>
          <a:p>
            <a:r>
              <a:rPr lang="en-US" sz="2400" dirty="0">
                <a:solidFill>
                  <a:srgbClr val="000000"/>
                </a:solidFill>
              </a:rPr>
              <a:t>Industry best practices and standards for: logging into a system, connecting an internal system to external systems, actions to take against multiple unsuccessful log-in attempts</a:t>
            </a:r>
          </a:p>
          <a:p>
            <a:endParaRPr lang="en-US" sz="2400" dirty="0">
              <a:solidFill>
                <a:srgbClr val="000000"/>
              </a:solidFill>
            </a:endParaRPr>
          </a:p>
          <a:p>
            <a:endParaRPr lang="en-US" sz="2400" dirty="0">
              <a:solidFill>
                <a:srgbClr val="000000"/>
              </a:solidFill>
            </a:endParaRPr>
          </a:p>
          <a:p>
            <a:endParaRPr lang="en-US" sz="2400" dirty="0">
              <a:solidFill>
                <a:srgbClr val="000000"/>
              </a:solidFill>
            </a:endParaRPr>
          </a:p>
          <a:p>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245837" y="1250101"/>
            <a:ext cx="5306084" cy="5230634"/>
          </a:xfrm>
        </p:spPr>
        <p:txBody>
          <a:bodyPr anchor="ctr">
            <a:normAutofit/>
          </a:bodyPr>
          <a:lstStyle/>
          <a:p>
            <a:r>
              <a:rPr lang="en-US" sz="2400" dirty="0">
                <a:solidFill>
                  <a:srgbClr val="000000"/>
                </a:solidFill>
              </a:rPr>
              <a:t>It will not be accessible if the user does not have internet access</a:t>
            </a:r>
          </a:p>
          <a:p>
            <a:r>
              <a:rPr lang="en-US" sz="2400" dirty="0">
                <a:solidFill>
                  <a:srgbClr val="000000"/>
                </a:solidFill>
              </a:rPr>
              <a:t>It will not be accessible if the user does not have a mobile device or computer</a:t>
            </a:r>
          </a:p>
          <a:p>
            <a:endParaRPr lang="en-US" sz="2400" dirty="0">
              <a:solidFill>
                <a:srgbClr val="000000"/>
              </a:solidFill>
            </a:endParaRPr>
          </a:p>
          <a:p>
            <a:endParaRPr lang="en-US" sz="2400" dirty="0">
              <a:solidFill>
                <a:srgbClr val="000000"/>
              </a:solidFill>
            </a:endParaRPr>
          </a:p>
          <a:p>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1745</TotalTime>
  <Words>1931</Words>
  <Application>Microsoft Macintosh PowerPoint</Application>
  <PresentationFormat>Widescreen</PresentationFormat>
  <Paragraphs>117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Ho, Quynh-Nhu</cp:lastModifiedBy>
  <cp:revision>88</cp:revision>
  <cp:lastPrinted>2022-10-23T23:57:00Z</cp:lastPrinted>
  <dcterms:created xsi:type="dcterms:W3CDTF">2019-10-14T02:36:52Z</dcterms:created>
  <dcterms:modified xsi:type="dcterms:W3CDTF">2022-10-23T23:59:02Z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