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62" r:id="rId4"/>
    <p:sldId id="274" r:id="rId5"/>
    <p:sldId id="291" r:id="rId6"/>
    <p:sldId id="263" r:id="rId7"/>
    <p:sldId id="264" r:id="rId8"/>
    <p:sldId id="279" r:id="rId9"/>
    <p:sldId id="289" r:id="rId10"/>
    <p:sldId id="273" r:id="rId11"/>
    <p:sldId id="288" r:id="rId12"/>
    <p:sldId id="292" r:id="rId13"/>
    <p:sldId id="290" r:id="rId14"/>
    <p:sldId id="29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71FF"/>
    <a:srgbClr val="C7A9F2"/>
    <a:srgbClr val="6037B1"/>
    <a:srgbClr val="ADADAD"/>
    <a:srgbClr val="A2A2A2"/>
    <a:srgbClr val="939393"/>
    <a:srgbClr val="62A336"/>
    <a:srgbClr val="E7B700"/>
    <a:srgbClr val="E66C18"/>
    <a:srgbClr val="61A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2" y="88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4361-BD89-47F1-84E6-B45880F4F41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57B2-A466-4000-9FE3-5583915A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4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4361-BD89-47F1-84E6-B45880F4F41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57B2-A466-4000-9FE3-5583915A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8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4361-BD89-47F1-84E6-B45880F4F41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57B2-A466-4000-9FE3-5583915A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9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4361-BD89-47F1-84E6-B45880F4F41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57B2-A466-4000-9FE3-5583915A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1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4361-BD89-47F1-84E6-B45880F4F41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57B2-A466-4000-9FE3-5583915A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4361-BD89-47F1-84E6-B45880F4F41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57B2-A466-4000-9FE3-5583915A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6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4361-BD89-47F1-84E6-B45880F4F41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57B2-A466-4000-9FE3-5583915A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9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4361-BD89-47F1-84E6-B45880F4F41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57B2-A466-4000-9FE3-5583915A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9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4361-BD89-47F1-84E6-B45880F4F41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57B2-A466-4000-9FE3-5583915A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4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4361-BD89-47F1-84E6-B45880F4F41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57B2-A466-4000-9FE3-5583915A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87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4361-BD89-47F1-84E6-B45880F4F41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57B2-A466-4000-9FE3-5583915A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8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24361-BD89-47F1-84E6-B45880F4F41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57B2-A466-4000-9FE3-5583915A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Orchestration and Swordfish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Philip </a:t>
            </a:r>
            <a:r>
              <a:rPr lang="en-US" dirty="0" err="1"/>
              <a:t>Kufeldt</a:t>
            </a:r>
            <a:endParaRPr lang="en-US" dirty="0"/>
          </a:p>
          <a:p>
            <a:r>
              <a:rPr lang="en-US" dirty="0"/>
              <a:t>SNIA TC Member</a:t>
            </a:r>
          </a:p>
          <a:p>
            <a:endParaRPr lang="en-US" dirty="0"/>
          </a:p>
          <a:p>
            <a:r>
              <a:rPr lang="en-US" dirty="0" err="1"/>
              <a:t>Qiuxin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182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CSI Direction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187290" y="2631533"/>
            <a:ext cx="2377440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Master Node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18413" y="5519800"/>
            <a:ext cx="9144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</a:t>
            </a:r>
            <a:r>
              <a:rPr lang="en-US" baseline="-25000" dirty="0"/>
              <a:t>v1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759080" y="5040894"/>
            <a:ext cx="1" cy="478906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77218" y="473310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VMAPI</a:t>
            </a:r>
            <a:r>
              <a:rPr lang="en-US" baseline="-25000" dirty="0"/>
              <a:t>v1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179347" y="4784076"/>
            <a:ext cx="0" cy="735724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07102" y="44598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FMAPI</a:t>
            </a:r>
            <a:r>
              <a:rPr lang="en-US" baseline="-25000" dirty="0"/>
              <a:t>v1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12545" y="5519800"/>
            <a:ext cx="914400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</a:t>
            </a:r>
            <a:r>
              <a:rPr lang="en-US" baseline="-25000" dirty="0"/>
              <a:t>v2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253212" y="5040894"/>
            <a:ext cx="1" cy="478906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71350" y="473310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VMAPI</a:t>
            </a:r>
            <a:r>
              <a:rPr lang="en-US" baseline="-25000" dirty="0"/>
              <a:t>v2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673479" y="4784076"/>
            <a:ext cx="0" cy="735724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01234" y="44598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FMAPI</a:t>
            </a:r>
            <a:r>
              <a:rPr lang="en-US" baseline="-25000" dirty="0"/>
              <a:t>v2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930048" y="5519800"/>
            <a:ext cx="914400" cy="914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</a:t>
            </a:r>
            <a:r>
              <a:rPr lang="en-US" baseline="-25000" dirty="0"/>
              <a:t>v3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670715" y="5040894"/>
            <a:ext cx="1" cy="478906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188853" y="473310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VMAPI</a:t>
            </a:r>
            <a:r>
              <a:rPr lang="en-US" baseline="-25000" dirty="0"/>
              <a:t>v3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090982" y="4784076"/>
            <a:ext cx="0" cy="735724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618737" y="44598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FMAPI</a:t>
            </a:r>
            <a:r>
              <a:rPr lang="en-US" baseline="-25000" dirty="0"/>
              <a:t>v3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310641" y="5519800"/>
            <a:ext cx="914400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</a:t>
            </a:r>
            <a:r>
              <a:rPr lang="en-US" baseline="-25000" dirty="0" err="1"/>
              <a:t>vN</a:t>
            </a:r>
            <a:endParaRPr lang="en-US" baseline="-25000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9051308" y="5040894"/>
            <a:ext cx="1" cy="478906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569446" y="4733103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VMAPI</a:t>
            </a:r>
            <a:r>
              <a:rPr lang="en-US" baseline="-25000" dirty="0" err="1"/>
              <a:t>vN</a:t>
            </a:r>
            <a:endParaRPr lang="en-US" baseline="-250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8471575" y="4784076"/>
            <a:ext cx="0" cy="735724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999330" y="445983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FMAPI</a:t>
            </a:r>
            <a:r>
              <a:rPr lang="en-US" baseline="-25000" dirty="0" err="1"/>
              <a:t>vN</a:t>
            </a:r>
            <a:endParaRPr lang="en-US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7282100" y="5425207"/>
            <a:ext cx="55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…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512545" y="1733084"/>
            <a:ext cx="914400" cy="1828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Node</a:t>
            </a:r>
          </a:p>
        </p:txBody>
      </p:sp>
      <p:sp>
        <p:nvSpPr>
          <p:cNvPr id="28" name="Cube 27"/>
          <p:cNvSpPr/>
          <p:nvPr/>
        </p:nvSpPr>
        <p:spPr>
          <a:xfrm>
            <a:off x="4580411" y="2991357"/>
            <a:ext cx="548640" cy="5486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aseline="-25000" dirty="0"/>
              <a:t>CSI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596104" y="3434207"/>
            <a:ext cx="182880" cy="1828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773754" y="3434207"/>
            <a:ext cx="182880" cy="1828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61" name="Cube 60"/>
          <p:cNvSpPr/>
          <p:nvPr/>
        </p:nvSpPr>
        <p:spPr>
          <a:xfrm>
            <a:off x="1242384" y="2997293"/>
            <a:ext cx="548640" cy="5486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aseline="-25000" dirty="0"/>
              <a:t>CSI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258077" y="3440143"/>
            <a:ext cx="182880" cy="1828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435727" y="3440143"/>
            <a:ext cx="182880" cy="1828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64" name="Cube 63"/>
          <p:cNvSpPr/>
          <p:nvPr/>
        </p:nvSpPr>
        <p:spPr>
          <a:xfrm>
            <a:off x="531175" y="6158271"/>
            <a:ext cx="365760" cy="3657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896935" y="6270115"/>
            <a:ext cx="7216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Container</a:t>
            </a:r>
          </a:p>
        </p:txBody>
      </p:sp>
      <p:sp>
        <p:nvSpPr>
          <p:cNvPr id="66" name="Cube 65"/>
          <p:cNvSpPr/>
          <p:nvPr/>
        </p:nvSpPr>
        <p:spPr>
          <a:xfrm>
            <a:off x="1806717" y="2997293"/>
            <a:ext cx="548640" cy="54864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aseline="-25000" dirty="0"/>
              <a:t>CSI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822410" y="3440143"/>
            <a:ext cx="182880" cy="1828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000060" y="3440143"/>
            <a:ext cx="182880" cy="1828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69" name="Cube 68"/>
          <p:cNvSpPr/>
          <p:nvPr/>
        </p:nvSpPr>
        <p:spPr>
          <a:xfrm>
            <a:off x="2961315" y="2997293"/>
            <a:ext cx="548640" cy="548640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aseline="-25000" dirty="0"/>
              <a:t>CSI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977008" y="3440143"/>
            <a:ext cx="182880" cy="1828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154658" y="3440143"/>
            <a:ext cx="182880" cy="1828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72" name="Cube 71"/>
          <p:cNvSpPr/>
          <p:nvPr/>
        </p:nvSpPr>
        <p:spPr>
          <a:xfrm>
            <a:off x="2384016" y="2997293"/>
            <a:ext cx="548640" cy="548640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aseline="-25000" dirty="0"/>
              <a:t>CSI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99709" y="3440143"/>
            <a:ext cx="182880" cy="1828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577359" y="3440143"/>
            <a:ext cx="182880" cy="1828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516459" y="1727148"/>
            <a:ext cx="1280160" cy="1828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Node</a:t>
            </a:r>
          </a:p>
        </p:txBody>
      </p:sp>
      <p:sp>
        <p:nvSpPr>
          <p:cNvPr id="76" name="Cube 75"/>
          <p:cNvSpPr/>
          <p:nvPr/>
        </p:nvSpPr>
        <p:spPr>
          <a:xfrm>
            <a:off x="5584325" y="2985421"/>
            <a:ext cx="548640" cy="54864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aseline="-25000" dirty="0"/>
              <a:t>CSI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600018" y="3428271"/>
            <a:ext cx="182880" cy="1828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777668" y="3428271"/>
            <a:ext cx="182880" cy="1828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79" name="Cube 78"/>
          <p:cNvSpPr/>
          <p:nvPr/>
        </p:nvSpPr>
        <p:spPr>
          <a:xfrm>
            <a:off x="6173794" y="2985421"/>
            <a:ext cx="548640" cy="548640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aseline="-25000" dirty="0"/>
              <a:t>CSI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189487" y="3428271"/>
            <a:ext cx="182880" cy="1828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367137" y="3428271"/>
            <a:ext cx="182880" cy="1828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84" name="Cube 83"/>
          <p:cNvSpPr/>
          <p:nvPr/>
        </p:nvSpPr>
        <p:spPr>
          <a:xfrm>
            <a:off x="4580411" y="2459002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85" name="Cube 84"/>
          <p:cNvSpPr/>
          <p:nvPr/>
        </p:nvSpPr>
        <p:spPr>
          <a:xfrm>
            <a:off x="4995171" y="2461191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82" name="Cube 81"/>
          <p:cNvSpPr/>
          <p:nvPr/>
        </p:nvSpPr>
        <p:spPr>
          <a:xfrm>
            <a:off x="4580411" y="2126220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83" name="Cube 82"/>
          <p:cNvSpPr/>
          <p:nvPr/>
        </p:nvSpPr>
        <p:spPr>
          <a:xfrm>
            <a:off x="4995171" y="2128409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86" name="Cube 85"/>
          <p:cNvSpPr/>
          <p:nvPr/>
        </p:nvSpPr>
        <p:spPr>
          <a:xfrm>
            <a:off x="5718205" y="2453311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87" name="Cube 86"/>
          <p:cNvSpPr/>
          <p:nvPr/>
        </p:nvSpPr>
        <p:spPr>
          <a:xfrm>
            <a:off x="6132965" y="2455500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88" name="Cube 87"/>
          <p:cNvSpPr/>
          <p:nvPr/>
        </p:nvSpPr>
        <p:spPr>
          <a:xfrm>
            <a:off x="5718205" y="2120529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89" name="Cube 88"/>
          <p:cNvSpPr/>
          <p:nvPr/>
        </p:nvSpPr>
        <p:spPr>
          <a:xfrm>
            <a:off x="6132965" y="2122718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847223" y="1727105"/>
            <a:ext cx="914400" cy="1828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Node</a:t>
            </a:r>
          </a:p>
        </p:txBody>
      </p:sp>
      <p:sp>
        <p:nvSpPr>
          <p:cNvPr id="91" name="Cube 90"/>
          <p:cNvSpPr/>
          <p:nvPr/>
        </p:nvSpPr>
        <p:spPr>
          <a:xfrm>
            <a:off x="6915089" y="2985378"/>
            <a:ext cx="548640" cy="548640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aseline="-25000" dirty="0"/>
              <a:t>CSI</a:t>
            </a:r>
          </a:p>
        </p:txBody>
      </p:sp>
      <p:sp>
        <p:nvSpPr>
          <p:cNvPr id="92" name="Rectangle 91"/>
          <p:cNvSpPr/>
          <p:nvPr/>
        </p:nvSpPr>
        <p:spPr>
          <a:xfrm>
            <a:off x="6930782" y="3428228"/>
            <a:ext cx="182880" cy="1828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108432" y="3428228"/>
            <a:ext cx="182880" cy="1828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94" name="Cube 93"/>
          <p:cNvSpPr/>
          <p:nvPr/>
        </p:nvSpPr>
        <p:spPr>
          <a:xfrm>
            <a:off x="6915089" y="2453023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95" name="Cube 94"/>
          <p:cNvSpPr/>
          <p:nvPr/>
        </p:nvSpPr>
        <p:spPr>
          <a:xfrm>
            <a:off x="7329849" y="2455212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96" name="Cube 95"/>
          <p:cNvSpPr/>
          <p:nvPr/>
        </p:nvSpPr>
        <p:spPr>
          <a:xfrm>
            <a:off x="6915089" y="2120241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97" name="Cube 96"/>
          <p:cNvSpPr/>
          <p:nvPr/>
        </p:nvSpPr>
        <p:spPr>
          <a:xfrm>
            <a:off x="7329849" y="2122430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814782" y="1727105"/>
            <a:ext cx="914400" cy="1828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Node</a:t>
            </a:r>
          </a:p>
        </p:txBody>
      </p:sp>
      <p:sp>
        <p:nvSpPr>
          <p:cNvPr id="99" name="Cube 98"/>
          <p:cNvSpPr/>
          <p:nvPr/>
        </p:nvSpPr>
        <p:spPr>
          <a:xfrm>
            <a:off x="7882648" y="2985378"/>
            <a:ext cx="548640" cy="548640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aseline="-25000" dirty="0"/>
              <a:t>CSI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7898341" y="3428228"/>
            <a:ext cx="182880" cy="1828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8075991" y="3428228"/>
            <a:ext cx="182880" cy="1828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102" name="Cube 101"/>
          <p:cNvSpPr/>
          <p:nvPr/>
        </p:nvSpPr>
        <p:spPr>
          <a:xfrm>
            <a:off x="7882648" y="2453023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103" name="Cube 102"/>
          <p:cNvSpPr/>
          <p:nvPr/>
        </p:nvSpPr>
        <p:spPr>
          <a:xfrm>
            <a:off x="8297408" y="2455212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104" name="Cube 103"/>
          <p:cNvSpPr/>
          <p:nvPr/>
        </p:nvSpPr>
        <p:spPr>
          <a:xfrm>
            <a:off x="7882648" y="2120241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105" name="Cube 104"/>
          <p:cNvSpPr/>
          <p:nvPr/>
        </p:nvSpPr>
        <p:spPr>
          <a:xfrm>
            <a:off x="8297408" y="2122430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8797048" y="1733627"/>
            <a:ext cx="2377440" cy="1828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Node</a:t>
            </a:r>
          </a:p>
        </p:txBody>
      </p:sp>
      <p:sp>
        <p:nvSpPr>
          <p:cNvPr id="107" name="Cube 106"/>
          <p:cNvSpPr/>
          <p:nvPr/>
        </p:nvSpPr>
        <p:spPr>
          <a:xfrm>
            <a:off x="8864914" y="2991900"/>
            <a:ext cx="548640" cy="54864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aseline="-25000" dirty="0"/>
              <a:t>CSI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8880607" y="3434750"/>
            <a:ext cx="182880" cy="1828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058257" y="3434750"/>
            <a:ext cx="182880" cy="1828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110" name="Cube 109"/>
          <p:cNvSpPr/>
          <p:nvPr/>
        </p:nvSpPr>
        <p:spPr>
          <a:xfrm>
            <a:off x="9454383" y="2991900"/>
            <a:ext cx="548640" cy="548640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aseline="-25000" dirty="0"/>
              <a:t>CSI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9470076" y="3434750"/>
            <a:ext cx="182880" cy="1828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9647726" y="3434750"/>
            <a:ext cx="182880" cy="1828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113" name="Cube 112"/>
          <p:cNvSpPr/>
          <p:nvPr/>
        </p:nvSpPr>
        <p:spPr>
          <a:xfrm>
            <a:off x="8998794" y="2459790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114" name="Cube 113"/>
          <p:cNvSpPr/>
          <p:nvPr/>
        </p:nvSpPr>
        <p:spPr>
          <a:xfrm>
            <a:off x="9413554" y="2461979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115" name="Cube 114"/>
          <p:cNvSpPr/>
          <p:nvPr/>
        </p:nvSpPr>
        <p:spPr>
          <a:xfrm>
            <a:off x="8998794" y="2127008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116" name="Cube 115"/>
          <p:cNvSpPr/>
          <p:nvPr/>
        </p:nvSpPr>
        <p:spPr>
          <a:xfrm>
            <a:off x="9413554" y="2129197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117" name="Cube 116"/>
          <p:cNvSpPr/>
          <p:nvPr/>
        </p:nvSpPr>
        <p:spPr>
          <a:xfrm>
            <a:off x="9998528" y="2973968"/>
            <a:ext cx="548640" cy="548640"/>
          </a:xfrm>
          <a:prstGeom prst="cub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aseline="-25000" dirty="0"/>
              <a:t>CSI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10014221" y="3416818"/>
            <a:ext cx="182880" cy="18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0191871" y="3416818"/>
            <a:ext cx="182880" cy="18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120" name="Cube 119"/>
          <p:cNvSpPr/>
          <p:nvPr/>
        </p:nvSpPr>
        <p:spPr>
          <a:xfrm>
            <a:off x="10587997" y="2973968"/>
            <a:ext cx="548640" cy="548640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aseline="-25000" dirty="0"/>
              <a:t>CSI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0603690" y="3416818"/>
            <a:ext cx="182880" cy="1828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10781340" y="3416818"/>
            <a:ext cx="182880" cy="1828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123" name="Cube 122"/>
          <p:cNvSpPr/>
          <p:nvPr/>
        </p:nvSpPr>
        <p:spPr>
          <a:xfrm>
            <a:off x="9823170" y="2458186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124" name="Cube 123"/>
          <p:cNvSpPr/>
          <p:nvPr/>
        </p:nvSpPr>
        <p:spPr>
          <a:xfrm>
            <a:off x="10237930" y="2460375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125" name="Cube 124"/>
          <p:cNvSpPr/>
          <p:nvPr/>
        </p:nvSpPr>
        <p:spPr>
          <a:xfrm>
            <a:off x="9823170" y="2125404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  <p:sp>
        <p:nvSpPr>
          <p:cNvPr id="126" name="Cube 125"/>
          <p:cNvSpPr/>
          <p:nvPr/>
        </p:nvSpPr>
        <p:spPr>
          <a:xfrm>
            <a:off x="10237930" y="2127593"/>
            <a:ext cx="365760" cy="36576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200" baseline="-25000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06146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CSI Problems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CSI defines an abstraction that creates an opaque conduit to Storage Array</a:t>
            </a:r>
          </a:p>
          <a:p>
            <a:pPr lvl="1"/>
            <a:r>
              <a:rPr lang="en-US" dirty="0"/>
              <a:t>Orchestration layer is only concerned with size and name at this point</a:t>
            </a:r>
          </a:p>
          <a:p>
            <a:pPr lvl="1"/>
            <a:r>
              <a:rPr lang="en-US" dirty="0"/>
              <a:t>Container writer must provide array specific blob</a:t>
            </a:r>
          </a:p>
          <a:p>
            <a:r>
              <a:rPr lang="en-US" dirty="0"/>
              <a:t>Simple provisioning interface only</a:t>
            </a:r>
          </a:p>
          <a:p>
            <a:pPr lvl="1"/>
            <a:r>
              <a:rPr lang="en-US" dirty="0"/>
              <a:t>Even snapshots and replications deferred</a:t>
            </a:r>
          </a:p>
          <a:p>
            <a:pPr lvl="1"/>
            <a:r>
              <a:rPr lang="en-US" dirty="0"/>
              <a:t>No object support</a:t>
            </a:r>
          </a:p>
          <a:p>
            <a:pPr lvl="1"/>
            <a:r>
              <a:rPr lang="en-US" dirty="0"/>
              <a:t>No tenancy </a:t>
            </a:r>
          </a:p>
          <a:p>
            <a:pPr lvl="1"/>
            <a:r>
              <a:rPr lang="en-US" dirty="0"/>
              <a:t>No storage scheduling</a:t>
            </a:r>
          </a:p>
          <a:p>
            <a:pPr lvl="2"/>
            <a:r>
              <a:rPr lang="en-US" dirty="0"/>
              <a:t>No classes of service</a:t>
            </a:r>
          </a:p>
          <a:p>
            <a:pPr lvl="1"/>
            <a:r>
              <a:rPr lang="en-US" dirty="0"/>
              <a:t>No unified management APIs</a:t>
            </a:r>
          </a:p>
          <a:p>
            <a:pPr lvl="2"/>
            <a:r>
              <a:rPr lang="en-US" dirty="0"/>
              <a:t>No events </a:t>
            </a:r>
            <a:r>
              <a:rPr lang="en-US" dirty="0" err="1"/>
              <a:t>mangement</a:t>
            </a:r>
            <a:endParaRPr lang="en-US" dirty="0"/>
          </a:p>
          <a:p>
            <a:pPr lvl="2"/>
            <a:r>
              <a:rPr lang="en-US" dirty="0"/>
              <a:t>No log management</a:t>
            </a:r>
          </a:p>
          <a:p>
            <a:pPr lvl="2"/>
            <a:r>
              <a:rPr lang="en-US" dirty="0"/>
              <a:t>No performance monitoring</a:t>
            </a:r>
          </a:p>
          <a:p>
            <a:pPr lvl="2"/>
            <a:r>
              <a:rPr lang="en-US" dirty="0"/>
              <a:t>No migration services</a:t>
            </a:r>
          </a:p>
          <a:p>
            <a:r>
              <a:rPr lang="en-US" dirty="0"/>
              <a:t>If there were only a unified model that dealt with all these …..</a:t>
            </a:r>
          </a:p>
          <a:p>
            <a:pPr lvl="1"/>
            <a:r>
              <a:rPr lang="en-US" dirty="0"/>
              <a:t>Perhaps a tail-walking, bill-shaking, powerful beast ….</a:t>
            </a:r>
          </a:p>
        </p:txBody>
      </p:sp>
    </p:spTree>
    <p:extLst>
      <p:ext uri="{BB962C8B-B14F-4D97-AF65-F5344CB8AC3E}">
        <p14:creationId xmlns:p14="http://schemas.microsoft.com/office/powerpoint/2010/main" val="3862431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F9C2-09CF-4117-81DC-F47FB1DB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SNIA Swordfish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ECE27-131D-444D-9BD0-39C0EDE1F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223236" cy="4351338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An extension of</a:t>
            </a:r>
          </a:p>
          <a:p>
            <a:pPr lvl="1"/>
            <a:r>
              <a:rPr lang="en-US" dirty="0"/>
              <a:t>Like Redfish it uses REST, JSON and OData</a:t>
            </a:r>
          </a:p>
          <a:p>
            <a:r>
              <a:rPr lang="en-US" dirty="0"/>
              <a:t>Provides a Scalable Storage Management Model</a:t>
            </a:r>
          </a:p>
          <a:p>
            <a:pPr lvl="1"/>
            <a:r>
              <a:rPr lang="en-US" dirty="0"/>
              <a:t>Task based, hiding details unless you want to drill down</a:t>
            </a:r>
          </a:p>
          <a:p>
            <a:r>
              <a:rPr lang="en-US" dirty="0"/>
              <a:t>Model provides for</a:t>
            </a:r>
          </a:p>
          <a:p>
            <a:pPr lvl="1"/>
            <a:r>
              <a:rPr lang="en-US" dirty="0"/>
              <a:t>Organizing an arrays  storage service</a:t>
            </a:r>
          </a:p>
          <a:p>
            <a:pPr lvl="1"/>
            <a:r>
              <a:rPr lang="en-US" dirty="0"/>
              <a:t>Provisioning of disks, volumes, filesystems, AND shares</a:t>
            </a:r>
          </a:p>
          <a:p>
            <a:pPr lvl="2"/>
            <a:r>
              <a:rPr lang="en-US" dirty="0"/>
              <a:t>TBD: Objects</a:t>
            </a:r>
          </a:p>
          <a:p>
            <a:pPr lvl="2"/>
            <a:r>
              <a:rPr lang="en-US" dirty="0"/>
              <a:t>TBD: Persistent Memory volumes and filesystems</a:t>
            </a:r>
          </a:p>
          <a:p>
            <a:pPr lvl="1"/>
            <a:r>
              <a:rPr lang="en-US" dirty="0"/>
              <a:t>Snapshots and replicas</a:t>
            </a:r>
          </a:p>
          <a:p>
            <a:pPr lvl="1"/>
            <a:r>
              <a:rPr lang="en-US" dirty="0"/>
              <a:t>Events, triggers, logs and performance data</a:t>
            </a:r>
          </a:p>
          <a:p>
            <a:r>
              <a:rPr lang="en-US" dirty="0"/>
              <a:t>Swordfish is more than a physical array storage service/management API</a:t>
            </a:r>
          </a:p>
          <a:p>
            <a:pPr lvl="1"/>
            <a:r>
              <a:rPr lang="en-US" dirty="0"/>
              <a:t>It can also be a unifying virtual storage service that is composed of other storage 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7D8C3B-DF03-41DB-ADDB-7131EBEA3C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6976" y="438822"/>
            <a:ext cx="4131286" cy="43761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46EEA3-E2D3-4174-9FF9-2F65EEC839C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3759" y="1482233"/>
            <a:ext cx="1272517" cy="89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65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70957" y="3143855"/>
            <a:ext cx="7315200" cy="1371600"/>
          </a:xfrm>
          <a:prstGeom prst="rect">
            <a:avLst/>
          </a:prstGeom>
          <a:solidFill>
            <a:srgbClr val="C7A9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Swordfish Solution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8413" y="5519800"/>
            <a:ext cx="9144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SA</a:t>
            </a:r>
            <a:r>
              <a:rPr lang="en-US" baseline="-25000" dirty="0"/>
              <a:t>v1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3475613" y="3776265"/>
            <a:ext cx="0" cy="1743535"/>
          </a:xfrm>
          <a:prstGeom prst="straightConnector1">
            <a:avLst/>
          </a:prstGeom>
          <a:ln>
            <a:solidFill>
              <a:srgbClr val="6037B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61747" y="502867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SF API</a:t>
            </a:r>
            <a:endParaRPr lang="en-US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4512545" y="5519800"/>
            <a:ext cx="914400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SA</a:t>
            </a:r>
            <a:r>
              <a:rPr lang="en-US" baseline="-25000" dirty="0"/>
              <a:t>v2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30048" y="5519800"/>
            <a:ext cx="914400" cy="914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SA</a:t>
            </a:r>
            <a:r>
              <a:rPr lang="en-US" baseline="-25000" dirty="0"/>
              <a:t>v3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10641" y="5519800"/>
            <a:ext cx="914400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/>
              <a:t>SA</a:t>
            </a:r>
            <a:r>
              <a:rPr lang="en-US" baseline="-25000" dirty="0" err="1"/>
              <a:t>vN</a:t>
            </a:r>
            <a:endParaRPr lang="en-US" baseline="-250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9051308" y="5040894"/>
            <a:ext cx="1" cy="478906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979296" y="507437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VMAPI</a:t>
            </a:r>
            <a:r>
              <a:rPr lang="en-US" baseline="-25000" dirty="0" err="1"/>
              <a:t>vN</a:t>
            </a:r>
            <a:endParaRPr lang="en-US" baseline="-250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8471575" y="4784076"/>
            <a:ext cx="0" cy="735724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471575" y="468830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FMAPI</a:t>
            </a:r>
            <a:r>
              <a:rPr lang="en-US" baseline="-25000" dirty="0" err="1"/>
              <a:t>vN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7282100" y="5425207"/>
            <a:ext cx="55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…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83468" y="1569362"/>
            <a:ext cx="2286000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Kubernettes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555568" y="1573769"/>
            <a:ext cx="2286000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027668" y="1583498"/>
            <a:ext cx="2286000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Docker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499768" y="1569362"/>
            <a:ext cx="2286000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OpenStack</a:t>
            </a:r>
            <a:endParaRPr lang="en-US" dirty="0"/>
          </a:p>
          <a:p>
            <a:pPr algn="ctr"/>
            <a:r>
              <a:rPr lang="en-US" dirty="0"/>
              <a:t>Nova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727297" y="3294385"/>
            <a:ext cx="6989722" cy="457200"/>
          </a:xfrm>
          <a:prstGeom prst="rect">
            <a:avLst/>
          </a:prstGeom>
          <a:solidFill>
            <a:srgbClr val="6037B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kern="0" dirty="0"/>
              <a:t>SF SS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079257" y="2392322"/>
            <a:ext cx="182880" cy="182880"/>
          </a:xfrm>
          <a:prstGeom prst="rect">
            <a:avLst/>
          </a:prstGeom>
          <a:solidFill>
            <a:srgbClr val="C7A9F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331331" y="2392322"/>
            <a:ext cx="182880" cy="182880"/>
          </a:xfrm>
          <a:prstGeom prst="rect">
            <a:avLst/>
          </a:prstGeom>
          <a:solidFill>
            <a:srgbClr val="C7A9F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565205" y="2382003"/>
            <a:ext cx="182880" cy="182880"/>
          </a:xfrm>
          <a:prstGeom prst="rect">
            <a:avLst/>
          </a:prstGeom>
          <a:solidFill>
            <a:srgbClr val="C7A9F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817279" y="2382003"/>
            <a:ext cx="182880" cy="182880"/>
          </a:xfrm>
          <a:prstGeom prst="rect">
            <a:avLst/>
          </a:prstGeom>
          <a:solidFill>
            <a:srgbClr val="C7A9F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043075" y="2392322"/>
            <a:ext cx="182880" cy="182880"/>
          </a:xfrm>
          <a:prstGeom prst="rect">
            <a:avLst/>
          </a:prstGeom>
          <a:solidFill>
            <a:srgbClr val="C7A9F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295149" y="2392322"/>
            <a:ext cx="182880" cy="182880"/>
          </a:xfrm>
          <a:prstGeom prst="rect">
            <a:avLst/>
          </a:prstGeom>
          <a:solidFill>
            <a:srgbClr val="C7A9F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85" name="Rectangle 84"/>
          <p:cNvSpPr/>
          <p:nvPr/>
        </p:nvSpPr>
        <p:spPr>
          <a:xfrm>
            <a:off x="9469221" y="2392322"/>
            <a:ext cx="182880" cy="182880"/>
          </a:xfrm>
          <a:prstGeom prst="rect">
            <a:avLst/>
          </a:prstGeom>
          <a:solidFill>
            <a:srgbClr val="C7A9F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86" name="Rectangle 85"/>
          <p:cNvSpPr/>
          <p:nvPr/>
        </p:nvSpPr>
        <p:spPr>
          <a:xfrm>
            <a:off x="9721295" y="2392322"/>
            <a:ext cx="182880" cy="182880"/>
          </a:xfrm>
          <a:prstGeom prst="rect">
            <a:avLst/>
          </a:prstGeom>
          <a:solidFill>
            <a:srgbClr val="C7A9F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3948C6C-CD53-4587-9306-BD8AF466C20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36860" y="5708059"/>
            <a:ext cx="802494" cy="85006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DE86F9C-988D-4C32-A372-AF1BB93D5D22}"/>
              </a:ext>
            </a:extLst>
          </p:cNvPr>
          <p:cNvSpPr txBox="1"/>
          <p:nvPr/>
        </p:nvSpPr>
        <p:spPr>
          <a:xfrm>
            <a:off x="304530" y="5625261"/>
            <a:ext cx="2298899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Key </a:t>
            </a:r>
          </a:p>
          <a:p>
            <a:r>
              <a:rPr lang="en-US" sz="1200" b="1" dirty="0"/>
              <a:t>SA = Storage Array</a:t>
            </a:r>
          </a:p>
          <a:p>
            <a:r>
              <a:rPr lang="en-US" sz="1200" b="1" dirty="0"/>
              <a:t>SAv1 = Storage Array Vendor 1</a:t>
            </a:r>
          </a:p>
          <a:p>
            <a:r>
              <a:rPr lang="en-US" sz="1200" b="1" dirty="0"/>
              <a:t>SFAPI = Swordfish REST API</a:t>
            </a:r>
          </a:p>
          <a:p>
            <a:r>
              <a:rPr lang="en-US" sz="1200" b="1" dirty="0"/>
              <a:t>SF SS = Swordfish Storage Service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004D797-158A-41F2-A58A-48FD562C6A4C}"/>
              </a:ext>
            </a:extLst>
          </p:cNvPr>
          <p:cNvCxnSpPr>
            <a:cxnSpLocks/>
            <a:stCxn id="64" idx="0"/>
            <a:endCxn id="73" idx="2"/>
          </p:cNvCxnSpPr>
          <p:nvPr/>
        </p:nvCxnSpPr>
        <p:spPr>
          <a:xfrm flipH="1" flipV="1">
            <a:off x="2170697" y="2575202"/>
            <a:ext cx="4051461" cy="719183"/>
          </a:xfrm>
          <a:prstGeom prst="straightConnector1">
            <a:avLst/>
          </a:prstGeom>
          <a:ln>
            <a:solidFill>
              <a:srgbClr val="6037B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79AD9D9-17EF-4644-8273-AE95A3E69EF0}"/>
              </a:ext>
            </a:extLst>
          </p:cNvPr>
          <p:cNvSpPr txBox="1"/>
          <p:nvPr/>
        </p:nvSpPr>
        <p:spPr>
          <a:xfrm>
            <a:off x="5896289" y="285302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SF API</a:t>
            </a:r>
            <a:endParaRPr lang="en-US" baseline="-250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6EC69F-3F74-4DC5-B2CB-D8ACDDC0EA68}"/>
              </a:ext>
            </a:extLst>
          </p:cNvPr>
          <p:cNvSpPr/>
          <p:nvPr/>
        </p:nvSpPr>
        <p:spPr>
          <a:xfrm>
            <a:off x="3155573" y="5519800"/>
            <a:ext cx="640080" cy="365760"/>
          </a:xfrm>
          <a:prstGeom prst="rect">
            <a:avLst/>
          </a:prstGeom>
          <a:solidFill>
            <a:srgbClr val="6037B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kern="0" dirty="0"/>
              <a:t>SF SS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B49793D-4E52-430C-B1EB-24E80118E426}"/>
              </a:ext>
            </a:extLst>
          </p:cNvPr>
          <p:cNvSpPr/>
          <p:nvPr/>
        </p:nvSpPr>
        <p:spPr>
          <a:xfrm>
            <a:off x="8385739" y="4087951"/>
            <a:ext cx="640080" cy="365760"/>
          </a:xfrm>
          <a:prstGeom prst="rect">
            <a:avLst/>
          </a:prstGeom>
          <a:solidFill>
            <a:srgbClr val="6037B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kern="0" dirty="0"/>
              <a:t>SF SS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3118B24-DFEC-469F-A110-0C78D0638EB9}"/>
              </a:ext>
            </a:extLst>
          </p:cNvPr>
          <p:cNvSpPr/>
          <p:nvPr/>
        </p:nvSpPr>
        <p:spPr>
          <a:xfrm>
            <a:off x="8471882" y="4402673"/>
            <a:ext cx="182880" cy="1828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B2CA18D-2BB9-4E3F-848A-9AAADDA67C42}"/>
              </a:ext>
            </a:extLst>
          </p:cNvPr>
          <p:cNvSpPr/>
          <p:nvPr/>
        </p:nvSpPr>
        <p:spPr>
          <a:xfrm>
            <a:off x="8723956" y="4402673"/>
            <a:ext cx="182880" cy="1828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6BA460F-D5BE-461F-9684-59D30992580E}"/>
              </a:ext>
            </a:extLst>
          </p:cNvPr>
          <p:cNvSpPr/>
          <p:nvPr/>
        </p:nvSpPr>
        <p:spPr>
          <a:xfrm>
            <a:off x="4658788" y="5519800"/>
            <a:ext cx="640080" cy="365760"/>
          </a:xfrm>
          <a:prstGeom prst="rect">
            <a:avLst/>
          </a:prstGeom>
          <a:solidFill>
            <a:srgbClr val="6037B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kern="0" dirty="0"/>
              <a:t>SF SS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A9856B4-A081-4DAC-9F55-50373545E08F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4978828" y="3776265"/>
            <a:ext cx="15346" cy="1743535"/>
          </a:xfrm>
          <a:prstGeom prst="straightConnector1">
            <a:avLst/>
          </a:prstGeom>
          <a:ln>
            <a:solidFill>
              <a:srgbClr val="6037B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781F699-8589-4E54-B990-273444D199F7}"/>
              </a:ext>
            </a:extLst>
          </p:cNvPr>
          <p:cNvSpPr txBox="1"/>
          <p:nvPr/>
        </p:nvSpPr>
        <p:spPr>
          <a:xfrm>
            <a:off x="4952167" y="501738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SF API</a:t>
            </a:r>
            <a:endParaRPr lang="en-US" baseline="-250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0937914-4C0B-45F7-9F82-59E2C2F6064F}"/>
              </a:ext>
            </a:extLst>
          </p:cNvPr>
          <p:cNvSpPr/>
          <p:nvPr/>
        </p:nvSpPr>
        <p:spPr>
          <a:xfrm>
            <a:off x="6060225" y="5523206"/>
            <a:ext cx="640080" cy="365760"/>
          </a:xfrm>
          <a:prstGeom prst="rect">
            <a:avLst/>
          </a:prstGeom>
          <a:solidFill>
            <a:srgbClr val="6037B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kern="0" dirty="0"/>
              <a:t>SF SS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9761BC3-59E4-4E3C-AFB4-E253B9B94944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6380265" y="3779671"/>
            <a:ext cx="0" cy="1743535"/>
          </a:xfrm>
          <a:prstGeom prst="straightConnector1">
            <a:avLst/>
          </a:prstGeom>
          <a:ln>
            <a:solidFill>
              <a:srgbClr val="6037B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84006C34-33E9-4947-B672-3BF7B6860B67}"/>
              </a:ext>
            </a:extLst>
          </p:cNvPr>
          <p:cNvSpPr txBox="1"/>
          <p:nvPr/>
        </p:nvSpPr>
        <p:spPr>
          <a:xfrm>
            <a:off x="6353604" y="502078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SF API</a:t>
            </a:r>
            <a:endParaRPr lang="en-US" baseline="-250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FBF8ED7-E7B0-4F6A-807E-947D899FB62C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8705779" y="3776265"/>
            <a:ext cx="0" cy="311686"/>
          </a:xfrm>
          <a:prstGeom prst="straightConnector1">
            <a:avLst/>
          </a:prstGeom>
          <a:ln>
            <a:solidFill>
              <a:srgbClr val="6037B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A5663D4-3091-4B37-9120-249C59DA5B1A}"/>
              </a:ext>
            </a:extLst>
          </p:cNvPr>
          <p:cNvCxnSpPr>
            <a:cxnSpLocks/>
            <a:stCxn id="64" idx="0"/>
            <a:endCxn id="74" idx="2"/>
          </p:cNvCxnSpPr>
          <p:nvPr/>
        </p:nvCxnSpPr>
        <p:spPr>
          <a:xfrm flipH="1" flipV="1">
            <a:off x="2422771" y="2575202"/>
            <a:ext cx="3799387" cy="719183"/>
          </a:xfrm>
          <a:prstGeom prst="straightConnector1">
            <a:avLst/>
          </a:prstGeom>
          <a:ln>
            <a:solidFill>
              <a:srgbClr val="6037B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11D7CC0-D14B-400C-AC9D-CE671E9621F8}"/>
              </a:ext>
            </a:extLst>
          </p:cNvPr>
          <p:cNvCxnSpPr>
            <a:cxnSpLocks/>
            <a:stCxn id="64" idx="0"/>
            <a:endCxn id="79" idx="2"/>
          </p:cNvCxnSpPr>
          <p:nvPr/>
        </p:nvCxnSpPr>
        <p:spPr>
          <a:xfrm flipH="1" flipV="1">
            <a:off x="4656645" y="2564883"/>
            <a:ext cx="1565513" cy="729502"/>
          </a:xfrm>
          <a:prstGeom prst="straightConnector1">
            <a:avLst/>
          </a:prstGeom>
          <a:ln>
            <a:solidFill>
              <a:srgbClr val="6037B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4B8F247-D9CC-4485-8A4D-65E2EF8C1B6A}"/>
              </a:ext>
            </a:extLst>
          </p:cNvPr>
          <p:cNvCxnSpPr>
            <a:cxnSpLocks/>
            <a:stCxn id="64" idx="0"/>
            <a:endCxn id="80" idx="2"/>
          </p:cNvCxnSpPr>
          <p:nvPr/>
        </p:nvCxnSpPr>
        <p:spPr>
          <a:xfrm flipH="1" flipV="1">
            <a:off x="4908719" y="2564883"/>
            <a:ext cx="1313439" cy="729502"/>
          </a:xfrm>
          <a:prstGeom prst="straightConnector1">
            <a:avLst/>
          </a:prstGeom>
          <a:ln>
            <a:solidFill>
              <a:srgbClr val="6037B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B3D50A0-0E78-4244-B9DD-753ACAD86840}"/>
              </a:ext>
            </a:extLst>
          </p:cNvPr>
          <p:cNvCxnSpPr>
            <a:cxnSpLocks/>
            <a:stCxn id="64" idx="0"/>
            <a:endCxn id="83" idx="2"/>
          </p:cNvCxnSpPr>
          <p:nvPr/>
        </p:nvCxnSpPr>
        <p:spPr>
          <a:xfrm flipV="1">
            <a:off x="6222158" y="2575202"/>
            <a:ext cx="912357" cy="719183"/>
          </a:xfrm>
          <a:prstGeom prst="straightConnector1">
            <a:avLst/>
          </a:prstGeom>
          <a:ln>
            <a:solidFill>
              <a:srgbClr val="6037B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441740B-F735-4950-B4F6-E275B46B6C52}"/>
              </a:ext>
            </a:extLst>
          </p:cNvPr>
          <p:cNvCxnSpPr>
            <a:cxnSpLocks/>
            <a:stCxn id="64" idx="0"/>
            <a:endCxn id="84" idx="2"/>
          </p:cNvCxnSpPr>
          <p:nvPr/>
        </p:nvCxnSpPr>
        <p:spPr>
          <a:xfrm flipV="1">
            <a:off x="6222158" y="2575202"/>
            <a:ext cx="1164431" cy="719183"/>
          </a:xfrm>
          <a:prstGeom prst="straightConnector1">
            <a:avLst/>
          </a:prstGeom>
          <a:ln>
            <a:solidFill>
              <a:srgbClr val="6037B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D13F940-7AC4-47AA-A40C-A1D6B4DB2C19}"/>
              </a:ext>
            </a:extLst>
          </p:cNvPr>
          <p:cNvCxnSpPr>
            <a:cxnSpLocks/>
            <a:stCxn id="64" idx="0"/>
            <a:endCxn id="85" idx="2"/>
          </p:cNvCxnSpPr>
          <p:nvPr/>
        </p:nvCxnSpPr>
        <p:spPr>
          <a:xfrm flipV="1">
            <a:off x="6222158" y="2575202"/>
            <a:ext cx="3338503" cy="719183"/>
          </a:xfrm>
          <a:prstGeom prst="straightConnector1">
            <a:avLst/>
          </a:prstGeom>
          <a:ln>
            <a:solidFill>
              <a:srgbClr val="6037B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2544391-4CA9-4301-AD5E-FE9F1FAE8375}"/>
              </a:ext>
            </a:extLst>
          </p:cNvPr>
          <p:cNvCxnSpPr>
            <a:cxnSpLocks/>
            <a:stCxn id="64" idx="0"/>
            <a:endCxn id="86" idx="2"/>
          </p:cNvCxnSpPr>
          <p:nvPr/>
        </p:nvCxnSpPr>
        <p:spPr>
          <a:xfrm flipV="1">
            <a:off x="6222158" y="2575202"/>
            <a:ext cx="3590577" cy="719183"/>
          </a:xfrm>
          <a:prstGeom prst="straightConnector1">
            <a:avLst/>
          </a:prstGeom>
          <a:ln>
            <a:solidFill>
              <a:srgbClr val="6037B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484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9130-50E5-4345-93F0-8002EB045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Swordfish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9232C-B08F-4996-BC47-B5C2DE00D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Virtualizes and unifies</a:t>
            </a:r>
          </a:p>
          <a:p>
            <a:pPr lvl="1"/>
            <a:r>
              <a:rPr lang="en-US" dirty="0"/>
              <a:t>Discreet array layer of swordfish and non swordfish arrays is folded into single virtual storage service</a:t>
            </a:r>
          </a:p>
          <a:p>
            <a:pPr lvl="2"/>
            <a:r>
              <a:rPr lang="en-US" dirty="0"/>
              <a:t>Abstracts physical knowledge, unless you drill down</a:t>
            </a:r>
          </a:p>
          <a:p>
            <a:r>
              <a:rPr lang="en-US" dirty="0"/>
              <a:t>Creates classes of services based on underlying storage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5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As enterprises consider on-</a:t>
            </a:r>
            <a:r>
              <a:rPr lang="en-US" dirty="0" err="1"/>
              <a:t>prem</a:t>
            </a:r>
            <a:r>
              <a:rPr lang="en-US" dirty="0"/>
              <a:t> clouds, they initially want to leverage existing assets </a:t>
            </a:r>
          </a:p>
          <a:p>
            <a:pPr lvl="1"/>
            <a:r>
              <a:rPr lang="en-US" dirty="0"/>
              <a:t>Significant number of legacy </a:t>
            </a:r>
            <a:r>
              <a:rPr lang="en-US" dirty="0" err="1"/>
              <a:t>scaleup</a:t>
            </a:r>
            <a:r>
              <a:rPr lang="en-US" dirty="0"/>
              <a:t> storage arrays are leveraged as storage resources in the cloud</a:t>
            </a:r>
          </a:p>
          <a:p>
            <a:pPr lvl="1"/>
            <a:r>
              <a:rPr lang="en-US" dirty="0"/>
              <a:t>These </a:t>
            </a:r>
            <a:r>
              <a:rPr lang="en-US" dirty="0" err="1"/>
              <a:t>scaleup</a:t>
            </a:r>
            <a:r>
              <a:rPr lang="en-US" dirty="0"/>
              <a:t> arrays create silos of data that must be actively managed</a:t>
            </a:r>
          </a:p>
          <a:p>
            <a:pPr lvl="1"/>
            <a:r>
              <a:rPr lang="en-US" dirty="0"/>
              <a:t>Scaleup presents many issues for an orchestration layer needing storage </a:t>
            </a:r>
          </a:p>
          <a:p>
            <a:pPr lvl="2"/>
            <a:r>
              <a:rPr lang="en-US" dirty="0"/>
              <a:t>Heterogeneity, many different scaleup vendors with many different management/provisioning schemes</a:t>
            </a:r>
          </a:p>
          <a:p>
            <a:pPr lvl="2"/>
            <a:r>
              <a:rPr lang="en-US" dirty="0"/>
              <a:t>Active placement decisions, which scaleup array should be selected for any given provisioning request</a:t>
            </a:r>
          </a:p>
          <a:p>
            <a:pPr lvl="2"/>
            <a:r>
              <a:rPr lang="en-US" dirty="0"/>
              <a:t>Growth limitations, what happens when a </a:t>
            </a:r>
            <a:r>
              <a:rPr lang="en-US" dirty="0" err="1"/>
              <a:t>scaleup</a:t>
            </a:r>
            <a:r>
              <a:rPr lang="en-US" dirty="0"/>
              <a:t> array runs out of space</a:t>
            </a:r>
          </a:p>
          <a:p>
            <a:pPr lvl="2"/>
            <a:r>
              <a:rPr lang="en-US" dirty="0"/>
              <a:t>Unbalanced access, what happens when one </a:t>
            </a:r>
            <a:r>
              <a:rPr lang="en-US" dirty="0" err="1"/>
              <a:t>scaleup</a:t>
            </a:r>
            <a:r>
              <a:rPr lang="en-US" dirty="0"/>
              <a:t> array is fielding far more requests than others</a:t>
            </a:r>
          </a:p>
          <a:p>
            <a:pPr lvl="2"/>
            <a:r>
              <a:rPr lang="en-US" dirty="0"/>
              <a:t>No fail in place, </a:t>
            </a:r>
            <a:r>
              <a:rPr lang="en-US" dirty="0" err="1"/>
              <a:t>scaleup</a:t>
            </a:r>
            <a:r>
              <a:rPr lang="en-US" dirty="0"/>
              <a:t> array failures or downtime can directly impact applications</a:t>
            </a:r>
          </a:p>
          <a:p>
            <a:pPr lvl="2"/>
            <a:r>
              <a:rPr lang="en-US" dirty="0"/>
              <a:t>Requires many API adapters (plugins), at least one per storage array type</a:t>
            </a:r>
          </a:p>
          <a:p>
            <a:pPr lvl="1"/>
            <a:r>
              <a:rPr lang="en-US" dirty="0" err="1"/>
              <a:t>Scaleout</a:t>
            </a:r>
            <a:r>
              <a:rPr lang="en-US" dirty="0"/>
              <a:t> storage systems directly automate these issues</a:t>
            </a:r>
          </a:p>
          <a:p>
            <a:pPr lvl="1"/>
            <a:r>
              <a:rPr lang="en-US" dirty="0" err="1"/>
              <a:t>Scaleout</a:t>
            </a:r>
            <a:r>
              <a:rPr lang="en-US" dirty="0"/>
              <a:t> will be the markets long term direction</a:t>
            </a:r>
          </a:p>
          <a:p>
            <a:r>
              <a:rPr lang="en-US" dirty="0"/>
              <a:t>Virtualizing the physical arrays management plane via SDS can ease the pain associated with management and placement</a:t>
            </a:r>
          </a:p>
          <a:p>
            <a:pPr lvl="1"/>
            <a:r>
              <a:rPr lang="en-US" dirty="0"/>
              <a:t>Can not ease any data path issues such as unbalanced access or failure domain</a:t>
            </a:r>
            <a:r>
              <a:rPr lang="en-US" baseline="30000" dirty="0"/>
              <a:t>1</a:t>
            </a:r>
          </a:p>
          <a:p>
            <a:pPr lvl="1"/>
            <a:endParaRPr lang="en-US" baseline="30000" dirty="0"/>
          </a:p>
          <a:p>
            <a:pPr lvl="1"/>
            <a:endParaRPr lang="en-US" baseline="30000" dirty="0"/>
          </a:p>
          <a:p>
            <a:pPr lvl="1"/>
            <a:endParaRPr lang="en-US" baseline="30000" dirty="0"/>
          </a:p>
          <a:p>
            <a:pPr lvl="1"/>
            <a:endParaRPr lang="en-US" baseline="30000" dirty="0"/>
          </a:p>
          <a:p>
            <a:pPr marL="457200" lvl="1" indent="0" algn="r">
              <a:buNone/>
            </a:pPr>
            <a:r>
              <a:rPr lang="en-US" sz="2000" baseline="62000" dirty="0"/>
              <a:t>1 </a:t>
            </a:r>
            <a:r>
              <a:rPr lang="en-US" baseline="30000" dirty="0"/>
              <a:t>Data paths</a:t>
            </a:r>
            <a:r>
              <a:rPr lang="en-US" baseline="30000"/>
              <a:t>/planes </a:t>
            </a:r>
            <a:r>
              <a:rPr lang="en-US" baseline="30000" dirty="0"/>
              <a:t>are not discussed in this presentation, this strictly examines management plane problems and solutions.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8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– Orchestration Interaction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7237" y="3941266"/>
            <a:ext cx="9144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</a:t>
            </a:r>
            <a:r>
              <a:rPr lang="en-US" baseline="-25000" dirty="0"/>
              <a:t>v1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8137" y="5501870"/>
            <a:ext cx="3172215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Key </a:t>
            </a:r>
          </a:p>
          <a:p>
            <a:r>
              <a:rPr lang="en-US" sz="1200" b="1" dirty="0"/>
              <a:t>SA = Storage Array</a:t>
            </a:r>
          </a:p>
          <a:p>
            <a:r>
              <a:rPr lang="en-US" sz="1200" b="1" dirty="0"/>
              <a:t>SAv1 = Storage Array Vendor 1</a:t>
            </a:r>
          </a:p>
          <a:p>
            <a:r>
              <a:rPr lang="en-US" sz="1200" b="1" dirty="0"/>
              <a:t>VMAPIv1 = Volume Management API Vendor 1</a:t>
            </a:r>
          </a:p>
          <a:p>
            <a:r>
              <a:rPr lang="en-US" sz="1200" b="1" dirty="0"/>
              <a:t>FMAPIv1 = File Management API Vendor 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507904" y="3462360"/>
            <a:ext cx="1" cy="478906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6042" y="315456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VMAPI</a:t>
            </a:r>
            <a:r>
              <a:rPr lang="en-US" baseline="-25000" dirty="0"/>
              <a:t>v1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28171" y="3205542"/>
            <a:ext cx="0" cy="735724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55926" y="28813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FMAPI</a:t>
            </a:r>
            <a:r>
              <a:rPr lang="en-US" baseline="-25000" dirty="0"/>
              <a:t>v1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61369" y="3941266"/>
            <a:ext cx="914400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</a:t>
            </a:r>
            <a:r>
              <a:rPr lang="en-US" baseline="-25000" dirty="0"/>
              <a:t>v2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002036" y="3462360"/>
            <a:ext cx="1" cy="478906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20174" y="315456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VMAPI</a:t>
            </a:r>
            <a:r>
              <a:rPr lang="en-US" baseline="-25000" dirty="0"/>
              <a:t>v2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422303" y="3205542"/>
            <a:ext cx="0" cy="735724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50058" y="28813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FMAPI</a:t>
            </a:r>
            <a:r>
              <a:rPr lang="en-US" baseline="-25000" dirty="0"/>
              <a:t>v2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78872" y="3941266"/>
            <a:ext cx="914400" cy="914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</a:t>
            </a:r>
            <a:r>
              <a:rPr lang="en-US" baseline="-25000" dirty="0"/>
              <a:t>v3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419539" y="3462360"/>
            <a:ext cx="1" cy="478906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37677" y="315456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VMAPI</a:t>
            </a:r>
            <a:r>
              <a:rPr lang="en-US" baseline="-25000" dirty="0"/>
              <a:t>v3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839806" y="3205542"/>
            <a:ext cx="0" cy="735724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67561" y="28813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FMAPI</a:t>
            </a:r>
            <a:r>
              <a:rPr lang="en-US" baseline="-25000" dirty="0"/>
              <a:t>v3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059465" y="3941266"/>
            <a:ext cx="914400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</a:t>
            </a:r>
            <a:r>
              <a:rPr lang="en-US" baseline="-25000" dirty="0" err="1"/>
              <a:t>vN</a:t>
            </a:r>
            <a:endParaRPr lang="en-US" baseline="-250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8800132" y="3462360"/>
            <a:ext cx="1" cy="478906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18270" y="315456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VMAPI</a:t>
            </a:r>
            <a:r>
              <a:rPr lang="en-US" baseline="-25000" dirty="0" err="1"/>
              <a:t>vN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220399" y="3205542"/>
            <a:ext cx="0" cy="735724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748154" y="288130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FMAPI</a:t>
            </a:r>
            <a:r>
              <a:rPr lang="en-US" baseline="-25000" dirty="0" err="1"/>
              <a:t>vN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0924" y="3846673"/>
            <a:ext cx="55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…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08063" y="1676552"/>
            <a:ext cx="2286000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Kubernettes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680163" y="1680959"/>
            <a:ext cx="2286000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152263" y="1690688"/>
            <a:ext cx="2286000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Docker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624363" y="1676552"/>
            <a:ext cx="2286000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OpenStack</a:t>
            </a:r>
            <a:endParaRPr lang="en-US" dirty="0"/>
          </a:p>
          <a:p>
            <a:pPr algn="ctr"/>
            <a:r>
              <a:rPr lang="en-US" dirty="0"/>
              <a:t>Heat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77257" y="2459792"/>
            <a:ext cx="182880" cy="1828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529331" y="2459792"/>
            <a:ext cx="182880" cy="1828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781365" y="2459792"/>
            <a:ext cx="182880" cy="1828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033439" y="2459792"/>
            <a:ext cx="182880" cy="1828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286673" y="2459792"/>
            <a:ext cx="182880" cy="1828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538747" y="2459792"/>
            <a:ext cx="182880" cy="1828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941768" y="2461316"/>
            <a:ext cx="182880" cy="1828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193842" y="2461316"/>
            <a:ext cx="182880" cy="1828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794922" y="2459841"/>
            <a:ext cx="182880" cy="182880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046996" y="2459841"/>
            <a:ext cx="182880" cy="182880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299030" y="2459841"/>
            <a:ext cx="182880" cy="182880"/>
          </a:xfrm>
          <a:prstGeom prst="rect">
            <a:avLst/>
          </a:prstGeom>
          <a:pattFill prst="pct75">
            <a:fgClr>
              <a:srgbClr val="E66C18"/>
            </a:fgClr>
            <a:bgClr>
              <a:schemeClr val="bg1"/>
            </a:bgClr>
          </a:patt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551104" y="2459841"/>
            <a:ext cx="182880" cy="182880"/>
          </a:xfrm>
          <a:prstGeom prst="rect">
            <a:avLst/>
          </a:prstGeom>
          <a:pattFill prst="pct75">
            <a:fgClr>
              <a:srgbClr val="E66C18"/>
            </a:fgClr>
            <a:bgClr>
              <a:schemeClr val="bg1"/>
            </a:bgClr>
          </a:patt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804338" y="2459841"/>
            <a:ext cx="182880" cy="182880"/>
          </a:xfrm>
          <a:prstGeom prst="rect">
            <a:avLst/>
          </a:prstGeom>
          <a:pattFill prst="pct75">
            <a:fgClr>
              <a:srgbClr val="E6B600"/>
            </a:fgClr>
            <a:bgClr>
              <a:schemeClr val="bg1"/>
            </a:bgClr>
          </a:patt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056412" y="2459841"/>
            <a:ext cx="182880" cy="182880"/>
          </a:xfrm>
          <a:prstGeom prst="rect">
            <a:avLst/>
          </a:prstGeom>
          <a:pattFill prst="pct75">
            <a:fgClr>
              <a:srgbClr val="E6B600"/>
            </a:fgClr>
            <a:bgClr>
              <a:schemeClr val="bg1"/>
            </a:bgClr>
          </a:patt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459433" y="2461365"/>
            <a:ext cx="182880" cy="182880"/>
          </a:xfrm>
          <a:prstGeom prst="rect">
            <a:avLst/>
          </a:prstGeom>
          <a:pattFill prst="pct75">
            <a:fgClr>
              <a:srgbClr val="62A336"/>
            </a:fgClr>
            <a:bgClr>
              <a:schemeClr val="bg1"/>
            </a:bgClr>
          </a:patt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711507" y="2461365"/>
            <a:ext cx="182880" cy="182880"/>
          </a:xfrm>
          <a:prstGeom prst="rect">
            <a:avLst/>
          </a:prstGeom>
          <a:pattFill prst="pct75">
            <a:fgClr>
              <a:srgbClr val="62A336"/>
            </a:fgClr>
            <a:bgClr>
              <a:schemeClr val="bg1"/>
            </a:bgClr>
          </a:patt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256952" y="2465116"/>
            <a:ext cx="182880" cy="182880"/>
          </a:xfrm>
          <a:prstGeom prst="rect">
            <a:avLst/>
          </a:prstGeom>
          <a:pattFill prst="trellis">
            <a:fgClr>
              <a:schemeClr val="accent1"/>
            </a:fgClr>
            <a:bgClr>
              <a:schemeClr val="bg1"/>
            </a:bgClr>
          </a:patt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509026" y="2465116"/>
            <a:ext cx="182880" cy="182880"/>
          </a:xfrm>
          <a:prstGeom prst="rect">
            <a:avLst/>
          </a:prstGeom>
          <a:pattFill prst="trellis">
            <a:fgClr>
              <a:schemeClr val="accent1"/>
            </a:fgClr>
            <a:bgClr>
              <a:schemeClr val="bg1"/>
            </a:bgClr>
          </a:patt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761060" y="2465116"/>
            <a:ext cx="182880" cy="182880"/>
          </a:xfrm>
          <a:prstGeom prst="rect">
            <a:avLst/>
          </a:prstGeom>
          <a:pattFill prst="trellis">
            <a:fgClr>
              <a:srgbClr val="E76D19"/>
            </a:fgClr>
            <a:bgClr>
              <a:schemeClr val="bg1"/>
            </a:bgClr>
          </a:patt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013134" y="2465116"/>
            <a:ext cx="182880" cy="182880"/>
          </a:xfrm>
          <a:prstGeom prst="rect">
            <a:avLst/>
          </a:prstGeom>
          <a:pattFill prst="trellis">
            <a:fgClr>
              <a:srgbClr val="E76D19"/>
            </a:fgClr>
            <a:bgClr>
              <a:schemeClr val="bg1"/>
            </a:bgClr>
          </a:patt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266368" y="2465116"/>
            <a:ext cx="182880" cy="182880"/>
          </a:xfrm>
          <a:prstGeom prst="rect">
            <a:avLst/>
          </a:prstGeom>
          <a:pattFill prst="trellis">
            <a:fgClr>
              <a:srgbClr val="E9B800"/>
            </a:fgClr>
            <a:bgClr>
              <a:schemeClr val="bg1"/>
            </a:bgClr>
          </a:patt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518442" y="2465116"/>
            <a:ext cx="182880" cy="182880"/>
          </a:xfrm>
          <a:prstGeom prst="rect">
            <a:avLst/>
          </a:prstGeom>
          <a:pattFill prst="trellis">
            <a:fgClr>
              <a:srgbClr val="E9B800"/>
            </a:fgClr>
            <a:bgClr>
              <a:schemeClr val="bg1"/>
            </a:bgClr>
          </a:patt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921463" y="2466640"/>
            <a:ext cx="182880" cy="182880"/>
          </a:xfrm>
          <a:prstGeom prst="rect">
            <a:avLst/>
          </a:prstGeom>
          <a:pattFill prst="trellis">
            <a:fgClr>
              <a:srgbClr val="61A235"/>
            </a:fgClr>
            <a:bgClr>
              <a:schemeClr val="bg1"/>
            </a:bgClr>
          </a:patt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173537" y="2466640"/>
            <a:ext cx="182880" cy="182880"/>
          </a:xfrm>
          <a:prstGeom prst="rect">
            <a:avLst/>
          </a:prstGeom>
          <a:pattFill prst="trellis">
            <a:fgClr>
              <a:srgbClr val="61A235"/>
            </a:fgClr>
            <a:bgClr>
              <a:schemeClr val="bg1"/>
            </a:bgClr>
          </a:patt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721791" y="2459792"/>
            <a:ext cx="182880" cy="182880"/>
          </a:xfrm>
          <a:prstGeom prst="rect">
            <a:avLst/>
          </a:prstGeom>
          <a:pattFill prst="narVert">
            <a:fgClr>
              <a:schemeClr val="accent1"/>
            </a:fgClr>
            <a:bgClr>
              <a:schemeClr val="bg1"/>
            </a:bgClr>
          </a:patt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973865" y="2459792"/>
            <a:ext cx="182880" cy="182880"/>
          </a:xfrm>
          <a:prstGeom prst="rect">
            <a:avLst/>
          </a:prstGeom>
          <a:pattFill prst="narVert">
            <a:fgClr>
              <a:schemeClr val="accent1"/>
            </a:fgClr>
            <a:bgClr>
              <a:schemeClr val="bg1"/>
            </a:bgClr>
          </a:patt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225899" y="2459792"/>
            <a:ext cx="182880" cy="182880"/>
          </a:xfrm>
          <a:prstGeom prst="rect">
            <a:avLst/>
          </a:prstGeom>
          <a:pattFill prst="narVert">
            <a:fgClr>
              <a:srgbClr val="E66C18"/>
            </a:fgClr>
            <a:bgClr>
              <a:schemeClr val="bg1"/>
            </a:bgClr>
          </a:patt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477973" y="2459792"/>
            <a:ext cx="182880" cy="182880"/>
          </a:xfrm>
          <a:prstGeom prst="rect">
            <a:avLst/>
          </a:prstGeom>
          <a:pattFill prst="narVert">
            <a:fgClr>
              <a:srgbClr val="E66C18"/>
            </a:fgClr>
            <a:bgClr>
              <a:schemeClr val="bg1"/>
            </a:bgClr>
          </a:patt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62" name="Rectangle 61"/>
          <p:cNvSpPr/>
          <p:nvPr/>
        </p:nvSpPr>
        <p:spPr>
          <a:xfrm>
            <a:off x="9731207" y="2459792"/>
            <a:ext cx="182880" cy="182880"/>
          </a:xfrm>
          <a:prstGeom prst="rect">
            <a:avLst/>
          </a:prstGeom>
          <a:pattFill prst="narVert">
            <a:fgClr>
              <a:srgbClr val="E7B700"/>
            </a:fgClr>
            <a:bgClr>
              <a:schemeClr val="bg1"/>
            </a:bgClr>
          </a:patt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983281" y="2459792"/>
            <a:ext cx="182880" cy="182880"/>
          </a:xfrm>
          <a:prstGeom prst="rect">
            <a:avLst/>
          </a:prstGeom>
          <a:pattFill prst="narVert">
            <a:fgClr>
              <a:srgbClr val="E7B700"/>
            </a:fgClr>
            <a:bgClr>
              <a:schemeClr val="bg1"/>
            </a:bgClr>
          </a:patt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0386302" y="2461316"/>
            <a:ext cx="182880" cy="182880"/>
          </a:xfrm>
          <a:prstGeom prst="rect">
            <a:avLst/>
          </a:prstGeom>
          <a:pattFill prst="narVert">
            <a:fgClr>
              <a:srgbClr val="62A336"/>
            </a:fgClr>
            <a:bgClr>
              <a:schemeClr val="bg1"/>
            </a:bgClr>
          </a:patt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0638376" y="2461316"/>
            <a:ext cx="182880" cy="182880"/>
          </a:xfrm>
          <a:prstGeom prst="rect">
            <a:avLst/>
          </a:prstGeom>
          <a:pattFill prst="narVert">
            <a:fgClr>
              <a:srgbClr val="62A336"/>
            </a:fgClr>
            <a:bgClr>
              <a:schemeClr val="bg1"/>
            </a:bgClr>
          </a:patt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961571" y="1751906"/>
            <a:ext cx="55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…</a:t>
            </a:r>
          </a:p>
        </p:txBody>
      </p:sp>
      <p:cxnSp>
        <p:nvCxnSpPr>
          <p:cNvPr id="69" name="Straight Arrow Connector 68"/>
          <p:cNvCxnSpPr>
            <a:stCxn id="67" idx="0"/>
          </p:cNvCxnSpPr>
          <p:nvPr/>
        </p:nvCxnSpPr>
        <p:spPr>
          <a:xfrm flipV="1">
            <a:off x="1151357" y="2688095"/>
            <a:ext cx="224691" cy="83580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875628" y="5134746"/>
            <a:ext cx="68852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Orchestration components need plugins for every FMAPI and VMAPI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Orchestrations layers do not have easy API for plugins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plugin support is built into the orchestration layer itself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Orchestration layers change frequently requiring constant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Every orchestration layer will require unique plugins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57655" y="3523901"/>
            <a:ext cx="1987404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Each Plugin Unique</a:t>
            </a:r>
          </a:p>
          <a:p>
            <a:r>
              <a:rPr lang="en-US" dirty="0"/>
              <a:t>within and across</a:t>
            </a:r>
          </a:p>
          <a:p>
            <a:r>
              <a:rPr lang="en-US" dirty="0"/>
              <a:t>Orchestration SW</a:t>
            </a:r>
          </a:p>
        </p:txBody>
      </p:sp>
    </p:spTree>
    <p:extLst>
      <p:ext uri="{BB962C8B-B14F-4D97-AF65-F5344CB8AC3E}">
        <p14:creationId xmlns:p14="http://schemas.microsoft.com/office/powerpoint/2010/main" val="147301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Problems – Storage Array Vendors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35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To write the volume and file plugins Storage Vendors have to:</a:t>
            </a:r>
          </a:p>
          <a:p>
            <a:pPr lvl="1"/>
            <a:r>
              <a:rPr lang="en-US" dirty="0"/>
              <a:t>Possibly write more than one set per array type per orchestration, as different orchestration versions have evolved their storage support requiring different plugins for different versions</a:t>
            </a:r>
          </a:p>
          <a:p>
            <a:pPr lvl="1"/>
            <a:r>
              <a:rPr lang="en-US" dirty="0"/>
              <a:t>Develop strong orchestration product expertise as the plugins are very orchestration specific</a:t>
            </a:r>
          </a:p>
          <a:p>
            <a:pPr lvl="1"/>
            <a:r>
              <a:rPr lang="en-US" dirty="0"/>
              <a:t>These plugins will have to run on virtually every node in the cluster</a:t>
            </a:r>
          </a:p>
          <a:p>
            <a:pPr lvl="1"/>
            <a:r>
              <a:rPr lang="en-US" dirty="0"/>
              <a:t>Because these plugins may be tied into the orchestration software they may end up in tree for the orchestration SW</a:t>
            </a:r>
          </a:p>
          <a:p>
            <a:r>
              <a:rPr lang="en-US" dirty="0"/>
              <a:t>Some orchestration layers may leave array selection as an app/container decision</a:t>
            </a:r>
          </a:p>
        </p:txBody>
      </p:sp>
    </p:spTree>
    <p:extLst>
      <p:ext uri="{BB962C8B-B14F-4D97-AF65-F5344CB8AC3E}">
        <p14:creationId xmlns:p14="http://schemas.microsoft.com/office/powerpoint/2010/main" val="109739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6A44-4DFA-4EE9-A2CE-852531B7D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3FF3D-D32D-4BEA-8ECC-10A0BF4D8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common storage scheduling</a:t>
            </a:r>
          </a:p>
          <a:p>
            <a:pPr lvl="1"/>
            <a:r>
              <a:rPr lang="en-US" dirty="0"/>
              <a:t>DevOps should not pick data locations directly</a:t>
            </a:r>
          </a:p>
          <a:p>
            <a:pPr lvl="1"/>
            <a:r>
              <a:rPr lang="en-US" dirty="0"/>
              <a:t>No standard based definition of classes of service </a:t>
            </a:r>
          </a:p>
          <a:p>
            <a:r>
              <a:rPr lang="en-US" dirty="0"/>
              <a:t>No automated discovery</a:t>
            </a:r>
          </a:p>
        </p:txBody>
      </p:sp>
    </p:spTree>
    <p:extLst>
      <p:ext uri="{BB962C8B-B14F-4D97-AF65-F5344CB8AC3E}">
        <p14:creationId xmlns:p14="http://schemas.microsoft.com/office/powerpoint/2010/main" val="200379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Mostly Solved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Created a shim layer:</a:t>
            </a:r>
          </a:p>
          <a:p>
            <a:pPr lvl="1"/>
            <a:r>
              <a:rPr lang="en-US" dirty="0"/>
              <a:t>Cinder API – Volume Management API</a:t>
            </a:r>
          </a:p>
          <a:p>
            <a:pPr lvl="1"/>
            <a:r>
              <a:rPr lang="en-US" dirty="0"/>
              <a:t>Manila API– File Management API</a:t>
            </a:r>
          </a:p>
          <a:p>
            <a:r>
              <a:rPr lang="en-US" dirty="0"/>
              <a:t>Each Vendor required to created Cinder and Manila Plugin</a:t>
            </a:r>
          </a:p>
          <a:p>
            <a:r>
              <a:rPr lang="en-US" dirty="0"/>
              <a:t>Cinder/Manila are specific to </a:t>
            </a:r>
            <a:r>
              <a:rPr lang="en-US" dirty="0" err="1"/>
              <a:t>Openstack</a:t>
            </a:r>
            <a:endParaRPr lang="en-US" dirty="0"/>
          </a:p>
          <a:p>
            <a:pPr lvl="1"/>
            <a:r>
              <a:rPr lang="en-US" dirty="0"/>
              <a:t>Change infrequently</a:t>
            </a:r>
          </a:p>
          <a:p>
            <a:pPr lvl="1"/>
            <a:r>
              <a:rPr lang="en-US" dirty="0"/>
              <a:t>Can not be used easily outside of </a:t>
            </a:r>
            <a:r>
              <a:rPr lang="en-US" dirty="0" err="1"/>
              <a:t>Openstack</a:t>
            </a:r>
            <a:endParaRPr lang="en-US" dirty="0"/>
          </a:p>
          <a:p>
            <a:pPr lvl="2"/>
            <a:r>
              <a:rPr lang="en-US" dirty="0"/>
              <a:t>Being retro fitted to a stand alone mode for other orchestrations</a:t>
            </a:r>
          </a:p>
          <a:p>
            <a:r>
              <a:rPr lang="en-US" dirty="0"/>
              <a:t>Cinder has a filter scheduler</a:t>
            </a:r>
          </a:p>
          <a:p>
            <a:pPr lvl="1"/>
            <a:r>
              <a:rPr lang="en-US" dirty="0"/>
              <a:t>Based on characteristics and weights will select best array for the app request</a:t>
            </a:r>
          </a:p>
          <a:p>
            <a:r>
              <a:rPr lang="en-US" dirty="0"/>
              <a:t>Does not solve all the issues</a:t>
            </a:r>
          </a:p>
          <a:p>
            <a:r>
              <a:rPr lang="en-US" dirty="0"/>
              <a:t>Endorsed and deployed widely by the community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08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6327671" y="3738955"/>
            <a:ext cx="1463040" cy="4572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Cinder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Openstack</a:t>
            </a:r>
            <a:r>
              <a:rPr lang="en-US" dirty="0"/>
              <a:t> Solution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8413" y="5519800"/>
            <a:ext cx="9144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</a:t>
            </a:r>
            <a:r>
              <a:rPr lang="en-US" baseline="-25000" dirty="0"/>
              <a:t>v1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759080" y="5040894"/>
            <a:ext cx="1" cy="478906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77218" y="473310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VMAPI</a:t>
            </a:r>
            <a:r>
              <a:rPr lang="en-US" baseline="-25000" dirty="0"/>
              <a:t>v1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179347" y="4784076"/>
            <a:ext cx="0" cy="735724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07102" y="44598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FMAPI</a:t>
            </a:r>
            <a:r>
              <a:rPr lang="en-US" baseline="-25000" dirty="0"/>
              <a:t>v1</a:t>
            </a:r>
          </a:p>
        </p:txBody>
      </p:sp>
      <p:sp>
        <p:nvSpPr>
          <p:cNvPr id="9" name="Rectangle 8"/>
          <p:cNvSpPr/>
          <p:nvPr/>
        </p:nvSpPr>
        <p:spPr>
          <a:xfrm>
            <a:off x="4512545" y="5519800"/>
            <a:ext cx="914400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</a:t>
            </a:r>
            <a:r>
              <a:rPr lang="en-US" baseline="-25000" dirty="0"/>
              <a:t>v2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253212" y="5040894"/>
            <a:ext cx="1" cy="478906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71350" y="473310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VMAPI</a:t>
            </a:r>
            <a:r>
              <a:rPr lang="en-US" baseline="-25000" dirty="0"/>
              <a:t>v2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673479" y="4784076"/>
            <a:ext cx="0" cy="735724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01234" y="44598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FMAPI</a:t>
            </a:r>
            <a:r>
              <a:rPr lang="en-US" baseline="-25000" dirty="0"/>
              <a:t>v2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30048" y="5519800"/>
            <a:ext cx="914400" cy="914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</a:t>
            </a:r>
            <a:r>
              <a:rPr lang="en-US" baseline="-25000" dirty="0"/>
              <a:t>v3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670715" y="5040894"/>
            <a:ext cx="1" cy="478906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88853" y="473310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VMAPI</a:t>
            </a:r>
            <a:r>
              <a:rPr lang="en-US" baseline="-25000" dirty="0"/>
              <a:t>v3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090982" y="4784076"/>
            <a:ext cx="0" cy="735724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18737" y="44598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FMAPI</a:t>
            </a:r>
            <a:r>
              <a:rPr lang="en-US" baseline="-25000" dirty="0"/>
              <a:t>v3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10641" y="5519800"/>
            <a:ext cx="914400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</a:t>
            </a:r>
            <a:r>
              <a:rPr lang="en-US" baseline="-25000" dirty="0" err="1"/>
              <a:t>vN</a:t>
            </a:r>
            <a:endParaRPr lang="en-US" baseline="-250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9051308" y="5040894"/>
            <a:ext cx="1" cy="478906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569446" y="4733103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VMAPI</a:t>
            </a:r>
            <a:r>
              <a:rPr lang="en-US" baseline="-25000" dirty="0" err="1"/>
              <a:t>vN</a:t>
            </a:r>
            <a:endParaRPr lang="en-US" baseline="-250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8471575" y="4784076"/>
            <a:ext cx="0" cy="735724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999330" y="445983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FMAPI</a:t>
            </a:r>
            <a:r>
              <a:rPr lang="en-US" baseline="-25000" dirty="0" err="1"/>
              <a:t>vN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7282100" y="5425207"/>
            <a:ext cx="55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…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104204" y="1727537"/>
            <a:ext cx="2286000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OpenStack</a:t>
            </a:r>
            <a:endParaRPr lang="en-US" dirty="0"/>
          </a:p>
          <a:p>
            <a:pPr algn="ctr"/>
            <a:r>
              <a:rPr lang="en-US" dirty="0"/>
              <a:t>Nova/Heat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51188" y="3744111"/>
            <a:ext cx="146304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Manila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012821" y="4104715"/>
            <a:ext cx="1005840" cy="182880"/>
            <a:chOff x="3179347" y="4035054"/>
            <a:chExt cx="1005840" cy="182880"/>
          </a:xfrm>
        </p:grpSpPr>
        <p:sp>
          <p:nvSpPr>
            <p:cNvPr id="66" name="Rectangle 65"/>
            <p:cNvSpPr/>
            <p:nvPr/>
          </p:nvSpPr>
          <p:spPr>
            <a:xfrm>
              <a:off x="3179347" y="4035054"/>
              <a:ext cx="182880" cy="18288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tIns="0" rtlCol="0" anchor="t"/>
            <a:lstStyle/>
            <a:p>
              <a:pPr algn="ctr"/>
              <a:r>
                <a:rPr lang="en-US" sz="1200" b="1" baseline="-25000" dirty="0"/>
                <a:t>F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453667" y="4035054"/>
              <a:ext cx="182880" cy="18288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tIns="0" rtlCol="0" anchor="t"/>
            <a:lstStyle/>
            <a:p>
              <a:pPr algn="ctr"/>
              <a:r>
                <a:rPr lang="en-US" sz="1200" b="1" baseline="-25000" dirty="0"/>
                <a:t>F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730598" y="4035054"/>
              <a:ext cx="182880" cy="18288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tIns="0" rtlCol="0" anchor="t"/>
            <a:lstStyle/>
            <a:p>
              <a:pPr algn="ctr"/>
              <a:r>
                <a:rPr lang="en-US" sz="1200" b="1" baseline="-25000" dirty="0"/>
                <a:t>F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002307" y="4035054"/>
              <a:ext cx="182880" cy="18288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tIns="0" rtlCol="0" anchor="t"/>
            <a:lstStyle/>
            <a:p>
              <a:pPr algn="ctr"/>
              <a:r>
                <a:rPr lang="en-US" sz="1200" b="1" baseline="-25000" dirty="0"/>
                <a:t>F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011501" y="2960503"/>
            <a:ext cx="1226618" cy="744135"/>
            <a:chOff x="4698568" y="2692375"/>
            <a:chExt cx="1226618" cy="744135"/>
          </a:xfrm>
        </p:grpSpPr>
        <p:cxnSp>
          <p:nvCxnSpPr>
            <p:cNvPr id="77" name="Straight Arrow Connector 76"/>
            <p:cNvCxnSpPr/>
            <p:nvPr/>
          </p:nvCxnSpPr>
          <p:spPr>
            <a:xfrm flipV="1">
              <a:off x="5159330" y="2979310"/>
              <a:ext cx="0" cy="457200"/>
            </a:xfrm>
            <a:prstGeom prst="straightConnector1">
              <a:avLst/>
            </a:prstGeom>
            <a:ln>
              <a:headEnd type="triangl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4698568" y="2692375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FMAPI</a:t>
              </a:r>
              <a:r>
                <a:rPr lang="en-US" baseline="-25000" dirty="0" err="1"/>
                <a:t>Manila</a:t>
              </a:r>
              <a:endParaRPr lang="en-US" baseline="-25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579504" y="2964923"/>
            <a:ext cx="1229824" cy="755783"/>
            <a:chOff x="5915453" y="2965644"/>
            <a:chExt cx="1229824" cy="75578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6384948" y="3264227"/>
              <a:ext cx="1" cy="457200"/>
            </a:xfrm>
            <a:prstGeom prst="straightConnector1">
              <a:avLst/>
            </a:prstGeom>
            <a:ln>
              <a:headEnd type="triangl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5915453" y="2965644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VMAPI</a:t>
              </a:r>
              <a:r>
                <a:rPr lang="en-US" baseline="-25000" dirty="0" err="1"/>
                <a:t>Cinder</a:t>
              </a:r>
              <a:endParaRPr lang="en-US" baseline="-25000" dirty="0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6050442" y="2539486"/>
            <a:ext cx="182880" cy="1828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302516" y="2539486"/>
            <a:ext cx="182880" cy="18288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553040" y="4104048"/>
            <a:ext cx="1005840" cy="182880"/>
            <a:chOff x="3179347" y="4035054"/>
            <a:chExt cx="1005840" cy="182880"/>
          </a:xfrm>
        </p:grpSpPr>
        <p:sp>
          <p:nvSpPr>
            <p:cNvPr id="52" name="Rectangle 51"/>
            <p:cNvSpPr/>
            <p:nvPr/>
          </p:nvSpPr>
          <p:spPr>
            <a:xfrm>
              <a:off x="3179347" y="4035054"/>
              <a:ext cx="182880" cy="18288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tIns="0" rtlCol="0" anchor="t"/>
            <a:lstStyle/>
            <a:p>
              <a:pPr algn="ctr"/>
              <a:r>
                <a:rPr lang="en-US" sz="1200" b="1" baseline="-25000" dirty="0"/>
                <a:t>V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53667" y="4035054"/>
              <a:ext cx="182880" cy="18288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tIns="0" rtlCol="0" anchor="t"/>
            <a:lstStyle/>
            <a:p>
              <a:pPr algn="ctr"/>
              <a:r>
                <a:rPr lang="en-US" sz="1200" b="1" baseline="-25000" dirty="0"/>
                <a:t>V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730598" y="4035054"/>
              <a:ext cx="182880" cy="18288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tIns="0" rtlCol="0" anchor="t"/>
            <a:lstStyle/>
            <a:p>
              <a:pPr algn="ctr"/>
              <a:r>
                <a:rPr lang="en-US" sz="1200" b="1" baseline="-25000" dirty="0"/>
                <a:t>V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002307" y="4035054"/>
              <a:ext cx="182880" cy="18288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tIns="0" rtlCol="0" anchor="t"/>
            <a:lstStyle/>
            <a:p>
              <a:pPr algn="ctr"/>
              <a:r>
                <a:rPr lang="en-US" sz="1200" b="1" baseline="-25000" dirty="0"/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198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43922" y="3555019"/>
            <a:ext cx="10515600" cy="91440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Shim solution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8413" y="5519800"/>
            <a:ext cx="9144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</a:t>
            </a:r>
            <a:r>
              <a:rPr lang="en-US" baseline="-25000" dirty="0"/>
              <a:t>v1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759080" y="5040894"/>
            <a:ext cx="1" cy="478906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77218" y="473310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VMAPI</a:t>
            </a:r>
            <a:r>
              <a:rPr lang="en-US" baseline="-25000" dirty="0"/>
              <a:t>v1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179347" y="4784076"/>
            <a:ext cx="0" cy="735724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07102" y="44598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FMAPI</a:t>
            </a:r>
            <a:r>
              <a:rPr lang="en-US" baseline="-25000" dirty="0"/>
              <a:t>v1</a:t>
            </a:r>
          </a:p>
        </p:txBody>
      </p:sp>
      <p:sp>
        <p:nvSpPr>
          <p:cNvPr id="9" name="Rectangle 8"/>
          <p:cNvSpPr/>
          <p:nvPr/>
        </p:nvSpPr>
        <p:spPr>
          <a:xfrm>
            <a:off x="4512545" y="5519800"/>
            <a:ext cx="914400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</a:t>
            </a:r>
            <a:r>
              <a:rPr lang="en-US" baseline="-25000" dirty="0"/>
              <a:t>v2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253212" y="5040894"/>
            <a:ext cx="1" cy="478906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71350" y="473310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VMAPI</a:t>
            </a:r>
            <a:r>
              <a:rPr lang="en-US" baseline="-25000" dirty="0"/>
              <a:t>v2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673479" y="4784076"/>
            <a:ext cx="0" cy="735724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01234" y="44598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FMAPI</a:t>
            </a:r>
            <a:r>
              <a:rPr lang="en-US" baseline="-25000" dirty="0"/>
              <a:t>v2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30048" y="5519800"/>
            <a:ext cx="914400" cy="914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</a:t>
            </a:r>
            <a:r>
              <a:rPr lang="en-US" baseline="-25000" dirty="0"/>
              <a:t>v3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670715" y="5040894"/>
            <a:ext cx="1" cy="478906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88853" y="473310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VMAPI</a:t>
            </a:r>
            <a:r>
              <a:rPr lang="en-US" baseline="-25000" dirty="0"/>
              <a:t>v3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090982" y="4784076"/>
            <a:ext cx="0" cy="735724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18737" y="44598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FMAPI</a:t>
            </a:r>
            <a:r>
              <a:rPr lang="en-US" baseline="-25000" dirty="0"/>
              <a:t>v3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10641" y="5519800"/>
            <a:ext cx="914400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</a:t>
            </a:r>
            <a:r>
              <a:rPr lang="en-US" baseline="-25000" dirty="0" err="1"/>
              <a:t>vN</a:t>
            </a:r>
            <a:endParaRPr lang="en-US" baseline="-250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9051308" y="5040894"/>
            <a:ext cx="1" cy="478906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569446" y="4733103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VMAPI</a:t>
            </a:r>
            <a:r>
              <a:rPr lang="en-US" baseline="-25000" dirty="0" err="1"/>
              <a:t>vN</a:t>
            </a:r>
            <a:endParaRPr lang="en-US" baseline="-250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8471575" y="4784076"/>
            <a:ext cx="0" cy="735724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999330" y="445983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FMAPI</a:t>
            </a:r>
            <a:r>
              <a:rPr lang="en-US" baseline="-25000" dirty="0" err="1"/>
              <a:t>vN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7282100" y="5425207"/>
            <a:ext cx="55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…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83468" y="1569362"/>
            <a:ext cx="2286000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Kubernettes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555568" y="1573769"/>
            <a:ext cx="2286000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027668" y="1583498"/>
            <a:ext cx="2286000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Docker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499768" y="1569362"/>
            <a:ext cx="2286000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OpenStack</a:t>
            </a:r>
            <a:endParaRPr lang="en-US" dirty="0"/>
          </a:p>
          <a:p>
            <a:pPr algn="ctr"/>
            <a:r>
              <a:rPr lang="en-US" dirty="0"/>
              <a:t>Nova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944876" y="3761970"/>
            <a:ext cx="2286000" cy="4852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2800" b="1" baseline="-25000" dirty="0"/>
              <a:t>Shim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014070" y="4116096"/>
            <a:ext cx="182880" cy="1828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266144" y="4116096"/>
            <a:ext cx="182880" cy="1828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518178" y="4116096"/>
            <a:ext cx="182880" cy="1828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770252" y="4116096"/>
            <a:ext cx="182880" cy="1828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023486" y="4116096"/>
            <a:ext cx="182880" cy="1828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275560" y="4116096"/>
            <a:ext cx="182880" cy="1828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678581" y="4117620"/>
            <a:ext cx="182880" cy="1828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930655" y="4117620"/>
            <a:ext cx="182880" cy="1828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079257" y="2392322"/>
            <a:ext cx="182880" cy="1828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331331" y="2392322"/>
            <a:ext cx="182880" cy="1828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6384948" y="3264227"/>
            <a:ext cx="1" cy="478906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915453" y="2965644"/>
            <a:ext cx="137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VMAPI</a:t>
            </a:r>
            <a:r>
              <a:rPr lang="en-US" baseline="-25000" dirty="0" err="1"/>
              <a:t>common</a:t>
            </a:r>
            <a:endParaRPr lang="en-US" baseline="-25000" dirty="0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5805215" y="3007409"/>
            <a:ext cx="0" cy="735724"/>
          </a:xfrm>
          <a:prstGeom prst="straightConnector1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698568" y="2692375"/>
            <a:ext cx="135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FMAPI</a:t>
            </a:r>
            <a:r>
              <a:rPr lang="en-US" baseline="-25000" dirty="0" err="1"/>
              <a:t>common</a:t>
            </a:r>
            <a:endParaRPr lang="en-US" baseline="-25000" dirty="0"/>
          </a:p>
        </p:txBody>
      </p:sp>
      <p:sp>
        <p:nvSpPr>
          <p:cNvPr id="79" name="Rectangle 78"/>
          <p:cNvSpPr/>
          <p:nvPr/>
        </p:nvSpPr>
        <p:spPr>
          <a:xfrm>
            <a:off x="4565205" y="2382003"/>
            <a:ext cx="182880" cy="1828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817279" y="2382003"/>
            <a:ext cx="182880" cy="1828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043075" y="2392322"/>
            <a:ext cx="182880" cy="1828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295149" y="2392322"/>
            <a:ext cx="182880" cy="1828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  <p:sp>
        <p:nvSpPr>
          <p:cNvPr id="85" name="Rectangle 84"/>
          <p:cNvSpPr/>
          <p:nvPr/>
        </p:nvSpPr>
        <p:spPr>
          <a:xfrm>
            <a:off x="9469221" y="2392322"/>
            <a:ext cx="182880" cy="1828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V</a:t>
            </a:r>
          </a:p>
        </p:txBody>
      </p:sp>
      <p:sp>
        <p:nvSpPr>
          <p:cNvPr id="86" name="Rectangle 85"/>
          <p:cNvSpPr/>
          <p:nvPr/>
        </p:nvSpPr>
        <p:spPr>
          <a:xfrm>
            <a:off x="9721295" y="2392322"/>
            <a:ext cx="182880" cy="1828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tIns="0" rtlCol="0" anchor="t"/>
          <a:lstStyle/>
          <a:p>
            <a:pPr algn="ctr"/>
            <a:r>
              <a:rPr lang="en-US" sz="1200" b="1" baseline="-250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09086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FED4-6783-4C3B-A96A-C05F42A5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Storage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77F84-9E3E-4B3B-A7DA-34C1281DE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Orchestrators last year determined this was a problem</a:t>
            </a:r>
          </a:p>
          <a:p>
            <a:pPr lvl="1"/>
            <a:r>
              <a:rPr lang="en-US" dirty="0"/>
              <a:t>Set out to define a simple shim service has</a:t>
            </a:r>
          </a:p>
          <a:p>
            <a:pPr lvl="2"/>
            <a:r>
              <a:rPr lang="en-US" dirty="0"/>
              <a:t>Common northbound</a:t>
            </a:r>
          </a:p>
          <a:p>
            <a:pPr lvl="2"/>
            <a:r>
              <a:rPr lang="en-US" dirty="0"/>
              <a:t>Stable southbound for array plugins</a:t>
            </a:r>
          </a:p>
          <a:p>
            <a:pPr lvl="1"/>
            <a:r>
              <a:rPr lang="en-US" dirty="0"/>
              <a:t>Cooperative effort – One API to rule them all</a:t>
            </a:r>
          </a:p>
          <a:p>
            <a:pPr lvl="2"/>
            <a:r>
              <a:rPr lang="en-US" dirty="0" err="1"/>
              <a:t>Kubernettes</a:t>
            </a:r>
            <a:endParaRPr lang="en-US" dirty="0"/>
          </a:p>
          <a:p>
            <a:pPr lvl="2"/>
            <a:r>
              <a:rPr lang="en-US" dirty="0"/>
              <a:t>Docker</a:t>
            </a:r>
          </a:p>
          <a:p>
            <a:pPr lvl="2"/>
            <a:r>
              <a:rPr lang="en-US" dirty="0"/>
              <a:t>Mesos</a:t>
            </a:r>
          </a:p>
        </p:txBody>
      </p:sp>
    </p:spTree>
    <p:extLst>
      <p:ext uri="{BB962C8B-B14F-4D97-AF65-F5344CB8AC3E}">
        <p14:creationId xmlns:p14="http://schemas.microsoft.com/office/powerpoint/2010/main" val="2117240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51910</TotalTime>
  <Words>1050</Words>
  <Application>Microsoft Office PowerPoint</Application>
  <PresentationFormat>Widescreen</PresentationFormat>
  <Paragraphs>350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Orchestration and Swordfish</vt:lpstr>
      <vt:lpstr>Background</vt:lpstr>
      <vt:lpstr>Problems – Orchestration Interaction</vt:lpstr>
      <vt:lpstr>More Problems – Storage Array Vendors</vt:lpstr>
      <vt:lpstr>More Problems</vt:lpstr>
      <vt:lpstr>Openstack Mostly Solved This</vt:lpstr>
      <vt:lpstr>The Openstack Solution</vt:lpstr>
      <vt:lpstr>A Common Shim solution</vt:lpstr>
      <vt:lpstr>Container Storage Interface</vt:lpstr>
      <vt:lpstr>CSI Direction</vt:lpstr>
      <vt:lpstr>CSI Problems</vt:lpstr>
      <vt:lpstr>SNIA Swordfish</vt:lpstr>
      <vt:lpstr>A Swordfish Solution</vt:lpstr>
      <vt:lpstr>Swordfish Solution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Kufeldt</dc:creator>
  <cp:keywords>NonProprietary</cp:keywords>
  <cp:lastModifiedBy>p k</cp:lastModifiedBy>
  <cp:revision>114</cp:revision>
  <dcterms:created xsi:type="dcterms:W3CDTF">2017-03-27T18:53:25Z</dcterms:created>
  <dcterms:modified xsi:type="dcterms:W3CDTF">2018-02-21T18:51:55Z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(2)mgk+EWTi6PDwLP9HhEdJ1y3XnzME5/yPkIQ+xeiqs0eKOZJSTvhdQH0cjrdH06q3CmooBMsn
l1VFpoxoJkFitblmgdHzZLsFFC2OKyxRZNwerEoHB2OHXpv0V4vUuAyiVY9LDpReIr3XclRL
2Xj4DhTX+GikXFDs33QS9ofU4KA3ehJ55FBrDJLdv+gH4dzdkEygPMD1H36/KM/Ewkreb6nD
q4jDRasXeAmVI6UUXB</vt:lpwstr>
  </property>
  <property fmtid="{D5CDD505-2E9C-101B-9397-08002B2CF9AE}" pid="3" name="_2015_ms_pID_7253431">
    <vt:lpwstr>u32XirfIPg8x1USlAdAlC5VRyoR6nKvkqz4xrXNNZQUZChtt6uVsz+
9fih6Nl2Ju15H4l8H56cRynXrDSJ/TrZo6SSd89WaKxtuqZ5Ipi2wBRjhOjshdYYj+f7iXzF
Gb9+c1a2fHMdlv6BSk8qhNgXrpW3GecgTg6K6FUghFGhiw==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1515696208</vt:lpwstr>
  </property>
</Properties>
</file>