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2" r:id="rId3"/>
    <p:sldId id="261" r:id="rId4"/>
    <p:sldId id="260" r:id="rId5"/>
    <p:sldId id="263" r:id="rId6"/>
    <p:sldId id="264" r:id="rId7"/>
  </p:sldIdLst>
  <p:sldSz cx="9144000" cy="5143500" type="screen16x9"/>
  <p:notesSz cx="6908800" cy="94107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4">
          <p15:clr>
            <a:srgbClr val="A4A3A4"/>
          </p15:clr>
        </p15:guide>
        <p15:guide id="2" pos="217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0069"/>
    <a:srgbClr val="7D7B7C"/>
    <a:srgbClr val="5D5B5C"/>
    <a:srgbClr val="380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293" autoAdjust="0"/>
  </p:normalViewPr>
  <p:slideViewPr>
    <p:cSldViewPr>
      <p:cViewPr varScale="1">
        <p:scale>
          <a:sx n="132" d="100"/>
          <a:sy n="132" d="100"/>
        </p:scale>
        <p:origin x="101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0" y="-114"/>
      </p:cViewPr>
      <p:guideLst>
        <p:guide orient="horz" pos="2964"/>
        <p:guide pos="217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9" tIns="46099" rIns="92199" bIns="46099" numCol="1" anchor="t" anchorCtr="0" compatLnSpc="1">
            <a:prstTxWarp prst="textNoShape">
              <a:avLst/>
            </a:prstTxWarp>
          </a:bodyPr>
          <a:lstStyle>
            <a:lvl1pPr algn="l" defTabSz="922338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3188" y="0"/>
            <a:ext cx="299402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9" tIns="46099" rIns="92199" bIns="46099" numCol="1" anchor="t" anchorCtr="0" compatLnSpc="1">
            <a:prstTxWarp prst="textNoShape">
              <a:avLst/>
            </a:prstTxWarp>
          </a:bodyPr>
          <a:lstStyle>
            <a:lvl1pPr defTabSz="922338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299402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9" tIns="46099" rIns="92199" bIns="46099" numCol="1" anchor="b" anchorCtr="0" compatLnSpc="1">
            <a:prstTxWarp prst="textNoShape">
              <a:avLst/>
            </a:prstTxWarp>
          </a:bodyPr>
          <a:lstStyle>
            <a:lvl1pPr algn="l" defTabSz="922338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3188" y="8939213"/>
            <a:ext cx="299402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9" tIns="46099" rIns="92199" bIns="46099" numCol="1" anchor="b" anchorCtr="0" compatLnSpc="1">
            <a:prstTxWarp prst="textNoShape">
              <a:avLst/>
            </a:prstTxWarp>
          </a:bodyPr>
          <a:lstStyle>
            <a:lvl1pPr defTabSz="922338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1ECCCB85-C8BD-4593-82A7-4BD06FA20F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1902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9" tIns="46099" rIns="92199" bIns="46099" numCol="1" anchor="t" anchorCtr="0" compatLnSpc="1">
            <a:prstTxWarp prst="textNoShape">
              <a:avLst/>
            </a:prstTxWarp>
          </a:bodyPr>
          <a:lstStyle>
            <a:lvl1pPr algn="l" defTabSz="922338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3188" y="0"/>
            <a:ext cx="299402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9" tIns="46099" rIns="92199" bIns="46099" numCol="1" anchor="t" anchorCtr="0" compatLnSpc="1">
            <a:prstTxWarp prst="textNoShape">
              <a:avLst/>
            </a:prstTxWarp>
          </a:bodyPr>
          <a:lstStyle>
            <a:lvl1pPr defTabSz="922338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7500" y="704850"/>
            <a:ext cx="6275388" cy="3530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0563" y="4470400"/>
            <a:ext cx="5527675" cy="423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9" tIns="46099" rIns="92199" bIns="460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39213"/>
            <a:ext cx="299402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9" tIns="46099" rIns="92199" bIns="46099" numCol="1" anchor="b" anchorCtr="0" compatLnSpc="1">
            <a:prstTxWarp prst="textNoShape">
              <a:avLst/>
            </a:prstTxWarp>
          </a:bodyPr>
          <a:lstStyle>
            <a:lvl1pPr algn="l" defTabSz="922338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3188" y="8939213"/>
            <a:ext cx="299402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9" tIns="46099" rIns="92199" bIns="46099" numCol="1" anchor="b" anchorCtr="0" compatLnSpc="1">
            <a:prstTxWarp prst="textNoShape">
              <a:avLst/>
            </a:prstTxWarp>
          </a:bodyPr>
          <a:lstStyle>
            <a:lvl1pPr defTabSz="922338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F2BEDFFB-8629-42E1-8007-C13142E5A6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49541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BEDFFB-8629-42E1-8007-C13142E5A606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3189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BEDFFB-8629-42E1-8007-C13142E5A606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1639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23"/>
          <a:stretch>
            <a:fillRect/>
          </a:stretch>
        </p:blipFill>
        <p:spPr bwMode="auto">
          <a:xfrm>
            <a:off x="1717675" y="-11113"/>
            <a:ext cx="7426325" cy="514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566738"/>
            <a:ext cx="1881188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 bwMode="auto">
          <a:xfrm>
            <a:off x="0" y="4914900"/>
            <a:ext cx="91440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204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600200"/>
            <a:ext cx="8229600" cy="1436013"/>
          </a:xfrm>
        </p:spPr>
        <p:txBody>
          <a:bodyPr/>
          <a:lstStyle>
            <a:lvl1pPr algn="ctr">
              <a:defRPr sz="3200">
                <a:solidFill>
                  <a:srgbClr val="38006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152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E02CF-8817-4478-8668-6902BC943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625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171451"/>
            <a:ext cx="2076450" cy="44803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71451"/>
            <a:ext cx="6076950" cy="44803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3ED05-D947-4A5F-BA48-1016F7451C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034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D7B7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4BA94-0D0D-42D8-9687-17A26646B1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85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2E266-6C8A-47DD-9E24-AEB7B74C76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381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32801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32801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71A48-2EB2-4154-97AC-2EDC544DA7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686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03FB5-FD77-499E-9353-A24240D31D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F6478-71BB-4ABF-87BB-1698B53E2D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90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E808A-5DF2-42AC-9D08-8F08FFBFE7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68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084C7-4547-47B5-A081-EAA6788C8D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285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909E5-A0AE-4C91-8F29-34F065164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81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67"/>
          <a:stretch>
            <a:fillRect/>
          </a:stretch>
        </p:blipFill>
        <p:spPr bwMode="auto">
          <a:xfrm>
            <a:off x="76200" y="860425"/>
            <a:ext cx="89154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327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Text Box 22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3698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endParaRPr lang="en-US" sz="1800"/>
          </a:p>
        </p:txBody>
      </p:sp>
      <p:sp>
        <p:nvSpPr>
          <p:cNvPr id="1029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71450"/>
            <a:ext cx="533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52" name="Rectangle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86313"/>
            <a:ext cx="21336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5D5B5C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B2D793A2-66E9-4E04-BB69-7199E89997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33363"/>
            <a:ext cx="17526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381000" y="4781550"/>
            <a:ext cx="73914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l" eaLnBrk="1" hangingPunct="1">
              <a:defRPr/>
            </a:pPr>
            <a:r>
              <a:rPr lang="en-US" altLang="en-US" sz="1000" dirty="0">
                <a:solidFill>
                  <a:schemeClr val="bg2"/>
                </a:solidFill>
                <a:cs typeface="Arial" charset="0"/>
              </a:rPr>
              <a:t>© 2017 Storage Networking Industry Association.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400">
          <a:solidFill>
            <a:srgbClr val="380069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0000"/>
        <a:buBlip>
          <a:blip r:embed="rId16"/>
        </a:buBlip>
        <a:defRPr sz="2000">
          <a:solidFill>
            <a:srgbClr val="5D5B5C"/>
          </a:solidFill>
          <a:latin typeface="Arial" pitchFamily="34" charset="0"/>
          <a:ea typeface="ＭＳ Ｐゴシック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7"/>
        </a:buBlip>
        <a:defRPr sz="1600">
          <a:solidFill>
            <a:srgbClr val="38006A"/>
          </a:solidFill>
          <a:latin typeface="Arial" pitchFamily="34" charset="0"/>
          <a:ea typeface="ＭＳ Ｐゴシック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380069"/>
          </a:solidFill>
          <a:latin typeface="Arial" pitchFamily="34" charset="0"/>
          <a:ea typeface="ＭＳ Ｐゴシック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sz="1200">
          <a:solidFill>
            <a:srgbClr val="380069"/>
          </a:solidFill>
          <a:latin typeface="Arial" pitchFamily="34" charset="0"/>
          <a:ea typeface="ＭＳ Ｐゴシック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-"/>
        <a:defRPr sz="1200">
          <a:solidFill>
            <a:srgbClr val="38006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-"/>
        <a:defRPr sz="1200">
          <a:solidFill>
            <a:srgbClr val="38006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-"/>
        <a:defRPr sz="1200">
          <a:solidFill>
            <a:srgbClr val="38006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-"/>
        <a:defRPr sz="1200">
          <a:solidFill>
            <a:srgbClr val="38006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 sz="quarter"/>
          </p:nvPr>
        </p:nvSpPr>
        <p:spPr>
          <a:xfrm>
            <a:off x="0" y="1600200"/>
            <a:ext cx="8229600" cy="2724150"/>
          </a:xfrm>
        </p:spPr>
        <p:txBody>
          <a:bodyPr/>
          <a:lstStyle/>
          <a:p>
            <a:r>
              <a:rPr lang="en-US" altLang="en-US" dirty="0"/>
              <a:t>SNIA</a:t>
            </a:r>
            <a:br>
              <a:rPr lang="en-US" altLang="en-US" dirty="0"/>
            </a:br>
            <a:r>
              <a:rPr lang="en-US" altLang="en-US" dirty="0"/>
              <a:t>Open Source Liaison</a:t>
            </a:r>
            <a:br>
              <a:rPr lang="en-US" altLang="en-US" dirty="0"/>
            </a:br>
            <a:r>
              <a:rPr lang="en-US" altLang="en-US" sz="2000" dirty="0"/>
              <a:t>10 October 2017</a:t>
            </a:r>
            <a:br>
              <a:rPr lang="en-US" altLang="en-US" sz="2000" dirty="0"/>
            </a:br>
            <a:br>
              <a:rPr lang="en-US" altLang="en-US" sz="2000" dirty="0"/>
            </a:b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207E-7032-4FF1-BF65-41C82280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ADB4C-DFC5-40F7-92E5-C6142F6A6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Liaison Goals</a:t>
            </a:r>
          </a:p>
          <a:p>
            <a:r>
              <a:rPr lang="en-US" dirty="0"/>
              <a:t>Discuss what was agreed with SNIA Board</a:t>
            </a:r>
          </a:p>
          <a:p>
            <a:pPr lvl="1"/>
            <a:r>
              <a:rPr lang="en-US" dirty="0"/>
              <a:t>Stand up self contained Open Source Liaison group</a:t>
            </a:r>
          </a:p>
          <a:p>
            <a:pPr lvl="1"/>
            <a:r>
              <a:rPr lang="en-US" dirty="0"/>
              <a:t>“Fail fast”</a:t>
            </a:r>
          </a:p>
          <a:p>
            <a:r>
              <a:rPr lang="en-US" dirty="0"/>
              <a:t>Initial work</a:t>
            </a:r>
          </a:p>
          <a:p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</a:rPr>
              <a:t>Future actions/plans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C5A16-48C3-451E-B552-53A6273A63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D4BA94-0D0D-42D8-9687-17A26646B12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405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</a:rPr>
              <a:t>Liaison Goals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</a:rPr>
              <a:t>Align open source projects with standards (ex: align Container Storage Interface run by CNCF w/ SNIA Swordfish). </a:t>
            </a:r>
          </a:p>
          <a:p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</a:rPr>
              <a:t>Hold regular meetings between SNIA tech leadership and open source leads to stay in sync </a:t>
            </a:r>
            <a:r>
              <a:rPr lang="mr-IN" altLang="en-US" dirty="0">
                <a:latin typeface="Arial" charset="0"/>
                <a:ea typeface="ＭＳ Ｐゴシック" pitchFamily="34" charset="-128"/>
                <a:cs typeface="Arial" charset="0"/>
              </a:rPr>
              <a:t>–</a:t>
            </a:r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</a:rPr>
              <a:t> want to avoid overlap. </a:t>
            </a:r>
          </a:p>
          <a:p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</a:rPr>
              <a:t>Identify gaps that both sides might be interested in working on </a:t>
            </a:r>
            <a:r>
              <a:rPr lang="mr-IN" altLang="en-US" dirty="0">
                <a:latin typeface="Arial" charset="0"/>
                <a:ea typeface="ＭＳ Ｐゴシック" pitchFamily="34" charset="-128"/>
                <a:cs typeface="Arial" charset="0"/>
              </a:rPr>
              <a:t>–</a:t>
            </a:r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</a:rPr>
              <a:t> could bring suggested additions to either group</a:t>
            </a:r>
          </a:p>
          <a:p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</a:rPr>
              <a:t>Facilitate testing of open source implementations and compliance (ex: joint </a:t>
            </a:r>
            <a:r>
              <a:rPr lang="en-US" altLang="en-US" dirty="0" err="1">
                <a:latin typeface="Arial" charset="0"/>
                <a:ea typeface="ＭＳ Ｐゴシック" pitchFamily="34" charset="-128"/>
                <a:cs typeface="Arial" charset="0"/>
              </a:rPr>
              <a:t>Plugfests</a:t>
            </a:r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</a:rPr>
              <a:t> to road test new features from the collaboration</a:t>
            </a:r>
          </a:p>
          <a:p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</a:rPr>
              <a:t>Develop an approach to get buy-in from the Container Storage Interface to avoid “not invented here” objections</a:t>
            </a:r>
          </a:p>
          <a:p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</a:rPr>
              <a:t>Swordfish has open source projects that SMI could support in these open communities </a:t>
            </a:r>
          </a:p>
          <a:p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</a:rPr>
              <a:t>TWGs </a:t>
            </a:r>
            <a:r>
              <a:rPr lang="mr-IN" altLang="en-US" dirty="0">
                <a:latin typeface="Arial" charset="0"/>
                <a:ea typeface="ＭＳ Ｐゴシック" pitchFamily="34" charset="-128"/>
                <a:cs typeface="Arial" charset="0"/>
              </a:rPr>
              <a:t>–</a:t>
            </a:r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</a:rPr>
              <a:t> LTR </a:t>
            </a:r>
            <a:r>
              <a:rPr lang="mr-IN" altLang="en-US" dirty="0">
                <a:latin typeface="Arial" charset="0"/>
                <a:ea typeface="ＭＳ Ｐゴシック" pitchFamily="34" charset="-128"/>
                <a:cs typeface="Arial" charset="0"/>
              </a:rPr>
              <a:t>–</a:t>
            </a:r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</a:rPr>
              <a:t> SIRF standard and </a:t>
            </a:r>
            <a:r>
              <a:rPr lang="en-US" altLang="en-US" dirty="0" err="1">
                <a:latin typeface="Arial" charset="0"/>
                <a:ea typeface="ＭＳ Ｐゴシック" pitchFamily="34" charset="-128"/>
                <a:cs typeface="Arial" charset="0"/>
              </a:rPr>
              <a:t>OpenSIRF</a:t>
            </a:r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</a:rPr>
              <a:t> software</a:t>
            </a:r>
          </a:p>
          <a:p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</a:rPr>
              <a:t>No technical support required</a:t>
            </a:r>
          </a:p>
          <a:p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</a:rPr>
              <a:t>No IP implications </a:t>
            </a:r>
          </a:p>
          <a:p>
            <a:endParaRPr lang="en-US" altLang="en-US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380069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SzPct val="50000"/>
              <a:buBlip>
                <a:blip r:embed="rId3"/>
              </a:buBlip>
              <a:defRPr sz="2000">
                <a:solidFill>
                  <a:srgbClr val="5D5B5C"/>
                </a:solidFill>
                <a:latin typeface="Arial" charset="0"/>
                <a:ea typeface="ＭＳ Ｐゴシック" pitchFamily="34" charset="-128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SzPct val="60000"/>
              <a:buBlip>
                <a:blip r:embed="rId4"/>
              </a:buBlip>
              <a:defRPr sz="1600">
                <a:solidFill>
                  <a:srgbClr val="38006A"/>
                </a:solidFill>
                <a:latin typeface="Arial" charset="0"/>
                <a:ea typeface="ＭＳ Ｐゴシック" pitchFamily="34" charset="-128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1400">
                <a:solidFill>
                  <a:srgbClr val="380069"/>
                </a:solidFill>
                <a:latin typeface="Arial" charset="0"/>
                <a:ea typeface="ＭＳ Ｐゴシック" pitchFamily="34" charset="-128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charset="0"/>
              <a:buChar char="-"/>
              <a:defRPr sz="1200">
                <a:solidFill>
                  <a:srgbClr val="380069"/>
                </a:solidFill>
                <a:latin typeface="Arial" charset="0"/>
                <a:ea typeface="ＭＳ Ｐゴシック" pitchFamily="34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380069"/>
                </a:solidFill>
                <a:latin typeface="Arial" charset="0"/>
                <a:ea typeface="ＭＳ Ｐゴシック" pitchFamily="34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380069"/>
                </a:solidFill>
                <a:latin typeface="Arial" charset="0"/>
                <a:ea typeface="ＭＳ Ｐゴシック" pitchFamily="34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380069"/>
                </a:solidFill>
                <a:latin typeface="Arial" charset="0"/>
                <a:ea typeface="ＭＳ Ｐゴシック" pitchFamily="34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380069"/>
                </a:solidFill>
                <a:latin typeface="Arial" charset="0"/>
                <a:ea typeface="ＭＳ Ｐゴシック" pitchFamily="34" charset="-128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E626150-709C-42B6-8259-17EA58C449A3}" type="slidenum">
              <a:rPr lang="en-US" altLang="en-US" sz="1400" smtClean="0">
                <a:solidFill>
                  <a:srgbClr val="5D5B5C"/>
                </a:solidFill>
                <a:latin typeface="Gill Sans MT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solidFill>
                <a:srgbClr val="5D5B5C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446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</a:rPr>
              <a:t>Actions for the group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</a:rPr>
              <a:t>Actions:</a:t>
            </a:r>
          </a:p>
          <a:p>
            <a:pPr lvl="1"/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</a:rPr>
              <a:t>Create an open mailing list (done)</a:t>
            </a:r>
          </a:p>
          <a:p>
            <a:pPr lvl="2"/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</a:rPr>
              <a:t>No-one has signed up on mailing list?</a:t>
            </a:r>
          </a:p>
          <a:p>
            <a:pPr lvl="1"/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</a:rPr>
              <a:t>Need regular meetings; agree when &amp; frequency</a:t>
            </a:r>
          </a:p>
          <a:p>
            <a:pPr lvl="1"/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</a:rPr>
              <a:t>Create GitHub site </a:t>
            </a:r>
          </a:p>
          <a:p>
            <a:pPr lvl="1"/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</a:rPr>
              <a:t>Launch/announce plan</a:t>
            </a:r>
          </a:p>
          <a:p>
            <a:pPr lvl="2"/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</a:rPr>
              <a:t>This month preferably</a:t>
            </a:r>
          </a:p>
          <a:p>
            <a:pPr lvl="2"/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</a:rPr>
              <a:t>No fee; just interest, time &amp; effort required</a:t>
            </a:r>
          </a:p>
          <a:p>
            <a:pPr lvl="2"/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</a:rPr>
              <a:t>Promote via press release, SNIA Email blast &amp; social media</a:t>
            </a:r>
          </a:p>
          <a:p>
            <a:pPr lvl="2"/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</a:rPr>
              <a:t>Landing page on SNIA website (snia.org/opensource)</a:t>
            </a:r>
          </a:p>
          <a:p>
            <a:pPr lvl="1"/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</a:rPr>
              <a:t>First plan could be a common plugin for Container Storage Interface (CNCF) with Swordfish (SNIA) without changes to the API</a:t>
            </a:r>
          </a:p>
          <a:p>
            <a:pPr lvl="1"/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</a:rPr>
              <a:t>Inform &amp; educate; keep members engaged with webcasts, blogs, white papers</a:t>
            </a:r>
          </a:p>
          <a:p>
            <a:pPr lvl="1"/>
            <a:endParaRPr lang="en-US" altLang="en-US" dirty="0">
              <a:latin typeface="Arial" charset="0"/>
              <a:ea typeface="ＭＳ Ｐゴシック" pitchFamily="34" charset="-128"/>
              <a:cs typeface="Arial" charset="0"/>
            </a:endParaRPr>
          </a:p>
          <a:p>
            <a:endParaRPr lang="en-US" altLang="en-US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380069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SzPct val="50000"/>
              <a:buBlip>
                <a:blip r:embed="rId3"/>
              </a:buBlip>
              <a:defRPr sz="2000">
                <a:solidFill>
                  <a:srgbClr val="5D5B5C"/>
                </a:solidFill>
                <a:latin typeface="Arial" charset="0"/>
                <a:ea typeface="ＭＳ Ｐゴシック" pitchFamily="34" charset="-128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SzPct val="60000"/>
              <a:buBlip>
                <a:blip r:embed="rId4"/>
              </a:buBlip>
              <a:defRPr sz="1600">
                <a:solidFill>
                  <a:srgbClr val="38006A"/>
                </a:solidFill>
                <a:latin typeface="Arial" charset="0"/>
                <a:ea typeface="ＭＳ Ｐゴシック" pitchFamily="34" charset="-128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1400">
                <a:solidFill>
                  <a:srgbClr val="380069"/>
                </a:solidFill>
                <a:latin typeface="Arial" charset="0"/>
                <a:ea typeface="ＭＳ Ｐゴシック" pitchFamily="34" charset="-128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charset="0"/>
              <a:buChar char="-"/>
              <a:defRPr sz="1200">
                <a:solidFill>
                  <a:srgbClr val="380069"/>
                </a:solidFill>
                <a:latin typeface="Arial" charset="0"/>
                <a:ea typeface="ＭＳ Ｐゴシック" pitchFamily="34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380069"/>
                </a:solidFill>
                <a:latin typeface="Arial" charset="0"/>
                <a:ea typeface="ＭＳ Ｐゴシック" pitchFamily="34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380069"/>
                </a:solidFill>
                <a:latin typeface="Arial" charset="0"/>
                <a:ea typeface="ＭＳ Ｐゴシック" pitchFamily="34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380069"/>
                </a:solidFill>
                <a:latin typeface="Arial" charset="0"/>
                <a:ea typeface="ＭＳ Ｐゴシック" pitchFamily="34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380069"/>
                </a:solidFill>
                <a:latin typeface="Arial" charset="0"/>
                <a:ea typeface="ＭＳ Ｐゴシック" pitchFamily="34" charset="-128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E626150-709C-42B6-8259-17EA58C449A3}" type="slidenum">
              <a:rPr lang="en-US" altLang="en-US" sz="1400" smtClean="0">
                <a:solidFill>
                  <a:srgbClr val="5D5B5C"/>
                </a:solidFill>
                <a:latin typeface="Gill Sans MT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solidFill>
                <a:srgbClr val="5D5B5C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612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</a:rPr>
              <a:t>SNIA Community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3581400" cy="32797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altLang="en-US" sz="1050" dirty="0">
              <a:latin typeface="Arial" charset="0"/>
              <a:ea typeface="ＭＳ Ｐゴシック" pitchFamily="34" charset="-128"/>
              <a:cs typeface="Arial" charset="0"/>
            </a:endParaRPr>
          </a:p>
          <a:p>
            <a:r>
              <a:rPr lang="en-US" altLang="en-US" sz="1700" b="1" dirty="0">
                <a:latin typeface="Arial" charset="0"/>
                <a:ea typeface="ＭＳ Ｐゴシック" pitchFamily="34" charset="-128"/>
                <a:cs typeface="Arial" charset="0"/>
              </a:rPr>
              <a:t>Committed Companies:</a:t>
            </a:r>
          </a:p>
          <a:p>
            <a:pPr lvl="1"/>
            <a:r>
              <a:rPr lang="en-US" altLang="en-US" sz="1600" dirty="0">
                <a:latin typeface="Arial" charset="0"/>
                <a:ea typeface="ＭＳ Ｐゴシック" pitchFamily="34" charset="-128"/>
                <a:cs typeface="Arial" charset="0"/>
              </a:rPr>
              <a:t>Huawei</a:t>
            </a:r>
          </a:p>
          <a:p>
            <a:pPr lvl="1"/>
            <a:r>
              <a:rPr lang="en-US" altLang="en-US" sz="1600" dirty="0">
                <a:latin typeface="Arial" charset="0"/>
                <a:ea typeface="ＭＳ Ｐゴシック" pitchFamily="34" charset="-128"/>
                <a:cs typeface="Arial" charset="0"/>
              </a:rPr>
              <a:t>IBM</a:t>
            </a:r>
          </a:p>
          <a:p>
            <a:pPr lvl="1"/>
            <a:r>
              <a:rPr lang="en-US" altLang="en-US" sz="1600" dirty="0">
                <a:latin typeface="Arial" charset="0"/>
                <a:ea typeface="ＭＳ Ｐゴシック" pitchFamily="34" charset="-128"/>
                <a:cs typeface="Arial" charset="0"/>
              </a:rPr>
              <a:t>Veritas?</a:t>
            </a:r>
          </a:p>
          <a:p>
            <a:pPr lvl="1"/>
            <a:r>
              <a:rPr lang="en-US" altLang="en-US" sz="1600" dirty="0">
                <a:latin typeface="Arial" charset="0"/>
                <a:ea typeface="ＭＳ Ｐゴシック" pitchFamily="34" charset="-128"/>
                <a:cs typeface="Arial" charset="0"/>
              </a:rPr>
              <a:t>NetApp</a:t>
            </a:r>
          </a:p>
          <a:p>
            <a:r>
              <a:rPr lang="en-US" altLang="en-US" sz="1700" b="1" dirty="0">
                <a:latin typeface="Arial" charset="0"/>
                <a:ea typeface="ＭＳ Ｐゴシック" pitchFamily="34" charset="-128"/>
                <a:cs typeface="Arial" charset="0"/>
              </a:rPr>
              <a:t>Target Companies:</a:t>
            </a:r>
          </a:p>
          <a:p>
            <a:pPr lvl="1"/>
            <a:r>
              <a:rPr lang="en-US" altLang="en-US" sz="1600" dirty="0">
                <a:latin typeface="Arial" charset="0"/>
                <a:ea typeface="ＭＳ Ｐゴシック" pitchFamily="34" charset="-128"/>
                <a:cs typeface="Arial" charset="0"/>
              </a:rPr>
              <a:t>Dell EMC</a:t>
            </a:r>
          </a:p>
          <a:p>
            <a:pPr lvl="1"/>
            <a:r>
              <a:rPr lang="en-US" altLang="en-US" sz="1600" dirty="0">
                <a:latin typeface="Arial" charset="0"/>
                <a:ea typeface="ＭＳ Ｐゴシック" pitchFamily="34" charset="-128"/>
                <a:cs typeface="Arial" charset="0"/>
              </a:rPr>
              <a:t>HPE</a:t>
            </a:r>
          </a:p>
          <a:p>
            <a:pPr lvl="1"/>
            <a:r>
              <a:rPr lang="en-US" altLang="en-US" sz="1600" dirty="0">
                <a:latin typeface="Arial" charset="0"/>
                <a:ea typeface="ＭＳ Ｐゴシック" pitchFamily="34" charset="-128"/>
                <a:cs typeface="Arial" charset="0"/>
              </a:rPr>
              <a:t>Red Hat</a:t>
            </a:r>
          </a:p>
          <a:p>
            <a:pPr lvl="1"/>
            <a:r>
              <a:rPr lang="en-US" altLang="en-US" sz="1600" dirty="0">
                <a:latin typeface="Arial" charset="0"/>
                <a:ea typeface="ＭＳ Ｐゴシック" pitchFamily="34" charset="-128"/>
                <a:cs typeface="Arial" charset="0"/>
              </a:rPr>
              <a:t>Nutanix </a:t>
            </a:r>
          </a:p>
          <a:p>
            <a:pPr lvl="1"/>
            <a:r>
              <a:rPr lang="en-US" altLang="en-US" sz="1600" dirty="0">
                <a:latin typeface="Arial" charset="0"/>
                <a:ea typeface="ＭＳ Ｐゴシック" pitchFamily="34" charset="-128"/>
                <a:cs typeface="Arial" charset="0"/>
              </a:rPr>
              <a:t>SUSE</a:t>
            </a:r>
          </a:p>
          <a:p>
            <a:pPr lvl="1"/>
            <a:r>
              <a:rPr lang="en-US" altLang="en-US" sz="1600" dirty="0">
                <a:latin typeface="Arial" charset="0"/>
                <a:ea typeface="ＭＳ Ｐゴシック" pitchFamily="34" charset="-128"/>
                <a:cs typeface="Arial" charset="0"/>
              </a:rPr>
              <a:t>Open IO</a:t>
            </a:r>
          </a:p>
          <a:p>
            <a:pPr lvl="1"/>
            <a:r>
              <a:rPr lang="en-US" altLang="en-US" sz="1600" dirty="0">
                <a:latin typeface="Arial" charset="0"/>
                <a:ea typeface="ＭＳ Ｐゴシック" pitchFamily="34" charset="-128"/>
                <a:cs typeface="Arial" charset="0"/>
              </a:rPr>
              <a:t>Microsoft</a:t>
            </a:r>
          </a:p>
          <a:p>
            <a:pPr lvl="1"/>
            <a:r>
              <a:rPr lang="en-US" altLang="en-US" sz="1600" dirty="0">
                <a:latin typeface="Arial" charset="0"/>
                <a:ea typeface="ＭＳ Ｐゴシック" pitchFamily="34" charset="-128"/>
                <a:cs typeface="Arial" charset="0"/>
              </a:rPr>
              <a:t>Quantum</a:t>
            </a:r>
          </a:p>
          <a:p>
            <a:pPr lvl="1"/>
            <a:r>
              <a:rPr lang="en-US" altLang="en-US" sz="1600" dirty="0">
                <a:latin typeface="Arial" charset="0"/>
                <a:ea typeface="ＭＳ Ｐゴシック" pitchFamily="34" charset="-128"/>
                <a:cs typeface="Arial" charset="0"/>
              </a:rPr>
              <a:t>Others</a:t>
            </a:r>
          </a:p>
          <a:p>
            <a:pPr lvl="1"/>
            <a:endParaRPr lang="en-US" altLang="en-US" sz="16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380069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SzPct val="50000"/>
              <a:buBlip>
                <a:blip r:embed="rId4"/>
              </a:buBlip>
              <a:defRPr sz="2000">
                <a:solidFill>
                  <a:srgbClr val="5D5B5C"/>
                </a:solidFill>
                <a:latin typeface="Arial" charset="0"/>
                <a:ea typeface="ＭＳ Ｐゴシック" pitchFamily="34" charset="-128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SzPct val="60000"/>
              <a:buBlip>
                <a:blip r:embed="rId5"/>
              </a:buBlip>
              <a:defRPr sz="1600">
                <a:solidFill>
                  <a:srgbClr val="38006A"/>
                </a:solidFill>
                <a:latin typeface="Arial" charset="0"/>
                <a:ea typeface="ＭＳ Ｐゴシック" pitchFamily="34" charset="-128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1400">
                <a:solidFill>
                  <a:srgbClr val="380069"/>
                </a:solidFill>
                <a:latin typeface="Arial" charset="0"/>
                <a:ea typeface="ＭＳ Ｐゴシック" pitchFamily="34" charset="-128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charset="0"/>
              <a:buChar char="-"/>
              <a:defRPr sz="1200">
                <a:solidFill>
                  <a:srgbClr val="380069"/>
                </a:solidFill>
                <a:latin typeface="Arial" charset="0"/>
                <a:ea typeface="ＭＳ Ｐゴシック" pitchFamily="34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380069"/>
                </a:solidFill>
                <a:latin typeface="Arial" charset="0"/>
                <a:ea typeface="ＭＳ Ｐゴシック" pitchFamily="34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380069"/>
                </a:solidFill>
                <a:latin typeface="Arial" charset="0"/>
                <a:ea typeface="ＭＳ Ｐゴシック" pitchFamily="34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380069"/>
                </a:solidFill>
                <a:latin typeface="Arial" charset="0"/>
                <a:ea typeface="ＭＳ Ｐゴシック" pitchFamily="34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380069"/>
                </a:solidFill>
                <a:latin typeface="Arial" charset="0"/>
                <a:ea typeface="ＭＳ Ｐゴシック" pitchFamily="34" charset="-128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E626150-709C-42B6-8259-17EA58C449A3}" type="slidenum">
              <a:rPr lang="en-US" altLang="en-US" sz="1400" smtClean="0">
                <a:solidFill>
                  <a:srgbClr val="5D5B5C"/>
                </a:solidFill>
                <a:latin typeface="Gill Sans MT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solidFill>
                <a:srgbClr val="5D5B5C"/>
              </a:solidFill>
              <a:latin typeface="Gill Sans MT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C0E3ED-2660-4341-AA2E-2DF022BC8163}"/>
              </a:ext>
            </a:extLst>
          </p:cNvPr>
          <p:cNvSpPr txBox="1">
            <a:spLocks/>
          </p:cNvSpPr>
          <p:nvPr/>
        </p:nvSpPr>
        <p:spPr bwMode="auto">
          <a:xfrm>
            <a:off x="4038600" y="1276350"/>
            <a:ext cx="3581400" cy="327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400">
                <a:solidFill>
                  <a:srgbClr val="380069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Blip>
                <a:blip r:embed="rId4"/>
              </a:buBlip>
              <a:defRPr sz="2000">
                <a:solidFill>
                  <a:srgbClr val="5D5B5C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600">
                <a:solidFill>
                  <a:srgbClr val="38006A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380069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380069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380069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380069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380069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380069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endParaRPr lang="en-US" altLang="en-US" sz="1050" kern="0" dirty="0">
              <a:latin typeface="Arial" charset="0"/>
              <a:ea typeface="ＭＳ Ｐゴシック" pitchFamily="34" charset="-128"/>
              <a:cs typeface="Arial" charset="0"/>
            </a:endParaRPr>
          </a:p>
          <a:p>
            <a:r>
              <a:rPr lang="en-US" altLang="en-US" sz="1700" b="1" kern="0" dirty="0">
                <a:latin typeface="Arial" charset="0"/>
                <a:ea typeface="ＭＳ Ｐゴシック" pitchFamily="34" charset="-128"/>
                <a:cs typeface="Arial" charset="0"/>
              </a:rPr>
              <a:t>Companies on first call</a:t>
            </a:r>
          </a:p>
          <a:p>
            <a:pPr lvl="1"/>
            <a:r>
              <a:rPr lang="en-US" altLang="en-US" sz="1200" dirty="0">
                <a:latin typeface="Arial" charset="0"/>
                <a:ea typeface="ＭＳ Ｐゴシック" pitchFamily="34" charset="-128"/>
                <a:cs typeface="Arial" charset="0"/>
              </a:rPr>
              <a:t>Huawei</a:t>
            </a:r>
          </a:p>
          <a:p>
            <a:pPr lvl="1"/>
            <a:r>
              <a:rPr lang="en-US" altLang="en-US" sz="1200" dirty="0">
                <a:latin typeface="Arial" charset="0"/>
                <a:ea typeface="ＭＳ Ｐゴシック" pitchFamily="34" charset="-128"/>
                <a:cs typeface="Arial" charset="0"/>
              </a:rPr>
              <a:t>IBM</a:t>
            </a:r>
          </a:p>
          <a:p>
            <a:pPr lvl="1"/>
            <a:r>
              <a:rPr lang="en-US" altLang="en-US" sz="1200" dirty="0">
                <a:latin typeface="Arial" charset="0"/>
                <a:ea typeface="ＭＳ Ｐゴシック" pitchFamily="34" charset="-128"/>
                <a:cs typeface="Arial" charset="0"/>
              </a:rPr>
              <a:t>NetApp</a:t>
            </a:r>
          </a:p>
          <a:p>
            <a:pPr lvl="1"/>
            <a:r>
              <a:rPr lang="en-US" altLang="en-US" sz="1200" dirty="0">
                <a:latin typeface="Arial" charset="0"/>
                <a:ea typeface="ＭＳ Ｐゴシック" pitchFamily="34" charset="-128"/>
                <a:cs typeface="Arial" charset="0"/>
              </a:rPr>
              <a:t>Toshiba</a:t>
            </a:r>
          </a:p>
          <a:p>
            <a:pPr lvl="1"/>
            <a:r>
              <a:rPr lang="en-US" altLang="en-US" sz="1200" dirty="0">
                <a:latin typeface="Arial" charset="0"/>
                <a:ea typeface="ＭＳ Ｐゴシック" pitchFamily="34" charset="-128"/>
                <a:cs typeface="Arial" charset="0"/>
              </a:rPr>
              <a:t>HDS</a:t>
            </a:r>
          </a:p>
          <a:p>
            <a:pPr lvl="1"/>
            <a:r>
              <a:rPr lang="en-US" altLang="en-US" sz="1200" dirty="0">
                <a:latin typeface="Arial" charset="0"/>
                <a:ea typeface="ＭＳ Ｐゴシック" pitchFamily="34" charset="-128"/>
                <a:cs typeface="Arial" charset="0"/>
              </a:rPr>
              <a:t>Dell/EMC</a:t>
            </a:r>
          </a:p>
          <a:p>
            <a:pPr lvl="1"/>
            <a:endParaRPr lang="en-US" altLang="en-US" sz="1200" kern="0" dirty="0">
              <a:latin typeface="Arial" charset="0"/>
              <a:ea typeface="ＭＳ Ｐゴシック" pitchFamily="34" charset="-128"/>
              <a:cs typeface="Arial" charset="0"/>
            </a:endParaRPr>
          </a:p>
          <a:p>
            <a:pPr lvl="1"/>
            <a:endParaRPr lang="en-US" altLang="en-US" sz="1600" kern="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153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</a:rPr>
              <a:t>External Community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32797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en-US" sz="1400" dirty="0">
              <a:latin typeface="Arial" charset="0"/>
              <a:ea typeface="ＭＳ Ｐゴシック" pitchFamily="34" charset="-128"/>
              <a:cs typeface="Arial" charset="0"/>
            </a:endParaRPr>
          </a:p>
          <a:p>
            <a:r>
              <a:rPr lang="en-US" altLang="en-US" sz="1800" dirty="0">
                <a:latin typeface="Arial" charset="0"/>
                <a:ea typeface="ＭＳ Ｐゴシック" pitchFamily="34" charset="-128"/>
                <a:cs typeface="Arial" charset="0"/>
              </a:rPr>
              <a:t>Apache Foundation</a:t>
            </a:r>
          </a:p>
          <a:p>
            <a:pPr lvl="1"/>
            <a:r>
              <a:rPr lang="en-US" altLang="en-US" sz="1400" dirty="0" err="1">
                <a:latin typeface="Arial" charset="0"/>
                <a:ea typeface="ＭＳ Ｐゴシック" pitchFamily="34" charset="-128"/>
                <a:cs typeface="Arial" charset="0"/>
              </a:rPr>
              <a:t>Mesos</a:t>
            </a:r>
            <a:endParaRPr lang="en-US" altLang="en-US" sz="1400" dirty="0">
              <a:latin typeface="Arial" charset="0"/>
              <a:ea typeface="ＭＳ Ｐゴシック" pitchFamily="34" charset="-128"/>
              <a:cs typeface="Arial" charset="0"/>
            </a:endParaRPr>
          </a:p>
          <a:p>
            <a:r>
              <a:rPr lang="en-US" altLang="en-US" sz="1800" dirty="0">
                <a:latin typeface="Arial" charset="0"/>
                <a:ea typeface="ＭＳ Ｐゴシック" pitchFamily="34" charset="-128"/>
                <a:cs typeface="Arial" charset="0"/>
              </a:rPr>
              <a:t>Linux Foundation</a:t>
            </a:r>
          </a:p>
          <a:p>
            <a:pPr lvl="1"/>
            <a:r>
              <a:rPr lang="en-US" altLang="en-US" sz="1400" dirty="0">
                <a:latin typeface="Arial" charset="0"/>
                <a:ea typeface="ＭＳ Ｐゴシック" pitchFamily="34" charset="-128"/>
                <a:cs typeface="Arial" charset="0"/>
              </a:rPr>
              <a:t>CNCF</a:t>
            </a:r>
          </a:p>
          <a:p>
            <a:pPr lvl="2"/>
            <a:r>
              <a:rPr lang="en-US" altLang="en-US" sz="1000" dirty="0" err="1">
                <a:latin typeface="Arial" charset="0"/>
                <a:ea typeface="ＭＳ Ｐゴシック" pitchFamily="34" charset="-128"/>
                <a:cs typeface="Arial" charset="0"/>
              </a:rPr>
              <a:t>Kubernetes</a:t>
            </a:r>
            <a:endParaRPr lang="en-US" altLang="en-US" sz="1000" dirty="0">
              <a:latin typeface="Arial" charset="0"/>
              <a:ea typeface="ＭＳ Ｐゴシック" pitchFamily="34" charset="-128"/>
              <a:cs typeface="Arial" charset="0"/>
            </a:endParaRPr>
          </a:p>
          <a:p>
            <a:pPr lvl="2"/>
            <a:r>
              <a:rPr lang="en-US" altLang="en-US" sz="1000" dirty="0">
                <a:latin typeface="Arial" charset="0"/>
                <a:ea typeface="ＭＳ Ｐゴシック" pitchFamily="34" charset="-128"/>
                <a:cs typeface="Arial" charset="0"/>
              </a:rPr>
              <a:t>Container Storage Interface</a:t>
            </a:r>
          </a:p>
          <a:p>
            <a:pPr lvl="1"/>
            <a:r>
              <a:rPr lang="en-US" altLang="en-US" sz="1400" dirty="0">
                <a:latin typeface="Arial" charset="0"/>
                <a:ea typeface="ＭＳ Ｐゴシック" pitchFamily="34" charset="-128"/>
                <a:cs typeface="Arial" charset="0"/>
              </a:rPr>
              <a:t>Open SDS</a:t>
            </a:r>
          </a:p>
          <a:p>
            <a:r>
              <a:rPr lang="en-US" altLang="en-US" sz="1800" dirty="0">
                <a:latin typeface="Arial" charset="0"/>
                <a:ea typeface="ＭＳ Ｐゴシック" pitchFamily="34" charset="-128"/>
                <a:cs typeface="Arial" charset="0"/>
              </a:rPr>
              <a:t>Red Hat</a:t>
            </a:r>
          </a:p>
          <a:p>
            <a:pPr lvl="1"/>
            <a:r>
              <a:rPr lang="en-US" altLang="en-US" sz="1400" dirty="0">
                <a:latin typeface="Arial" charset="0"/>
                <a:ea typeface="ＭＳ Ｐゴシック" pitchFamily="34" charset="-128"/>
                <a:cs typeface="Arial" charset="0"/>
              </a:rPr>
              <a:t>CEPH</a:t>
            </a:r>
          </a:p>
          <a:p>
            <a:r>
              <a:rPr lang="en-US" altLang="en-US" sz="1800" dirty="0">
                <a:latin typeface="Arial" charset="0"/>
                <a:ea typeface="ＭＳ Ｐゴシック" pitchFamily="34" charset="-128"/>
                <a:cs typeface="Arial" charset="0"/>
              </a:rPr>
              <a:t>OpenStack</a:t>
            </a:r>
          </a:p>
          <a:p>
            <a:pPr lvl="1"/>
            <a:r>
              <a:rPr lang="en-US" altLang="en-US" sz="1400" dirty="0">
                <a:latin typeface="Arial" charset="0"/>
                <a:ea typeface="ＭＳ Ｐゴシック" pitchFamily="34" charset="-128"/>
                <a:cs typeface="Arial" charset="0"/>
              </a:rPr>
              <a:t>Swift, Manila, Cinder</a:t>
            </a:r>
          </a:p>
          <a:p>
            <a:pPr lvl="1"/>
            <a:endParaRPr lang="en-US" altLang="en-US" sz="14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380069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SzPct val="50000"/>
              <a:buBlip>
                <a:blip r:embed="rId4"/>
              </a:buBlip>
              <a:defRPr sz="2000">
                <a:solidFill>
                  <a:srgbClr val="5D5B5C"/>
                </a:solidFill>
                <a:latin typeface="Arial" charset="0"/>
                <a:ea typeface="ＭＳ Ｐゴシック" pitchFamily="34" charset="-128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SzPct val="60000"/>
              <a:buBlip>
                <a:blip r:embed="rId5"/>
              </a:buBlip>
              <a:defRPr sz="1600">
                <a:solidFill>
                  <a:srgbClr val="38006A"/>
                </a:solidFill>
                <a:latin typeface="Arial" charset="0"/>
                <a:ea typeface="ＭＳ Ｐゴシック" pitchFamily="34" charset="-128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1400">
                <a:solidFill>
                  <a:srgbClr val="380069"/>
                </a:solidFill>
                <a:latin typeface="Arial" charset="0"/>
                <a:ea typeface="ＭＳ Ｐゴシック" pitchFamily="34" charset="-128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charset="0"/>
              <a:buChar char="-"/>
              <a:defRPr sz="1200">
                <a:solidFill>
                  <a:srgbClr val="380069"/>
                </a:solidFill>
                <a:latin typeface="Arial" charset="0"/>
                <a:ea typeface="ＭＳ Ｐゴシック" pitchFamily="34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380069"/>
                </a:solidFill>
                <a:latin typeface="Arial" charset="0"/>
                <a:ea typeface="ＭＳ Ｐゴシック" pitchFamily="34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380069"/>
                </a:solidFill>
                <a:latin typeface="Arial" charset="0"/>
                <a:ea typeface="ＭＳ Ｐゴシック" pitchFamily="34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380069"/>
                </a:solidFill>
                <a:latin typeface="Arial" charset="0"/>
                <a:ea typeface="ＭＳ Ｐゴシック" pitchFamily="34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380069"/>
                </a:solidFill>
                <a:latin typeface="Arial" charset="0"/>
                <a:ea typeface="ＭＳ Ｐゴシック" pitchFamily="34" charset="-128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E626150-709C-42B6-8259-17EA58C449A3}" type="slidenum">
              <a:rPr lang="en-US" altLang="en-US" sz="1400" smtClean="0">
                <a:solidFill>
                  <a:srgbClr val="5D5B5C"/>
                </a:solidFill>
                <a:latin typeface="Gill Sans MT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solidFill>
                <a:srgbClr val="5D5B5C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58249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9488</TotalTime>
  <Words>339</Words>
  <Application>Microsoft Office PowerPoint</Application>
  <PresentationFormat>On-screen Show (16:9)</PresentationFormat>
  <Paragraphs>76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ＭＳ Ｐゴシック</vt:lpstr>
      <vt:lpstr>Arial</vt:lpstr>
      <vt:lpstr>Gill Sans MT</vt:lpstr>
      <vt:lpstr>Default Design</vt:lpstr>
      <vt:lpstr>SNIA Open Source Liaison 10 October 2017  </vt:lpstr>
      <vt:lpstr>Agenda</vt:lpstr>
      <vt:lpstr>Liaison Goals</vt:lpstr>
      <vt:lpstr>Actions for the group</vt:lpstr>
      <vt:lpstr>SNIA Community</vt:lpstr>
      <vt:lpstr>External Community</vt:lpstr>
    </vt:vector>
  </TitlesOfParts>
  <Company>The Point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The Point Group</dc:creator>
  <cp:lastModifiedBy>McDonald, Alex</cp:lastModifiedBy>
  <cp:revision>137</cp:revision>
  <dcterms:created xsi:type="dcterms:W3CDTF">2007-06-20T19:47:09Z</dcterms:created>
  <dcterms:modified xsi:type="dcterms:W3CDTF">2017-10-12T13:25:02Z</dcterms:modified>
</cp:coreProperties>
</file>