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2" r:id="rId4"/>
    <p:sldId id="274" r:id="rId5"/>
    <p:sldId id="291" r:id="rId6"/>
    <p:sldId id="263" r:id="rId7"/>
    <p:sldId id="264" r:id="rId8"/>
    <p:sldId id="279" r:id="rId9"/>
    <p:sldId id="289" r:id="rId10"/>
    <p:sldId id="273" r:id="rId11"/>
    <p:sldId id="288" r:id="rId12"/>
    <p:sldId id="292" r:id="rId13"/>
    <p:sldId id="294" r:id="rId14"/>
    <p:sldId id="290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1FF"/>
    <a:srgbClr val="C7A9F2"/>
    <a:srgbClr val="6037B1"/>
    <a:srgbClr val="ADADAD"/>
    <a:srgbClr val="A2A2A2"/>
    <a:srgbClr val="939393"/>
    <a:srgbClr val="62A336"/>
    <a:srgbClr val="E7B700"/>
    <a:srgbClr val="E66C18"/>
    <a:srgbClr val="61A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2" y="8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8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Orchestration and Swordfish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Philip </a:t>
            </a:r>
            <a:r>
              <a:rPr lang="en-US" dirty="0" err="1"/>
              <a:t>Kufeldt</a:t>
            </a:r>
            <a:endParaRPr lang="en-US" dirty="0"/>
          </a:p>
          <a:p>
            <a:r>
              <a:rPr lang="en-US" dirty="0"/>
              <a:t>SNIA TC Member</a:t>
            </a:r>
          </a:p>
          <a:p>
            <a:endParaRPr lang="en-US" dirty="0"/>
          </a:p>
          <a:p>
            <a:r>
              <a:rPr lang="en-US" dirty="0" err="1"/>
              <a:t>Qiuxin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8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 Direction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87290" y="2631533"/>
            <a:ext cx="237744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 Node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18413" y="5519800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v1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759080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7218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179347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07102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12545" y="5519800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253212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71350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673479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01234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30048" y="551980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v3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670715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88853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v3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090982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8737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10641" y="5519800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9051308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69446" y="473310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471575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99330" y="44598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7282100" y="5425207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512545" y="1733084"/>
            <a:ext cx="914400" cy="1828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</a:p>
        </p:txBody>
      </p:sp>
      <p:sp>
        <p:nvSpPr>
          <p:cNvPr id="28" name="Cube 27"/>
          <p:cNvSpPr/>
          <p:nvPr/>
        </p:nvSpPr>
        <p:spPr>
          <a:xfrm>
            <a:off x="4580411" y="2991357"/>
            <a:ext cx="548640" cy="5486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96104" y="3434207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73754" y="3434207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1" name="Cube 60"/>
          <p:cNvSpPr/>
          <p:nvPr/>
        </p:nvSpPr>
        <p:spPr>
          <a:xfrm>
            <a:off x="1242384" y="2997293"/>
            <a:ext cx="548640" cy="5486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258077" y="3440143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35727" y="3440143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4" name="Cube 63"/>
          <p:cNvSpPr/>
          <p:nvPr/>
        </p:nvSpPr>
        <p:spPr>
          <a:xfrm>
            <a:off x="531175" y="6158271"/>
            <a:ext cx="365760" cy="3657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96935" y="6270115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Container</a:t>
            </a:r>
          </a:p>
        </p:txBody>
      </p:sp>
      <p:sp>
        <p:nvSpPr>
          <p:cNvPr id="66" name="Cube 65"/>
          <p:cNvSpPr/>
          <p:nvPr/>
        </p:nvSpPr>
        <p:spPr>
          <a:xfrm>
            <a:off x="1806717" y="2997293"/>
            <a:ext cx="548640" cy="54864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822410" y="3440143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000060" y="3440143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9" name="Cube 68"/>
          <p:cNvSpPr/>
          <p:nvPr/>
        </p:nvSpPr>
        <p:spPr>
          <a:xfrm>
            <a:off x="2961315" y="2997293"/>
            <a:ext cx="548640" cy="54864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77008" y="3440143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54658" y="3440143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2" name="Cube 71"/>
          <p:cNvSpPr/>
          <p:nvPr/>
        </p:nvSpPr>
        <p:spPr>
          <a:xfrm>
            <a:off x="2384016" y="2997293"/>
            <a:ext cx="548640" cy="5486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99709" y="3440143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577359" y="3440143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16459" y="1727148"/>
            <a:ext cx="1280160" cy="1828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</a:p>
        </p:txBody>
      </p:sp>
      <p:sp>
        <p:nvSpPr>
          <p:cNvPr id="76" name="Cube 75"/>
          <p:cNvSpPr/>
          <p:nvPr/>
        </p:nvSpPr>
        <p:spPr>
          <a:xfrm>
            <a:off x="5584325" y="2985421"/>
            <a:ext cx="548640" cy="54864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00018" y="3428271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77668" y="3428271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9" name="Cube 78"/>
          <p:cNvSpPr/>
          <p:nvPr/>
        </p:nvSpPr>
        <p:spPr>
          <a:xfrm>
            <a:off x="6173794" y="2985421"/>
            <a:ext cx="548640" cy="54864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89487" y="3428271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367137" y="3428271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4" name="Cube 83"/>
          <p:cNvSpPr/>
          <p:nvPr/>
        </p:nvSpPr>
        <p:spPr>
          <a:xfrm>
            <a:off x="4580411" y="2459002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5" name="Cube 84"/>
          <p:cNvSpPr/>
          <p:nvPr/>
        </p:nvSpPr>
        <p:spPr>
          <a:xfrm>
            <a:off x="4995171" y="2461191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2" name="Cube 81"/>
          <p:cNvSpPr/>
          <p:nvPr/>
        </p:nvSpPr>
        <p:spPr>
          <a:xfrm>
            <a:off x="4580411" y="2126220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3" name="Cube 82"/>
          <p:cNvSpPr/>
          <p:nvPr/>
        </p:nvSpPr>
        <p:spPr>
          <a:xfrm>
            <a:off x="4995171" y="2128409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6" name="Cube 85"/>
          <p:cNvSpPr/>
          <p:nvPr/>
        </p:nvSpPr>
        <p:spPr>
          <a:xfrm>
            <a:off x="5718205" y="2453311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7" name="Cube 86"/>
          <p:cNvSpPr/>
          <p:nvPr/>
        </p:nvSpPr>
        <p:spPr>
          <a:xfrm>
            <a:off x="6132965" y="2455500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8" name="Cube 87"/>
          <p:cNvSpPr/>
          <p:nvPr/>
        </p:nvSpPr>
        <p:spPr>
          <a:xfrm>
            <a:off x="5718205" y="2120529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9" name="Cube 88"/>
          <p:cNvSpPr/>
          <p:nvPr/>
        </p:nvSpPr>
        <p:spPr>
          <a:xfrm>
            <a:off x="6132965" y="2122718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847223" y="1727105"/>
            <a:ext cx="914400" cy="1828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</a:p>
        </p:txBody>
      </p:sp>
      <p:sp>
        <p:nvSpPr>
          <p:cNvPr id="91" name="Cube 90"/>
          <p:cNvSpPr/>
          <p:nvPr/>
        </p:nvSpPr>
        <p:spPr>
          <a:xfrm>
            <a:off x="6915089" y="2985378"/>
            <a:ext cx="548640" cy="5486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930782" y="342822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108432" y="342822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94" name="Cube 93"/>
          <p:cNvSpPr/>
          <p:nvPr/>
        </p:nvSpPr>
        <p:spPr>
          <a:xfrm>
            <a:off x="6915089" y="2453023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95" name="Cube 94"/>
          <p:cNvSpPr/>
          <p:nvPr/>
        </p:nvSpPr>
        <p:spPr>
          <a:xfrm>
            <a:off x="7329849" y="2455212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96" name="Cube 95"/>
          <p:cNvSpPr/>
          <p:nvPr/>
        </p:nvSpPr>
        <p:spPr>
          <a:xfrm>
            <a:off x="6915089" y="2120241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97" name="Cube 96"/>
          <p:cNvSpPr/>
          <p:nvPr/>
        </p:nvSpPr>
        <p:spPr>
          <a:xfrm>
            <a:off x="7329849" y="2122430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814782" y="1727105"/>
            <a:ext cx="914400" cy="1828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</a:p>
        </p:txBody>
      </p:sp>
      <p:sp>
        <p:nvSpPr>
          <p:cNvPr id="99" name="Cube 98"/>
          <p:cNvSpPr/>
          <p:nvPr/>
        </p:nvSpPr>
        <p:spPr>
          <a:xfrm>
            <a:off x="7882648" y="2985378"/>
            <a:ext cx="548640" cy="5486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898341" y="342822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075991" y="342822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102" name="Cube 101"/>
          <p:cNvSpPr/>
          <p:nvPr/>
        </p:nvSpPr>
        <p:spPr>
          <a:xfrm>
            <a:off x="7882648" y="2453023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03" name="Cube 102"/>
          <p:cNvSpPr/>
          <p:nvPr/>
        </p:nvSpPr>
        <p:spPr>
          <a:xfrm>
            <a:off x="8297408" y="2455212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04" name="Cube 103"/>
          <p:cNvSpPr/>
          <p:nvPr/>
        </p:nvSpPr>
        <p:spPr>
          <a:xfrm>
            <a:off x="7882648" y="2120241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05" name="Cube 104"/>
          <p:cNvSpPr/>
          <p:nvPr/>
        </p:nvSpPr>
        <p:spPr>
          <a:xfrm>
            <a:off x="8297408" y="2122430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797048" y="1733627"/>
            <a:ext cx="2377440" cy="1828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</a:p>
        </p:txBody>
      </p:sp>
      <p:sp>
        <p:nvSpPr>
          <p:cNvPr id="107" name="Cube 106"/>
          <p:cNvSpPr/>
          <p:nvPr/>
        </p:nvSpPr>
        <p:spPr>
          <a:xfrm>
            <a:off x="8864914" y="2991900"/>
            <a:ext cx="548640" cy="54864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880607" y="3434750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058257" y="3434750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110" name="Cube 109"/>
          <p:cNvSpPr/>
          <p:nvPr/>
        </p:nvSpPr>
        <p:spPr>
          <a:xfrm>
            <a:off x="9454383" y="2991900"/>
            <a:ext cx="548640" cy="54864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470076" y="3434750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47726" y="3434750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113" name="Cube 112"/>
          <p:cNvSpPr/>
          <p:nvPr/>
        </p:nvSpPr>
        <p:spPr>
          <a:xfrm>
            <a:off x="8998794" y="2459790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14" name="Cube 113"/>
          <p:cNvSpPr/>
          <p:nvPr/>
        </p:nvSpPr>
        <p:spPr>
          <a:xfrm>
            <a:off x="9413554" y="2461979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15" name="Cube 114"/>
          <p:cNvSpPr/>
          <p:nvPr/>
        </p:nvSpPr>
        <p:spPr>
          <a:xfrm>
            <a:off x="8998794" y="2127008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16" name="Cube 115"/>
          <p:cNvSpPr/>
          <p:nvPr/>
        </p:nvSpPr>
        <p:spPr>
          <a:xfrm>
            <a:off x="9413554" y="2129197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17" name="Cube 116"/>
          <p:cNvSpPr/>
          <p:nvPr/>
        </p:nvSpPr>
        <p:spPr>
          <a:xfrm>
            <a:off x="9998528" y="2973968"/>
            <a:ext cx="548640" cy="548640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0014221" y="3416818"/>
            <a:ext cx="182880" cy="18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191871" y="3416818"/>
            <a:ext cx="182880" cy="18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120" name="Cube 119"/>
          <p:cNvSpPr/>
          <p:nvPr/>
        </p:nvSpPr>
        <p:spPr>
          <a:xfrm>
            <a:off x="10587997" y="2973968"/>
            <a:ext cx="548640" cy="5486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603690" y="341681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781340" y="341681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123" name="Cube 122"/>
          <p:cNvSpPr/>
          <p:nvPr/>
        </p:nvSpPr>
        <p:spPr>
          <a:xfrm>
            <a:off x="9823170" y="2458186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24" name="Cube 123"/>
          <p:cNvSpPr/>
          <p:nvPr/>
        </p:nvSpPr>
        <p:spPr>
          <a:xfrm>
            <a:off x="10237930" y="2460375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25" name="Cube 124"/>
          <p:cNvSpPr/>
          <p:nvPr/>
        </p:nvSpPr>
        <p:spPr>
          <a:xfrm>
            <a:off x="9823170" y="2125404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26" name="Cube 125"/>
          <p:cNvSpPr/>
          <p:nvPr/>
        </p:nvSpPr>
        <p:spPr>
          <a:xfrm>
            <a:off x="10237930" y="2127593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06146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 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CSI defines an abstraction that creates an opaque conduit to Storage Array</a:t>
            </a:r>
          </a:p>
          <a:p>
            <a:pPr lvl="1"/>
            <a:r>
              <a:rPr lang="en-US" dirty="0"/>
              <a:t>Orchestration layer is only concerned with size and name at this point</a:t>
            </a:r>
          </a:p>
          <a:p>
            <a:pPr lvl="1"/>
            <a:r>
              <a:rPr lang="en-US" dirty="0"/>
              <a:t>Container writer must provide array specific blob</a:t>
            </a:r>
          </a:p>
          <a:p>
            <a:r>
              <a:rPr lang="en-US" dirty="0"/>
              <a:t>Simple provisioning interface only</a:t>
            </a:r>
          </a:p>
          <a:p>
            <a:pPr lvl="1"/>
            <a:r>
              <a:rPr lang="en-US" dirty="0"/>
              <a:t>Even snapshots and replications deferred</a:t>
            </a:r>
          </a:p>
          <a:p>
            <a:pPr lvl="1"/>
            <a:r>
              <a:rPr lang="en-US" dirty="0"/>
              <a:t>No object support</a:t>
            </a:r>
          </a:p>
          <a:p>
            <a:pPr lvl="1"/>
            <a:r>
              <a:rPr lang="en-US" dirty="0"/>
              <a:t>No tenancy </a:t>
            </a:r>
          </a:p>
          <a:p>
            <a:pPr lvl="1"/>
            <a:r>
              <a:rPr lang="en-US" dirty="0"/>
              <a:t>No federation</a:t>
            </a:r>
          </a:p>
          <a:p>
            <a:pPr lvl="1"/>
            <a:r>
              <a:rPr lang="en-US" dirty="0"/>
              <a:t>No storage scheduling</a:t>
            </a:r>
          </a:p>
          <a:p>
            <a:pPr lvl="2"/>
            <a:r>
              <a:rPr lang="en-US" dirty="0"/>
              <a:t>No classes of service</a:t>
            </a:r>
          </a:p>
          <a:p>
            <a:pPr lvl="1"/>
            <a:r>
              <a:rPr lang="en-US" dirty="0"/>
              <a:t>No unified management APIs</a:t>
            </a:r>
          </a:p>
          <a:p>
            <a:pPr lvl="2"/>
            <a:r>
              <a:rPr lang="en-US" dirty="0"/>
              <a:t>No events management</a:t>
            </a:r>
          </a:p>
          <a:p>
            <a:pPr lvl="2"/>
            <a:r>
              <a:rPr lang="en-US" dirty="0"/>
              <a:t>No log management</a:t>
            </a:r>
          </a:p>
          <a:p>
            <a:pPr lvl="2"/>
            <a:r>
              <a:rPr lang="en-US" dirty="0"/>
              <a:t>No performance monitoring</a:t>
            </a:r>
          </a:p>
          <a:p>
            <a:pPr lvl="2"/>
            <a:r>
              <a:rPr lang="en-US" dirty="0"/>
              <a:t>No migration services</a:t>
            </a:r>
          </a:p>
          <a:p>
            <a:r>
              <a:rPr lang="en-US" dirty="0"/>
              <a:t>If there were only a unified model that dealt with all these …..</a:t>
            </a:r>
          </a:p>
          <a:p>
            <a:pPr lvl="1"/>
            <a:r>
              <a:rPr lang="en-US" dirty="0"/>
              <a:t>Perhaps a tail-walking, bill-shaking, powerful beast ….</a:t>
            </a:r>
          </a:p>
        </p:txBody>
      </p:sp>
    </p:spTree>
    <p:extLst>
      <p:ext uri="{BB962C8B-B14F-4D97-AF65-F5344CB8AC3E}">
        <p14:creationId xmlns:p14="http://schemas.microsoft.com/office/powerpoint/2010/main" val="386243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F9C2-09CF-4117-81DC-F47FB1DB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SNIA Swordfish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CE27-131D-444D-9BD0-39C0EDE1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36" y="1764385"/>
            <a:ext cx="7151704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An extension of</a:t>
            </a:r>
          </a:p>
          <a:p>
            <a:pPr lvl="1"/>
            <a:r>
              <a:rPr lang="en-US" dirty="0"/>
              <a:t>Like Redfish it uses REST, JSON and OData</a:t>
            </a:r>
          </a:p>
          <a:p>
            <a:r>
              <a:rPr lang="en-US" dirty="0"/>
              <a:t>Provides a Scalable Storage Management Model</a:t>
            </a:r>
          </a:p>
          <a:p>
            <a:pPr lvl="1"/>
            <a:r>
              <a:rPr lang="en-US" dirty="0"/>
              <a:t>Task based, hiding details unless you want to drill down</a:t>
            </a:r>
          </a:p>
          <a:p>
            <a:r>
              <a:rPr lang="en-US" dirty="0"/>
              <a:t>Model provides for</a:t>
            </a:r>
          </a:p>
          <a:p>
            <a:pPr lvl="1"/>
            <a:r>
              <a:rPr lang="en-US" dirty="0"/>
              <a:t>Organizing an arrays storage service in a standard way</a:t>
            </a:r>
          </a:p>
          <a:p>
            <a:pPr lvl="1"/>
            <a:r>
              <a:rPr lang="en-US" dirty="0"/>
              <a:t>Provisioning of disks, volumes, filesystems, AND shares</a:t>
            </a:r>
          </a:p>
          <a:p>
            <a:pPr lvl="2"/>
            <a:r>
              <a:rPr lang="en-US" dirty="0"/>
              <a:t>TBD: Objects</a:t>
            </a:r>
          </a:p>
          <a:p>
            <a:pPr lvl="2"/>
            <a:r>
              <a:rPr lang="en-US" dirty="0"/>
              <a:t>TBD: Persistent Memory volumes and filesystems</a:t>
            </a:r>
          </a:p>
          <a:p>
            <a:pPr lvl="1"/>
            <a:r>
              <a:rPr lang="en-US" dirty="0"/>
              <a:t>Snapshots and replicas</a:t>
            </a:r>
          </a:p>
          <a:p>
            <a:pPr lvl="1"/>
            <a:r>
              <a:rPr lang="en-US" dirty="0"/>
              <a:t>Events, triggers, logs and performance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D8C3B-DF03-41DB-ADDB-7131EBEA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6976" y="438822"/>
            <a:ext cx="4131286" cy="4376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6EEA3-E2D3-4174-9FF9-2F65EEC8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1099" y="1427034"/>
            <a:ext cx="1502017" cy="10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6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F9C2-09CF-4117-81DC-F47FB1DB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SNIA Swordfish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CE27-131D-444D-9BD0-39C0EDE1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90065" cy="4351338"/>
          </a:xfrm>
        </p:spPr>
        <p:txBody>
          <a:bodyPr>
            <a:normAutofit/>
          </a:bodyPr>
          <a:lstStyle/>
          <a:p>
            <a:r>
              <a:rPr lang="en-US" dirty="0"/>
              <a:t>Swordfish is more than a physical array storage service/management API</a:t>
            </a:r>
          </a:p>
          <a:p>
            <a:pPr lvl="1"/>
            <a:r>
              <a:rPr lang="en-US" dirty="0"/>
              <a:t>It can also be a unifying virtual storage service that is composed of other storage services</a:t>
            </a:r>
          </a:p>
          <a:p>
            <a:pPr lvl="1"/>
            <a:r>
              <a:rPr lang="en-US" dirty="0"/>
              <a:t>This virtualization can hide the details of an ever growing storage tier</a:t>
            </a:r>
          </a:p>
          <a:p>
            <a:pPr lvl="1"/>
            <a:r>
              <a:rPr lang="en-US" dirty="0"/>
              <a:t>One point of management</a:t>
            </a:r>
          </a:p>
          <a:p>
            <a:pPr lvl="2"/>
            <a:r>
              <a:rPr lang="en-US" dirty="0"/>
              <a:t>Standards based</a:t>
            </a:r>
          </a:p>
          <a:p>
            <a:pPr lvl="2"/>
            <a:r>
              <a:rPr lang="en-US" dirty="0"/>
              <a:t>Will interoperate with Swordfish enabled management consoles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D8C3B-DF03-41DB-ADDB-7131EBEA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6976" y="438822"/>
            <a:ext cx="4131286" cy="4376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6EEA3-E2D3-4174-9FF9-2F65EEC8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9997" y="793740"/>
            <a:ext cx="1272517" cy="8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70957" y="3143855"/>
            <a:ext cx="7315200" cy="1371600"/>
          </a:xfrm>
          <a:prstGeom prst="rect">
            <a:avLst/>
          </a:prstGeom>
          <a:solidFill>
            <a:srgbClr val="C7A9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Swordfish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8413" y="5519800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v1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475613" y="3776265"/>
            <a:ext cx="0" cy="1743535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1747" y="502867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 API</a:t>
            </a:r>
            <a:endParaRPr lang="en-US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512545" y="5519800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30048" y="551980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0641" y="5519800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/>
              <a:t>SA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051308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79296" y="507437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471575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71575" y="468830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282100" y="5425207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83468" y="156936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Kubernettes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555568" y="1573769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027668" y="1583498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499768" y="156936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OpenStack</a:t>
            </a:r>
            <a:endParaRPr lang="en-US" dirty="0"/>
          </a:p>
          <a:p>
            <a:pPr algn="ctr"/>
            <a:r>
              <a:rPr lang="en-US" dirty="0"/>
              <a:t>Nova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727297" y="3294385"/>
            <a:ext cx="6989722" cy="457200"/>
          </a:xfrm>
          <a:prstGeom prst="rect">
            <a:avLst/>
          </a:prstGeom>
          <a:solidFill>
            <a:srgbClr val="6037B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kern="0" dirty="0"/>
              <a:t>SF SS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79257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331331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565205" y="2382003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17279" y="2382003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43075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95149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469221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721295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3948C6C-CD53-4587-9306-BD8AF466C2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6860" y="5708059"/>
            <a:ext cx="802494" cy="85006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DE86F9C-988D-4C32-A372-AF1BB93D5D22}"/>
              </a:ext>
            </a:extLst>
          </p:cNvPr>
          <p:cNvSpPr txBox="1"/>
          <p:nvPr/>
        </p:nvSpPr>
        <p:spPr>
          <a:xfrm>
            <a:off x="304530" y="5625261"/>
            <a:ext cx="229889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Key </a:t>
            </a:r>
          </a:p>
          <a:p>
            <a:r>
              <a:rPr lang="en-US" sz="1200" b="1" dirty="0"/>
              <a:t>SA = Storage Array</a:t>
            </a:r>
          </a:p>
          <a:p>
            <a:r>
              <a:rPr lang="en-US" sz="1200" b="1" dirty="0"/>
              <a:t>SAv1 = Storage Array Vendor 1</a:t>
            </a:r>
          </a:p>
          <a:p>
            <a:r>
              <a:rPr lang="en-US" sz="1200" b="1" dirty="0"/>
              <a:t>SFAPI = Swordfish REST API</a:t>
            </a:r>
          </a:p>
          <a:p>
            <a:r>
              <a:rPr lang="en-US" sz="1200" b="1" dirty="0"/>
              <a:t>SF SS = Swordfish Storage Service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04D797-158A-41F2-A58A-48FD562C6A4C}"/>
              </a:ext>
            </a:extLst>
          </p:cNvPr>
          <p:cNvCxnSpPr>
            <a:cxnSpLocks/>
            <a:stCxn id="64" idx="0"/>
            <a:endCxn id="73" idx="2"/>
          </p:cNvCxnSpPr>
          <p:nvPr/>
        </p:nvCxnSpPr>
        <p:spPr>
          <a:xfrm flipH="1" flipV="1">
            <a:off x="2170697" y="2575202"/>
            <a:ext cx="4051461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9AD9D9-17EF-4644-8273-AE95A3E69EF0}"/>
              </a:ext>
            </a:extLst>
          </p:cNvPr>
          <p:cNvSpPr txBox="1"/>
          <p:nvPr/>
        </p:nvSpPr>
        <p:spPr>
          <a:xfrm>
            <a:off x="5896289" y="285302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 API</a:t>
            </a:r>
            <a:endParaRPr lang="en-US" baseline="-25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6EC69F-3F74-4DC5-B2CB-D8ACDDC0EA68}"/>
              </a:ext>
            </a:extLst>
          </p:cNvPr>
          <p:cNvSpPr/>
          <p:nvPr/>
        </p:nvSpPr>
        <p:spPr>
          <a:xfrm>
            <a:off x="3155573" y="5519800"/>
            <a:ext cx="640080" cy="365760"/>
          </a:xfrm>
          <a:prstGeom prst="rect">
            <a:avLst/>
          </a:prstGeom>
          <a:solidFill>
            <a:srgbClr val="6037B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kern="0" dirty="0"/>
              <a:t>SF SS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49793D-4E52-430C-B1EB-24E80118E426}"/>
              </a:ext>
            </a:extLst>
          </p:cNvPr>
          <p:cNvSpPr/>
          <p:nvPr/>
        </p:nvSpPr>
        <p:spPr>
          <a:xfrm>
            <a:off x="8385739" y="4087951"/>
            <a:ext cx="640080" cy="365760"/>
          </a:xfrm>
          <a:prstGeom prst="rect">
            <a:avLst/>
          </a:prstGeom>
          <a:solidFill>
            <a:srgbClr val="6037B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kern="0" dirty="0"/>
              <a:t>SF 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3118B24-DFEC-469F-A110-0C78D0638EB9}"/>
              </a:ext>
            </a:extLst>
          </p:cNvPr>
          <p:cNvSpPr/>
          <p:nvPr/>
        </p:nvSpPr>
        <p:spPr>
          <a:xfrm>
            <a:off x="8471882" y="4402673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2CA18D-2BB9-4E3F-848A-9AAADDA67C42}"/>
              </a:ext>
            </a:extLst>
          </p:cNvPr>
          <p:cNvSpPr/>
          <p:nvPr/>
        </p:nvSpPr>
        <p:spPr>
          <a:xfrm>
            <a:off x="8723956" y="4402673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BA460F-D5BE-461F-9684-59D30992580E}"/>
              </a:ext>
            </a:extLst>
          </p:cNvPr>
          <p:cNvSpPr/>
          <p:nvPr/>
        </p:nvSpPr>
        <p:spPr>
          <a:xfrm>
            <a:off x="4658788" y="5519800"/>
            <a:ext cx="640080" cy="365760"/>
          </a:xfrm>
          <a:prstGeom prst="rect">
            <a:avLst/>
          </a:prstGeom>
          <a:solidFill>
            <a:srgbClr val="6037B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kern="0" dirty="0"/>
              <a:t>SF SS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A9856B4-A081-4DAC-9F55-50373545E08F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978828" y="3776265"/>
            <a:ext cx="15346" cy="1743535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781F699-8589-4E54-B990-273444D199F7}"/>
              </a:ext>
            </a:extLst>
          </p:cNvPr>
          <p:cNvSpPr txBox="1"/>
          <p:nvPr/>
        </p:nvSpPr>
        <p:spPr>
          <a:xfrm>
            <a:off x="4952167" y="501738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 API</a:t>
            </a:r>
            <a:endParaRPr lang="en-US" baseline="-25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937914-4C0B-45F7-9F82-59E2C2F6064F}"/>
              </a:ext>
            </a:extLst>
          </p:cNvPr>
          <p:cNvSpPr/>
          <p:nvPr/>
        </p:nvSpPr>
        <p:spPr>
          <a:xfrm>
            <a:off x="6060225" y="5523206"/>
            <a:ext cx="640080" cy="365760"/>
          </a:xfrm>
          <a:prstGeom prst="rect">
            <a:avLst/>
          </a:prstGeom>
          <a:solidFill>
            <a:srgbClr val="6037B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kern="0" dirty="0"/>
              <a:t>SF SS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9761BC3-59E4-4E3C-AFB4-E253B9B94944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6380265" y="3779671"/>
            <a:ext cx="0" cy="1743535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4006C34-33E9-4947-B672-3BF7B6860B67}"/>
              </a:ext>
            </a:extLst>
          </p:cNvPr>
          <p:cNvSpPr txBox="1"/>
          <p:nvPr/>
        </p:nvSpPr>
        <p:spPr>
          <a:xfrm>
            <a:off x="6353604" y="502078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 API</a:t>
            </a:r>
            <a:endParaRPr lang="en-US" baseline="-25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BF8ED7-E7B0-4F6A-807E-947D899FB62C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8705779" y="3776265"/>
            <a:ext cx="0" cy="311686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5663D4-3091-4B37-9120-249C59DA5B1A}"/>
              </a:ext>
            </a:extLst>
          </p:cNvPr>
          <p:cNvCxnSpPr>
            <a:cxnSpLocks/>
            <a:stCxn id="64" idx="0"/>
            <a:endCxn id="74" idx="2"/>
          </p:cNvCxnSpPr>
          <p:nvPr/>
        </p:nvCxnSpPr>
        <p:spPr>
          <a:xfrm flipH="1" flipV="1">
            <a:off x="2422771" y="2575202"/>
            <a:ext cx="3799387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11D7CC0-D14B-400C-AC9D-CE671E9621F8}"/>
              </a:ext>
            </a:extLst>
          </p:cNvPr>
          <p:cNvCxnSpPr>
            <a:cxnSpLocks/>
            <a:stCxn id="64" idx="0"/>
            <a:endCxn id="79" idx="2"/>
          </p:cNvCxnSpPr>
          <p:nvPr/>
        </p:nvCxnSpPr>
        <p:spPr>
          <a:xfrm flipH="1" flipV="1">
            <a:off x="4656645" y="2564883"/>
            <a:ext cx="1565513" cy="729502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B8F247-D9CC-4485-8A4D-65E2EF8C1B6A}"/>
              </a:ext>
            </a:extLst>
          </p:cNvPr>
          <p:cNvCxnSpPr>
            <a:cxnSpLocks/>
            <a:stCxn id="64" idx="0"/>
            <a:endCxn id="80" idx="2"/>
          </p:cNvCxnSpPr>
          <p:nvPr/>
        </p:nvCxnSpPr>
        <p:spPr>
          <a:xfrm flipH="1" flipV="1">
            <a:off x="4908719" y="2564883"/>
            <a:ext cx="1313439" cy="729502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B3D50A0-0E78-4244-B9DD-753ACAD86840}"/>
              </a:ext>
            </a:extLst>
          </p:cNvPr>
          <p:cNvCxnSpPr>
            <a:cxnSpLocks/>
            <a:stCxn id="64" idx="0"/>
            <a:endCxn id="83" idx="2"/>
          </p:cNvCxnSpPr>
          <p:nvPr/>
        </p:nvCxnSpPr>
        <p:spPr>
          <a:xfrm flipV="1">
            <a:off x="6222158" y="2575202"/>
            <a:ext cx="912357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41740B-F735-4950-B4F6-E275B46B6C52}"/>
              </a:ext>
            </a:extLst>
          </p:cNvPr>
          <p:cNvCxnSpPr>
            <a:cxnSpLocks/>
            <a:stCxn id="64" idx="0"/>
            <a:endCxn id="84" idx="2"/>
          </p:cNvCxnSpPr>
          <p:nvPr/>
        </p:nvCxnSpPr>
        <p:spPr>
          <a:xfrm flipV="1">
            <a:off x="6222158" y="2575202"/>
            <a:ext cx="1164431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D13F940-7AC4-47AA-A40C-A1D6B4DB2C19}"/>
              </a:ext>
            </a:extLst>
          </p:cNvPr>
          <p:cNvCxnSpPr>
            <a:cxnSpLocks/>
            <a:stCxn id="64" idx="0"/>
            <a:endCxn id="85" idx="2"/>
          </p:cNvCxnSpPr>
          <p:nvPr/>
        </p:nvCxnSpPr>
        <p:spPr>
          <a:xfrm flipV="1">
            <a:off x="6222158" y="2575202"/>
            <a:ext cx="3338503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544391-4CA9-4301-AD5E-FE9F1FAE8375}"/>
              </a:ext>
            </a:extLst>
          </p:cNvPr>
          <p:cNvCxnSpPr>
            <a:cxnSpLocks/>
            <a:stCxn id="64" idx="0"/>
            <a:endCxn id="86" idx="2"/>
          </p:cNvCxnSpPr>
          <p:nvPr/>
        </p:nvCxnSpPr>
        <p:spPr>
          <a:xfrm flipV="1">
            <a:off x="6222158" y="2575202"/>
            <a:ext cx="3590577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8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9130-50E5-4345-93F0-8002EB04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Swordfish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232C-B08F-4996-BC47-B5C2DE00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Virtualizes and unifies</a:t>
            </a:r>
          </a:p>
          <a:p>
            <a:pPr lvl="1"/>
            <a:r>
              <a:rPr lang="en-US" dirty="0"/>
              <a:t>Discreet array layer of swordfish and non swordfish arrays is folded into single virtual storage service</a:t>
            </a:r>
          </a:p>
          <a:p>
            <a:pPr lvl="2"/>
            <a:r>
              <a:rPr lang="en-US" dirty="0"/>
              <a:t>Abstracts physical knowledge, unless you drill down</a:t>
            </a:r>
          </a:p>
          <a:p>
            <a:r>
              <a:rPr lang="en-US" dirty="0"/>
              <a:t>Creates classes of services based on underlying storage services</a:t>
            </a:r>
          </a:p>
          <a:p>
            <a:r>
              <a:rPr lang="en-US" dirty="0"/>
              <a:t>Focal point for storage management</a:t>
            </a:r>
          </a:p>
          <a:p>
            <a:r>
              <a:rPr lang="en-US" dirty="0"/>
              <a:t>Can be implemented as a cloud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5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enterprises consider on-</a:t>
            </a:r>
            <a:r>
              <a:rPr lang="en-US" dirty="0" err="1"/>
              <a:t>prem</a:t>
            </a:r>
            <a:r>
              <a:rPr lang="en-US" dirty="0"/>
              <a:t> clouds, they initially want to leverage existing assets </a:t>
            </a:r>
          </a:p>
          <a:p>
            <a:pPr lvl="1"/>
            <a:r>
              <a:rPr lang="en-US" dirty="0"/>
              <a:t>Significant number of legacy </a:t>
            </a:r>
            <a:r>
              <a:rPr lang="en-US" dirty="0" err="1"/>
              <a:t>scaleup</a:t>
            </a:r>
            <a:r>
              <a:rPr lang="en-US" dirty="0"/>
              <a:t> storage arrays are leveraged as storage resources in the cloud</a:t>
            </a:r>
          </a:p>
          <a:p>
            <a:pPr lvl="1"/>
            <a:r>
              <a:rPr lang="en-US" dirty="0"/>
              <a:t>These </a:t>
            </a:r>
            <a:r>
              <a:rPr lang="en-US" dirty="0" err="1"/>
              <a:t>scaleup</a:t>
            </a:r>
            <a:r>
              <a:rPr lang="en-US" dirty="0"/>
              <a:t> arrays create silos of data that must be actively managed</a:t>
            </a:r>
          </a:p>
          <a:p>
            <a:pPr lvl="1"/>
            <a:r>
              <a:rPr lang="en-US" dirty="0"/>
              <a:t>Scaleup presents many issues for an orchestration layer needing storage </a:t>
            </a:r>
          </a:p>
          <a:p>
            <a:pPr lvl="2"/>
            <a:r>
              <a:rPr lang="en-US" dirty="0"/>
              <a:t>Heterogeneity, many different scaleup vendors with many different management/provisioning schemes</a:t>
            </a:r>
          </a:p>
          <a:p>
            <a:pPr lvl="2"/>
            <a:r>
              <a:rPr lang="en-US" dirty="0"/>
              <a:t>Active placement decisions, which scaleup array should be selected for any given provisioning request</a:t>
            </a:r>
          </a:p>
          <a:p>
            <a:pPr lvl="2"/>
            <a:r>
              <a:rPr lang="en-US" dirty="0"/>
              <a:t>Growth limitations, what happens when a </a:t>
            </a:r>
            <a:r>
              <a:rPr lang="en-US" dirty="0" err="1"/>
              <a:t>scaleup</a:t>
            </a:r>
            <a:r>
              <a:rPr lang="en-US" dirty="0"/>
              <a:t> array runs out of space</a:t>
            </a:r>
          </a:p>
          <a:p>
            <a:pPr lvl="2"/>
            <a:r>
              <a:rPr lang="en-US" dirty="0"/>
              <a:t>Unbalanced access, what happens when one </a:t>
            </a:r>
            <a:r>
              <a:rPr lang="en-US" dirty="0" err="1"/>
              <a:t>scaleup</a:t>
            </a:r>
            <a:r>
              <a:rPr lang="en-US" dirty="0"/>
              <a:t> array is fielding far more requests than others</a:t>
            </a:r>
          </a:p>
          <a:p>
            <a:pPr lvl="2"/>
            <a:r>
              <a:rPr lang="en-US" dirty="0"/>
              <a:t>No fail in place, </a:t>
            </a:r>
            <a:r>
              <a:rPr lang="en-US" dirty="0" err="1"/>
              <a:t>scaleup</a:t>
            </a:r>
            <a:r>
              <a:rPr lang="en-US" dirty="0"/>
              <a:t> array failures or downtime can directly impact applications</a:t>
            </a:r>
          </a:p>
          <a:p>
            <a:pPr lvl="2"/>
            <a:r>
              <a:rPr lang="en-US" dirty="0"/>
              <a:t>Requires many API adapters (plugins), at least one per storage array type</a:t>
            </a:r>
          </a:p>
          <a:p>
            <a:pPr lvl="1"/>
            <a:r>
              <a:rPr lang="en-US" dirty="0" err="1"/>
              <a:t>Scaleout</a:t>
            </a:r>
            <a:r>
              <a:rPr lang="en-US" dirty="0"/>
              <a:t> storage systems directly automate these issues</a:t>
            </a:r>
          </a:p>
          <a:p>
            <a:pPr lvl="1"/>
            <a:r>
              <a:rPr lang="en-US" dirty="0" err="1"/>
              <a:t>Scaleout</a:t>
            </a:r>
            <a:r>
              <a:rPr lang="en-US" dirty="0"/>
              <a:t> will be the markets long term direction</a:t>
            </a:r>
          </a:p>
          <a:p>
            <a:r>
              <a:rPr lang="en-US" dirty="0"/>
              <a:t>Virtualizing the physical arrays management plane via SDS can ease the pain associated with management and placement</a:t>
            </a:r>
          </a:p>
          <a:p>
            <a:pPr lvl="1"/>
            <a:r>
              <a:rPr lang="en-US" dirty="0"/>
              <a:t>Can not ease any data path issues such as unbalanced access or failure domain</a:t>
            </a:r>
            <a:r>
              <a:rPr lang="en-US" baseline="30000" dirty="0"/>
              <a:t>1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marL="457200" lvl="1" indent="0" algn="r">
              <a:buNone/>
            </a:pPr>
            <a:r>
              <a:rPr lang="en-US" sz="2000" baseline="62000" dirty="0"/>
              <a:t>1 </a:t>
            </a:r>
            <a:r>
              <a:rPr lang="en-US" baseline="30000" dirty="0"/>
              <a:t>Data paths</a:t>
            </a:r>
            <a:r>
              <a:rPr lang="en-US" baseline="30000"/>
              <a:t>/planes </a:t>
            </a:r>
            <a:r>
              <a:rPr lang="en-US" baseline="30000" dirty="0"/>
              <a:t>are not discussed in this presentation, this strictly examines management plane problems and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– Orchestration Interaction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37" y="3941266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137" y="5501870"/>
            <a:ext cx="3172215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Key </a:t>
            </a:r>
          </a:p>
          <a:p>
            <a:r>
              <a:rPr lang="en-US" sz="1200" b="1" dirty="0"/>
              <a:t>SA = Storage Array</a:t>
            </a:r>
          </a:p>
          <a:p>
            <a:r>
              <a:rPr lang="en-US" sz="1200" b="1" dirty="0"/>
              <a:t>SAv1 = Storage Array Vendor 1</a:t>
            </a:r>
          </a:p>
          <a:p>
            <a:r>
              <a:rPr lang="en-US" sz="1200" b="1" dirty="0"/>
              <a:t>VMAPIv1 = Volume Management API Vendor 1</a:t>
            </a:r>
          </a:p>
          <a:p>
            <a:r>
              <a:rPr lang="en-US" sz="1200" b="1" dirty="0"/>
              <a:t>FMAPIv1 = File Management API Vendor 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07904" y="3462360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042" y="31545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28171" y="3205542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5926" y="28813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1369" y="3941266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02036" y="3462360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0174" y="31545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22303" y="3205542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0058" y="28813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78872" y="3941266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419539" y="3462360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37677" y="31545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839806" y="3205542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7561" y="28813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59465" y="3941266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00132" y="3462360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18270" y="315456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220399" y="3205542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48154" y="28813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0924" y="3846673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08063" y="167655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Kubernettes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80163" y="1680959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52263" y="1690688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624363" y="167655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OpenStack</a:t>
            </a:r>
            <a:endParaRPr lang="en-US" dirty="0"/>
          </a:p>
          <a:p>
            <a:pPr algn="ctr"/>
            <a:r>
              <a:rPr lang="en-US" dirty="0"/>
              <a:t>Heat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77257" y="2459792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29331" y="2459792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81365" y="2459792"/>
            <a:ext cx="182880" cy="182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33439" y="2459792"/>
            <a:ext cx="182880" cy="182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6673" y="2459792"/>
            <a:ext cx="182880" cy="1828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38747" y="2459792"/>
            <a:ext cx="182880" cy="1828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41768" y="2461316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93842" y="2461316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94922" y="2459841"/>
            <a:ext cx="182880" cy="18288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46996" y="2459841"/>
            <a:ext cx="182880" cy="18288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99030" y="2459841"/>
            <a:ext cx="182880" cy="182880"/>
          </a:xfrm>
          <a:prstGeom prst="rect">
            <a:avLst/>
          </a:prstGeom>
          <a:pattFill prst="pct75">
            <a:fgClr>
              <a:srgbClr val="E66C18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51104" y="2459841"/>
            <a:ext cx="182880" cy="182880"/>
          </a:xfrm>
          <a:prstGeom prst="rect">
            <a:avLst/>
          </a:prstGeom>
          <a:pattFill prst="pct75">
            <a:fgClr>
              <a:srgbClr val="E66C18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804338" y="2459841"/>
            <a:ext cx="182880" cy="182880"/>
          </a:xfrm>
          <a:prstGeom prst="rect">
            <a:avLst/>
          </a:prstGeom>
          <a:pattFill prst="pct75">
            <a:fgClr>
              <a:srgbClr val="E6B6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56412" y="2459841"/>
            <a:ext cx="182880" cy="182880"/>
          </a:xfrm>
          <a:prstGeom prst="rect">
            <a:avLst/>
          </a:prstGeom>
          <a:pattFill prst="pct75">
            <a:fgClr>
              <a:srgbClr val="E6B6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59433" y="2461365"/>
            <a:ext cx="182880" cy="182880"/>
          </a:xfrm>
          <a:prstGeom prst="rect">
            <a:avLst/>
          </a:prstGeom>
          <a:pattFill prst="pct75">
            <a:fgClr>
              <a:srgbClr val="62A336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11507" y="2461365"/>
            <a:ext cx="182880" cy="182880"/>
          </a:xfrm>
          <a:prstGeom prst="rect">
            <a:avLst/>
          </a:prstGeom>
          <a:pattFill prst="pct75">
            <a:fgClr>
              <a:srgbClr val="62A336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56952" y="2465116"/>
            <a:ext cx="182880" cy="18288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09026" y="2465116"/>
            <a:ext cx="182880" cy="18288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1060" y="2465116"/>
            <a:ext cx="182880" cy="182880"/>
          </a:xfrm>
          <a:prstGeom prst="rect">
            <a:avLst/>
          </a:prstGeom>
          <a:pattFill prst="trellis">
            <a:fgClr>
              <a:srgbClr val="E76D19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013134" y="2465116"/>
            <a:ext cx="182880" cy="182880"/>
          </a:xfrm>
          <a:prstGeom prst="rect">
            <a:avLst/>
          </a:prstGeom>
          <a:pattFill prst="trellis">
            <a:fgClr>
              <a:srgbClr val="E76D19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266368" y="2465116"/>
            <a:ext cx="182880" cy="182880"/>
          </a:xfrm>
          <a:prstGeom prst="rect">
            <a:avLst/>
          </a:prstGeom>
          <a:pattFill prst="trellis">
            <a:fgClr>
              <a:srgbClr val="E9B8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518442" y="2465116"/>
            <a:ext cx="182880" cy="182880"/>
          </a:xfrm>
          <a:prstGeom prst="rect">
            <a:avLst/>
          </a:prstGeom>
          <a:pattFill prst="trellis">
            <a:fgClr>
              <a:srgbClr val="E9B8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1463" y="2466640"/>
            <a:ext cx="182880" cy="182880"/>
          </a:xfrm>
          <a:prstGeom prst="rect">
            <a:avLst/>
          </a:prstGeom>
          <a:pattFill prst="trellis">
            <a:fgClr>
              <a:srgbClr val="61A235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173537" y="2466640"/>
            <a:ext cx="182880" cy="182880"/>
          </a:xfrm>
          <a:prstGeom prst="rect">
            <a:avLst/>
          </a:prstGeom>
          <a:pattFill prst="trellis">
            <a:fgClr>
              <a:srgbClr val="61A235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721791" y="2459792"/>
            <a:ext cx="182880" cy="182880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973865" y="2459792"/>
            <a:ext cx="182880" cy="182880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225899" y="2459792"/>
            <a:ext cx="182880" cy="182880"/>
          </a:xfrm>
          <a:prstGeom prst="rect">
            <a:avLst/>
          </a:prstGeom>
          <a:pattFill prst="narVert">
            <a:fgClr>
              <a:srgbClr val="E66C18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477973" y="2459792"/>
            <a:ext cx="182880" cy="182880"/>
          </a:xfrm>
          <a:prstGeom prst="rect">
            <a:avLst/>
          </a:prstGeom>
          <a:pattFill prst="narVert">
            <a:fgClr>
              <a:srgbClr val="E66C18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731207" y="2459792"/>
            <a:ext cx="182880" cy="182880"/>
          </a:xfrm>
          <a:prstGeom prst="rect">
            <a:avLst/>
          </a:prstGeom>
          <a:pattFill prst="narVert">
            <a:fgClr>
              <a:srgbClr val="E7B7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983281" y="2459792"/>
            <a:ext cx="182880" cy="182880"/>
          </a:xfrm>
          <a:prstGeom prst="rect">
            <a:avLst/>
          </a:prstGeom>
          <a:pattFill prst="narVert">
            <a:fgClr>
              <a:srgbClr val="E7B7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386302" y="2461316"/>
            <a:ext cx="182880" cy="182880"/>
          </a:xfrm>
          <a:prstGeom prst="rect">
            <a:avLst/>
          </a:prstGeom>
          <a:pattFill prst="narVert">
            <a:fgClr>
              <a:srgbClr val="62A336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0638376" y="2461316"/>
            <a:ext cx="182880" cy="182880"/>
          </a:xfrm>
          <a:prstGeom prst="rect">
            <a:avLst/>
          </a:prstGeom>
          <a:pattFill prst="narVert">
            <a:fgClr>
              <a:srgbClr val="62A336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961571" y="1751906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cxnSp>
        <p:nvCxnSpPr>
          <p:cNvPr id="69" name="Straight Arrow Connector 68"/>
          <p:cNvCxnSpPr>
            <a:stCxn id="67" idx="0"/>
          </p:cNvCxnSpPr>
          <p:nvPr/>
        </p:nvCxnSpPr>
        <p:spPr>
          <a:xfrm flipV="1">
            <a:off x="1151357" y="2688095"/>
            <a:ext cx="224691" cy="83580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75628" y="5134746"/>
            <a:ext cx="68852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Orchestration components need plugins for every FMAPI and VMAPI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Orchestrations layers do not have easy API for plugins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plugin support is built into the orchestration layer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Orchestration layers change frequently requiring constant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 orchestration layer will require unique plugins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7655" y="3523901"/>
            <a:ext cx="198740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Each Plugin Unique</a:t>
            </a:r>
          </a:p>
          <a:p>
            <a:r>
              <a:rPr lang="en-US" dirty="0"/>
              <a:t>within and across</a:t>
            </a:r>
          </a:p>
          <a:p>
            <a:r>
              <a:rPr lang="en-US" dirty="0"/>
              <a:t>Orchestration SW</a:t>
            </a:r>
          </a:p>
        </p:txBody>
      </p:sp>
    </p:spTree>
    <p:extLst>
      <p:ext uri="{BB962C8B-B14F-4D97-AF65-F5344CB8AC3E}">
        <p14:creationId xmlns:p14="http://schemas.microsoft.com/office/powerpoint/2010/main" val="147301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 – Storage Array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5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write the volume and file plugins Storage Vendors have to:</a:t>
            </a:r>
          </a:p>
          <a:p>
            <a:pPr lvl="1"/>
            <a:r>
              <a:rPr lang="en-US" dirty="0"/>
              <a:t>Possibly write more than one set per array type per orchestration, as different orchestration versions have evolved their storage support requiring different plugins for different versions</a:t>
            </a:r>
          </a:p>
          <a:p>
            <a:pPr lvl="1"/>
            <a:r>
              <a:rPr lang="en-US" dirty="0"/>
              <a:t>Develop strong orchestration product expertise as the plugins are very orchestration specific</a:t>
            </a:r>
          </a:p>
          <a:p>
            <a:pPr lvl="1"/>
            <a:r>
              <a:rPr lang="en-US" dirty="0"/>
              <a:t>These plugins will have to run on virtually every node in the cluster</a:t>
            </a:r>
          </a:p>
          <a:p>
            <a:pPr lvl="1"/>
            <a:r>
              <a:rPr lang="en-US" dirty="0"/>
              <a:t>Because these plugins may be tied into the orchestration software they may end up in tree for the orchestration SW</a:t>
            </a:r>
          </a:p>
          <a:p>
            <a:r>
              <a:rPr lang="en-US" dirty="0"/>
              <a:t>Some orchestration layers may leave array selection as an app/container decision</a:t>
            </a:r>
          </a:p>
        </p:txBody>
      </p:sp>
    </p:spTree>
    <p:extLst>
      <p:ext uri="{BB962C8B-B14F-4D97-AF65-F5344CB8AC3E}">
        <p14:creationId xmlns:p14="http://schemas.microsoft.com/office/powerpoint/2010/main" val="109739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6A44-4DFA-4EE9-A2CE-852531B7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FF3D-D32D-4BEA-8ECC-10A0BF4D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common storage scheduling</a:t>
            </a:r>
          </a:p>
          <a:p>
            <a:pPr lvl="1"/>
            <a:r>
              <a:rPr lang="en-US" dirty="0"/>
              <a:t>DevOps should not pick data locations directly</a:t>
            </a:r>
          </a:p>
          <a:p>
            <a:pPr lvl="1"/>
            <a:r>
              <a:rPr lang="en-US" dirty="0"/>
              <a:t>No standard based definition of classes of service </a:t>
            </a:r>
          </a:p>
          <a:p>
            <a:r>
              <a:rPr lang="en-US" dirty="0"/>
              <a:t>No automated discovery</a:t>
            </a:r>
          </a:p>
        </p:txBody>
      </p:sp>
    </p:spTree>
    <p:extLst>
      <p:ext uri="{BB962C8B-B14F-4D97-AF65-F5344CB8AC3E}">
        <p14:creationId xmlns:p14="http://schemas.microsoft.com/office/powerpoint/2010/main" val="20037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Mostly Solved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Created a shim layer:</a:t>
            </a:r>
          </a:p>
          <a:p>
            <a:pPr lvl="1"/>
            <a:r>
              <a:rPr lang="en-US" dirty="0"/>
              <a:t>Cinder API – Volume Management API</a:t>
            </a:r>
          </a:p>
          <a:p>
            <a:pPr lvl="1"/>
            <a:r>
              <a:rPr lang="en-US" dirty="0"/>
              <a:t>Manila API– File Management API</a:t>
            </a:r>
          </a:p>
          <a:p>
            <a:r>
              <a:rPr lang="en-US" dirty="0"/>
              <a:t>Each Vendor required to created Cinder and Manila Plugin</a:t>
            </a:r>
          </a:p>
          <a:p>
            <a:r>
              <a:rPr lang="en-US" dirty="0"/>
              <a:t>Cinder/Manila are specific to </a:t>
            </a:r>
            <a:r>
              <a:rPr lang="en-US" dirty="0" err="1"/>
              <a:t>Openstack</a:t>
            </a:r>
            <a:endParaRPr lang="en-US" dirty="0"/>
          </a:p>
          <a:p>
            <a:pPr lvl="1"/>
            <a:r>
              <a:rPr lang="en-US" dirty="0"/>
              <a:t>Change infrequently</a:t>
            </a:r>
          </a:p>
          <a:p>
            <a:pPr lvl="1"/>
            <a:r>
              <a:rPr lang="en-US" dirty="0"/>
              <a:t>Can not be used easily outside of </a:t>
            </a:r>
            <a:r>
              <a:rPr lang="en-US" dirty="0" err="1"/>
              <a:t>Openstack</a:t>
            </a:r>
            <a:endParaRPr lang="en-US" dirty="0"/>
          </a:p>
          <a:p>
            <a:pPr lvl="2"/>
            <a:r>
              <a:rPr lang="en-US" dirty="0"/>
              <a:t>Being retro fitted to a stand alone mode for other orchestrations</a:t>
            </a:r>
          </a:p>
          <a:p>
            <a:r>
              <a:rPr lang="en-US" dirty="0"/>
              <a:t>Cinder has a filter scheduler</a:t>
            </a:r>
          </a:p>
          <a:p>
            <a:pPr lvl="1"/>
            <a:r>
              <a:rPr lang="en-US" dirty="0"/>
              <a:t>Based on characteristics and weights will select best array for the app request</a:t>
            </a:r>
          </a:p>
          <a:p>
            <a:r>
              <a:rPr lang="en-US" dirty="0"/>
              <a:t>Does not solve all the issues</a:t>
            </a:r>
          </a:p>
          <a:p>
            <a:r>
              <a:rPr lang="en-US" dirty="0"/>
              <a:t>Endorsed and deployed widely by the community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8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327671" y="3738955"/>
            <a:ext cx="1463040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Cinder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Openstack</a:t>
            </a:r>
            <a:r>
              <a:rPr lang="en-US" dirty="0"/>
              <a:t>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8413" y="5519800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59080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7218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79347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7102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v1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2545" y="5519800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53212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1350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73479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1234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30048" y="551980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670715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88853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90982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18737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0641" y="5519800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051308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69446" y="473310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471575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99330" y="44598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282100" y="5425207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04204" y="1727537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OpenStack</a:t>
            </a:r>
            <a:endParaRPr lang="en-US" dirty="0"/>
          </a:p>
          <a:p>
            <a:pPr algn="ctr"/>
            <a:r>
              <a:rPr lang="en-US" dirty="0"/>
              <a:t>Nova/Heat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51188" y="3744111"/>
            <a:ext cx="146304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Manila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2821" y="4104715"/>
            <a:ext cx="1005840" cy="182880"/>
            <a:chOff x="3179347" y="4035054"/>
            <a:chExt cx="1005840" cy="182880"/>
          </a:xfrm>
        </p:grpSpPr>
        <p:sp>
          <p:nvSpPr>
            <p:cNvPr id="66" name="Rectangle 65"/>
            <p:cNvSpPr/>
            <p:nvPr/>
          </p:nvSpPr>
          <p:spPr>
            <a:xfrm>
              <a:off x="317934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F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5366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F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730598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F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0230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11501" y="2960503"/>
            <a:ext cx="1226618" cy="744135"/>
            <a:chOff x="4698568" y="2692375"/>
            <a:chExt cx="1226618" cy="744135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5159330" y="2979310"/>
              <a:ext cx="0" cy="457200"/>
            </a:xfrm>
            <a:prstGeom prst="straightConnector1">
              <a:avLst/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698568" y="2692375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FMAPI</a:t>
              </a:r>
              <a:r>
                <a:rPr lang="en-US" baseline="-25000" dirty="0" err="1"/>
                <a:t>Manila</a:t>
              </a:r>
              <a:endParaRPr lang="en-US" baseline="-25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79504" y="2964923"/>
            <a:ext cx="1229824" cy="755783"/>
            <a:chOff x="5915453" y="2965644"/>
            <a:chExt cx="1229824" cy="75578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6384948" y="3264227"/>
              <a:ext cx="1" cy="457200"/>
            </a:xfrm>
            <a:prstGeom prst="straightConnector1">
              <a:avLst/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915453" y="2965644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VMAPI</a:t>
              </a:r>
              <a:r>
                <a:rPr lang="en-US" baseline="-25000" dirty="0" err="1"/>
                <a:t>Cinder</a:t>
              </a:r>
              <a:endParaRPr lang="en-US" baseline="-25000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6050442" y="2539486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302516" y="2539486"/>
            <a:ext cx="182880" cy="1828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53040" y="4104048"/>
            <a:ext cx="1005840" cy="182880"/>
            <a:chOff x="3179347" y="4035054"/>
            <a:chExt cx="1005840" cy="182880"/>
          </a:xfrm>
        </p:grpSpPr>
        <p:sp>
          <p:nvSpPr>
            <p:cNvPr id="52" name="Rectangle 51"/>
            <p:cNvSpPr/>
            <p:nvPr/>
          </p:nvSpPr>
          <p:spPr>
            <a:xfrm>
              <a:off x="317934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V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5366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V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30598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V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0230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8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3922" y="3555019"/>
            <a:ext cx="10515600" cy="914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Shim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8413" y="5519800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59080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7218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79347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7102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v1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2545" y="5519800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53212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1350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73479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1234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30048" y="551980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670715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88853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90982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18737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0641" y="5519800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051308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69446" y="473310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471575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99330" y="44598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282100" y="5425207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83468" y="156936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Kubernettes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555568" y="1573769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027668" y="1583498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499768" y="156936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OpenStack</a:t>
            </a:r>
            <a:endParaRPr lang="en-US" dirty="0"/>
          </a:p>
          <a:p>
            <a:pPr algn="ctr"/>
            <a:r>
              <a:rPr lang="en-US" dirty="0"/>
              <a:t>Nova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44876" y="3761970"/>
            <a:ext cx="2286000" cy="4852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2800" b="1" baseline="-25000" dirty="0"/>
              <a:t>Shim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014070" y="4116096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66144" y="4116096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518178" y="4116096"/>
            <a:ext cx="182880" cy="182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0252" y="4116096"/>
            <a:ext cx="182880" cy="182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23486" y="4116096"/>
            <a:ext cx="182880" cy="1828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75560" y="4116096"/>
            <a:ext cx="182880" cy="1828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678581" y="4117620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30655" y="4117620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79257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331331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384948" y="3264227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15453" y="2965644"/>
            <a:ext cx="13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common</a:t>
            </a:r>
            <a:endParaRPr lang="en-US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805215" y="3007409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698568" y="2692375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common</a:t>
            </a:r>
            <a:endParaRPr lang="en-US" baseline="-25000" dirty="0"/>
          </a:p>
        </p:txBody>
      </p:sp>
      <p:sp>
        <p:nvSpPr>
          <p:cNvPr id="79" name="Rectangle 78"/>
          <p:cNvSpPr/>
          <p:nvPr/>
        </p:nvSpPr>
        <p:spPr>
          <a:xfrm>
            <a:off x="4565205" y="2382003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17279" y="2382003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43075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95149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469221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721295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9086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ED4-6783-4C3B-A96A-C05F42A5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Storage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7F84-9E3E-4B3B-A7DA-34C1281D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Orchestrators last year determined this was a problem</a:t>
            </a:r>
          </a:p>
          <a:p>
            <a:pPr lvl="1"/>
            <a:r>
              <a:rPr lang="en-US" dirty="0"/>
              <a:t>Set out to define a simple shim service has</a:t>
            </a:r>
          </a:p>
          <a:p>
            <a:pPr lvl="2"/>
            <a:r>
              <a:rPr lang="en-US" dirty="0"/>
              <a:t>Common northbound</a:t>
            </a:r>
          </a:p>
          <a:p>
            <a:pPr lvl="2"/>
            <a:r>
              <a:rPr lang="en-US" dirty="0"/>
              <a:t>Stable southbound for array plugins</a:t>
            </a:r>
          </a:p>
          <a:p>
            <a:pPr lvl="1"/>
            <a:r>
              <a:rPr lang="en-US" dirty="0"/>
              <a:t>Cooperative effort – One API to rule them all</a:t>
            </a:r>
          </a:p>
          <a:p>
            <a:pPr lvl="2"/>
            <a:r>
              <a:rPr lang="en-US" dirty="0" err="1"/>
              <a:t>Kubernettes</a:t>
            </a:r>
            <a:endParaRPr lang="en-US" dirty="0"/>
          </a:p>
          <a:p>
            <a:pPr lvl="2"/>
            <a:r>
              <a:rPr lang="en-US" dirty="0"/>
              <a:t>Docker</a:t>
            </a:r>
          </a:p>
          <a:p>
            <a:pPr lvl="2"/>
            <a:r>
              <a:rPr lang="en-US" dirty="0"/>
              <a:t>Mesos</a:t>
            </a:r>
          </a:p>
        </p:txBody>
      </p:sp>
    </p:spTree>
    <p:extLst>
      <p:ext uri="{BB962C8B-B14F-4D97-AF65-F5344CB8AC3E}">
        <p14:creationId xmlns:p14="http://schemas.microsoft.com/office/powerpoint/2010/main" val="211724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51916</TotalTime>
  <Words>1095</Words>
  <Application>Microsoft Office PowerPoint</Application>
  <PresentationFormat>Widescreen</PresentationFormat>
  <Paragraphs>358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Orchestration and Swordfish</vt:lpstr>
      <vt:lpstr>Background</vt:lpstr>
      <vt:lpstr>Problems – Orchestration Interaction</vt:lpstr>
      <vt:lpstr>More Problems – Storage Array Vendors</vt:lpstr>
      <vt:lpstr>More Problems</vt:lpstr>
      <vt:lpstr>Openstack Mostly Solved This</vt:lpstr>
      <vt:lpstr>The Openstack Solution</vt:lpstr>
      <vt:lpstr>A Common Shim solution</vt:lpstr>
      <vt:lpstr>Container Storage Interface</vt:lpstr>
      <vt:lpstr>CSI Direction</vt:lpstr>
      <vt:lpstr>CSI Problems</vt:lpstr>
      <vt:lpstr>SNIA Swordfish</vt:lpstr>
      <vt:lpstr>SNIA Swordfish</vt:lpstr>
      <vt:lpstr>A Swordfish Solution</vt:lpstr>
      <vt:lpstr>Swordfish Solution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Kufeldt</dc:creator>
  <cp:keywords>NonProprietary</cp:keywords>
  <cp:lastModifiedBy>p k</cp:lastModifiedBy>
  <cp:revision>117</cp:revision>
  <dcterms:created xsi:type="dcterms:W3CDTF">2017-03-27T18:53:25Z</dcterms:created>
  <dcterms:modified xsi:type="dcterms:W3CDTF">2018-02-21T19:06:07Z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(2)mgk+EWTi6PDwLP9HhEdJ1y3XnzME5/yPkIQ+xeiqs0eKOZJSTvhdQH0cjrdH06q3CmooBMsn
l1VFpoxoJkFitblmgdHzZLsFFC2OKyxRZNwerEoHB2OHXpv0V4vUuAyiVY9LDpReIr3XclRL
2Xj4DhTX+GikXFDs33QS9ofU4KA3ehJ55FBrDJLdv+gH4dzdkEygPMD1H36/KM/Ewkreb6nD
q4jDRasXeAmVI6UUXB</vt:lpwstr>
  </property>
  <property fmtid="{D5CDD505-2E9C-101B-9397-08002B2CF9AE}" pid="3" name="_2015_ms_pID_7253431">
    <vt:lpwstr>u32XirfIPg8x1USlAdAlC5VRyoR6nKvkqz4xrXNNZQUZChtt6uVsz+
9fih6Nl2Ju15H4l8H56cRynXrDSJ/TrZo6SSd89WaKxtuqZ5Ipi2wBRjhOjshdYYj+f7iXzF
Gb9+c1a2fHMdlv6BSk8qhNgXrpW3GecgTg6K6FUghFGhiw==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1515696208</vt:lpwstr>
  </property>
</Properties>
</file>