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1.jpeg" ContentType="image/jpeg"/>
  <Override PartName="/ppt/media/image39.jpeg" ContentType="image/jpeg"/>
  <Override PartName="/ppt/media/image40.jpeg" ContentType="image/jpeg"/>
  <Override PartName="/ppt/media/image37.jpeg" ContentType="image/jpeg"/>
  <Override PartName="/ppt/media/image36.jpeg" ContentType="image/jpeg"/>
  <Override PartName="/ppt/media/image35.jpeg" ContentType="image/jpeg"/>
  <Override PartName="/ppt/media/image33.jpeg" ContentType="image/jpeg"/>
  <Override PartName="/ppt/media/image32.jpeg" ContentType="image/jpeg"/>
  <Override PartName="/ppt/media/image30.jpeg" ContentType="image/jpeg"/>
  <Override PartName="/ppt/media/image29.jpeg" ContentType="image/jpeg"/>
  <Override PartName="/ppt/media/image34.jpeg" ContentType="image/jpeg"/>
  <Override PartName="/ppt/media/image27.jpeg" ContentType="image/jpeg"/>
  <Override PartName="/ppt/media/image25.jpeg" ContentType="image/jpeg"/>
  <Override PartName="/ppt/media/image22.jpeg" ContentType="image/jpeg"/>
  <Override PartName="/ppt/media/image23.jpeg" ContentType="image/jpeg"/>
  <Override PartName="/ppt/media/image21.jpeg" ContentType="image/jpeg"/>
  <Override PartName="/ppt/media/image20.jpeg" ContentType="image/jpeg"/>
  <Override PartName="/ppt/media/image24.jpeg" ContentType="image/jpeg"/>
  <Override PartName="/ppt/media/image28.jpeg" ContentType="image/jpeg"/>
  <Override PartName="/ppt/media/image19.jpeg" ContentType="image/jpeg"/>
  <Override PartName="/ppt/media/image17.jpeg" ContentType="image/jpeg"/>
  <Override PartName="/ppt/media/image16.jpeg" ContentType="image/jpeg"/>
  <Override PartName="/ppt/media/image12.png" ContentType="image/png"/>
  <Override PartName="/ppt/media/image31.jpeg" ContentType="image/jpeg"/>
  <Override PartName="/ppt/media/image15.jpeg" ContentType="image/jpeg"/>
  <Override PartName="/ppt/media/image14.jpeg" ContentType="image/jpeg"/>
  <Override PartName="/ppt/media/image11.png" ContentType="image/png"/>
  <Override PartName="/ppt/media/image10.jpeg" ContentType="image/jpeg"/>
  <Override PartName="/ppt/media/image8.png" ContentType="image/png"/>
  <Override PartName="/ppt/media/image26.jpeg" ContentType="image/jpeg"/>
  <Override PartName="/ppt/media/image5.jpeg" ContentType="image/jpeg"/>
  <Override PartName="/ppt/media/image13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18.jpeg" ContentType="image/jpeg"/>
  <Override PartName="/ppt/media/image38.jpeg" ContentType="image/jpeg"/>
  <Override PartName="/ppt/media/image6.jpeg" ContentType="image/jpeg"/>
  <Override PartName="/ppt/media/image2.jpeg" ContentType="image/jpe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835164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96000" y="2278080"/>
            <a:ext cx="835164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5680" y="227808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96000" y="227808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835164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96000" y="1306440"/>
            <a:ext cx="835164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05960" y="1306080"/>
            <a:ext cx="2331360" cy="18601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05960" y="1306080"/>
            <a:ext cx="2331360" cy="186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96000" y="1306440"/>
            <a:ext cx="8351640" cy="186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835164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84840" y="480600"/>
            <a:ext cx="8374320" cy="219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96000" y="227808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96000" y="1306440"/>
            <a:ext cx="8351640" cy="186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5680" y="227808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96000" y="2278080"/>
            <a:ext cx="835164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835164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96000" y="2278080"/>
            <a:ext cx="835164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5680" y="227808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96000" y="227808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835164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96000" y="1306440"/>
            <a:ext cx="835164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05960" y="1306080"/>
            <a:ext cx="2331360" cy="18601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05960" y="1306080"/>
            <a:ext cx="2331360" cy="186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96000" y="1306440"/>
            <a:ext cx="8351640" cy="186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835164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835164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384840" y="480600"/>
            <a:ext cx="8374320" cy="219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96000" y="227808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5680" y="227808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96000" y="2278080"/>
            <a:ext cx="835164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835164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96000" y="2278080"/>
            <a:ext cx="835164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5680" y="227808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396000" y="227808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835164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96000" y="1306440"/>
            <a:ext cx="835164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05960" y="1306080"/>
            <a:ext cx="2331360" cy="18601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05960" y="1306080"/>
            <a:ext cx="2331360" cy="186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84840" y="480600"/>
            <a:ext cx="8374320" cy="219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96000" y="227808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186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5680" y="227808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3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9600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5680" y="1306440"/>
            <a:ext cx="407556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96000" y="2278080"/>
            <a:ext cx="8351640" cy="88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2680"/>
          </a:xfrm>
          <a:prstGeom prst="rect">
            <a:avLst/>
          </a:prstGeom>
        </p:spPr>
        <p:txBody>
          <a:bodyPr lIns="0" rIns="0" tIns="0" bIns="0"/>
          <a:p>
            <a:r>
              <a:rPr lang="en-US" sz="30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96000" y="1306440"/>
            <a:ext cx="8351640" cy="18601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Seventh Outline Level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151920" y="4869000"/>
            <a:ext cx="651960" cy="12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3443760" y="4869000"/>
            <a:ext cx="2011320" cy="12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499520" y="4855320"/>
            <a:ext cx="167400" cy="12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48DA7C75-33B8-486A-95EE-BF7D69124C73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472680"/>
          </a:xfrm>
          <a:prstGeom prst="rect">
            <a:avLst/>
          </a:prstGeom>
        </p:spPr>
        <p:txBody>
          <a:bodyPr lIns="0" rIns="0" tIns="0" bIns="0"/>
          <a:p>
            <a:r>
              <a:rPr lang="en-US" sz="30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51920" y="4869000"/>
            <a:ext cx="651960" cy="12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3443760" y="4869000"/>
            <a:ext cx="2011320" cy="12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7499520" y="4855320"/>
            <a:ext cx="167400" cy="12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9D8D63B6-6288-4572-80D6-94718114B588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83" name="CustomShape 2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r>
              <a:rPr lang="en-US" sz="30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151920" y="4869000"/>
            <a:ext cx="651960" cy="12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dt"/>
          </p:nvPr>
        </p:nvSpPr>
        <p:spPr>
          <a:xfrm>
            <a:off x="3443760" y="4869000"/>
            <a:ext cx="2011320" cy="12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7499520" y="4855320"/>
            <a:ext cx="167400" cy="126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E16F1AE3-293D-497F-9C7D-53775A38B93A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jpeg"/><Relationship Id="rId3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jpeg"/><Relationship Id="rId3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jpeg"/><Relationship Id="rId3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image" Target="../media/image41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124" name="CustomShape 2"/>
          <p:cNvSpPr/>
          <p:nvPr/>
        </p:nvSpPr>
        <p:spPr>
          <a:xfrm>
            <a:off x="7113600" y="0"/>
            <a:ext cx="1014840" cy="360"/>
          </a:xfrm>
          <a:prstGeom prst="rect">
            <a:avLst/>
          </a:prstGeom>
          <a:noFill/>
          <a:ln w="3240">
            <a:solidFill>
              <a:srgbClr val="7790cd"/>
            </a:solidFill>
            <a:round/>
          </a:ln>
        </p:spPr>
      </p:sp>
      <p:sp>
        <p:nvSpPr>
          <p:cNvPr id="125" name="CustomShape 3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26" name="CustomShape 4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27" name="TextShape 5"/>
          <p:cNvSpPr txBox="1"/>
          <p:nvPr/>
        </p:nvSpPr>
        <p:spPr>
          <a:xfrm>
            <a:off x="396000" y="1306440"/>
            <a:ext cx="835164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000000"/>
                </a:solidFill>
                <a:latin typeface="Arial"/>
              </a:rPr>
              <a:t>System </a:t>
            </a:r>
            <a:r>
              <a:rPr b="1" lang="en-US" sz="6000">
                <a:solidFill>
                  <a:srgbClr val="000000"/>
                </a:solidFill>
                <a:latin typeface="Arial"/>
              </a:rPr>
              <a:t>Call </a:t>
            </a:r>
            <a:r>
              <a:rPr b="1" lang="en-US" sz="6000">
                <a:solidFill>
                  <a:srgbClr val="000000"/>
                </a:solidFill>
                <a:latin typeface="Arial"/>
              </a:rPr>
              <a:t>Trace  </a:t>
            </a:r>
            <a:r>
              <a:rPr b="1" lang="en-US" sz="6000">
                <a:solidFill>
                  <a:srgbClr val="000000"/>
                </a:solidFill>
                <a:latin typeface="Arial"/>
              </a:rPr>
              <a:t>Record/Replay</a:t>
            </a:r>
            <a:r>
              <a:rPr b="1" lang="en-US" sz="60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6000">
                <a:solidFill>
                  <a:srgbClr val="000000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128" name="TextShape 6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DBE21E69-3165-4813-8984-9402C8F9C1EB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29" name="TextShape 7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130" name="TextShape 8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131" name="CustomShape 9"/>
          <p:cNvSpPr/>
          <p:nvPr/>
        </p:nvSpPr>
        <p:spPr>
          <a:xfrm>
            <a:off x="2671560" y="3405600"/>
            <a:ext cx="3797640" cy="115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14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Shubhi </a:t>
            </a:r>
            <a:r>
              <a:rPr b="1" lang="en-US">
                <a:solidFill>
                  <a:srgbClr val="000000"/>
                </a:solidFill>
                <a:latin typeface="Arial"/>
              </a:rPr>
              <a:t>Rani </a:t>
            </a:r>
            <a:r>
              <a:rPr b="1" lang="en-US">
                <a:solidFill>
                  <a:srgbClr val="000000"/>
                </a:solidFill>
                <a:latin typeface="Arial"/>
              </a:rPr>
              <a:t>- </a:t>
            </a:r>
            <a:r>
              <a:rPr b="1" lang="en-US">
                <a:solidFill>
                  <a:srgbClr val="000000"/>
                </a:solidFill>
                <a:latin typeface="Arial"/>
              </a:rPr>
              <a:t>Stony </a:t>
            </a:r>
            <a:r>
              <a:rPr b="1" lang="en-US">
                <a:solidFill>
                  <a:srgbClr val="000000"/>
                </a:solidFill>
                <a:latin typeface="Arial"/>
              </a:rPr>
              <a:t>Brook</a:t>
            </a:r>
            <a:r>
              <a:rPr b="1" lang="en-US">
                <a:solidFill>
                  <a:srgbClr val="000000"/>
                </a:solidFill>
                <a:latin typeface="Arial"/>
              </a:rPr>
              <a:t> </a:t>
            </a:r>
            <a:r>
              <a:rPr b="1" lang="en-US">
                <a:solidFill>
                  <a:srgbClr val="000000"/>
                </a:solidFill>
                <a:latin typeface="Arial"/>
              </a:rPr>
              <a:t>University  </a:t>
            </a:r>
            <a:r>
              <a:rPr b="1" lang="en-US">
                <a:solidFill>
                  <a:srgbClr val="000000"/>
                </a:solidFill>
                <a:latin typeface="Arial"/>
              </a:rPr>
              <a:t>Nina </a:t>
            </a:r>
            <a:r>
              <a:rPr b="1" lang="en-US">
                <a:solidFill>
                  <a:srgbClr val="000000"/>
                </a:solidFill>
                <a:latin typeface="Arial"/>
              </a:rPr>
              <a:t>Brown </a:t>
            </a:r>
            <a:r>
              <a:rPr b="1" lang="en-US">
                <a:solidFill>
                  <a:srgbClr val="000000"/>
                </a:solidFill>
                <a:latin typeface="Arial"/>
              </a:rPr>
              <a:t>- </a:t>
            </a:r>
            <a:r>
              <a:rPr b="1" lang="en-US">
                <a:solidFill>
                  <a:srgbClr val="000000"/>
                </a:solidFill>
                <a:latin typeface="Arial"/>
              </a:rPr>
              <a:t>Harvey </a:t>
            </a:r>
            <a:r>
              <a:rPr b="1" lang="en-US">
                <a:solidFill>
                  <a:srgbClr val="000000"/>
                </a:solidFill>
                <a:latin typeface="Arial"/>
              </a:rPr>
              <a:t>Mudd</a:t>
            </a:r>
            <a:r>
              <a:rPr b="1" lang="en-US">
                <a:solidFill>
                  <a:srgbClr val="000000"/>
                </a:solidFill>
                <a:latin typeface="Arial"/>
              </a:rPr>
              <a:t> </a:t>
            </a:r>
            <a:r>
              <a:rPr b="1" lang="en-US">
                <a:solidFill>
                  <a:srgbClr val="000000"/>
                </a:solidFill>
                <a:latin typeface="Arial"/>
              </a:rPr>
              <a:t>College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424242"/>
                </a:solidFill>
                <a:latin typeface="Arial"/>
              </a:rPr>
              <a:t>July </a:t>
            </a:r>
            <a:r>
              <a:rPr b="1" lang="en-US" sz="1400">
                <a:solidFill>
                  <a:srgbClr val="424242"/>
                </a:solidFill>
                <a:latin typeface="Arial"/>
              </a:rPr>
              <a:t>26,</a:t>
            </a:r>
            <a:r>
              <a:rPr b="1" lang="en-US" sz="1400">
                <a:solidFill>
                  <a:srgbClr val="424242"/>
                </a:solidFill>
                <a:latin typeface="Arial"/>
              </a:rPr>
              <a:t> </a:t>
            </a:r>
            <a:r>
              <a:rPr b="1" lang="en-US" sz="1400">
                <a:solidFill>
                  <a:srgbClr val="424242"/>
                </a:solidFill>
                <a:latin typeface="Arial"/>
              </a:rPr>
              <a:t>2016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Why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this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approach?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7512480" y="4855320"/>
            <a:ext cx="141840" cy="12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315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10</a:t>
            </a:r>
            <a:endParaRPr/>
          </a:p>
        </p:txBody>
      </p:sp>
      <p:sp>
        <p:nvSpPr>
          <p:cNvPr id="189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190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191" name="CustomShape 5"/>
          <p:cNvSpPr/>
          <p:nvPr/>
        </p:nvSpPr>
        <p:spPr>
          <a:xfrm>
            <a:off x="475200" y="1306440"/>
            <a:ext cx="3365280" cy="54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Previous </a:t>
            </a:r>
            <a:r>
              <a:rPr lang="en-US">
                <a:solidFill>
                  <a:srgbClr val="000000"/>
                </a:solidFill>
                <a:latin typeface="Lucida Sans"/>
              </a:rPr>
              <a:t>attempt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failed</a:t>
            </a:r>
            <a:endParaRPr/>
          </a:p>
        </p:txBody>
      </p:sp>
      <p:sp>
        <p:nvSpPr>
          <p:cNvPr id="192" name="CustomShape 6"/>
          <p:cNvSpPr/>
          <p:nvPr/>
        </p:nvSpPr>
        <p:spPr>
          <a:xfrm>
            <a:off x="475200" y="1622880"/>
            <a:ext cx="7619040" cy="271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Parse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strace’s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human-readable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output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convert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CSV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</a:t>
            </a:r>
            <a:endParaRPr/>
          </a:p>
          <a:p>
            <a:pPr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Convert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CSV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</a:t>
            </a:r>
            <a:endParaRPr/>
          </a:p>
          <a:p>
            <a:pPr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Issues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Parsing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output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of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certain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was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very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difficult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(e.g.,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stat)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Required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multiple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distinct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steps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Binary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information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(buffer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contents)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not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always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available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This </a:t>
            </a:r>
            <a:r>
              <a:rPr lang="en-US">
                <a:solidFill>
                  <a:srgbClr val="000000"/>
                </a:solidFill>
                <a:latin typeface="Lucida Sans"/>
              </a:rPr>
              <a:t>new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approach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Easy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run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We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have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access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all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of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information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strace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collects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about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each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Uses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strace’s code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our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advantage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66400" y="189720"/>
            <a:ext cx="7780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Trace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Control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Block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(Strace: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struct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tcb)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1027800" y="763560"/>
            <a:ext cx="5634720" cy="4100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95" name="CustomShape 3"/>
          <p:cNvSpPr/>
          <p:nvPr/>
        </p:nvSpPr>
        <p:spPr>
          <a:xfrm>
            <a:off x="1553760" y="1135440"/>
            <a:ext cx="3496680" cy="139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196" name="CustomShape 4"/>
          <p:cNvSpPr/>
          <p:nvPr/>
        </p:nvSpPr>
        <p:spPr>
          <a:xfrm>
            <a:off x="1553760" y="1384560"/>
            <a:ext cx="3516120" cy="3585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197" name="CustomShape 5"/>
          <p:cNvSpPr/>
          <p:nvPr/>
        </p:nvSpPr>
        <p:spPr>
          <a:xfrm>
            <a:off x="1553760" y="2204280"/>
            <a:ext cx="3496680" cy="139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198" name="CustomShape 6"/>
          <p:cNvSpPr/>
          <p:nvPr/>
        </p:nvSpPr>
        <p:spPr>
          <a:xfrm>
            <a:off x="1563840" y="3621600"/>
            <a:ext cx="3496680" cy="139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199" name="CustomShape 7"/>
          <p:cNvSpPr/>
          <p:nvPr/>
        </p:nvSpPr>
        <p:spPr>
          <a:xfrm>
            <a:off x="1563840" y="3166560"/>
            <a:ext cx="4980600" cy="139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00" name="TextShape 8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3337898E-2EE6-4B6D-9EEA-1C0A49CDCD0A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01" name="TextShape 9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02" name="TextShape 10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400">
                <a:solidFill>
                  <a:srgbClr val="2a3890"/>
                </a:solidFill>
                <a:latin typeface="Lucida Sans"/>
              </a:rPr>
              <a:t>Strace: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Common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Fields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and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Virtual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Arguments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6E005717-27B1-4751-99D9-35F6620BDCD4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207" name="CustomShape 5"/>
          <p:cNvSpPr/>
          <p:nvPr/>
        </p:nvSpPr>
        <p:spPr>
          <a:xfrm>
            <a:off x="475200" y="1306440"/>
            <a:ext cx="7400520" cy="248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Void </a:t>
            </a:r>
            <a:r>
              <a:rPr lang="en-US">
                <a:solidFill>
                  <a:srgbClr val="000000"/>
                </a:solidFill>
                <a:latin typeface="Lucida Sans"/>
              </a:rPr>
              <a:t>*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arrays</a:t>
            </a:r>
            <a:endParaRPr/>
          </a:p>
          <a:p>
            <a:pPr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Used </a:t>
            </a:r>
            <a:r>
              <a:rPr lang="en-US">
                <a:solidFill>
                  <a:srgbClr val="000000"/>
                </a:solidFill>
                <a:latin typeface="Lucida Sans"/>
              </a:rPr>
              <a:t>to </a:t>
            </a:r>
            <a:r>
              <a:rPr lang="en-US">
                <a:solidFill>
                  <a:srgbClr val="000000"/>
                </a:solidFill>
                <a:latin typeface="Lucida Sans"/>
              </a:rPr>
              <a:t>pass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arguments, </a:t>
            </a:r>
            <a:r>
              <a:rPr lang="en-US">
                <a:solidFill>
                  <a:srgbClr val="000000"/>
                </a:solidFill>
                <a:latin typeface="Lucida Sans"/>
              </a:rPr>
              <a:t>information </a:t>
            </a:r>
            <a:r>
              <a:rPr lang="en-US">
                <a:solidFill>
                  <a:srgbClr val="000000"/>
                </a:solidFill>
                <a:latin typeface="Lucida Sans"/>
              </a:rPr>
              <a:t>to </a:t>
            </a:r>
            <a:r>
              <a:rPr lang="en-US">
                <a:solidFill>
                  <a:srgbClr val="000000"/>
                </a:solidFill>
                <a:latin typeface="Lucida Sans"/>
              </a:rPr>
              <a:t>strace2ds-library  functions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Common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Fields: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Time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called, time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returned,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return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value,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errno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number,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pid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Virtual </a:t>
            </a:r>
            <a:r>
              <a:rPr lang="en-US">
                <a:solidFill>
                  <a:srgbClr val="000000"/>
                </a:solidFill>
                <a:latin typeface="Lucida Sans"/>
              </a:rPr>
              <a:t>Arguments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(v_args):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Pathnames,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read/write buffers,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struct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stat,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etc.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needed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Memory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copied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from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process’s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space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strace’s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space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Strace: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Utility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functions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60ED4B07-AF6E-4B1A-9EC2-29EAC27BDED8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10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11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212" name="CustomShape 5"/>
          <p:cNvSpPr/>
          <p:nvPr/>
        </p:nvSpPr>
        <p:spPr>
          <a:xfrm>
            <a:off x="475200" y="1306440"/>
            <a:ext cx="7875720" cy="146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ds_get_* </a:t>
            </a:r>
            <a:r>
              <a:rPr lang="en-US">
                <a:solidFill>
                  <a:srgbClr val="000000"/>
                </a:solidFill>
                <a:latin typeface="Lucida Sans"/>
              </a:rPr>
              <a:t>(path, </a:t>
            </a:r>
            <a:r>
              <a:rPr lang="en-US">
                <a:solidFill>
                  <a:srgbClr val="000000"/>
                </a:solidFill>
                <a:latin typeface="Lucida Sans"/>
              </a:rPr>
              <a:t>buffer,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etc.)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Located </a:t>
            </a:r>
            <a:r>
              <a:rPr lang="en-US">
                <a:solidFill>
                  <a:srgbClr val="000000"/>
                </a:solidFill>
                <a:latin typeface="Lucida Sans"/>
              </a:rPr>
              <a:t>in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util.c</a:t>
            </a:r>
            <a:endParaRPr/>
          </a:p>
          <a:p>
            <a:pPr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These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functions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umoven()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or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umovestr()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which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are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strace’s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own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utility  </a:t>
            </a:r>
            <a:r>
              <a:rPr lang="en-US">
                <a:solidFill>
                  <a:srgbClr val="000000"/>
                </a:solidFill>
                <a:latin typeface="Lucida Sans"/>
              </a:rPr>
              <a:t>functions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Copy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from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process’s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space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strace’s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space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Strace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: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Utility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function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example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620640" y="1017720"/>
            <a:ext cx="5457600" cy="3742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15" name="TextShape 3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6736F0C0-066D-40DF-8452-9EF0DFA396C1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16" name="TextShape 4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17" name="TextShape 5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84840" y="480600"/>
            <a:ext cx="857628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How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We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Get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Information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from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Strace: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syscall.c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9984ABF8-90CF-410B-9FA6-E79F157490A1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20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21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222" name="CustomShape 5"/>
          <p:cNvSpPr/>
          <p:nvPr/>
        </p:nvSpPr>
        <p:spPr>
          <a:xfrm>
            <a:off x="475200" y="1306440"/>
            <a:ext cx="8128440" cy="322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SEN_*: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strace’s </a:t>
            </a:r>
            <a:r>
              <a:rPr lang="en-US">
                <a:solidFill>
                  <a:srgbClr val="000000"/>
                </a:solidFill>
                <a:latin typeface="Lucida Sans"/>
              </a:rPr>
              <a:t>own </a:t>
            </a:r>
            <a:r>
              <a:rPr lang="en-US">
                <a:solidFill>
                  <a:srgbClr val="000000"/>
                </a:solidFill>
                <a:latin typeface="Lucida Sans"/>
              </a:rPr>
              <a:t>identification </a:t>
            </a:r>
            <a:r>
              <a:rPr lang="en-US">
                <a:solidFill>
                  <a:srgbClr val="000000"/>
                </a:solidFill>
                <a:latin typeface="Lucida Sans"/>
              </a:rPr>
              <a:t>numbers </a:t>
            </a:r>
            <a:r>
              <a:rPr lang="en-US">
                <a:solidFill>
                  <a:srgbClr val="000000"/>
                </a:solidFill>
                <a:latin typeface="Lucida Sans"/>
              </a:rPr>
              <a:t>for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Ex: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SEN_open,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SEN_close</a:t>
            </a:r>
            <a:endParaRPr/>
          </a:p>
          <a:p>
            <a:pPr>
              <a:lnSpc>
                <a:spcPts val="871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Primarily </a:t>
            </a:r>
            <a:r>
              <a:rPr lang="en-US">
                <a:solidFill>
                  <a:srgbClr val="000000"/>
                </a:solidFill>
                <a:latin typeface="Lucida Sans"/>
              </a:rPr>
              <a:t>in </a:t>
            </a:r>
            <a:r>
              <a:rPr lang="en-US">
                <a:solidFill>
                  <a:srgbClr val="000000"/>
                </a:solidFill>
                <a:latin typeface="Lucida Sans"/>
              </a:rPr>
              <a:t>trace_syscall_exiting(), </a:t>
            </a:r>
            <a:r>
              <a:rPr lang="en-US">
                <a:solidFill>
                  <a:srgbClr val="000000"/>
                </a:solidFill>
                <a:latin typeface="Lucida Sans"/>
              </a:rPr>
              <a:t>an </a:t>
            </a:r>
            <a:r>
              <a:rPr lang="en-US">
                <a:solidFill>
                  <a:srgbClr val="000000"/>
                </a:solidFill>
                <a:latin typeface="Lucida Sans"/>
              </a:rPr>
              <a:t>strace </a:t>
            </a:r>
            <a:r>
              <a:rPr lang="en-US">
                <a:solidFill>
                  <a:srgbClr val="000000"/>
                </a:solidFill>
                <a:latin typeface="Lucida Sans"/>
              </a:rPr>
              <a:t>function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just </a:t>
            </a:r>
            <a:r>
              <a:rPr lang="en-US">
                <a:solidFill>
                  <a:srgbClr val="000000"/>
                </a:solidFill>
                <a:latin typeface="Lucida Sans"/>
              </a:rPr>
              <a:t>after </a:t>
            </a:r>
            <a:r>
              <a:rPr lang="en-US">
                <a:solidFill>
                  <a:srgbClr val="000000"/>
                </a:solidFill>
                <a:latin typeface="Lucida Sans"/>
              </a:rPr>
              <a:t>a 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 </a:t>
            </a:r>
            <a:r>
              <a:rPr lang="en-US">
                <a:solidFill>
                  <a:srgbClr val="000000"/>
                </a:solidFill>
                <a:latin typeface="Lucida Sans"/>
              </a:rPr>
              <a:t>is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executed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Switch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statement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with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case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for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each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supported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Switch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block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defined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trace_syscall_exiting()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function</a:t>
            </a:r>
            <a:endParaRPr/>
          </a:p>
          <a:p>
            <a:pPr lvl="1">
              <a:lnSpc>
                <a:spcPct val="124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each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case,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get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virtual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arguments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ds_write_record(),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strace2ds-library 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function,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add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output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</a:t>
            </a:r>
            <a:endParaRPr/>
          </a:p>
          <a:p>
            <a:pPr>
              <a:lnSpc>
                <a:spcPts val="871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Non-terminating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 </a:t>
            </a:r>
            <a:r>
              <a:rPr lang="en-US">
                <a:solidFill>
                  <a:srgbClr val="000000"/>
                </a:solidFill>
                <a:latin typeface="Lucida Sans"/>
              </a:rPr>
              <a:t>(i.e., </a:t>
            </a:r>
            <a:r>
              <a:rPr lang="en-US">
                <a:solidFill>
                  <a:srgbClr val="000000"/>
                </a:solidFill>
                <a:latin typeface="Lucida Sans"/>
              </a:rPr>
              <a:t>exit, </a:t>
            </a:r>
            <a:r>
              <a:rPr lang="en-US">
                <a:solidFill>
                  <a:srgbClr val="000000"/>
                </a:solidFill>
                <a:latin typeface="Lucida Sans"/>
              </a:rPr>
              <a:t>execve) </a:t>
            </a:r>
            <a:r>
              <a:rPr lang="en-US">
                <a:solidFill>
                  <a:srgbClr val="000000"/>
                </a:solidFill>
                <a:latin typeface="Lucida Sans"/>
              </a:rPr>
              <a:t>are </a:t>
            </a:r>
            <a:r>
              <a:rPr lang="en-US">
                <a:solidFill>
                  <a:srgbClr val="000000"/>
                </a:solidFill>
                <a:latin typeface="Lucida Sans"/>
              </a:rPr>
              <a:t>recorded </a:t>
            </a:r>
            <a:r>
              <a:rPr lang="en-US">
                <a:solidFill>
                  <a:srgbClr val="000000"/>
                </a:solidFill>
                <a:latin typeface="Lucida Sans"/>
              </a:rPr>
              <a:t>from  </a:t>
            </a:r>
            <a:r>
              <a:rPr lang="en-US">
                <a:solidFill>
                  <a:srgbClr val="000000"/>
                </a:solidFill>
                <a:latin typeface="Lucida Sans"/>
              </a:rPr>
              <a:t>trace_syscall_entering(),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which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just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before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executed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Simple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Use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Case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for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trace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recording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786600" y="1555560"/>
            <a:ext cx="6259320" cy="1236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25" name="CustomShape 3"/>
          <p:cNvSpPr/>
          <p:nvPr/>
        </p:nvSpPr>
        <p:spPr>
          <a:xfrm>
            <a:off x="475200" y="2849400"/>
            <a:ext cx="7631640" cy="117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tcp-&gt;s_ent-&gt;sen </a:t>
            </a:r>
            <a:r>
              <a:rPr lang="en-US">
                <a:solidFill>
                  <a:srgbClr val="000000"/>
                </a:solidFill>
                <a:latin typeface="Lucida Sans"/>
              </a:rPr>
              <a:t>: </a:t>
            </a:r>
            <a:r>
              <a:rPr lang="en-US">
                <a:solidFill>
                  <a:srgbClr val="000000"/>
                </a:solidFill>
                <a:latin typeface="Lucida Sans"/>
              </a:rPr>
              <a:t>unique </a:t>
            </a:r>
            <a:r>
              <a:rPr lang="en-US">
                <a:solidFill>
                  <a:srgbClr val="000000"/>
                </a:solidFill>
                <a:latin typeface="Lucida Sans"/>
              </a:rPr>
              <a:t>for </a:t>
            </a:r>
            <a:r>
              <a:rPr lang="en-US">
                <a:solidFill>
                  <a:srgbClr val="000000"/>
                </a:solidFill>
                <a:latin typeface="Lucida Sans"/>
              </a:rPr>
              <a:t>each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 </a:t>
            </a:r>
            <a:r>
              <a:rPr lang="en-US">
                <a:solidFill>
                  <a:srgbClr val="000000"/>
                </a:solidFill>
                <a:latin typeface="Lucida Sans"/>
              </a:rPr>
              <a:t>(SEN_* </a:t>
            </a:r>
            <a:r>
              <a:rPr lang="en-US">
                <a:solidFill>
                  <a:srgbClr val="000000"/>
                </a:solidFill>
                <a:latin typeface="Lucida Sans"/>
              </a:rPr>
              <a:t>numbers)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ds_get_path():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returns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actual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pathname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passed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to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open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ds_write_record():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adds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captured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trace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to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DataSeries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file.</a:t>
            </a:r>
            <a:endParaRPr/>
          </a:p>
        </p:txBody>
      </p:sp>
      <p:sp>
        <p:nvSpPr>
          <p:cNvPr id="226" name="TextShape 4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6E40D8DE-4410-4FD8-9E27-85A2CC224297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27" name="TextShape 5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28" name="TextShape 6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230" name="CustomShape 2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9c244d"/>
          </a:solidFill>
          <a:ln>
            <a:noFill/>
          </a:ln>
        </p:spPr>
      </p:sp>
      <p:sp>
        <p:nvSpPr>
          <p:cNvPr id="231" name="CustomShape 3"/>
          <p:cNvSpPr/>
          <p:nvPr/>
        </p:nvSpPr>
        <p:spPr>
          <a:xfrm>
            <a:off x="7113600" y="0"/>
            <a:ext cx="1014840" cy="360"/>
          </a:xfrm>
          <a:prstGeom prst="rect">
            <a:avLst/>
          </a:prstGeom>
          <a:noFill/>
          <a:ln w="3240">
            <a:solidFill>
              <a:srgbClr val="9c244d"/>
            </a:solidFill>
            <a:round/>
          </a:ln>
        </p:spPr>
      </p:sp>
      <p:sp>
        <p:nvSpPr>
          <p:cNvPr id="232" name="CustomShape 4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33" name="CustomShape 5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34" name="CustomShape 6"/>
          <p:cNvSpPr/>
          <p:nvPr/>
        </p:nvSpPr>
        <p:spPr>
          <a:xfrm>
            <a:off x="657720" y="526320"/>
            <a:ext cx="6447960" cy="395136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235" name="TextShape 7"/>
          <p:cNvSpPr txBox="1"/>
          <p:nvPr/>
        </p:nvSpPr>
        <p:spPr>
          <a:xfrm>
            <a:off x="730800" y="1742040"/>
            <a:ext cx="4970880" cy="21938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Lucida Sans"/>
              </a:rPr>
              <a:t>Trace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Recording 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(strace2ds-library)</a:t>
            </a:r>
            <a:endParaRPr/>
          </a:p>
        </p:txBody>
      </p:sp>
      <p:sp>
        <p:nvSpPr>
          <p:cNvPr id="236" name="TextShape 8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82B986FC-0836-4DC4-8C25-BDDD337C7EDA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37" name="TextShape 9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38" name="TextShape 10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Fields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Table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and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XML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Files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25E7E1A0-F9C8-4EE2-AD55-CCA00F4A954A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41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42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475200" y="1306440"/>
            <a:ext cx="2085120" cy="54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Table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format</a:t>
            </a:r>
            <a:endParaRPr/>
          </a:p>
        </p:txBody>
      </p:sp>
      <p:sp>
        <p:nvSpPr>
          <p:cNvPr id="244" name="CustomShape 6"/>
          <p:cNvSpPr/>
          <p:nvPr/>
        </p:nvSpPr>
        <p:spPr>
          <a:xfrm>
            <a:off x="475200" y="1622880"/>
            <a:ext cx="6044040" cy="271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Delimited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‘\t’</a:t>
            </a:r>
            <a:endParaRPr/>
          </a:p>
          <a:p>
            <a:pPr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Four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Extent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(system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call)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name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Field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name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Nullable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(1)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or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non-nullable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(0)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Field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type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(int32,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int64,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bool,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byte,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variable32)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XML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files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One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for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each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Created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using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script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generate-xml.sh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&lt;table-filename&gt;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Table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XML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must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exist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prior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running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strace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-X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&lt;ds-filename&gt;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Wrapper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code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(strace2ds.h,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strace2ds.cpp)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20B6D775-D52A-47D5-9956-4D2E58E731CD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47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48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249" name="CustomShape 5"/>
          <p:cNvSpPr/>
          <p:nvPr/>
        </p:nvSpPr>
        <p:spPr>
          <a:xfrm>
            <a:off x="475200" y="1306440"/>
            <a:ext cx="7779600" cy="281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Three </a:t>
            </a:r>
            <a:r>
              <a:rPr lang="en-US">
                <a:solidFill>
                  <a:srgbClr val="000000"/>
                </a:solidFill>
                <a:latin typeface="Lucida Sans"/>
              </a:rPr>
              <a:t>major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functions: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ds_create_module():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Calls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DataSeriesOutputModule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constructor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create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new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Called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once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when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strace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starts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ds_write_record():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Calls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APIs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add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new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Called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each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time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(supported)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ds_destroy_module():</a:t>
            </a:r>
            <a:endParaRPr/>
          </a:p>
          <a:p>
            <a:pPr lvl="2">
              <a:lnSpc>
                <a:spcPct val="124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Calls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DataSeriesOutputModule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destructor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flush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all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 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output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Called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once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when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strace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ends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Agenda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00372171-CD67-46DC-BDA6-2B73114131A1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135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136" name="CustomShape 5"/>
          <p:cNvSpPr/>
          <p:nvPr/>
        </p:nvSpPr>
        <p:spPr>
          <a:xfrm>
            <a:off x="475200" y="1306440"/>
            <a:ext cx="3193200" cy="35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Workflow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Trace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Recording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Strace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Strace2ds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library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Trace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Replaying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System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Supported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Replayer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Results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Changes </a:t>
            </a:r>
            <a:r>
              <a:rPr lang="en-US">
                <a:solidFill>
                  <a:srgbClr val="000000"/>
                </a:solidFill>
                <a:latin typeface="Lucida Sans"/>
              </a:rPr>
              <a:t>to </a:t>
            </a:r>
            <a:r>
              <a:rPr lang="en-US">
                <a:solidFill>
                  <a:srgbClr val="000000"/>
                </a:solidFill>
                <a:latin typeface="Lucida Sans"/>
              </a:rPr>
              <a:t>SNIA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document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Issues </a:t>
            </a:r>
            <a:r>
              <a:rPr lang="en-US">
                <a:solidFill>
                  <a:srgbClr val="000000"/>
                </a:solidFill>
                <a:latin typeface="Lucida Sans"/>
              </a:rPr>
              <a:t>not </a:t>
            </a:r>
            <a:r>
              <a:rPr lang="en-US">
                <a:solidFill>
                  <a:srgbClr val="000000"/>
                </a:solidFill>
                <a:latin typeface="Lucida Sans"/>
              </a:rPr>
              <a:t>yet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addressed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What’s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next?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DataSeriesOutputModule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Class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7512480" y="4855320"/>
            <a:ext cx="141840" cy="12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315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20</a:t>
            </a:r>
            <a:endParaRPr/>
          </a:p>
        </p:txBody>
      </p:sp>
      <p:sp>
        <p:nvSpPr>
          <p:cNvPr id="252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53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254" name="CustomShape 5"/>
          <p:cNvSpPr/>
          <p:nvPr/>
        </p:nvSpPr>
        <p:spPr>
          <a:xfrm>
            <a:off x="475200" y="1306440"/>
            <a:ext cx="7911000" cy="344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One </a:t>
            </a:r>
            <a:r>
              <a:rPr lang="en-US">
                <a:solidFill>
                  <a:srgbClr val="000000"/>
                </a:solidFill>
                <a:latin typeface="Lucida Sans"/>
              </a:rPr>
              <a:t>DataSeriesOutputModule object </a:t>
            </a:r>
            <a:r>
              <a:rPr lang="en-US">
                <a:solidFill>
                  <a:srgbClr val="000000"/>
                </a:solidFill>
                <a:latin typeface="Lucida Sans"/>
              </a:rPr>
              <a:t>is </a:t>
            </a:r>
            <a:r>
              <a:rPr lang="en-US">
                <a:solidFill>
                  <a:srgbClr val="000000"/>
                </a:solidFill>
                <a:latin typeface="Lucida Sans"/>
              </a:rPr>
              <a:t>created </a:t>
            </a:r>
            <a:r>
              <a:rPr lang="en-US">
                <a:solidFill>
                  <a:srgbClr val="000000"/>
                </a:solidFill>
                <a:latin typeface="Lucida Sans"/>
              </a:rPr>
              <a:t>per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trace</a:t>
            </a:r>
            <a:endParaRPr/>
          </a:p>
          <a:p>
            <a:pPr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When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initialized,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creates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configuration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table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from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XML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files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with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extent  </a:t>
            </a:r>
            <a:r>
              <a:rPr lang="en-US">
                <a:solidFill>
                  <a:srgbClr val="000000"/>
                </a:solidFill>
                <a:latin typeface="Lucida Sans"/>
              </a:rPr>
              <a:t>names </a:t>
            </a:r>
            <a:r>
              <a:rPr lang="en-US">
                <a:solidFill>
                  <a:srgbClr val="000000"/>
                </a:solidFill>
                <a:latin typeface="Lucida Sans"/>
              </a:rPr>
              <a:t>and the </a:t>
            </a:r>
            <a:r>
              <a:rPr lang="en-US">
                <a:solidFill>
                  <a:srgbClr val="000000"/>
                </a:solidFill>
                <a:latin typeface="Lucida Sans"/>
              </a:rPr>
              <a:t>relevant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fields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Variables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OutputModuleMap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modules_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map&lt;extent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name,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OutputModule&gt;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ExtentMap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extents_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map&lt;extent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name,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FieldMap&gt;</a:t>
            </a:r>
            <a:endParaRPr/>
          </a:p>
          <a:p>
            <a:pPr lvl="3"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FieldMap: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map&lt;field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name, &lt;DS field,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type&gt;&gt;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DataSeriesSink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Wrapper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for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output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config_table_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u_int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record_num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DataSeriesOutputModule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: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Major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functions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B19F112B-78AB-4C92-A1DE-8F3CD7E53FAB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57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58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259" name="CustomShape 5"/>
          <p:cNvSpPr/>
          <p:nvPr/>
        </p:nvSpPr>
        <p:spPr>
          <a:xfrm>
            <a:off x="475200" y="1306440"/>
            <a:ext cx="6210000" cy="346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Three </a:t>
            </a:r>
            <a:r>
              <a:rPr lang="en-US">
                <a:solidFill>
                  <a:srgbClr val="000000"/>
                </a:solidFill>
                <a:latin typeface="Lucida Sans"/>
              </a:rPr>
              <a:t>major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functions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Constructor():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Initializes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configuration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table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(tables/snia_syscall_fields.table)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Register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extent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types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library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Loop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through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each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extent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endParaRPr/>
          </a:p>
          <a:p>
            <a:pPr lvl="3"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Create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its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from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xmls</a:t>
            </a:r>
            <a:endParaRPr/>
          </a:p>
          <a:p>
            <a:pPr lvl="3"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Create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Extent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series,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Output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Module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writeRecord():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Add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new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Register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values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~Destructor():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Flush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all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output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Destroy the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DataSeriesOutputModule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object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DataSeriesOutputModule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: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Helper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functions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396153B3-782B-4057-BAD7-581C908E0F47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62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63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264" name="CustomShape 5"/>
          <p:cNvSpPr/>
          <p:nvPr/>
        </p:nvSpPr>
        <p:spPr>
          <a:xfrm>
            <a:off x="475200" y="1306440"/>
            <a:ext cx="7885080" cy="243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Three </a:t>
            </a:r>
            <a:r>
              <a:rPr lang="en-US">
                <a:solidFill>
                  <a:srgbClr val="000000"/>
                </a:solidFill>
                <a:latin typeface="Lucida Sans"/>
              </a:rPr>
              <a:t>major </a:t>
            </a:r>
            <a:r>
              <a:rPr lang="en-US">
                <a:solidFill>
                  <a:srgbClr val="000000"/>
                </a:solidFill>
                <a:latin typeface="Lucida Sans"/>
              </a:rPr>
              <a:t>helper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functions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addExtent()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Add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new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extent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call)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setField()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Sets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with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its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corresponding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values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make[system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name]ArgsMap(....)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Creates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mapping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between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names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their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corresponding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values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This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map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used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later,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with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setField(),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set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each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Workflow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813E9214-3BB2-4F9B-9B0E-71046DFECDF7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67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68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269" name="CustomShape 5"/>
          <p:cNvSpPr/>
          <p:nvPr/>
        </p:nvSpPr>
        <p:spPr>
          <a:xfrm>
            <a:off x="475200" y="1306440"/>
            <a:ext cx="6773040" cy="319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Run </a:t>
            </a:r>
            <a:r>
              <a:rPr lang="en-US">
                <a:solidFill>
                  <a:srgbClr val="000000"/>
                </a:solidFill>
                <a:latin typeface="Lucida Sans"/>
              </a:rPr>
              <a:t>strace </a:t>
            </a:r>
            <a:r>
              <a:rPr lang="en-US">
                <a:solidFill>
                  <a:srgbClr val="000000"/>
                </a:solidFill>
                <a:latin typeface="Lucida Sans"/>
              </a:rPr>
              <a:t>with </a:t>
            </a:r>
            <a:r>
              <a:rPr lang="en-US">
                <a:solidFill>
                  <a:srgbClr val="000000"/>
                </a:solidFill>
                <a:latin typeface="Lucida Sans"/>
              </a:rPr>
              <a:t>‘-X’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option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Each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caught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inside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switch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block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From </a:t>
            </a:r>
            <a:r>
              <a:rPr lang="en-US">
                <a:solidFill>
                  <a:srgbClr val="000000"/>
                </a:solidFill>
                <a:latin typeface="Lucida Sans"/>
              </a:rPr>
              <a:t>switch </a:t>
            </a:r>
            <a:r>
              <a:rPr lang="en-US">
                <a:solidFill>
                  <a:srgbClr val="000000"/>
                </a:solidFill>
                <a:latin typeface="Lucida Sans"/>
              </a:rPr>
              <a:t>block,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 </a:t>
            </a:r>
            <a:r>
              <a:rPr lang="en-US">
                <a:solidFill>
                  <a:srgbClr val="000000"/>
                </a:solidFill>
                <a:latin typeface="Lucida Sans"/>
              </a:rPr>
              <a:t>ds_write_record() </a:t>
            </a:r>
            <a:r>
              <a:rPr lang="en-US">
                <a:solidFill>
                  <a:srgbClr val="000000"/>
                </a:solidFill>
                <a:latin typeface="Lucida Sans"/>
              </a:rPr>
              <a:t>[wrapper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code]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ds_write_record()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DataSeriesOutputModule::writeRecord()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Creates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map&lt;string,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*&gt;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of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names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values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Stores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common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map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if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present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Checks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if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name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matches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supported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Make[system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name]ArgsMap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(...)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Stores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specific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arguments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map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Iterate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through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field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names,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set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values,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write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DataSeries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How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to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run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strace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8BC5D270-7C01-4310-A7EE-DC4A51F84072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72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73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274" name="CustomShape 5"/>
          <p:cNvSpPr/>
          <p:nvPr/>
        </p:nvSpPr>
        <p:spPr>
          <a:xfrm>
            <a:off x="384840" y="2325960"/>
            <a:ext cx="8301960" cy="109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Lucida Sans"/>
              </a:rPr>
              <a:t>strace </a:t>
            </a:r>
            <a:r>
              <a:rPr lang="en-US" sz="3600">
                <a:solidFill>
                  <a:srgbClr val="000000"/>
                </a:solidFill>
                <a:latin typeface="Lucida Sans"/>
              </a:rPr>
              <a:t>[-X </a:t>
            </a:r>
            <a:r>
              <a:rPr i="1" lang="en-US" sz="3600">
                <a:solidFill>
                  <a:srgbClr val="000000"/>
                </a:solidFill>
                <a:latin typeface="Trebuchet MS"/>
              </a:rPr>
              <a:t>ds_filename</a:t>
            </a:r>
            <a:r>
              <a:rPr lang="en-US" sz="3600">
                <a:solidFill>
                  <a:srgbClr val="000000"/>
                </a:solidFill>
                <a:latin typeface="Lucida Sans"/>
              </a:rPr>
              <a:t>]</a:t>
            </a:r>
            <a:r>
              <a:rPr lang="en-US" sz="36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3600">
                <a:solidFill>
                  <a:srgbClr val="000000"/>
                </a:solidFill>
                <a:latin typeface="Lucida Sans"/>
              </a:rPr>
              <a:t>program_name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276" name="CustomShape 2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9c244d"/>
          </a:solidFill>
          <a:ln>
            <a:noFill/>
          </a:ln>
        </p:spPr>
      </p:sp>
      <p:sp>
        <p:nvSpPr>
          <p:cNvPr id="277" name="CustomShape 3"/>
          <p:cNvSpPr/>
          <p:nvPr/>
        </p:nvSpPr>
        <p:spPr>
          <a:xfrm>
            <a:off x="7113600" y="0"/>
            <a:ext cx="1014840" cy="360"/>
          </a:xfrm>
          <a:prstGeom prst="rect">
            <a:avLst/>
          </a:prstGeom>
          <a:noFill/>
          <a:ln w="3240">
            <a:solidFill>
              <a:srgbClr val="9c244d"/>
            </a:solidFill>
            <a:round/>
          </a:ln>
        </p:spPr>
      </p:sp>
      <p:sp>
        <p:nvSpPr>
          <p:cNvPr id="278" name="CustomShape 4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79" name="CustomShape 5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80" name="CustomShape 6"/>
          <p:cNvSpPr/>
          <p:nvPr/>
        </p:nvSpPr>
        <p:spPr>
          <a:xfrm>
            <a:off x="657720" y="526320"/>
            <a:ext cx="5451120" cy="395136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281" name="TextShape 7"/>
          <p:cNvSpPr txBox="1"/>
          <p:nvPr/>
        </p:nvSpPr>
        <p:spPr>
          <a:xfrm>
            <a:off x="730800" y="2111040"/>
            <a:ext cx="4349520" cy="1462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Lucida Sans"/>
              </a:rPr>
              <a:t>Trace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Replaying</a:t>
            </a:r>
            <a:endParaRPr/>
          </a:p>
        </p:txBody>
      </p:sp>
      <p:sp>
        <p:nvSpPr>
          <p:cNvPr id="282" name="TextShape 8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72A82CF9-CAF4-46BD-BA98-9BA78963D356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83" name="TextShape 9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84" name="TextShape 10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400">
                <a:solidFill>
                  <a:srgbClr val="2a3890"/>
                </a:solidFill>
                <a:latin typeface="Lucida Sans"/>
              </a:rPr>
              <a:t>Base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SystemCallTraceReplayModule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Class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557640" y="1285200"/>
            <a:ext cx="8373240" cy="2879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87" name="TextShape 3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FFA4E1A3-96EB-45D8-BAAE-FA1B4869FAD8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88" name="TextShape 4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89" name="TextShape 5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Individual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System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Call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Module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Classes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EA214866-F32F-449C-B925-C5E9D34E6E01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92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93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294" name="CustomShape 5"/>
          <p:cNvSpPr/>
          <p:nvPr/>
        </p:nvSpPr>
        <p:spPr>
          <a:xfrm>
            <a:off x="475200" y="1266480"/>
            <a:ext cx="6062040" cy="21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Each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has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its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own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module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class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derived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from 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SystemCallTraceReplayModule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Variables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>
                <a:solidFill>
                  <a:srgbClr val="000000"/>
                </a:solidFill>
                <a:latin typeface="Lucida Sans"/>
              </a:rPr>
              <a:t>arguments </a:t>
            </a:r>
            <a:r>
              <a:rPr lang="en-US">
                <a:solidFill>
                  <a:srgbClr val="000000"/>
                </a:solidFill>
                <a:latin typeface="Lucida Sans"/>
              </a:rPr>
              <a:t>specific </a:t>
            </a:r>
            <a:r>
              <a:rPr lang="en-US">
                <a:solidFill>
                  <a:srgbClr val="000000"/>
                </a:solidFill>
                <a:latin typeface="Lucida Sans"/>
              </a:rPr>
              <a:t>to </a:t>
            </a:r>
            <a:r>
              <a:rPr lang="en-US">
                <a:solidFill>
                  <a:srgbClr val="000000"/>
                </a:solidFill>
                <a:latin typeface="Lucida Sans"/>
              </a:rPr>
              <a:t>that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Methods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>
                <a:solidFill>
                  <a:srgbClr val="000000"/>
                </a:solidFill>
                <a:latin typeface="Lucida Sans"/>
              </a:rPr>
              <a:t>print_specific_fields()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>
                <a:solidFill>
                  <a:srgbClr val="000000"/>
                </a:solidFill>
                <a:latin typeface="Lucida Sans"/>
              </a:rPr>
              <a:t>processRow()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Priority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Queue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C2D19FB2-2161-4660-A9C3-D60EE6E21DF5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97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298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299" name="CustomShape 5"/>
          <p:cNvSpPr/>
          <p:nvPr/>
        </p:nvSpPr>
        <p:spPr>
          <a:xfrm>
            <a:off x="475200" y="1820880"/>
            <a:ext cx="6156000" cy="54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Min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heap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defined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that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stores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each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module.</a:t>
            </a:r>
            <a:endParaRPr/>
          </a:p>
        </p:txBody>
      </p:sp>
      <p:sp>
        <p:nvSpPr>
          <p:cNvPr id="300" name="CustomShape 6"/>
          <p:cNvSpPr/>
          <p:nvPr/>
        </p:nvSpPr>
        <p:spPr>
          <a:xfrm>
            <a:off x="475200" y="2849400"/>
            <a:ext cx="7121880" cy="54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Modules </a:t>
            </a:r>
            <a:r>
              <a:rPr lang="en-US">
                <a:solidFill>
                  <a:srgbClr val="000000"/>
                </a:solidFill>
                <a:latin typeface="Lucida Sans"/>
              </a:rPr>
              <a:t>are </a:t>
            </a:r>
            <a:r>
              <a:rPr lang="en-US">
                <a:solidFill>
                  <a:srgbClr val="000000"/>
                </a:solidFill>
                <a:latin typeface="Lucida Sans"/>
              </a:rPr>
              <a:t>processed </a:t>
            </a:r>
            <a:r>
              <a:rPr lang="en-US">
                <a:solidFill>
                  <a:srgbClr val="000000"/>
                </a:solidFill>
                <a:latin typeface="Lucida Sans"/>
              </a:rPr>
              <a:t>in </a:t>
            </a:r>
            <a:r>
              <a:rPr lang="en-US">
                <a:solidFill>
                  <a:srgbClr val="000000"/>
                </a:solidFill>
                <a:latin typeface="Lucida Sans"/>
              </a:rPr>
              <a:t>the </a:t>
            </a:r>
            <a:r>
              <a:rPr lang="en-US">
                <a:solidFill>
                  <a:srgbClr val="000000"/>
                </a:solidFill>
                <a:latin typeface="Lucida Sans"/>
              </a:rPr>
              <a:t>order </a:t>
            </a:r>
            <a:r>
              <a:rPr lang="en-US">
                <a:solidFill>
                  <a:srgbClr val="000000"/>
                </a:solidFill>
                <a:latin typeface="Lucida Sans"/>
              </a:rPr>
              <a:t>of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minimum unique_id </a:t>
            </a:r>
            <a:r>
              <a:rPr lang="en-US">
                <a:solidFill>
                  <a:srgbClr val="000000"/>
                </a:solidFill>
                <a:latin typeface="Lucida Sans"/>
              </a:rPr>
              <a:t>number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Workflow</a:t>
            </a:r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BF191094-3AAA-4D36-A372-5CEFA418ECC5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03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04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305" name="CustomShape 5"/>
          <p:cNvSpPr/>
          <p:nvPr/>
        </p:nvSpPr>
        <p:spPr>
          <a:xfrm>
            <a:off x="475200" y="1306440"/>
            <a:ext cx="6640560" cy="294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Initialize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module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object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for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each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supported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Replay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 </a:t>
            </a:r>
            <a:r>
              <a:rPr lang="en-US">
                <a:solidFill>
                  <a:srgbClr val="000000"/>
                </a:solidFill>
                <a:latin typeface="Lucida Sans"/>
              </a:rPr>
              <a:t>in order </a:t>
            </a:r>
            <a:r>
              <a:rPr lang="en-US">
                <a:solidFill>
                  <a:srgbClr val="000000"/>
                </a:solidFill>
                <a:latin typeface="Lucida Sans"/>
              </a:rPr>
              <a:t>of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unique_id </a:t>
            </a:r>
            <a:r>
              <a:rPr lang="en-US">
                <a:solidFill>
                  <a:srgbClr val="000000"/>
                </a:solidFill>
                <a:latin typeface="Lucida Sans"/>
              </a:rPr>
              <a:t>number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>
                <a:solidFill>
                  <a:srgbClr val="000000"/>
                </a:solidFill>
                <a:latin typeface="Lucida Sans"/>
              </a:rPr>
              <a:t>processRow() </a:t>
            </a:r>
            <a:r>
              <a:rPr lang="en-US">
                <a:solidFill>
                  <a:srgbClr val="000000"/>
                </a:solidFill>
                <a:latin typeface="Lucida Sans"/>
              </a:rPr>
              <a:t>defined </a:t>
            </a:r>
            <a:r>
              <a:rPr lang="en-US">
                <a:solidFill>
                  <a:srgbClr val="000000"/>
                </a:solidFill>
                <a:latin typeface="Lucida Sans"/>
              </a:rPr>
              <a:t>in </a:t>
            </a:r>
            <a:r>
              <a:rPr lang="en-US">
                <a:solidFill>
                  <a:srgbClr val="000000"/>
                </a:solidFill>
                <a:latin typeface="Lucida Sans"/>
              </a:rPr>
              <a:t>each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call’s </a:t>
            </a:r>
            <a:r>
              <a:rPr lang="en-US">
                <a:solidFill>
                  <a:srgbClr val="000000"/>
                </a:solidFill>
                <a:latin typeface="Lucida Sans"/>
              </a:rPr>
              <a:t>module </a:t>
            </a:r>
            <a:r>
              <a:rPr lang="en-US">
                <a:solidFill>
                  <a:srgbClr val="000000"/>
                </a:solidFill>
                <a:latin typeface="Lucida Sans"/>
              </a:rPr>
              <a:t>class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Gets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argument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values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from 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ExtentSeries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Actually replays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>
                <a:solidFill>
                  <a:srgbClr val="000000"/>
                </a:solidFill>
                <a:latin typeface="Lucida Sans"/>
              </a:rPr>
              <a:t>completeProcessing()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Compares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replayed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return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values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errno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numbers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Prints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arguments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if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verbose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mode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Adjusts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location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ExtentSeries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appropriately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138" name="CustomShape 2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9c244d"/>
          </a:solidFill>
          <a:ln>
            <a:noFill/>
          </a:ln>
        </p:spPr>
      </p:sp>
      <p:sp>
        <p:nvSpPr>
          <p:cNvPr id="139" name="CustomShape 3"/>
          <p:cNvSpPr/>
          <p:nvPr/>
        </p:nvSpPr>
        <p:spPr>
          <a:xfrm>
            <a:off x="7113600" y="0"/>
            <a:ext cx="1014840" cy="360"/>
          </a:xfrm>
          <a:prstGeom prst="rect">
            <a:avLst/>
          </a:prstGeom>
          <a:noFill/>
          <a:ln w="3240">
            <a:solidFill>
              <a:srgbClr val="9c244d"/>
            </a:solidFill>
            <a:round/>
          </a:ln>
        </p:spPr>
      </p:sp>
      <p:sp>
        <p:nvSpPr>
          <p:cNvPr id="140" name="CustomShape 4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41" name="CustomShape 5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42" name="CustomShape 6"/>
          <p:cNvSpPr/>
          <p:nvPr/>
        </p:nvSpPr>
        <p:spPr>
          <a:xfrm>
            <a:off x="657720" y="526320"/>
            <a:ext cx="5451120" cy="395136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143" name="TextShape 7"/>
          <p:cNvSpPr txBox="1"/>
          <p:nvPr/>
        </p:nvSpPr>
        <p:spPr>
          <a:xfrm>
            <a:off x="730800" y="2111040"/>
            <a:ext cx="368856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Lucida Sans"/>
              </a:rPr>
              <a:t>Introduction</a:t>
            </a:r>
            <a:endParaRPr/>
          </a:p>
        </p:txBody>
      </p:sp>
      <p:sp>
        <p:nvSpPr>
          <p:cNvPr id="144" name="TextShape 8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0DE96269-4CE3-4F50-AC5D-0E51D77F7ED9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45" name="TextShape 9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146" name="TextShape 10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84840" y="378360"/>
            <a:ext cx="528444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Replayer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Design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Decisions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-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I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7512480" y="4855320"/>
            <a:ext cx="141840" cy="12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315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30</a:t>
            </a:r>
            <a:endParaRPr/>
          </a:p>
        </p:txBody>
      </p:sp>
      <p:sp>
        <p:nvSpPr>
          <p:cNvPr id="308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09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310" name="CustomShape 5"/>
          <p:cNvSpPr/>
          <p:nvPr/>
        </p:nvSpPr>
        <p:spPr>
          <a:xfrm>
            <a:off x="475200" y="1129680"/>
            <a:ext cx="8110440" cy="368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File </a:t>
            </a:r>
            <a:r>
              <a:rPr lang="en-US">
                <a:solidFill>
                  <a:srgbClr val="000000"/>
                </a:solidFill>
                <a:latin typeface="Lucida Sans"/>
              </a:rPr>
              <a:t>Descriptor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Map</a:t>
            </a:r>
            <a:endParaRPr/>
          </a:p>
          <a:p>
            <a:pPr lvl="1">
              <a:lnSpc>
                <a:spcPct val="114000"/>
              </a:lnSpc>
              <a:buFont typeface="Arial"/>
              <a:buChar char="○"/>
            </a:pP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may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not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replay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with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same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file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descriptors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were  </a:t>
            </a:r>
            <a:r>
              <a:rPr lang="en-US">
                <a:solidFill>
                  <a:srgbClr val="000000"/>
                </a:solidFill>
                <a:latin typeface="Lucida Sans"/>
              </a:rPr>
              <a:t>traced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Maintain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map&lt;int, int&gt;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of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descriptor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replayed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descriptor</a:t>
            </a:r>
            <a:endParaRPr/>
          </a:p>
          <a:p>
            <a:pPr lvl="2">
              <a:lnSpc>
                <a:spcPts val="871"/>
              </a:lnSpc>
              <a:buFont typeface="Arial"/>
              <a:buChar char="■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Map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certain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standard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values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(stdin,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stdout,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stderr,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AT_FDCWD)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themselves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before  replay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begins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Integer encoding </a:t>
            </a:r>
            <a:r>
              <a:rPr lang="en-US">
                <a:solidFill>
                  <a:srgbClr val="000000"/>
                </a:solidFill>
                <a:latin typeface="Lucida Sans"/>
              </a:rPr>
              <a:t>of </a:t>
            </a:r>
            <a:r>
              <a:rPr lang="en-US">
                <a:solidFill>
                  <a:srgbClr val="000000"/>
                </a:solidFill>
                <a:latin typeface="Lucida Sans"/>
              </a:rPr>
              <a:t>flag/mode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arguments</a:t>
            </a:r>
            <a:endParaRPr/>
          </a:p>
          <a:p>
            <a:pPr lvl="1">
              <a:lnSpc>
                <a:spcPct val="124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SNIA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document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specifies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that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individual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flags/modes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bit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should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boolean  fields,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so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do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them</a:t>
            </a:r>
            <a:endParaRPr/>
          </a:p>
          <a:p>
            <a:pPr lvl="1">
              <a:lnSpc>
                <a:spcPct val="124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However,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faster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when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replaying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simply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pass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integer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encoding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 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Replayer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Design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Decisions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-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II</a:t>
            </a:r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DE3F105F-47CF-4E84-8DBA-3A99371B2076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13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14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315" name="CustomShape 5"/>
          <p:cNvSpPr/>
          <p:nvPr/>
        </p:nvSpPr>
        <p:spPr>
          <a:xfrm>
            <a:off x="475200" y="1306440"/>
            <a:ext cx="2176560" cy="54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Rows </a:t>
            </a:r>
            <a:r>
              <a:rPr lang="en-US">
                <a:solidFill>
                  <a:srgbClr val="000000"/>
                </a:solidFill>
                <a:latin typeface="Lucida Sans"/>
              </a:rPr>
              <a:t>per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</a:t>
            </a:r>
            <a:endParaRPr/>
          </a:p>
        </p:txBody>
      </p:sp>
      <p:sp>
        <p:nvSpPr>
          <p:cNvPr id="316" name="CustomShape 6"/>
          <p:cNvSpPr/>
          <p:nvPr/>
        </p:nvSpPr>
        <p:spPr>
          <a:xfrm>
            <a:off x="475200" y="1622880"/>
            <a:ext cx="8092800" cy="286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Most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fully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encoded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single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take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up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one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row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extent</a:t>
            </a:r>
            <a:endParaRPr/>
          </a:p>
          <a:p>
            <a:pPr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rows_per_call_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member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variable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of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base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SystemCallTraceReplayModule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class</a:t>
            </a:r>
            <a:endParaRPr/>
          </a:p>
          <a:p>
            <a:pPr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default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of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rows_per_call_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variable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1</a:t>
            </a:r>
            <a:endParaRPr/>
          </a:p>
          <a:p>
            <a:pPr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Some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require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more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than one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(e.g.,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readv,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writev,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execve)</a:t>
            </a:r>
            <a:endParaRPr/>
          </a:p>
          <a:p>
            <a:pPr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For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these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calls,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rows_per_call_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set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accordingly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processRow()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It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doesn’t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make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sense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to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replay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some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E.g.,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_exit,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execve,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mmap</a:t>
            </a:r>
            <a:endParaRPr/>
          </a:p>
          <a:p>
            <a:pPr lvl="1">
              <a:lnSpc>
                <a:spcPct val="124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We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identify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that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were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when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replaying,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but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don’t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actually 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replay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them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How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to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run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replayer</a:t>
            </a:r>
            <a:endParaRPr/>
          </a:p>
        </p:txBody>
      </p:sp>
      <p:sp>
        <p:nvSpPr>
          <p:cNvPr id="318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CA90D7A6-AE12-457B-9F83-C37A9DA234FF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19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20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321" name="CustomShape 5"/>
          <p:cNvSpPr/>
          <p:nvPr/>
        </p:nvSpPr>
        <p:spPr>
          <a:xfrm>
            <a:off x="384840" y="2236680"/>
            <a:ext cx="8667720" cy="73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"/>
              </a:rPr>
              <a:t>system-call-replayer</a:t>
            </a:r>
            <a:r>
              <a:rPr lang="en-US" sz="2400">
                <a:solidFill>
                  <a:srgbClr val="000000"/>
                </a:solidFill>
                <a:latin typeface="Lucida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Lucida Sans"/>
              </a:rPr>
              <a:t>[-vV] </a:t>
            </a:r>
            <a:r>
              <a:rPr lang="en-US" sz="2400">
                <a:solidFill>
                  <a:srgbClr val="000000"/>
                </a:solidFill>
                <a:latin typeface="Lucida Sans"/>
              </a:rPr>
              <a:t>[--verify] </a:t>
            </a:r>
            <a:r>
              <a:rPr lang="en-US" sz="2400">
                <a:solidFill>
                  <a:srgbClr val="000000"/>
                </a:solidFill>
                <a:latin typeface="Lucida Sans"/>
              </a:rPr>
              <a:t>[-p </a:t>
            </a:r>
            <a:r>
              <a:rPr i="1" lang="en-US" sz="2400">
                <a:solidFill>
                  <a:srgbClr val="000000"/>
                </a:solidFill>
                <a:latin typeface="Trebuchet MS"/>
              </a:rPr>
              <a:t>ARG</a:t>
            </a:r>
            <a:r>
              <a:rPr lang="en-US" sz="2400">
                <a:solidFill>
                  <a:srgbClr val="000000"/>
                </a:solidFill>
                <a:latin typeface="Lucida Sans"/>
              </a:rPr>
              <a:t>] </a:t>
            </a:r>
            <a:r>
              <a:rPr lang="en-US" sz="2400">
                <a:solidFill>
                  <a:srgbClr val="000000"/>
                </a:solidFill>
                <a:latin typeface="Lucida Sans"/>
              </a:rPr>
              <a:t>[-w </a:t>
            </a:r>
            <a:r>
              <a:rPr i="1" lang="en-US" sz="2400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2400">
                <a:solidFill>
                  <a:srgbClr val="000000"/>
                </a:solidFill>
                <a:latin typeface="Lucida Sans"/>
              </a:rPr>
              <a:t>]</a:t>
            </a:r>
            <a:r>
              <a:rPr lang="en-US" sz="2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Lucida Sans"/>
              </a:rPr>
              <a:t>ds_filename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52280" y="144000"/>
            <a:ext cx="39625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Replaying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Options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-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I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03E5CF64-8C74-4E60-B7BF-BAA248B53814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24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25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326" name="CustomShape 5"/>
          <p:cNvSpPr/>
          <p:nvPr/>
        </p:nvSpPr>
        <p:spPr>
          <a:xfrm>
            <a:off x="289080" y="757800"/>
            <a:ext cx="1996920" cy="54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Default </a:t>
            </a:r>
            <a:r>
              <a:rPr lang="en-US">
                <a:solidFill>
                  <a:srgbClr val="000000"/>
                </a:solidFill>
                <a:latin typeface="Lucida Sans"/>
              </a:rPr>
              <a:t>(-w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0)</a:t>
            </a:r>
            <a:endParaRPr/>
          </a:p>
        </p:txBody>
      </p:sp>
      <p:sp>
        <p:nvSpPr>
          <p:cNvPr id="327" name="CustomShape 6"/>
          <p:cNvSpPr/>
          <p:nvPr/>
        </p:nvSpPr>
        <p:spPr>
          <a:xfrm>
            <a:off x="289080" y="1074240"/>
            <a:ext cx="8142120" cy="38718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291600" y="208800"/>
            <a:ext cx="428040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Replaying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Options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-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II</a:t>
            </a:r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D4C7937D-4953-4681-8D95-DACD0900EFD8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30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31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332" name="CustomShape 5"/>
          <p:cNvSpPr/>
          <p:nvPr/>
        </p:nvSpPr>
        <p:spPr>
          <a:xfrm>
            <a:off x="382320" y="822960"/>
            <a:ext cx="2452320" cy="54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Verify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(--verify)</a:t>
            </a:r>
            <a:endParaRPr/>
          </a:p>
        </p:txBody>
      </p:sp>
      <p:sp>
        <p:nvSpPr>
          <p:cNvPr id="333" name="CustomShape 6"/>
          <p:cNvSpPr/>
          <p:nvPr/>
        </p:nvSpPr>
        <p:spPr>
          <a:xfrm>
            <a:off x="382320" y="1139040"/>
            <a:ext cx="8105400" cy="3803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Verifies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that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replayed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read/write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buffers,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stat,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etc.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same.</a:t>
            </a:r>
            <a:endParaRPr/>
          </a:p>
          <a:p>
            <a:pPr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Default: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verify</a:t>
            </a:r>
            <a:endParaRPr/>
          </a:p>
          <a:p>
            <a:pPr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Warn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mode: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displays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contents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of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both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replayed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continue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replay</a:t>
            </a:r>
            <a:endParaRPr/>
          </a:p>
          <a:p>
            <a:pPr>
              <a:lnSpc>
                <a:spcPct val="124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Abort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mode: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displays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contents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of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both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replayed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aborts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replayer 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program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Write </a:t>
            </a:r>
            <a:r>
              <a:rPr lang="en-US">
                <a:solidFill>
                  <a:srgbClr val="000000"/>
                </a:solidFill>
                <a:latin typeface="Lucida Sans"/>
              </a:rPr>
              <a:t>Pattern </a:t>
            </a:r>
            <a:r>
              <a:rPr lang="en-US">
                <a:solidFill>
                  <a:srgbClr val="000000"/>
                </a:solidFill>
                <a:latin typeface="Lucida Sans"/>
              </a:rPr>
              <a:t>data </a:t>
            </a:r>
            <a:r>
              <a:rPr lang="en-US">
                <a:solidFill>
                  <a:srgbClr val="000000"/>
                </a:solidFill>
                <a:latin typeface="Lucida Sans"/>
              </a:rPr>
              <a:t>(-p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i="1" lang="en-US">
                <a:solidFill>
                  <a:srgbClr val="000000"/>
                </a:solidFill>
                <a:latin typeface="Trebuchet MS"/>
              </a:rPr>
              <a:t>ARG</a:t>
            </a:r>
            <a:r>
              <a:rPr lang="en-US">
                <a:solidFill>
                  <a:srgbClr val="000000"/>
                </a:solidFill>
                <a:latin typeface="Lucida Sans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If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ff0000"/>
                </a:solidFill>
                <a:latin typeface="Lucida Sans"/>
              </a:rPr>
              <a:t>ARG</a:t>
            </a:r>
            <a:r>
              <a:rPr lang="en-US" sz="1400">
                <a:solidFill>
                  <a:srgbClr val="ff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specified,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fills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write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buffers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with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ff0000"/>
                </a:solidFill>
                <a:latin typeface="Lucida Sans"/>
              </a:rPr>
              <a:t>0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: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write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zeros,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e.g.,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-p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0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(default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mode)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i="1" lang="en-US" sz="1400">
                <a:solidFill>
                  <a:srgbClr val="ff0000"/>
                </a:solidFill>
                <a:latin typeface="Trebuchet MS"/>
              </a:rPr>
              <a:t>pattern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: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write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repeated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patterns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(e.g.,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-p 0x5)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ff0000"/>
                </a:solidFill>
                <a:latin typeface="Lucida Sans"/>
              </a:rPr>
              <a:t>random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: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generate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random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using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rand()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■"/>
            </a:pPr>
            <a:r>
              <a:rPr lang="en-US" sz="1400">
                <a:solidFill>
                  <a:srgbClr val="ff0000"/>
                </a:solidFill>
                <a:latin typeface="Lucida Sans"/>
              </a:rPr>
              <a:t>urandom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: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generate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random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data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from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/dev/urandom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Multiple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options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be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used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same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time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Abort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mode and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warn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mode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cannot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used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together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335" name="CustomShape 2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9c244d"/>
          </a:solidFill>
          <a:ln>
            <a:noFill/>
          </a:ln>
        </p:spPr>
      </p:sp>
      <p:sp>
        <p:nvSpPr>
          <p:cNvPr id="336" name="CustomShape 3"/>
          <p:cNvSpPr/>
          <p:nvPr/>
        </p:nvSpPr>
        <p:spPr>
          <a:xfrm>
            <a:off x="7113600" y="0"/>
            <a:ext cx="1014840" cy="360"/>
          </a:xfrm>
          <a:prstGeom prst="rect">
            <a:avLst/>
          </a:prstGeom>
          <a:noFill/>
          <a:ln w="3240">
            <a:solidFill>
              <a:srgbClr val="9c244d"/>
            </a:solidFill>
            <a:round/>
          </a:ln>
        </p:spPr>
      </p:sp>
      <p:sp>
        <p:nvSpPr>
          <p:cNvPr id="337" name="CustomShape 4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38" name="CustomShape 5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39" name="CustomShape 6"/>
          <p:cNvSpPr/>
          <p:nvPr/>
        </p:nvSpPr>
        <p:spPr>
          <a:xfrm>
            <a:off x="657720" y="526320"/>
            <a:ext cx="5451120" cy="395136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340" name="TextShape 7"/>
          <p:cNvSpPr txBox="1"/>
          <p:nvPr/>
        </p:nvSpPr>
        <p:spPr>
          <a:xfrm>
            <a:off x="730800" y="1742040"/>
            <a:ext cx="4024080" cy="1462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Lucida Sans"/>
              </a:rPr>
              <a:t>System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Calls 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Supported</a:t>
            </a:r>
            <a:endParaRPr/>
          </a:p>
        </p:txBody>
      </p:sp>
      <p:sp>
        <p:nvSpPr>
          <p:cNvPr id="341" name="TextShape 8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CA65DED3-CAFE-42DE-8B75-0F98DCA869A2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42" name="TextShape 9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43" name="TextShape 10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List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of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Supported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System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Calls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5906880" y="3688200"/>
            <a:ext cx="2925720" cy="654840"/>
          </a:xfrm>
          <a:prstGeom prst="rect">
            <a:avLst/>
          </a:prstGeom>
          <a:noFill/>
          <a:ln w="19080">
            <a:solidFill>
              <a:srgbClr val="424242"/>
            </a:solidFill>
            <a:round/>
          </a:ln>
        </p:spPr>
      </p:sp>
      <p:graphicFrame>
        <p:nvGraphicFramePr>
          <p:cNvPr id="346" name="Table 3"/>
          <p:cNvGraphicFramePr/>
          <p:nvPr/>
        </p:nvGraphicFramePr>
        <p:xfrm>
          <a:off x="309240" y="1078560"/>
          <a:ext cx="8523000" cy="3389400"/>
        </p:xfrm>
        <a:graphic>
          <a:graphicData uri="http://schemas.openxmlformats.org/drawingml/2006/table">
            <a:tbl>
              <a:tblPr/>
              <a:tblGrid>
                <a:gridCol w="1506960"/>
                <a:gridCol w="1972080"/>
                <a:gridCol w="581400"/>
                <a:gridCol w="1533960"/>
                <a:gridCol w="430920"/>
                <a:gridCol w="2497680"/>
              </a:tblGrid>
              <a:tr h="27468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1.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	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open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12.     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stat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23.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unlink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34.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pipe</a:t>
                      </a:r>
                      <a:endParaRPr/>
                    </a:p>
                  </a:txBody>
                  <a:tcPr/>
                </a:tc>
              </a:tr>
              <a:tr h="274680"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4985e8"/>
                          </a:solidFill>
                          <a:latin typeface="Lucida Sans"/>
                        </a:rPr>
                        <a:t>2.</a:t>
                      </a:r>
                      <a:r>
                        <a:rPr lang="en-US">
                          <a:solidFill>
                            <a:srgbClr val="4985e8"/>
                          </a:solidFill>
                          <a:latin typeface="Lucida Sans"/>
                        </a:rPr>
                        <a:t>	</a:t>
                      </a:r>
                      <a:r>
                        <a:rPr lang="en-US">
                          <a:solidFill>
                            <a:srgbClr val="4985e8"/>
                          </a:solidFill>
                          <a:latin typeface="Lucida Sans"/>
                        </a:rPr>
                        <a:t>openat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13.     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fstat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4985e8"/>
                          </a:solidFill>
                          <a:latin typeface="Lucida Sans"/>
                        </a:rPr>
                        <a:t>24.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4985e8"/>
                          </a:solidFill>
                          <a:latin typeface="Lucida Sans"/>
                        </a:rPr>
                        <a:t>unlinkat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4985e8"/>
                          </a:solidFill>
                          <a:latin typeface="Lucida Sans"/>
                        </a:rPr>
                        <a:t>35.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4985e8"/>
                          </a:solidFill>
                          <a:latin typeface="Lucida Sans"/>
                        </a:rPr>
                        <a:t>rename</a:t>
                      </a:r>
                      <a:endParaRPr/>
                    </a:p>
                  </a:txBody>
                  <a:tcPr/>
                </a:tc>
              </a:tr>
              <a:tr h="274680"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3.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	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close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14.     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lstat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25.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symlink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4985e8"/>
                          </a:solidFill>
                          <a:latin typeface="Lucida Sans"/>
                        </a:rPr>
                        <a:t>36.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4985e8"/>
                          </a:solidFill>
                          <a:latin typeface="Lucida Sans"/>
                        </a:rPr>
                        <a:t>getdents</a:t>
                      </a:r>
                      <a:endParaRPr/>
                    </a:p>
                  </a:txBody>
                  <a:tcPr/>
                </a:tc>
              </a:tr>
              <a:tr h="274680"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4.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	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read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15.     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fcntl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26.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readlink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cc0000"/>
                          </a:solidFill>
                          <a:latin typeface="Lucida Sans"/>
                        </a:rPr>
                        <a:t>37.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cc0000"/>
                          </a:solidFill>
                          <a:latin typeface="Lucida Sans"/>
                        </a:rPr>
                        <a:t>execve</a:t>
                      </a:r>
                      <a:endParaRPr/>
                    </a:p>
                  </a:txBody>
                  <a:tcPr/>
                </a:tc>
              </a:tr>
              <a:tr h="274680"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5.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	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pread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16.     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access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27.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chmod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cc0000"/>
                          </a:solidFill>
                          <a:latin typeface="Lucida Sans"/>
                        </a:rPr>
                        <a:t>38.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cc0000"/>
                          </a:solidFill>
                          <a:latin typeface="Lucida Sans"/>
                        </a:rPr>
                        <a:t>_exit</a:t>
                      </a:r>
                      <a:endParaRPr/>
                    </a:p>
                  </a:txBody>
                  <a:tcPr/>
                </a:tc>
              </a:tr>
              <a:tr h="329040"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6.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	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readv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17.     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truncate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28.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chown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cc0000"/>
                          </a:solidFill>
                          <a:latin typeface="Lucida Sans"/>
                        </a:rPr>
                        <a:t>39.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cc0000"/>
                          </a:solidFill>
                          <a:latin typeface="Lucida Sans"/>
                        </a:rPr>
                        <a:t>mmap</a:t>
                      </a:r>
                      <a:endParaRPr/>
                    </a:p>
                  </a:txBody>
                  <a:tcPr/>
                </a:tc>
              </a:tr>
              <a:tr h="274680"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7.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	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write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18.     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chdir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29.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fsync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cc0000"/>
                          </a:solidFill>
                          <a:latin typeface="Lucida Sans"/>
                        </a:rPr>
                        <a:t>40.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cc0000"/>
                          </a:solidFill>
                          <a:latin typeface="Lucida Sans"/>
                        </a:rPr>
                        <a:t>munmap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8.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	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pwrite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19.      mkdir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30.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748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utime</a:t>
                      </a:r>
                      <a:endParaRPr/>
                    </a:p>
                    <a:p>
                      <a:pPr>
                        <a:lnSpc>
                          <a:spcPts val="748"/>
                        </a:lnSpc>
                      </a:pPr>
                      <a:endParaRPr/>
                    </a:p>
                    <a:p>
                      <a:pPr>
                        <a:lnSpc>
                          <a:spcPts val="748"/>
                        </a:lnSpc>
                      </a:pP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588960">
                <a:tc>
                  <a:txBody>
                    <a:bodyPr lIns="0" rIns="0" tIns="0" bIns="0"/>
                    <a:p>
                      <a:pPr>
                        <a:lnSpc>
                          <a:spcPts val="630"/>
                        </a:lnSpc>
                        <a:buFont typeface="StarSymbol"/>
                        <a:buAutoNum type="arabicPeriod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writev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lseek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mknod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630"/>
                        </a:lnSpc>
                        <a:buFont typeface="StarSymbol"/>
                        <a:buAutoNum type="arabicPeriod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 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rmdir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 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creat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AutoNum type="arabicPeriod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link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63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31.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32.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ts val="63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utimes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dup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"/>
                        </a:rPr>
                        <a:t>33. dup2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lnSpc>
                          <a:spcPct val="116000"/>
                        </a:lnSpc>
                      </a:pPr>
                      <a:endParaRPr/>
                    </a:p>
                    <a:p>
                      <a:pPr>
                        <a:lnSpc>
                          <a:spcPct val="116000"/>
                        </a:lnSpc>
                      </a:pPr>
                      <a:r>
                        <a:rPr lang="en-US" sz="1400">
                          <a:solidFill>
                            <a:srgbClr val="4985e8"/>
                          </a:solidFill>
                          <a:latin typeface="Arial"/>
                        </a:rPr>
                        <a:t>Not in original SNIA document  </a:t>
                      </a:r>
                      <a:r>
                        <a:rPr lang="en-US" sz="1400">
                          <a:solidFill>
                            <a:srgbClr val="cc0000"/>
                          </a:solidFill>
                          <a:latin typeface="Arial"/>
                        </a:rPr>
                        <a:t>Non-replayed system</a:t>
                      </a:r>
                      <a:r>
                        <a:rPr lang="en-US" sz="1400">
                          <a:solidFill>
                            <a:srgbClr val="cc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>
                          <a:solidFill>
                            <a:srgbClr val="cc0000"/>
                          </a:solidFill>
                          <a:latin typeface="Arial"/>
                        </a:rPr>
                        <a:t>call</a:t>
                      </a:r>
                      <a:endParaRPr/>
                    </a:p>
                  </a:txBody>
                  <a:tcPr/>
                </a:tc>
              </a:tr>
              <a:tr h="303120">
                <a:tc>
                  <a:tcPr/>
                </a:tc>
                <a:tc>
                  <a:txBody>
                    <a:bodyPr lIns="0" rIns="0" tIns="0" bIns="0"/>
                    <a:p>
                      <a:r>
                        <a:rPr lang="en-US" sz="2400">
                          <a:latin typeface="Times New Roman"/>
                        </a:rPr>
                        <a:t>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347" name="CustomShape 4"/>
          <p:cNvSpPr/>
          <p:nvPr/>
        </p:nvSpPr>
        <p:spPr>
          <a:xfrm>
            <a:off x="5971320" y="3777120"/>
            <a:ext cx="213480" cy="223200"/>
          </a:xfrm>
          <a:prstGeom prst="rect">
            <a:avLst/>
          </a:prstGeom>
          <a:solidFill>
            <a:srgbClr val="4985e8"/>
          </a:solidFill>
          <a:ln>
            <a:noFill/>
          </a:ln>
        </p:spPr>
      </p:sp>
      <p:sp>
        <p:nvSpPr>
          <p:cNvPr id="348" name="CustomShape 5"/>
          <p:cNvSpPr/>
          <p:nvPr/>
        </p:nvSpPr>
        <p:spPr>
          <a:xfrm>
            <a:off x="5971320" y="3777120"/>
            <a:ext cx="213480" cy="223200"/>
          </a:xfrm>
          <a:prstGeom prst="rect">
            <a:avLst/>
          </a:prstGeom>
          <a:noFill/>
          <a:ln w="9360">
            <a:solidFill>
              <a:srgbClr val="424242"/>
            </a:solidFill>
            <a:round/>
          </a:ln>
        </p:spPr>
      </p:sp>
      <p:sp>
        <p:nvSpPr>
          <p:cNvPr id="349" name="CustomShape 6"/>
          <p:cNvSpPr/>
          <p:nvPr/>
        </p:nvSpPr>
        <p:spPr>
          <a:xfrm>
            <a:off x="5971320" y="4031640"/>
            <a:ext cx="213480" cy="223200"/>
          </a:xfrm>
          <a:prstGeom prst="rect">
            <a:avLst/>
          </a:prstGeom>
          <a:solidFill>
            <a:srgbClr val="cc0000"/>
          </a:solidFill>
          <a:ln>
            <a:noFill/>
          </a:ln>
        </p:spPr>
      </p:sp>
      <p:sp>
        <p:nvSpPr>
          <p:cNvPr id="350" name="CustomShape 7"/>
          <p:cNvSpPr/>
          <p:nvPr/>
        </p:nvSpPr>
        <p:spPr>
          <a:xfrm>
            <a:off x="5971320" y="4031640"/>
            <a:ext cx="213480" cy="223200"/>
          </a:xfrm>
          <a:prstGeom prst="rect">
            <a:avLst/>
          </a:prstGeom>
          <a:noFill/>
          <a:ln w="9360">
            <a:solidFill>
              <a:srgbClr val="424242"/>
            </a:solidFill>
            <a:round/>
          </a:ln>
        </p:spPr>
      </p:sp>
      <p:sp>
        <p:nvSpPr>
          <p:cNvPr id="351" name="TextShape 8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099ADE46-F209-499D-B12D-8CEFBE472887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52" name="TextShape 9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53" name="TextShape 10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355" name="CustomShape 2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9c244d"/>
          </a:solidFill>
          <a:ln>
            <a:noFill/>
          </a:ln>
        </p:spPr>
      </p:sp>
      <p:sp>
        <p:nvSpPr>
          <p:cNvPr id="356" name="CustomShape 3"/>
          <p:cNvSpPr/>
          <p:nvPr/>
        </p:nvSpPr>
        <p:spPr>
          <a:xfrm>
            <a:off x="7113600" y="0"/>
            <a:ext cx="1014840" cy="360"/>
          </a:xfrm>
          <a:prstGeom prst="rect">
            <a:avLst/>
          </a:prstGeom>
          <a:noFill/>
          <a:ln w="3240">
            <a:solidFill>
              <a:srgbClr val="9c244d"/>
            </a:solidFill>
            <a:round/>
          </a:ln>
        </p:spPr>
      </p:sp>
      <p:sp>
        <p:nvSpPr>
          <p:cNvPr id="357" name="CustomShape 4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58" name="CustomShape 5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59" name="CustomShape 6"/>
          <p:cNvSpPr/>
          <p:nvPr/>
        </p:nvSpPr>
        <p:spPr>
          <a:xfrm>
            <a:off x="657720" y="526320"/>
            <a:ext cx="5451120" cy="395136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360" name="TextShape 7"/>
          <p:cNvSpPr txBox="1"/>
          <p:nvPr/>
        </p:nvSpPr>
        <p:spPr>
          <a:xfrm>
            <a:off x="730800" y="2111040"/>
            <a:ext cx="4518360" cy="1462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Lucida Sans"/>
              </a:rPr>
              <a:t>Replayer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Results</a:t>
            </a:r>
            <a:endParaRPr/>
          </a:p>
        </p:txBody>
      </p:sp>
      <p:sp>
        <p:nvSpPr>
          <p:cNvPr id="361" name="TextShape 8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873B432A-CD6C-4A06-B98A-1632A6B29F33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62" name="TextShape 9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63" name="TextShape 10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Utilities Replayed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Successfully</a:t>
            </a:r>
            <a:endParaRPr/>
          </a:p>
        </p:txBody>
      </p:sp>
      <p:sp>
        <p:nvSpPr>
          <p:cNvPr id="365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9E1769CB-0EDE-4D75-B083-07A4C9BA3446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66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67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368" name="CustomShape 5"/>
          <p:cNvSpPr/>
          <p:nvPr/>
        </p:nvSpPr>
        <p:spPr>
          <a:xfrm>
            <a:off x="475200" y="1306440"/>
            <a:ext cx="1627920" cy="180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cp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mv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rm, </a:t>
            </a:r>
            <a:r>
              <a:rPr lang="en-US">
                <a:solidFill>
                  <a:srgbClr val="000000"/>
                </a:solidFill>
                <a:latin typeface="Lucida Sans"/>
              </a:rPr>
              <a:t>rm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-r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mkdir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370" name="CustomShape 2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9c244d"/>
          </a:solidFill>
          <a:ln>
            <a:noFill/>
          </a:ln>
        </p:spPr>
      </p:sp>
      <p:sp>
        <p:nvSpPr>
          <p:cNvPr id="371" name="CustomShape 3"/>
          <p:cNvSpPr/>
          <p:nvPr/>
        </p:nvSpPr>
        <p:spPr>
          <a:xfrm>
            <a:off x="7113600" y="0"/>
            <a:ext cx="1014840" cy="360"/>
          </a:xfrm>
          <a:prstGeom prst="rect">
            <a:avLst/>
          </a:prstGeom>
          <a:noFill/>
          <a:ln w="3240">
            <a:solidFill>
              <a:srgbClr val="9c244d"/>
            </a:solidFill>
            <a:round/>
          </a:ln>
        </p:spPr>
      </p:sp>
      <p:sp>
        <p:nvSpPr>
          <p:cNvPr id="372" name="CustomShape 4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73" name="CustomShape 5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74" name="CustomShape 6"/>
          <p:cNvSpPr/>
          <p:nvPr/>
        </p:nvSpPr>
        <p:spPr>
          <a:xfrm>
            <a:off x="657720" y="526320"/>
            <a:ext cx="5451120" cy="395136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375" name="TextShape 7"/>
          <p:cNvSpPr txBox="1"/>
          <p:nvPr/>
        </p:nvSpPr>
        <p:spPr>
          <a:xfrm>
            <a:off x="730800" y="2111040"/>
            <a:ext cx="4270680" cy="1462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Lucida Sans"/>
              </a:rPr>
              <a:t>SNIA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document</a:t>
            </a:r>
            <a:endParaRPr/>
          </a:p>
        </p:txBody>
      </p:sp>
      <p:sp>
        <p:nvSpPr>
          <p:cNvPr id="376" name="TextShape 8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EC51CA15-F2B8-4D6F-B2E1-9C5CFDBF2B74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77" name="TextShape 9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78" name="TextShape 10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Overview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7CBDBA5B-C720-4DA5-A736-FFEF12C02477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150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475200" y="1306440"/>
            <a:ext cx="6335640" cy="267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Tracing </a:t>
            </a:r>
            <a:r>
              <a:rPr lang="en-US">
                <a:solidFill>
                  <a:srgbClr val="000000"/>
                </a:solidFill>
                <a:latin typeface="Lucida Sans"/>
              </a:rPr>
              <a:t>and </a:t>
            </a:r>
            <a:r>
              <a:rPr lang="en-US">
                <a:solidFill>
                  <a:srgbClr val="000000"/>
                </a:solidFill>
                <a:latin typeface="Lucida Sans"/>
              </a:rPr>
              <a:t>Replaying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tool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Intended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extracting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 traces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from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running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program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or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application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replaying their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I/O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behavior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Uses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DataSeries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Fast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efficient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format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which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store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traces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Follows </a:t>
            </a:r>
            <a:r>
              <a:rPr lang="en-US">
                <a:solidFill>
                  <a:srgbClr val="000000"/>
                </a:solidFill>
                <a:latin typeface="Lucida Sans"/>
              </a:rPr>
              <a:t>SNIA </a:t>
            </a:r>
            <a:r>
              <a:rPr lang="en-US">
                <a:solidFill>
                  <a:srgbClr val="000000"/>
                </a:solidFill>
                <a:latin typeface="Lucida Sans"/>
              </a:rPr>
              <a:t>specification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documents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POSIX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System-Call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Common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Semantics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I/O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Common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Semantics</a:t>
            </a:r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981000" y="498600"/>
            <a:ext cx="717264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1005"/>
              </a:lnSpc>
            </a:pPr>
            <a:r>
              <a:rPr lang="en-US" sz="2400">
                <a:solidFill>
                  <a:srgbClr val="2a3890"/>
                </a:solidFill>
                <a:latin typeface="Lucida Sans"/>
              </a:rPr>
              <a:t>Suggested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Changes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to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SNIA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Posix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System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Call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Trace 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Semantics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2400">
                <a:solidFill>
                  <a:srgbClr val="2a3890"/>
                </a:solidFill>
                <a:latin typeface="Lucida Sans"/>
              </a:rPr>
              <a:t>Document</a:t>
            </a:r>
            <a:endParaRPr/>
          </a:p>
        </p:txBody>
      </p:sp>
      <p:sp>
        <p:nvSpPr>
          <p:cNvPr id="380" name="CustomShape 2"/>
          <p:cNvSpPr/>
          <p:nvPr/>
        </p:nvSpPr>
        <p:spPr>
          <a:xfrm>
            <a:off x="7512480" y="4855320"/>
            <a:ext cx="141840" cy="12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315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40</a:t>
            </a:r>
            <a:endParaRPr/>
          </a:p>
        </p:txBody>
      </p:sp>
      <p:sp>
        <p:nvSpPr>
          <p:cNvPr id="381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82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383" name="CustomShape 5"/>
          <p:cNvSpPr/>
          <p:nvPr/>
        </p:nvSpPr>
        <p:spPr>
          <a:xfrm>
            <a:off x="475200" y="1820880"/>
            <a:ext cx="5900760" cy="180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All </a:t>
            </a:r>
            <a:r>
              <a:rPr lang="en-US">
                <a:solidFill>
                  <a:srgbClr val="000000"/>
                </a:solidFill>
                <a:latin typeface="Lucida Sans"/>
              </a:rPr>
              <a:t>changes </a:t>
            </a:r>
            <a:r>
              <a:rPr lang="en-US">
                <a:solidFill>
                  <a:srgbClr val="000000"/>
                </a:solidFill>
                <a:latin typeface="Lucida Sans"/>
              </a:rPr>
              <a:t>are </a:t>
            </a:r>
            <a:r>
              <a:rPr lang="en-US">
                <a:solidFill>
                  <a:srgbClr val="000000"/>
                </a:solidFill>
                <a:latin typeface="Lucida Sans"/>
              </a:rPr>
              <a:t>redlined </a:t>
            </a:r>
            <a:r>
              <a:rPr lang="en-US">
                <a:solidFill>
                  <a:srgbClr val="000000"/>
                </a:solidFill>
                <a:latin typeface="Lucida Sans"/>
              </a:rPr>
              <a:t>in </a:t>
            </a:r>
            <a:r>
              <a:rPr lang="en-US">
                <a:solidFill>
                  <a:srgbClr val="000000"/>
                </a:solidFill>
                <a:latin typeface="Lucida Sans"/>
              </a:rPr>
              <a:t>the </a:t>
            </a:r>
            <a:r>
              <a:rPr lang="en-US">
                <a:solidFill>
                  <a:srgbClr val="000000"/>
                </a:solidFill>
                <a:latin typeface="Lucida Sans"/>
              </a:rPr>
              <a:t>.doc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file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Added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 </a:t>
            </a:r>
            <a:r>
              <a:rPr lang="en-US">
                <a:solidFill>
                  <a:srgbClr val="000000"/>
                </a:solidFill>
                <a:latin typeface="Lucida Sans"/>
              </a:rPr>
              <a:t>rename, </a:t>
            </a:r>
            <a:r>
              <a:rPr lang="en-US">
                <a:solidFill>
                  <a:srgbClr val="000000"/>
                </a:solidFill>
                <a:latin typeface="Lucida Sans"/>
              </a:rPr>
              <a:t>getdents, </a:t>
            </a:r>
            <a:r>
              <a:rPr lang="en-US">
                <a:solidFill>
                  <a:srgbClr val="000000"/>
                </a:solidFill>
                <a:latin typeface="Lucida Sans"/>
              </a:rPr>
              <a:t>openat,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unlinkat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Added/removed </a:t>
            </a:r>
            <a:r>
              <a:rPr lang="en-US">
                <a:solidFill>
                  <a:srgbClr val="000000"/>
                </a:solidFill>
                <a:latin typeface="Lucida Sans"/>
              </a:rPr>
              <a:t>fields </a:t>
            </a:r>
            <a:r>
              <a:rPr lang="en-US">
                <a:solidFill>
                  <a:srgbClr val="000000"/>
                </a:solidFill>
                <a:latin typeface="Lucida Sans"/>
              </a:rPr>
              <a:t>due </a:t>
            </a:r>
            <a:r>
              <a:rPr lang="en-US">
                <a:solidFill>
                  <a:srgbClr val="000000"/>
                </a:solidFill>
                <a:latin typeface="Lucida Sans"/>
              </a:rPr>
              <a:t>to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relevance/redundancy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Made </a:t>
            </a:r>
            <a:r>
              <a:rPr lang="en-US">
                <a:solidFill>
                  <a:srgbClr val="000000"/>
                </a:solidFill>
                <a:latin typeface="Lucida Sans"/>
              </a:rPr>
              <a:t>certain </a:t>
            </a:r>
            <a:r>
              <a:rPr lang="en-US">
                <a:solidFill>
                  <a:srgbClr val="000000"/>
                </a:solidFill>
                <a:latin typeface="Lucida Sans"/>
              </a:rPr>
              <a:t>fields </a:t>
            </a:r>
            <a:r>
              <a:rPr lang="en-US">
                <a:solidFill>
                  <a:srgbClr val="000000"/>
                </a:solidFill>
                <a:latin typeface="Lucida Sans"/>
              </a:rPr>
              <a:t>nullable </a:t>
            </a:r>
            <a:r>
              <a:rPr lang="en-US">
                <a:solidFill>
                  <a:srgbClr val="000000"/>
                </a:solidFill>
                <a:latin typeface="Lucida Sans"/>
              </a:rPr>
              <a:t>or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non-nullable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Fixed </a:t>
            </a:r>
            <a:r>
              <a:rPr lang="en-US">
                <a:solidFill>
                  <a:srgbClr val="000000"/>
                </a:solidFill>
                <a:latin typeface="Lucida Sans"/>
              </a:rPr>
              <a:t>typos </a:t>
            </a:r>
            <a:r>
              <a:rPr lang="en-US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inconsistencies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385" name="CustomShape 2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9c244d"/>
          </a:solidFill>
          <a:ln>
            <a:noFill/>
          </a:ln>
        </p:spPr>
      </p:sp>
      <p:sp>
        <p:nvSpPr>
          <p:cNvPr id="386" name="CustomShape 3"/>
          <p:cNvSpPr/>
          <p:nvPr/>
        </p:nvSpPr>
        <p:spPr>
          <a:xfrm>
            <a:off x="7113600" y="0"/>
            <a:ext cx="1014840" cy="360"/>
          </a:xfrm>
          <a:prstGeom prst="rect">
            <a:avLst/>
          </a:prstGeom>
          <a:noFill/>
          <a:ln w="3240">
            <a:solidFill>
              <a:srgbClr val="9c244d"/>
            </a:solidFill>
            <a:round/>
          </a:ln>
        </p:spPr>
      </p:sp>
      <p:sp>
        <p:nvSpPr>
          <p:cNvPr id="387" name="CustomShape 4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88" name="CustomShape 5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89" name="CustomShape 6"/>
          <p:cNvSpPr/>
          <p:nvPr/>
        </p:nvSpPr>
        <p:spPr>
          <a:xfrm>
            <a:off x="657720" y="526320"/>
            <a:ext cx="5451120" cy="395136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390" name="TextShape 7"/>
          <p:cNvSpPr txBox="1"/>
          <p:nvPr/>
        </p:nvSpPr>
        <p:spPr>
          <a:xfrm>
            <a:off x="730800" y="1742040"/>
            <a:ext cx="4298400" cy="1462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Lucida Sans"/>
              </a:rPr>
              <a:t>Issues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Not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Yet 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Addressed</a:t>
            </a:r>
            <a:endParaRPr/>
          </a:p>
        </p:txBody>
      </p:sp>
      <p:sp>
        <p:nvSpPr>
          <p:cNvPr id="391" name="TextShape 8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E59A2FF0-EEB5-4439-9C4E-11295CB117F5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92" name="TextShape 9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93" name="TextShape 10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384840" y="556560"/>
            <a:ext cx="327276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Testing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Protocol</a:t>
            </a:r>
            <a:endParaRPr/>
          </a:p>
        </p:txBody>
      </p:sp>
      <p:sp>
        <p:nvSpPr>
          <p:cNvPr id="395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03C206F9-9649-4E19-AB7A-30FC6260AA92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96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397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398" name="CustomShape 5"/>
          <p:cNvSpPr/>
          <p:nvPr/>
        </p:nvSpPr>
        <p:spPr>
          <a:xfrm>
            <a:off x="475200" y="1780920"/>
            <a:ext cx="7347240" cy="1730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We’ve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been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testing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individual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with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simple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test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programs  </a:t>
            </a:r>
            <a:r>
              <a:rPr lang="en-US">
                <a:solidFill>
                  <a:srgbClr val="000000"/>
                </a:solidFill>
                <a:latin typeface="Lucida Sans"/>
              </a:rPr>
              <a:t>centered </a:t>
            </a:r>
            <a:r>
              <a:rPr lang="en-US">
                <a:solidFill>
                  <a:srgbClr val="000000"/>
                </a:solidFill>
                <a:latin typeface="Lucida Sans"/>
              </a:rPr>
              <a:t>around </a:t>
            </a:r>
            <a:r>
              <a:rPr lang="en-US">
                <a:solidFill>
                  <a:srgbClr val="000000"/>
                </a:solidFill>
                <a:latin typeface="Lucida Sans"/>
              </a:rPr>
              <a:t>one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Some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tests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depend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others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(e.g.,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read(2)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needs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open(2))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To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do: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Design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test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script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aligned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with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current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approach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replay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calls.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Necessary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Statistics</a:t>
            </a:r>
            <a:endParaRPr/>
          </a:p>
        </p:txBody>
      </p:sp>
      <p:sp>
        <p:nvSpPr>
          <p:cNvPr id="400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5E929D8E-8573-4774-8C40-0C9EFB5D7C5B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01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402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403" name="CustomShape 5"/>
          <p:cNvSpPr/>
          <p:nvPr/>
        </p:nvSpPr>
        <p:spPr>
          <a:xfrm>
            <a:off x="475200" y="1820880"/>
            <a:ext cx="7064640" cy="1820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We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will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need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to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add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support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to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collect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statistics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about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trace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replay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>
                <a:solidFill>
                  <a:srgbClr val="000000"/>
                </a:solidFill>
                <a:latin typeface="Lucida Sans"/>
              </a:rPr>
              <a:t>For </a:t>
            </a:r>
            <a:r>
              <a:rPr lang="en-US">
                <a:solidFill>
                  <a:srgbClr val="000000"/>
                </a:solidFill>
                <a:latin typeface="Lucida Sans"/>
              </a:rPr>
              <a:t>benchmarking </a:t>
            </a:r>
            <a:r>
              <a:rPr lang="en-US">
                <a:solidFill>
                  <a:srgbClr val="000000"/>
                </a:solidFill>
                <a:latin typeface="Lucida Sans"/>
              </a:rPr>
              <a:t>the </a:t>
            </a:r>
            <a:r>
              <a:rPr lang="en-US">
                <a:solidFill>
                  <a:srgbClr val="000000"/>
                </a:solidFill>
                <a:latin typeface="Lucida Sans"/>
              </a:rPr>
              <a:t>replayer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itself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>
                <a:solidFill>
                  <a:srgbClr val="000000"/>
                </a:solidFill>
                <a:latin typeface="Lucida Sans"/>
              </a:rPr>
              <a:t>For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replayer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to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be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used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benchmarking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tool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Ex: Timing </a:t>
            </a:r>
            <a:r>
              <a:rPr lang="en-US">
                <a:solidFill>
                  <a:srgbClr val="000000"/>
                </a:solidFill>
                <a:latin typeface="Lucida Sans"/>
              </a:rPr>
              <a:t>replayed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Unsupported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System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Calls</a:t>
            </a:r>
            <a:endParaRPr/>
          </a:p>
        </p:txBody>
      </p:sp>
      <p:sp>
        <p:nvSpPr>
          <p:cNvPr id="405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426859CB-58EA-495D-9244-C96E0394865D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06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407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408" name="CustomShape 5"/>
          <p:cNvSpPr/>
          <p:nvPr/>
        </p:nvSpPr>
        <p:spPr>
          <a:xfrm>
            <a:off x="475200" y="1306440"/>
            <a:ext cx="6184080" cy="16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mremap, </a:t>
            </a:r>
            <a:r>
              <a:rPr lang="en-US">
                <a:solidFill>
                  <a:srgbClr val="000000"/>
                </a:solidFill>
                <a:latin typeface="Lucida Sans"/>
              </a:rPr>
              <a:t>mprotect, </a:t>
            </a:r>
            <a:r>
              <a:rPr lang="en-US">
                <a:solidFill>
                  <a:srgbClr val="000000"/>
                </a:solidFill>
                <a:latin typeface="Lucida Sans"/>
              </a:rPr>
              <a:t>madvise, </a:t>
            </a:r>
            <a:r>
              <a:rPr lang="en-US">
                <a:solidFill>
                  <a:srgbClr val="000000"/>
                </a:solidFill>
                <a:latin typeface="Lucida Sans"/>
              </a:rPr>
              <a:t>mlock,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msync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exec, </a:t>
            </a:r>
            <a:r>
              <a:rPr lang="en-US">
                <a:solidFill>
                  <a:srgbClr val="000000"/>
                </a:solidFill>
                <a:latin typeface="Lucida Sans"/>
              </a:rPr>
              <a:t>execl,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etc.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clone,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fork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ioctl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Work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progress: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hard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tell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how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many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bytes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record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by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ioctl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type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Trouble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Replaying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ls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-l</a:t>
            </a:r>
            <a:endParaRPr/>
          </a:p>
        </p:txBody>
      </p:sp>
      <p:sp>
        <p:nvSpPr>
          <p:cNvPr id="410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C5A10777-8670-44B5-B83F-A4B1C3339F9C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11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412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413" name="TextShape 5"/>
          <p:cNvSpPr txBox="1"/>
          <p:nvPr/>
        </p:nvSpPr>
        <p:spPr>
          <a:xfrm>
            <a:off x="396000" y="1306440"/>
            <a:ext cx="835164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When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command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ls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-l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used,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socket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created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connected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"/>
              </a:rPr>
              <a:t>/var/run/nscd/socket </a:t>
            </a:r>
            <a:r>
              <a:rPr lang="en-US">
                <a:solidFill>
                  <a:srgbClr val="000000"/>
                </a:solidFill>
                <a:latin typeface="Lucida Sans"/>
              </a:rPr>
              <a:t>to </a:t>
            </a:r>
            <a:r>
              <a:rPr lang="en-US">
                <a:solidFill>
                  <a:srgbClr val="000000"/>
                </a:solidFill>
                <a:latin typeface="Lucida Sans"/>
              </a:rPr>
              <a:t>look </a:t>
            </a:r>
            <a:r>
              <a:rPr lang="en-US">
                <a:solidFill>
                  <a:srgbClr val="000000"/>
                </a:solidFill>
                <a:latin typeface="Lucida Sans"/>
              </a:rPr>
              <a:t>up </a:t>
            </a:r>
            <a:r>
              <a:rPr lang="en-US">
                <a:solidFill>
                  <a:srgbClr val="000000"/>
                </a:solidFill>
                <a:latin typeface="Lucida Sans"/>
              </a:rPr>
              <a:t>uid/gid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values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Since </a:t>
            </a:r>
            <a:r>
              <a:rPr lang="en-US">
                <a:solidFill>
                  <a:srgbClr val="000000"/>
                </a:solidFill>
                <a:latin typeface="Lucida Sans"/>
              </a:rPr>
              <a:t>we </a:t>
            </a:r>
            <a:r>
              <a:rPr lang="en-US">
                <a:solidFill>
                  <a:srgbClr val="000000"/>
                </a:solidFill>
                <a:latin typeface="Lucida Sans"/>
              </a:rPr>
              <a:t>aren’t </a:t>
            </a:r>
            <a:r>
              <a:rPr lang="en-US">
                <a:solidFill>
                  <a:srgbClr val="000000"/>
                </a:solidFill>
                <a:latin typeface="Lucida Sans"/>
              </a:rPr>
              <a:t>tracing </a:t>
            </a:r>
            <a:r>
              <a:rPr lang="en-US">
                <a:solidFill>
                  <a:srgbClr val="000000"/>
                </a:solidFill>
                <a:latin typeface="Lucida Sans"/>
              </a:rPr>
              <a:t>or </a:t>
            </a:r>
            <a:r>
              <a:rPr lang="en-US">
                <a:solidFill>
                  <a:srgbClr val="000000"/>
                </a:solidFill>
                <a:latin typeface="Lucida Sans"/>
              </a:rPr>
              <a:t>replaying </a:t>
            </a:r>
            <a:r>
              <a:rPr lang="en-US">
                <a:solidFill>
                  <a:srgbClr val="000000"/>
                </a:solidFill>
                <a:latin typeface="Lucida Sans"/>
              </a:rPr>
              <a:t>socket() </a:t>
            </a:r>
            <a:r>
              <a:rPr lang="en-US">
                <a:solidFill>
                  <a:srgbClr val="000000"/>
                </a:solidFill>
                <a:latin typeface="Lucida Sans"/>
              </a:rPr>
              <a:t>and </a:t>
            </a:r>
            <a:r>
              <a:rPr lang="en-US">
                <a:solidFill>
                  <a:srgbClr val="000000"/>
                </a:solidFill>
                <a:latin typeface="Lucida Sans"/>
              </a:rPr>
              <a:t>related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calls, </a:t>
            </a:r>
            <a:r>
              <a:rPr lang="en-US">
                <a:solidFill>
                  <a:srgbClr val="000000"/>
                </a:solidFill>
                <a:latin typeface="Lucida Sans"/>
              </a:rPr>
              <a:t>other 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that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rely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on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existence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of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the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socket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(i.e.,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some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read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close 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calls) </a:t>
            </a:r>
            <a:r>
              <a:rPr lang="en-US">
                <a:solidFill>
                  <a:srgbClr val="000000"/>
                </a:solidFill>
                <a:latin typeface="Lucida Sans"/>
              </a:rPr>
              <a:t>fail </a:t>
            </a:r>
            <a:r>
              <a:rPr lang="en-US">
                <a:solidFill>
                  <a:srgbClr val="000000"/>
                </a:solidFill>
                <a:latin typeface="Lucida Sans"/>
              </a:rPr>
              <a:t>upon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replay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415" name="CustomShape 2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9c244d"/>
          </a:solidFill>
          <a:ln>
            <a:noFill/>
          </a:ln>
        </p:spPr>
      </p:sp>
      <p:sp>
        <p:nvSpPr>
          <p:cNvPr id="416" name="CustomShape 3"/>
          <p:cNvSpPr/>
          <p:nvPr/>
        </p:nvSpPr>
        <p:spPr>
          <a:xfrm>
            <a:off x="7113600" y="0"/>
            <a:ext cx="1014840" cy="360"/>
          </a:xfrm>
          <a:prstGeom prst="rect">
            <a:avLst/>
          </a:prstGeom>
          <a:noFill/>
          <a:ln w="3240">
            <a:solidFill>
              <a:srgbClr val="9c244d"/>
            </a:solidFill>
            <a:round/>
          </a:ln>
        </p:spPr>
      </p:sp>
      <p:sp>
        <p:nvSpPr>
          <p:cNvPr id="417" name="CustomShape 4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418" name="CustomShape 5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19" name="CustomShape 6"/>
          <p:cNvSpPr/>
          <p:nvPr/>
        </p:nvSpPr>
        <p:spPr>
          <a:xfrm>
            <a:off x="657720" y="526320"/>
            <a:ext cx="5451120" cy="395136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420" name="TextShape 7"/>
          <p:cNvSpPr txBox="1"/>
          <p:nvPr/>
        </p:nvSpPr>
        <p:spPr>
          <a:xfrm>
            <a:off x="730800" y="2111040"/>
            <a:ext cx="402408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Lucida Sans"/>
              </a:rPr>
              <a:t>What’s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next?</a:t>
            </a:r>
            <a:endParaRPr/>
          </a:p>
        </p:txBody>
      </p:sp>
      <p:sp>
        <p:nvSpPr>
          <p:cNvPr id="421" name="TextShape 8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5084C2E5-D6B0-4CCD-A426-23458C17F7DA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22" name="TextShape 9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423" name="TextShape 10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Replay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Larger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Applications</a:t>
            </a:r>
            <a:endParaRPr/>
          </a:p>
        </p:txBody>
      </p:sp>
      <p:sp>
        <p:nvSpPr>
          <p:cNvPr id="425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8F1FC1D6-A895-4725-BB07-216A8DDDC29C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26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427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428" name="CustomShape 5"/>
          <p:cNvSpPr/>
          <p:nvPr/>
        </p:nvSpPr>
        <p:spPr>
          <a:xfrm>
            <a:off x="475200" y="1306440"/>
            <a:ext cx="6896880" cy="304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Our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strace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will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warn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us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if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traces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we</a:t>
            </a:r>
            <a:r>
              <a:rPr lang="en-US">
                <a:solidFill>
                  <a:srgbClr val="000000"/>
                </a:solidFill>
                <a:latin typeface="Lucida Sans"/>
              </a:rPr>
              <a:t> don’t </a:t>
            </a:r>
            <a:r>
              <a:rPr lang="en-US">
                <a:solidFill>
                  <a:srgbClr val="000000"/>
                </a:solidFill>
                <a:latin typeface="Lucida Sans"/>
              </a:rPr>
              <a:t>support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We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add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support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for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more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needed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Replay </a:t>
            </a:r>
            <a:r>
              <a:rPr lang="en-US">
                <a:solidFill>
                  <a:srgbClr val="000000"/>
                </a:solidFill>
                <a:latin typeface="Lucida Sans"/>
              </a:rPr>
              <a:t>bigger </a:t>
            </a:r>
            <a:r>
              <a:rPr lang="en-US">
                <a:solidFill>
                  <a:srgbClr val="000000"/>
                </a:solidFill>
                <a:latin typeface="Lucida Sans"/>
              </a:rPr>
              <a:t>and </a:t>
            </a:r>
            <a:r>
              <a:rPr lang="en-US">
                <a:solidFill>
                  <a:srgbClr val="000000"/>
                </a:solidFill>
                <a:latin typeface="Lucida Sans"/>
              </a:rPr>
              <a:t>bigger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applications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E.g.,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/bin/ls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/bin/cp in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various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modes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Ultimate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goal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Replay server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apps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(mysql,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apache,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etc.)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Focus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storage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file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replaying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first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Submit </a:t>
            </a:r>
            <a:r>
              <a:rPr lang="en-US">
                <a:solidFill>
                  <a:srgbClr val="000000"/>
                </a:solidFill>
                <a:latin typeface="Lucida Sans"/>
              </a:rPr>
              <a:t>a </a:t>
            </a:r>
            <a:r>
              <a:rPr lang="en-US">
                <a:solidFill>
                  <a:srgbClr val="000000"/>
                </a:solidFill>
                <a:latin typeface="Lucida Sans"/>
              </a:rPr>
              <a:t>paper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(where/when?)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Release </a:t>
            </a:r>
            <a:r>
              <a:rPr lang="en-US">
                <a:solidFill>
                  <a:srgbClr val="000000"/>
                </a:solidFill>
                <a:latin typeface="Lucida Sans"/>
              </a:rPr>
              <a:t>code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(SNIA?)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How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release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updated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spec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to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SNIA?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430" name="CustomShape 2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9c244d"/>
          </a:solidFill>
          <a:ln>
            <a:noFill/>
          </a:ln>
        </p:spPr>
      </p:sp>
      <p:sp>
        <p:nvSpPr>
          <p:cNvPr id="431" name="CustomShape 3"/>
          <p:cNvSpPr/>
          <p:nvPr/>
        </p:nvSpPr>
        <p:spPr>
          <a:xfrm>
            <a:off x="7113600" y="0"/>
            <a:ext cx="1014840" cy="360"/>
          </a:xfrm>
          <a:prstGeom prst="rect">
            <a:avLst/>
          </a:prstGeom>
          <a:noFill/>
          <a:ln w="3240">
            <a:solidFill>
              <a:srgbClr val="9c244d"/>
            </a:solidFill>
            <a:round/>
          </a:ln>
        </p:spPr>
      </p:sp>
      <p:sp>
        <p:nvSpPr>
          <p:cNvPr id="432" name="CustomShape 4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433" name="CustomShape 5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34" name="CustomShape 6"/>
          <p:cNvSpPr/>
          <p:nvPr/>
        </p:nvSpPr>
        <p:spPr>
          <a:xfrm>
            <a:off x="657720" y="526320"/>
            <a:ext cx="5451120" cy="395136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435" name="TextShape 7"/>
          <p:cNvSpPr txBox="1"/>
          <p:nvPr/>
        </p:nvSpPr>
        <p:spPr>
          <a:xfrm>
            <a:off x="730800" y="2111040"/>
            <a:ext cx="338400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Lucida Sans"/>
              </a:rPr>
              <a:t>Questions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?</a:t>
            </a:r>
            <a:endParaRPr/>
          </a:p>
        </p:txBody>
      </p:sp>
      <p:sp>
        <p:nvSpPr>
          <p:cNvPr id="436" name="TextShape 8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5E71773C-ED35-4B1B-8139-06F610DAB5BF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37" name="TextShape 9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438" name="TextShape 10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Motivation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974A75EF-4156-4F6C-A9AF-5FB9FBE56ED4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54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155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156" name="CustomShape 5"/>
          <p:cNvSpPr/>
          <p:nvPr/>
        </p:nvSpPr>
        <p:spPr>
          <a:xfrm>
            <a:off x="475200" y="1266480"/>
            <a:ext cx="7745400" cy="286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To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be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able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to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accurately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record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and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replay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workloads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using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Linux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system  </a:t>
            </a:r>
            <a:r>
              <a:rPr lang="en-US">
                <a:solidFill>
                  <a:srgbClr val="000000"/>
                </a:solidFill>
                <a:latin typeface="Lucida Sans"/>
              </a:rPr>
              <a:t>calls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Possible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uses: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Simulate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I/O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behavior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of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 application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or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program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Benchmark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operating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features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alterations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Analyze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program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security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other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characteristics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Tahoma"/>
              </a:rPr>
              <a:t>Ultimate</a:t>
            </a:r>
            <a:r>
              <a:rPr lang="en-US">
                <a:solidFill>
                  <a:srgbClr val="000000"/>
                </a:solidFill>
                <a:latin typeface="Tahoma"/>
              </a:rPr>
              <a:t> </a:t>
            </a:r>
            <a:r>
              <a:rPr lang="en-US">
                <a:solidFill>
                  <a:srgbClr val="000000"/>
                </a:solidFill>
                <a:latin typeface="Tahoma"/>
              </a:rPr>
              <a:t>goal: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Tahoma"/>
              </a:rPr>
              <a:t>Record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and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replay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large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server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apps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(i.e.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apache,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400">
                <a:solidFill>
                  <a:srgbClr val="000000"/>
                </a:solidFill>
                <a:latin typeface="Tahoma"/>
              </a:rPr>
              <a:t>mysql)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158" name="CustomShape 2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9c244d"/>
          </a:solidFill>
          <a:ln>
            <a:noFill/>
          </a:ln>
        </p:spPr>
      </p:sp>
      <p:sp>
        <p:nvSpPr>
          <p:cNvPr id="159" name="CustomShape 3"/>
          <p:cNvSpPr/>
          <p:nvPr/>
        </p:nvSpPr>
        <p:spPr>
          <a:xfrm>
            <a:off x="7113600" y="0"/>
            <a:ext cx="1014840" cy="360"/>
          </a:xfrm>
          <a:prstGeom prst="rect">
            <a:avLst/>
          </a:prstGeom>
          <a:noFill/>
          <a:ln w="3240">
            <a:solidFill>
              <a:srgbClr val="9c244d"/>
            </a:solidFill>
            <a:round/>
          </a:ln>
        </p:spPr>
      </p:sp>
      <p:sp>
        <p:nvSpPr>
          <p:cNvPr id="160" name="CustomShape 4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61" name="CustomShape 5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62" name="CustomShape 6"/>
          <p:cNvSpPr/>
          <p:nvPr/>
        </p:nvSpPr>
        <p:spPr>
          <a:xfrm>
            <a:off x="657720" y="526320"/>
            <a:ext cx="5451120" cy="395136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163" name="TextShape 7"/>
          <p:cNvSpPr txBox="1"/>
          <p:nvPr/>
        </p:nvSpPr>
        <p:spPr>
          <a:xfrm>
            <a:off x="730800" y="2111040"/>
            <a:ext cx="345996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Lucida Sans"/>
              </a:rPr>
              <a:t>Workflow</a:t>
            </a:r>
            <a:endParaRPr/>
          </a:p>
        </p:txBody>
      </p:sp>
      <p:sp>
        <p:nvSpPr>
          <p:cNvPr id="164" name="TextShape 8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A1E1C81B-DE30-465C-B45E-59DD6BE34758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65" name="TextShape 9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166" name="TextShape 10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75680" y="135360"/>
            <a:ext cx="412200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High -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level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 </a:t>
            </a:r>
            <a:r>
              <a:rPr lang="en-US" sz="3000">
                <a:solidFill>
                  <a:srgbClr val="2a3890"/>
                </a:solidFill>
                <a:latin typeface="Lucida Sans"/>
              </a:rPr>
              <a:t>diagram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623160" y="672480"/>
            <a:ext cx="7477560" cy="3729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69" name="TextShape 3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F745FE6B-41E0-46F4-9198-780063C31468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70" name="TextShape 4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171" name="TextShape 5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173" name="CustomShape 2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9c244d"/>
          </a:solidFill>
          <a:ln>
            <a:noFill/>
          </a:ln>
        </p:spPr>
      </p:sp>
      <p:sp>
        <p:nvSpPr>
          <p:cNvPr id="174" name="CustomShape 3"/>
          <p:cNvSpPr/>
          <p:nvPr/>
        </p:nvSpPr>
        <p:spPr>
          <a:xfrm>
            <a:off x="7113600" y="0"/>
            <a:ext cx="1014840" cy="360"/>
          </a:xfrm>
          <a:prstGeom prst="rect">
            <a:avLst/>
          </a:prstGeom>
          <a:noFill/>
          <a:ln w="3240">
            <a:solidFill>
              <a:srgbClr val="9c244d"/>
            </a:solidFill>
            <a:round/>
          </a:ln>
        </p:spPr>
      </p:sp>
      <p:sp>
        <p:nvSpPr>
          <p:cNvPr id="175" name="CustomShape 4"/>
          <p:cNvSpPr/>
          <p:nvPr/>
        </p:nvSpPr>
        <p:spPr>
          <a:xfrm>
            <a:off x="7754400" y="4429440"/>
            <a:ext cx="660960" cy="66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76" name="CustomShape 5"/>
          <p:cNvSpPr/>
          <p:nvPr/>
        </p:nvSpPr>
        <p:spPr>
          <a:xfrm>
            <a:off x="8415360" y="4429440"/>
            <a:ext cx="660960" cy="68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77" name="CustomShape 6"/>
          <p:cNvSpPr/>
          <p:nvPr/>
        </p:nvSpPr>
        <p:spPr>
          <a:xfrm>
            <a:off x="657720" y="526320"/>
            <a:ext cx="5451120" cy="3951360"/>
          </a:xfrm>
          <a:prstGeom prst="rect">
            <a:avLst/>
          </a:prstGeom>
          <a:solidFill>
            <a:srgbClr val="2a3890"/>
          </a:solidFill>
          <a:ln>
            <a:noFill/>
          </a:ln>
        </p:spPr>
      </p:sp>
      <p:sp>
        <p:nvSpPr>
          <p:cNvPr id="178" name="TextShape 7"/>
          <p:cNvSpPr txBox="1"/>
          <p:nvPr/>
        </p:nvSpPr>
        <p:spPr>
          <a:xfrm>
            <a:off x="730800" y="1742040"/>
            <a:ext cx="5745960" cy="1462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Lucida Sans"/>
              </a:rPr>
              <a:t>Trace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Recording 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(FSL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-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 </a:t>
            </a:r>
            <a:r>
              <a:rPr lang="en-US" sz="4800">
                <a:solidFill>
                  <a:srgbClr val="ffffff"/>
                </a:solidFill>
                <a:latin typeface="Lucida Sans"/>
              </a:rPr>
              <a:t>strace)</a:t>
            </a:r>
            <a:endParaRPr/>
          </a:p>
        </p:txBody>
      </p:sp>
      <p:sp>
        <p:nvSpPr>
          <p:cNvPr id="179" name="TextShape 8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40E7DDCA-681C-49B6-B67A-33627476E365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80" name="TextShape 9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181" name="TextShape 10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84840" y="480600"/>
            <a:ext cx="8374320" cy="858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890"/>
                </a:solidFill>
                <a:latin typeface="Lucida Sans"/>
              </a:rPr>
              <a:t>Approach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7499520" y="4855320"/>
            <a:ext cx="16740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15"/>
              </a:lnSpc>
            </a:pPr>
            <a:fld id="{BE270965-CD34-4D31-869B-272701CE0FD1}" type="slidenum">
              <a:rPr b="1" lang="en-US" sz="800">
                <a:solidFill>
                  <a:srgbClr val="99999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84" name="TextShape 3"/>
          <p:cNvSpPr txBox="1"/>
          <p:nvPr/>
        </p:nvSpPr>
        <p:spPr>
          <a:xfrm>
            <a:off x="151920" y="4869000"/>
            <a:ext cx="65196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July 26,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2015</a:t>
            </a:r>
            <a:endParaRPr/>
          </a:p>
        </p:txBody>
      </p:sp>
      <p:sp>
        <p:nvSpPr>
          <p:cNvPr id="185" name="TextShape 4"/>
          <p:cNvSpPr txBox="1"/>
          <p:nvPr/>
        </p:nvSpPr>
        <p:spPr>
          <a:xfrm>
            <a:off x="3443760" y="4869000"/>
            <a:ext cx="2011320" cy="2983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321"/>
              </a:lnSpc>
            </a:pPr>
            <a:r>
              <a:rPr b="1" lang="en-US" sz="800">
                <a:solidFill>
                  <a:srgbClr val="999999"/>
                </a:solidFill>
                <a:latin typeface="Arial"/>
              </a:rPr>
              <a:t>System Call Trace Record/Replay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 </a:t>
            </a:r>
            <a:r>
              <a:rPr b="1" lang="en-US" sz="800">
                <a:solidFill>
                  <a:srgbClr val="999999"/>
                </a:solidFill>
                <a:latin typeface="Arial"/>
              </a:rPr>
              <a:t>Project</a:t>
            </a:r>
            <a:endParaRPr/>
          </a:p>
        </p:txBody>
      </p:sp>
      <p:sp>
        <p:nvSpPr>
          <p:cNvPr id="186" name="CustomShape 5"/>
          <p:cNvSpPr/>
          <p:nvPr/>
        </p:nvSpPr>
        <p:spPr>
          <a:xfrm>
            <a:off x="475200" y="1306440"/>
            <a:ext cx="8150400" cy="233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Minimize </a:t>
            </a:r>
            <a:r>
              <a:rPr lang="en-US">
                <a:solidFill>
                  <a:srgbClr val="000000"/>
                </a:solidFill>
                <a:latin typeface="Lucida Sans"/>
              </a:rPr>
              <a:t>changes </a:t>
            </a:r>
            <a:r>
              <a:rPr lang="en-US">
                <a:solidFill>
                  <a:srgbClr val="000000"/>
                </a:solidFill>
                <a:latin typeface="Lucida Sans"/>
              </a:rPr>
              <a:t>to </a:t>
            </a:r>
            <a:r>
              <a:rPr lang="en-US">
                <a:solidFill>
                  <a:srgbClr val="000000"/>
                </a:solidFill>
                <a:latin typeface="Lucida Sans"/>
              </a:rPr>
              <a:t>strace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code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Every </a:t>
            </a:r>
            <a:r>
              <a:rPr lang="en-US">
                <a:solidFill>
                  <a:srgbClr val="000000"/>
                </a:solidFill>
                <a:latin typeface="Lucida Sans"/>
              </a:rPr>
              <a:t>change </a:t>
            </a:r>
            <a:r>
              <a:rPr lang="en-US">
                <a:solidFill>
                  <a:srgbClr val="000000"/>
                </a:solidFill>
                <a:latin typeface="Lucida Sans"/>
              </a:rPr>
              <a:t>is </a:t>
            </a:r>
            <a:r>
              <a:rPr lang="en-US">
                <a:solidFill>
                  <a:srgbClr val="000000"/>
                </a:solidFill>
                <a:latin typeface="Lucida Sans"/>
              </a:rPr>
              <a:t>wrapped </a:t>
            </a:r>
            <a:r>
              <a:rPr lang="en-US">
                <a:solidFill>
                  <a:srgbClr val="000000"/>
                </a:solidFill>
                <a:latin typeface="Lucida Sans"/>
              </a:rPr>
              <a:t>in </a:t>
            </a:r>
            <a:r>
              <a:rPr lang="en-US">
                <a:solidFill>
                  <a:srgbClr val="000000"/>
                </a:solidFill>
                <a:latin typeface="Lucida Sans"/>
              </a:rPr>
              <a:t>#ifdef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ENABLE_DATASERIES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Enabled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with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./configure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--enable-dataseries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Run-time </a:t>
            </a:r>
            <a:r>
              <a:rPr lang="en-US">
                <a:solidFill>
                  <a:srgbClr val="000000"/>
                </a:solidFill>
                <a:latin typeface="Lucida Sans"/>
              </a:rPr>
              <a:t>option </a:t>
            </a:r>
            <a:r>
              <a:rPr lang="en-US">
                <a:solidFill>
                  <a:srgbClr val="000000"/>
                </a:solidFill>
                <a:latin typeface="Lucida Sans"/>
              </a:rPr>
              <a:t>“-X </a:t>
            </a:r>
            <a:r>
              <a:rPr i="1" lang="en-US">
                <a:solidFill>
                  <a:srgbClr val="000000"/>
                </a:solidFill>
                <a:latin typeface="Trebuchet MS"/>
              </a:rPr>
              <a:t>ds-filename</a:t>
            </a:r>
            <a:r>
              <a:rPr lang="en-US">
                <a:solidFill>
                  <a:srgbClr val="000000"/>
                </a:solidFill>
                <a:latin typeface="Lucida Sans"/>
              </a:rPr>
              <a:t>” </a:t>
            </a:r>
            <a:r>
              <a:rPr lang="en-US">
                <a:solidFill>
                  <a:srgbClr val="000000"/>
                </a:solidFill>
                <a:latin typeface="Lucida Sans"/>
              </a:rPr>
              <a:t>to </a:t>
            </a:r>
            <a:r>
              <a:rPr lang="en-US">
                <a:solidFill>
                  <a:srgbClr val="000000"/>
                </a:solidFill>
                <a:latin typeface="Lucida Sans"/>
              </a:rPr>
              <a:t>enable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functionality</a:t>
            </a:r>
            <a:endParaRPr/>
          </a:p>
          <a:p>
            <a:pPr>
              <a:lnSpc>
                <a:spcPct val="114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When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writing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to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DataSeries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file,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strace’s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normal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(human-readable)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output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is  </a:t>
            </a:r>
            <a:r>
              <a:rPr lang="en-US">
                <a:solidFill>
                  <a:srgbClr val="000000"/>
                </a:solidFill>
                <a:latin typeface="Lucida Sans"/>
              </a:rPr>
              <a:t>turned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off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1400">
                <a:solidFill>
                  <a:srgbClr val="000000"/>
                </a:solidFill>
                <a:latin typeface="Lucida Sans"/>
              </a:rPr>
              <a:t>Prints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warning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message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if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an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unsupported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system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call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is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 </a:t>
            </a:r>
            <a:r>
              <a:rPr lang="en-US" sz="1400">
                <a:solidFill>
                  <a:srgbClr val="000000"/>
                </a:solidFill>
                <a:latin typeface="Lucida Sans"/>
              </a:rPr>
              <a:t>traced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Lucida Sans"/>
              </a:rPr>
              <a:t>strace2ds-library </a:t>
            </a:r>
            <a:r>
              <a:rPr lang="en-US">
                <a:solidFill>
                  <a:srgbClr val="000000"/>
                </a:solidFill>
                <a:latin typeface="Lucida Sans"/>
              </a:rPr>
              <a:t>also </a:t>
            </a:r>
            <a:r>
              <a:rPr lang="en-US">
                <a:solidFill>
                  <a:srgbClr val="000000"/>
                </a:solidFill>
                <a:latin typeface="Lucida Sans"/>
              </a:rPr>
              <a:t>uses</a:t>
            </a:r>
            <a:r>
              <a:rPr lang="en-US">
                <a:solidFill>
                  <a:srgbClr val="000000"/>
                </a:solidFill>
                <a:latin typeface="Lucida Sans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</a:rPr>
              <a:t>autoconf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