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7" r:id="rId7"/>
    <p:sldId id="266" r:id="rId8"/>
    <p:sldId id="268" r:id="rId9"/>
    <p:sldId id="329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330" r:id="rId18"/>
    <p:sldId id="276" r:id="rId19"/>
    <p:sldId id="277" r:id="rId20"/>
    <p:sldId id="278" r:id="rId21"/>
    <p:sldId id="331" r:id="rId22"/>
    <p:sldId id="279" r:id="rId23"/>
    <p:sldId id="280" r:id="rId24"/>
    <p:sldId id="281" r:id="rId25"/>
    <p:sldId id="319" r:id="rId26"/>
    <p:sldId id="282" r:id="rId27"/>
    <p:sldId id="306" r:id="rId28"/>
    <p:sldId id="318" r:id="rId29"/>
    <p:sldId id="296" r:id="rId30"/>
    <p:sldId id="33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938D-0E6D-2ECC-C1F4-3D11B565D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F697B-B245-4821-43CE-F603BE08C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091C-3CFE-2668-3826-F6C71E5F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F285-F137-4031-ABF9-20DE0C5CD049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72CE-7E2F-06F8-9647-60E90244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7BCC8-5296-7124-94BF-E9EFA9B4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9AF-94F6-4C43-9462-F04B72EA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9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B5D8-AE2E-FB6E-9453-F280F79C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B191A-AC51-76A6-5169-4754FDA0C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8A9B-9E4E-DA52-58F9-C2250F0D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F285-F137-4031-ABF9-20DE0C5CD049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A9FF-33FA-8789-2750-B299191C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DE32-ADE2-DD17-034C-3F7AF74F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9AF-94F6-4C43-9462-F04B72EA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8C512-F865-2339-0717-DADDC1E8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6BAE5-8BF1-A739-D046-490CDF9ED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CC34C-2F24-38D1-C156-1A688491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F285-F137-4031-ABF9-20DE0C5CD049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48CE-774B-49D5-875E-A294F2C2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8C937-0571-0404-314F-DF5F4F11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9AF-94F6-4C43-9462-F04B72EA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132A-0549-CF42-CF3E-B51D591A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8B10-C0A0-E664-8897-E4AE8CE06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806B-3AE9-5D70-A9D5-5E4471DE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F285-F137-4031-ABF9-20DE0C5CD049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86DC-DE74-606E-77DA-F294162C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577C-D66F-7BB4-4B99-B32CDDAF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9AF-94F6-4C43-9462-F04B72EA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78B9-3DF6-8A40-776C-C08993DB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21121-6EE3-4D19-3FFC-16B210E4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6BCC-A454-A8A1-064E-C6BFCDF4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F285-F137-4031-ABF9-20DE0C5CD049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FA74F-570C-2435-5A56-9D8FB6F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1E86-8BD1-849C-A4C4-637E08AA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9AF-94F6-4C43-9462-F04B72EA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7493-6743-2316-7E99-5C947AC2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3B2F-69E2-D843-16A9-242945253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60467-A191-A121-44CC-7DA4EAD85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78A91-DCB1-040B-2913-92396BA8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F285-F137-4031-ABF9-20DE0C5CD049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5E61F-1B1D-2B10-5785-97CF864B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10219-C8ED-4C8F-DD2B-E6FE4754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9AF-94F6-4C43-9462-F04B72EA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D1DF-895D-E490-69C4-3264BB7B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7BF91-5FD5-1250-839F-4EF7AB5E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6BD6E-836F-8079-A9B3-3A4C2D34F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4FC7-D55B-2E01-47CA-4A9DA0C90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C85A4-5F4F-42CD-E613-7B88FC5B8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C5E06-DF30-6786-26EB-8ECE9A1F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F285-F137-4031-ABF9-20DE0C5CD049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07961-8F66-1ABB-FD1B-12B7E97E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564BE-A794-1201-09F6-15425BBF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9AF-94F6-4C43-9462-F04B72EA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37CD-2A3F-6566-2626-B74DFB74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C60F6-84CB-EE10-186C-4801BE22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F285-F137-4031-ABF9-20DE0C5CD049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9D78E-FA49-1016-A41A-D783FCF3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85A7F-4BE2-B162-DEB6-C70B95F7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9AF-94F6-4C43-9462-F04B72EA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8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0E830-D64F-F793-89B0-06F68D1E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F285-F137-4031-ABF9-20DE0C5CD049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E8AD9-1931-DFBB-4202-79057406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D52D7-D4F5-4705-396D-DC8F49B5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9AF-94F6-4C43-9462-F04B72EA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4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E916-35FB-BE7B-137C-06DF55A1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7A833-96C0-EACE-F508-23B041203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535CE-1CAA-F603-78D3-E5BD4F5DF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E7B71-D21F-CAAE-BD0D-FAF271CE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F285-F137-4031-ABF9-20DE0C5CD049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74726-7B44-7414-DEFE-50438CB9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9CA1E-4BC0-AA02-A1EE-2B48E715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9AF-94F6-4C43-9462-F04B72EA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389-427A-0AA0-E5C2-8F3AA8B5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40E9A-18FE-20D0-3378-55D328AF0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E150C-6D8B-B1F0-63CF-8AB6B5C9D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52EB4-16E9-3604-84BB-CF1B96AC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F285-F137-4031-ABF9-20DE0C5CD049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82988-3C04-D4A4-8F2A-0B591093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4D465-1BBF-723D-2C6A-0E5A4F61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19AF-94F6-4C43-9462-F04B72EA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1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B25A9-301D-47AD-75B7-2044C054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2FA9D-3726-3CB6-9904-700025484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AB9F0-715C-6C37-ECCF-A4A0BEA47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F285-F137-4031-ABF9-20DE0C5CD049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E3E2-E4B4-2B53-84D7-DD68DB497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0ABF-1932-1BD5-D896-623C18A32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19AF-94F6-4C43-9462-F04B72EA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7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sdint@mail.nih.gov" TargetMode="External"/><Relationship Id="rId2" Type="http://schemas.openxmlformats.org/officeDocument/2006/relationships/hyperlink" Target="mailto:Snehashis.roy@nih.g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sai/cucim/issues/86#issuecomment-905919774" TargetMode="External"/><Relationship Id="rId2" Type="http://schemas.openxmlformats.org/officeDocument/2006/relationships/hyperlink" Target="https://github.com/rapidsai/cucim/issues/8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431D-2489-CF8C-DEE1-FD2D77BAC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418" y="914400"/>
            <a:ext cx="9975574" cy="1747797"/>
          </a:xfrm>
        </p:spPr>
        <p:txBody>
          <a:bodyPr/>
          <a:lstStyle/>
          <a:p>
            <a:r>
              <a:rPr lang="en-US" dirty="0"/>
              <a:t>GPU based Deconvolution GUI on Windows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07B86-8D14-798C-BF03-2346069862A0}"/>
              </a:ext>
            </a:extLst>
          </p:cNvPr>
          <p:cNvSpPr txBox="1"/>
          <p:nvPr/>
        </p:nvSpPr>
        <p:spPr>
          <a:xfrm>
            <a:off x="1401418" y="3429000"/>
            <a:ext cx="10078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Please acknowledge NIMH SNIR (Systems Neuroscience Imaging Resource) in any publication that takes advantage of this code.</a:t>
            </a:r>
          </a:p>
          <a:p>
            <a:endParaRPr lang="en-US" dirty="0"/>
          </a:p>
          <a:p>
            <a:r>
              <a:rPr lang="en-US" dirty="0"/>
              <a:t>Contacts:</a:t>
            </a:r>
          </a:p>
          <a:p>
            <a:r>
              <a:rPr lang="en-US" dirty="0">
                <a:hlinkClick r:id="rId2"/>
              </a:rPr>
              <a:t>snehashis.roy@nih.gov</a:t>
            </a:r>
            <a:endParaRPr lang="en-US" dirty="0"/>
          </a:p>
          <a:p>
            <a:r>
              <a:rPr lang="en-US" dirty="0">
                <a:hlinkClick r:id="rId3"/>
              </a:rPr>
              <a:t>usdint@mail.nih.gov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www.nimh.nih.gov</a:t>
            </a:r>
            <a:r>
              <a:rPr lang="en-US" dirty="0"/>
              <a:t>/research/research-conducted-at-</a:t>
            </a:r>
            <a:r>
              <a:rPr lang="en-US" dirty="0" err="1"/>
              <a:t>nimh</a:t>
            </a:r>
            <a:r>
              <a:rPr lang="en-US" dirty="0"/>
              <a:t>/research-areas/clinics-and-labs/</a:t>
            </a:r>
            <a:r>
              <a:rPr lang="en-US" dirty="0" err="1"/>
              <a:t>snir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7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90BD-5355-BB35-B69A-36AE7DCB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Install Dependencies - Anaconda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0A71-4BD6-106D-792D-AA6D084A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" y="1406237"/>
            <a:ext cx="11970327" cy="2157846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After completion (takes long time), search for “Anaconda Prompt” in the Windows search bar and run as admin.</a:t>
            </a:r>
          </a:p>
          <a:p>
            <a:pPr lvl="1"/>
            <a:r>
              <a:rPr lang="en-US" i="1" dirty="0"/>
              <a:t>It is not the regular </a:t>
            </a:r>
            <a:r>
              <a:rPr lang="en-US" i="1" dirty="0" err="1"/>
              <a:t>cmd</a:t>
            </a:r>
            <a:r>
              <a:rPr lang="en-US" i="1" dirty="0"/>
              <a:t> or a </a:t>
            </a:r>
            <a:r>
              <a:rPr lang="en-US" i="1" dirty="0" err="1"/>
              <a:t>powershell</a:t>
            </a:r>
            <a:endParaRPr lang="en-US" i="1" dirty="0"/>
          </a:p>
          <a:p>
            <a:pPr lvl="1"/>
            <a:r>
              <a:rPr lang="en-US" i="1" dirty="0"/>
              <a:t>(It is better to be logged in as a regular user </a:t>
            </a:r>
          </a:p>
          <a:p>
            <a:pPr marL="457200" lvl="1" indent="0">
              <a:buNone/>
            </a:pPr>
            <a:r>
              <a:rPr lang="en-US" i="1" dirty="0"/>
              <a:t>and run as admin vs logging in as admin)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marL="457200" lvl="1" indent="0">
              <a:buNone/>
            </a:pPr>
            <a:endParaRPr lang="en-US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4C084-7445-23C4-E47C-D5E219E749D5}"/>
              </a:ext>
            </a:extLst>
          </p:cNvPr>
          <p:cNvGrpSpPr/>
          <p:nvPr/>
        </p:nvGrpSpPr>
        <p:grpSpPr>
          <a:xfrm>
            <a:off x="967377" y="5451764"/>
            <a:ext cx="3734124" cy="1143099"/>
            <a:chOff x="1107654" y="3503145"/>
            <a:chExt cx="3734124" cy="1143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C587DE-6ED9-1217-831D-FBC63330A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7654" y="3503145"/>
              <a:ext cx="3734124" cy="114309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EA4DD03-149C-111E-D792-C9C1090017F4}"/>
                </a:ext>
              </a:extLst>
            </p:cNvPr>
            <p:cNvCxnSpPr/>
            <p:nvPr/>
          </p:nvCxnSpPr>
          <p:spPr>
            <a:xfrm flipH="1">
              <a:off x="2352174" y="3609474"/>
              <a:ext cx="481264" cy="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29F1369-3324-350A-1865-4911691E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574" y="1925051"/>
            <a:ext cx="4591805" cy="39726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AC2C45-0494-8A89-08C9-8A7925AC0A95}"/>
              </a:ext>
            </a:extLst>
          </p:cNvPr>
          <p:cNvSpPr txBox="1">
            <a:spLocks/>
          </p:cNvSpPr>
          <p:nvPr/>
        </p:nvSpPr>
        <p:spPr>
          <a:xfrm>
            <a:off x="0" y="4101485"/>
            <a:ext cx="6670964" cy="1009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dirty="0"/>
              <a:t>Confirm successful installation of Python by entering </a:t>
            </a:r>
            <a:r>
              <a:rPr lang="en-US" sz="2400" dirty="0">
                <a:solidFill>
                  <a:srgbClr val="3333FF"/>
                </a:solidFill>
                <a:latin typeface="Consolas" panose="020B0609020204030204" pitchFamily="49" charset="0"/>
              </a:rPr>
              <a:t>python --version </a:t>
            </a:r>
          </a:p>
        </p:txBody>
      </p:sp>
    </p:spTree>
    <p:extLst>
      <p:ext uri="{BB962C8B-B14F-4D97-AF65-F5344CB8AC3E}">
        <p14:creationId xmlns:p14="http://schemas.microsoft.com/office/powerpoint/2010/main" val="204488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0B86-39BA-1F6B-0C6B-28EDA782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Install Dependencies – CUDA 11.8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907B-11CD-572E-2D13-D4EBEEAEE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8" y="1368352"/>
            <a:ext cx="12060382" cy="516406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Even if there is an existing CUDA with higher version, install 11.8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“Custom (Advanced)” installation instead of Express.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only the required options as shown below and switch off others,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BCADF-697C-9309-E2F9-BAFBB8B4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4" y="3032606"/>
            <a:ext cx="4526366" cy="3339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22C0C-F9BF-09BE-5834-E13CB31EF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36" y="3032606"/>
            <a:ext cx="4526366" cy="33608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8EB9B0-36BE-9B33-4CE7-540D0EDDD486}"/>
              </a:ext>
            </a:extLst>
          </p:cNvPr>
          <p:cNvCxnSpPr>
            <a:cxnSpLocks/>
          </p:cNvCxnSpPr>
          <p:nvPr/>
        </p:nvCxnSpPr>
        <p:spPr>
          <a:xfrm>
            <a:off x="1617133" y="4637425"/>
            <a:ext cx="62653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89D878-837F-8E06-F753-0A4DE8A1C2A5}"/>
              </a:ext>
            </a:extLst>
          </p:cNvPr>
          <p:cNvCxnSpPr>
            <a:cxnSpLocks/>
          </p:cNvCxnSpPr>
          <p:nvPr/>
        </p:nvCxnSpPr>
        <p:spPr>
          <a:xfrm>
            <a:off x="1710267" y="4781358"/>
            <a:ext cx="533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877CDF-2ED1-11AF-3914-50ADB35FB2FB}"/>
              </a:ext>
            </a:extLst>
          </p:cNvPr>
          <p:cNvCxnSpPr>
            <a:cxnSpLocks/>
          </p:cNvCxnSpPr>
          <p:nvPr/>
        </p:nvCxnSpPr>
        <p:spPr>
          <a:xfrm>
            <a:off x="1710267" y="4891425"/>
            <a:ext cx="533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8C9306-9D65-1756-5473-1C4577158710}"/>
              </a:ext>
            </a:extLst>
          </p:cNvPr>
          <p:cNvCxnSpPr>
            <a:cxnSpLocks/>
          </p:cNvCxnSpPr>
          <p:nvPr/>
        </p:nvCxnSpPr>
        <p:spPr>
          <a:xfrm>
            <a:off x="6477000" y="5212044"/>
            <a:ext cx="533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7015CD08-E011-EF03-C8E1-66CEB14E2314}"/>
              </a:ext>
            </a:extLst>
          </p:cNvPr>
          <p:cNvSpPr/>
          <p:nvPr/>
        </p:nvSpPr>
        <p:spPr>
          <a:xfrm>
            <a:off x="7010400" y="4944979"/>
            <a:ext cx="152400" cy="544667"/>
          </a:xfrm>
          <a:prstGeom prst="leftBrace">
            <a:avLst>
              <a:gd name="adj1" fmla="val 98134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5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E899-E632-B465-0B0A-6504D64A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Install Dependencies – CUDA 11.8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DDBC-FB61-CA43-4641-8E92555E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79" y="1825625"/>
            <a:ext cx="11556332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Default installation directory,</a:t>
            </a:r>
          </a:p>
          <a:p>
            <a:pPr marL="0" indent="0">
              <a:buNone/>
            </a:pPr>
            <a:r>
              <a:rPr lang="en-US" sz="2400" dirty="0"/>
              <a:t>            C:\Program Files\NVIDIA GPU Computing Toolkit\CUDA\v11.8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Check that there are  “bin”, “lib”, and “include” folder inside. The “lib” folder should also contain an “x64” folder.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88C85-FAAB-345D-C4C7-649EBBA9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74" y="3821335"/>
            <a:ext cx="5520824" cy="28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8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54B3-BAE1-943F-6EB7-BC00396B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Install Dependencies - </a:t>
            </a:r>
            <a:r>
              <a:rPr lang="en-US" dirty="0" err="1"/>
              <a:t>cuDNN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884C-E9B3-02EB-10FC-38578716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37774"/>
            <a:ext cx="11953374" cy="495099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Extract the “cudnn-windows-x86_64-8.9.7.29_cuda11-archive.zip” file to somewhere suitable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also contain “bin”,  “lib”, and an “include” folder.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Copy/move the contents of the bin folder to the CUDA 11.8 bin folder  (see previous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Copy/move the contents of the include folder to CUDA 11.8 include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Copy/move the contents of the lib\x64 folder to CUDA 11.8 lib\x64 folder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5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54B3-BAE1-943F-6EB7-BC00396B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Install Dependencies - </a:t>
            </a:r>
            <a:r>
              <a:rPr lang="en-US" dirty="0" err="1"/>
              <a:t>cuDNN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884C-E9B3-02EB-10FC-38578716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437774"/>
            <a:ext cx="11953374" cy="4950994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Check successful installation of CUDA by running </a:t>
            </a:r>
            <a:r>
              <a:rPr lang="en-US" sz="2400" dirty="0" err="1">
                <a:latin typeface="Consolas" panose="020B0609020204030204" pitchFamily="49" charset="0"/>
              </a:rPr>
              <a:t>nvcc</a:t>
            </a:r>
            <a:r>
              <a:rPr lang="en-US" sz="2400" dirty="0">
                <a:latin typeface="Consolas" panose="020B0609020204030204" pitchFamily="49" charset="0"/>
              </a:rPr>
              <a:t> --version </a:t>
            </a:r>
            <a:r>
              <a:rPr lang="en-US" dirty="0"/>
              <a:t>on a </a:t>
            </a:r>
            <a:r>
              <a:rPr lang="en-US" dirty="0" err="1"/>
              <a:t>cmd</a:t>
            </a:r>
            <a:endParaRPr lang="en-US" dirty="0"/>
          </a:p>
          <a:p>
            <a:pPr lvl="1"/>
            <a:r>
              <a:rPr lang="en-US" dirty="0"/>
              <a:t>It should show 11.8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5453C-CDDB-55BB-F78A-EB60F03F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54" y="2724089"/>
            <a:ext cx="4320914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9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1257-7D5F-E8FE-8EC3-5BC8190C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Install Other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6EC1-A9EC-3B79-440D-E962DE9B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63" y="1588168"/>
            <a:ext cx="11989469" cy="51555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“Anaconda Prompt” as administrator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following commands: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800" dirty="0">
                <a:latin typeface="Consolas" panose="020B0609020204030204" pitchFamily="49" charset="0"/>
              </a:rPr>
              <a:t>pip install </a:t>
            </a:r>
            <a:r>
              <a:rPr lang="en-US" sz="1800" dirty="0" err="1">
                <a:latin typeface="Consolas" panose="020B0609020204030204" pitchFamily="49" charset="0"/>
              </a:rPr>
              <a:t>nibabel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800" dirty="0">
                <a:latin typeface="Consolas" panose="020B0609020204030204" pitchFamily="49" charset="0"/>
              </a:rPr>
              <a:t>pip install </a:t>
            </a:r>
            <a:r>
              <a:rPr lang="en-US" sz="1800" dirty="0" err="1">
                <a:latin typeface="Consolas" panose="020B0609020204030204" pitchFamily="49" charset="0"/>
              </a:rPr>
              <a:t>pynvml</a:t>
            </a:r>
            <a:endParaRPr lang="en-US" sz="1800" dirty="0"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en-US" sz="1800" dirty="0">
                <a:latin typeface="Consolas" panose="020B0609020204030204" pitchFamily="49" charset="0"/>
              </a:rPr>
              <a:t>pip install </a:t>
            </a:r>
            <a:r>
              <a:rPr lang="en-US" sz="1800" dirty="0" err="1">
                <a:latin typeface="Consolas" panose="020B0609020204030204" pitchFamily="49" charset="0"/>
              </a:rPr>
              <a:t>scipy</a:t>
            </a:r>
            <a:r>
              <a:rPr lang="en-US" sz="1800" dirty="0">
                <a:latin typeface="Consolas" panose="020B0609020204030204" pitchFamily="49" charset="0"/>
              </a:rPr>
              <a:t>==1.13.0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800" dirty="0">
                <a:latin typeface="Consolas" panose="020B0609020204030204" pitchFamily="49" charset="0"/>
              </a:rPr>
              <a:t>pip install scikit-image==0.21.0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800" dirty="0">
                <a:latin typeface="Consolas" panose="020B0609020204030204" pitchFamily="49" charset="0"/>
              </a:rPr>
              <a:t>pip install --upgrade pillow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800" dirty="0">
                <a:latin typeface="Consolas" panose="020B0609020204030204" pitchFamily="49" charset="0"/>
              </a:rPr>
              <a:t>pip install --upgrade </a:t>
            </a:r>
            <a:r>
              <a:rPr lang="en-US" sz="1800" dirty="0" err="1">
                <a:latin typeface="Consolas" panose="020B0609020204030204" pitchFamily="49" charset="0"/>
              </a:rPr>
              <a:t>imagecodecs</a:t>
            </a:r>
            <a:endParaRPr lang="en-US" sz="1800" dirty="0">
              <a:latin typeface="Consolas" panose="020B0609020204030204" pitchFamily="49" charset="0"/>
            </a:endParaRPr>
          </a:p>
          <a:p>
            <a:pPr marL="971550" lvl="1" indent="-514350">
              <a:buFont typeface="+mj-lt"/>
              <a:buAutoNum type="alphaLcParenR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pip install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tensorflow-gpu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==2.10.0</a:t>
            </a:r>
          </a:p>
          <a:p>
            <a:pPr marL="971550" lvl="1" indent="-514350">
              <a:buFont typeface="+mj-lt"/>
              <a:buAutoNum type="alphaLcParenR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pip install cupy-cuda11x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6B36C-A204-68FA-A7C0-4AE0F122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65" y="1488632"/>
            <a:ext cx="4591805" cy="39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40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3988-E55D-0314-B400-FA3DF8E6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Install Dependencies - </a:t>
            </a:r>
            <a:r>
              <a:rPr lang="en-US" dirty="0" err="1"/>
              <a:t>cuCIM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4722-47C7-0195-1831-673CA999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58" y="1343818"/>
            <a:ext cx="11766884" cy="517128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Extract the “cucim-21.08.01.zip” file somewhere suitable.</a:t>
            </a:r>
          </a:p>
          <a:p>
            <a:pPr lvl="1"/>
            <a:r>
              <a:rPr lang="en-US" dirty="0"/>
              <a:t>There is a folder called python\</a:t>
            </a:r>
            <a:r>
              <a:rPr lang="en-US" dirty="0" err="1"/>
              <a:t>cucim</a:t>
            </a:r>
            <a:r>
              <a:rPr lang="en-US" dirty="0"/>
              <a:t> inside 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“Anaconda Prompt” as administrator.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E5F3F-7947-C350-A14D-657DEBF25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1" r="29263"/>
          <a:stretch/>
        </p:blipFill>
        <p:spPr>
          <a:xfrm>
            <a:off x="6881910" y="1839736"/>
            <a:ext cx="4160162" cy="1749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45DD5F-AE4A-BC27-1081-7BBDAF6A8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454" y="3919296"/>
            <a:ext cx="3183420" cy="27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8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3988-E55D-0314-B400-FA3DF8E6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Install Dependencies - </a:t>
            </a:r>
            <a:r>
              <a:rPr lang="en-US" dirty="0" err="1"/>
              <a:t>cuCIM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4722-47C7-0195-1831-673CA999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8" y="1930905"/>
            <a:ext cx="11766884" cy="4310869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Type </a:t>
            </a:r>
            <a:r>
              <a:rPr lang="en-US" dirty="0" err="1"/>
              <a:t>pushd</a:t>
            </a:r>
            <a:r>
              <a:rPr lang="en-US" dirty="0"/>
              <a:t> followed by that folder path.</a:t>
            </a:r>
          </a:p>
          <a:p>
            <a:pPr lvl="1"/>
            <a:r>
              <a:rPr lang="en-US" dirty="0"/>
              <a:t>Copy the folder path from Windows explorer</a:t>
            </a:r>
          </a:p>
          <a:p>
            <a:pPr lvl="1"/>
            <a:r>
              <a:rPr lang="en-US" dirty="0"/>
              <a:t>Right click on the prompt to paste it</a:t>
            </a:r>
          </a:p>
          <a:p>
            <a:pPr lvl="1"/>
            <a:r>
              <a:rPr lang="en-US" dirty="0"/>
              <a:t>The folder now changes to the python\</a:t>
            </a:r>
            <a:r>
              <a:rPr lang="en-US" dirty="0" err="1"/>
              <a:t>cucim</a:t>
            </a:r>
            <a:r>
              <a:rPr lang="en-US" dirty="0"/>
              <a:t> folder 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54075-00D4-171C-B8CC-E19CAEFA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5" y="3969624"/>
            <a:ext cx="8382726" cy="152413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53A156-F2A5-7AF4-6FB0-9CBB29C814B9}"/>
              </a:ext>
            </a:extLst>
          </p:cNvPr>
          <p:cNvCxnSpPr>
            <a:cxnSpLocks/>
          </p:cNvCxnSpPr>
          <p:nvPr/>
        </p:nvCxnSpPr>
        <p:spPr>
          <a:xfrm flipH="1" flipV="1">
            <a:off x="6042314" y="4873337"/>
            <a:ext cx="403179" cy="263601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42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FBB3-501C-D0BE-2EC9-3D5993A6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/>
              <a:t>Install Dependencies - cuCIM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436D-3018-3ED0-9EAD-5C5656E0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37" y="1825625"/>
            <a:ext cx="11034963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Type </a:t>
            </a:r>
            <a:r>
              <a:rPr lang="en-US" sz="2400" dirty="0">
                <a:latin typeface="Consolas" panose="020B0609020204030204" pitchFamily="49" charset="0"/>
              </a:rPr>
              <a:t>pip install -e . </a:t>
            </a:r>
          </a:p>
          <a:p>
            <a:pPr lvl="1"/>
            <a:r>
              <a:rPr lang="en-US" dirty="0"/>
              <a:t>Note the extra “dot” after e and a “dash” before 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Confirm successful installation by pip show </a:t>
            </a:r>
            <a:r>
              <a:rPr lang="en-US" dirty="0" err="1"/>
              <a:t>cucim</a:t>
            </a:r>
            <a:endParaRPr lang="en-US" dirty="0"/>
          </a:p>
          <a:p>
            <a:pPr lvl="1"/>
            <a:r>
              <a:rPr lang="en-US" dirty="0"/>
              <a:t>It should show version 21.8.1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83B3A-1876-4483-B5E7-34CEF82C0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162" y="3589185"/>
            <a:ext cx="7285277" cy="32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67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085D-4D10-E157-FE25-AC9C6F21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Why </a:t>
            </a:r>
            <a:r>
              <a:rPr lang="en-US" dirty="0" err="1"/>
              <a:t>cuCIM</a:t>
            </a:r>
            <a:r>
              <a:rPr lang="en-US" dirty="0"/>
              <a:t> 21.08.1?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1257-5CB2-DA34-E5DA-13A036CB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47" y="1233237"/>
            <a:ext cx="11760869" cy="5401358"/>
          </a:xfrm>
        </p:spPr>
        <p:txBody>
          <a:bodyPr>
            <a:normAutofit/>
          </a:bodyPr>
          <a:lstStyle/>
          <a:p>
            <a:r>
              <a:rPr lang="en-US" dirty="0"/>
              <a:t>See these discussions</a:t>
            </a:r>
          </a:p>
          <a:p>
            <a:pPr lvl="1"/>
            <a:r>
              <a:rPr lang="en-US" sz="2000" dirty="0">
                <a:hlinkClick r:id="rId2"/>
              </a:rPr>
              <a:t>https://github.com/rapidsai/cucim/issues/86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https://github.com/rapidsai/cucim/issues/86#issuecomment-905919774</a:t>
            </a:r>
            <a:endParaRPr lang="en-US" sz="2000" dirty="0"/>
          </a:p>
          <a:p>
            <a:r>
              <a:rPr lang="en-US" dirty="0"/>
              <a:t>Note that these two files that should be modified by 1 line from the </a:t>
            </a:r>
            <a:r>
              <a:rPr lang="en-US" dirty="0" err="1"/>
              <a:t>Github’s</a:t>
            </a:r>
            <a:r>
              <a:rPr lang="en-US" dirty="0"/>
              <a:t> version of 21.08.1 to comply with cupyx-cuda11x</a:t>
            </a:r>
          </a:p>
          <a:p>
            <a:pPr lvl="1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src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\cucim\python\cucim\src\cucim\skimage\_vendored\signaltools.py</a:t>
            </a:r>
          </a:p>
          <a:p>
            <a:pPr lvl="1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src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\cucim\python\cucim\src\cucim\skimage\_vendored\_signaltools_core.py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In both files, this line should be changed (already changed in version </a:t>
            </a: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in 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the dependency zip file)</a:t>
            </a:r>
          </a:p>
          <a:p>
            <a:pPr lvl="1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cupyx.scipy.ndimage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import filters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fontAlgn="base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 this,</a:t>
            </a:r>
          </a:p>
          <a:p>
            <a:pPr lvl="1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cupyx.scipy.ndimage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import _filters </a:t>
            </a:r>
          </a:p>
          <a:p>
            <a:pPr lvl="1" fontAlgn="base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i.e., filters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_filters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3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6E8C-CB04-3FA9-7DBE-7125DF86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93B8-9578-8E9E-C585-1F668E7D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GUI for Deconvolution 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Dependencies &amp; their installation process</a:t>
            </a:r>
          </a:p>
          <a:p>
            <a:r>
              <a:rPr lang="en-US" dirty="0"/>
              <a:t>Deconvolution example </a:t>
            </a:r>
          </a:p>
        </p:txBody>
      </p:sp>
    </p:spTree>
    <p:extLst>
      <p:ext uri="{BB962C8B-B14F-4D97-AF65-F5344CB8AC3E}">
        <p14:creationId xmlns:p14="http://schemas.microsoft.com/office/powerpoint/2010/main" val="2171667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41FB-EDAF-EAF9-FD06-A81F125C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Final Installation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865E-E0A0-24CF-E9A0-05667D1E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68" y="1239252"/>
            <a:ext cx="11899232" cy="561874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ease of running GUI, copy the “Anaconda Prompt” shortcut to the Denoising and Deconvolution folders (see slide #7)</a:t>
            </a:r>
          </a:p>
          <a:p>
            <a:pPr lvl="1"/>
            <a:r>
              <a:rPr lang="en-US" dirty="0"/>
              <a:t>Search for Anaconda Prompt and open file location to copy the shortcut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The shortcut is usually located here,</a:t>
            </a:r>
          </a:p>
          <a:p>
            <a:pPr marL="457200" lvl="1" indent="0">
              <a:buNone/>
            </a:pPr>
            <a:r>
              <a:rPr lang="en-US" dirty="0"/>
              <a:t>C:\ProgramData\Microsoft\Windows\Start Menu\Programs\Anaconda3 (64-bit)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B8D06-2186-B431-D0D8-4D643561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727" y="2502873"/>
            <a:ext cx="3726502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1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41FB-EDAF-EAF9-FD06-A81F125C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Final Installation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865E-E0A0-24CF-E9A0-05667D1E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68" y="1239253"/>
            <a:ext cx="11899232" cy="5191626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Within each folder, right click on Anaconda Prompt, change the “Start in” location to that folder location where the “Denoising” and “Deconvolution” folders were extracted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DC6DF-8A6C-ECDB-7925-BC8BDADE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18" y="2867890"/>
            <a:ext cx="2265818" cy="2819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9DC342-B015-0DD3-59F1-158B76E1D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462" y="2859960"/>
            <a:ext cx="2209604" cy="27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29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6E8C-CB04-3FA9-7DBE-7125DF86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93B8-9578-8E9E-C585-1F668E7D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GUIs for Deconvolution and denoising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Prerequisites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Installation of dependencies</a:t>
            </a:r>
          </a:p>
          <a:p>
            <a:r>
              <a:rPr lang="en-US" dirty="0"/>
              <a:t>Deconvolution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Denoising</a:t>
            </a:r>
          </a:p>
        </p:txBody>
      </p:sp>
    </p:spTree>
    <p:extLst>
      <p:ext uri="{BB962C8B-B14F-4D97-AF65-F5344CB8AC3E}">
        <p14:creationId xmlns:p14="http://schemas.microsoft.com/office/powerpoint/2010/main" val="2647223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21EA-6F5E-D2EE-CB06-99A74834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45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Deconvolution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902F-B847-DD06-922B-6F2DB108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" y="1253331"/>
            <a:ext cx="11968595" cy="5292942"/>
          </a:xfrm>
        </p:spPr>
        <p:txBody>
          <a:bodyPr/>
          <a:lstStyle/>
          <a:p>
            <a:r>
              <a:rPr lang="en-US" dirty="0"/>
              <a:t>Double click the Anaconda Prompt within the Deconvolution folder</a:t>
            </a:r>
          </a:p>
          <a:p>
            <a:r>
              <a:rPr lang="en-US" dirty="0"/>
              <a:t>Type </a:t>
            </a:r>
            <a:r>
              <a:rPr lang="en-US" sz="2400" dirty="0">
                <a:latin typeface="Consolas" panose="020B0609020204030204" pitchFamily="49" charset="0"/>
              </a:rPr>
              <a:t>python deconvolution_gui.py</a:t>
            </a:r>
          </a:p>
          <a:p>
            <a:r>
              <a:rPr lang="en-US" dirty="0"/>
              <a:t>The GUI should open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3AAE-E9FF-BB85-79EC-14A39013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07" y="2751786"/>
            <a:ext cx="7445385" cy="1676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703DA-BECE-19FE-0009-3C49743E2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07" y="4541788"/>
            <a:ext cx="7651143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95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A787-AF69-331C-B793-EBD8541F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Deconvolution Input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9B78-001E-D646-CA7F-E77B31A3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45" y="2826327"/>
            <a:ext cx="11913178" cy="37563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Input folder must contain single channel 2D </a:t>
            </a:r>
            <a:r>
              <a:rPr lang="en-US" dirty="0" err="1"/>
              <a:t>tif</a:t>
            </a:r>
            <a:r>
              <a:rPr lang="en-US" dirty="0"/>
              <a:t> images (see slide #8)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Deconvolved images will be written as 16-bit 2D </a:t>
            </a:r>
            <a:r>
              <a:rPr lang="en-US" dirty="0" err="1"/>
              <a:t>tifs</a:t>
            </a:r>
            <a:r>
              <a:rPr lang="en-US" dirty="0"/>
              <a:t> in the output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Depending on PSF dimension and size, choose number of chunks</a:t>
            </a:r>
          </a:p>
          <a:p>
            <a:pPr lvl="1"/>
            <a:r>
              <a:rPr lang="en-US" dirty="0"/>
              <a:t>Too many chunks will slow down the speed</a:t>
            </a:r>
          </a:p>
          <a:p>
            <a:pPr lvl="1"/>
            <a:r>
              <a:rPr lang="en-US" dirty="0"/>
              <a:t>Too few chunks will incur in out of memory (OOM) error</a:t>
            </a:r>
          </a:p>
          <a:p>
            <a:pPr lvl="1"/>
            <a:r>
              <a:rPr lang="en-US" dirty="0"/>
              <a:t>A good rule of thumb is to use number of chunks that results in approximately 2000x2000pixels </a:t>
            </a:r>
            <a:r>
              <a:rPr lang="en-US" dirty="0" err="1"/>
              <a:t>chunksize</a:t>
            </a:r>
            <a:r>
              <a:rPr lang="en-US" dirty="0"/>
              <a:t> for 2D </a:t>
            </a:r>
            <a:r>
              <a:rPr lang="en-US" dirty="0" err="1"/>
              <a:t>decon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6F74E-A06D-6946-A2E3-AF9CF975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914" y="1343017"/>
            <a:ext cx="6283723" cy="14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91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E15F-1E82-F985-0BAE-FB42B397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49" y="711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Deconvolution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CF0F8-6099-21BB-255F-31371DFD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19" y="1152951"/>
            <a:ext cx="9525825" cy="2141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095419-D624-9E45-DC7D-1142FF9D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41" y="3384509"/>
            <a:ext cx="5766953" cy="3302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4F9E37-D33D-8220-4381-10E80F71D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624" y="3348007"/>
            <a:ext cx="3252188" cy="3302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0828C3-37BE-57AE-A85B-129F417054EE}"/>
              </a:ext>
            </a:extLst>
          </p:cNvPr>
          <p:cNvSpPr txBox="1"/>
          <p:nvPr/>
        </p:nvSpPr>
        <p:spPr>
          <a:xfrm>
            <a:off x="8397718" y="1486885"/>
            <a:ext cx="3453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Note: content of folders does not appear in this GUI; </a:t>
            </a:r>
          </a:p>
          <a:p>
            <a:r>
              <a:rPr lang="en-US" sz="1200" i="1" dirty="0"/>
              <a:t>check content using Explorer</a:t>
            </a:r>
          </a:p>
        </p:txBody>
      </p:sp>
    </p:spTree>
    <p:extLst>
      <p:ext uri="{BB962C8B-B14F-4D97-AF65-F5344CB8AC3E}">
        <p14:creationId xmlns:p14="http://schemas.microsoft.com/office/powerpoint/2010/main" val="638826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38E8EA-F8E7-5114-9DCC-91EAFB5E9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04" y="1451449"/>
            <a:ext cx="2912959" cy="4936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F6AD7-D2EC-4D55-A715-A1871338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12" y="2466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" panose="020F0502020204030204" pitchFamily="34" charset="0"/>
              </a:rPr>
              <a:t>How to get Theoretical PSF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78E2C-2AF4-4420-A06F-E07229369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306" y="1451449"/>
                <a:ext cx="8955998" cy="513076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Open Fiji, search for PSF in the search box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it is not there, download the PSF_Generator.jar from here and put in Fiji’s plugins folder</a:t>
                </a:r>
              </a:p>
              <a:p>
                <a:pPr marL="457200" lvl="1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 open Fiji-&gt;Plugins-&gt;PSF Generator-&gt;PSF Generator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Click “</a:t>
                </a:r>
                <a:r>
                  <a:rPr 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Born and Wolf 3D Optical Model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Enter refractive index, wavelength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𝑛𝑚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NA, XY and Z pixel sizes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𝑛𝑚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Size XYZ = 32 (in pixels)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other options as shown 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78E2C-2AF4-4420-A06F-E07229369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306" y="1451449"/>
                <a:ext cx="8955998" cy="5130760"/>
              </a:xfrm>
              <a:blipFill>
                <a:blip r:embed="rId3"/>
                <a:stretch>
                  <a:fillRect l="-1430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938658D-E316-CC60-9FB5-A8684AD3B6AA}"/>
              </a:ext>
            </a:extLst>
          </p:cNvPr>
          <p:cNvSpPr/>
          <p:nvPr/>
        </p:nvSpPr>
        <p:spPr>
          <a:xfrm>
            <a:off x="9452113" y="4643298"/>
            <a:ext cx="576470" cy="266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A99719-6E52-F1BE-0C00-B296A691B866}"/>
              </a:ext>
            </a:extLst>
          </p:cNvPr>
          <p:cNvSpPr/>
          <p:nvPr/>
        </p:nvSpPr>
        <p:spPr>
          <a:xfrm>
            <a:off x="10861542" y="4643298"/>
            <a:ext cx="576470" cy="266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12E90-85A8-4791-B7B8-7AC28E260E10}"/>
              </a:ext>
            </a:extLst>
          </p:cNvPr>
          <p:cNvSpPr/>
          <p:nvPr/>
        </p:nvSpPr>
        <p:spPr>
          <a:xfrm>
            <a:off x="9452113" y="4909930"/>
            <a:ext cx="576470" cy="266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8BBF8-0FCE-D943-928A-71CDC58A1552}"/>
              </a:ext>
            </a:extLst>
          </p:cNvPr>
          <p:cNvSpPr/>
          <p:nvPr/>
        </p:nvSpPr>
        <p:spPr>
          <a:xfrm>
            <a:off x="10861542" y="4877838"/>
            <a:ext cx="576470" cy="266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541CB3-A803-6712-9D25-47148D22D25F}"/>
              </a:ext>
            </a:extLst>
          </p:cNvPr>
          <p:cNvSpPr/>
          <p:nvPr/>
        </p:nvSpPr>
        <p:spPr>
          <a:xfrm>
            <a:off x="10648877" y="3883513"/>
            <a:ext cx="576470" cy="266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5FB2F-BCD2-A46C-97F6-360E259C68E6}"/>
              </a:ext>
            </a:extLst>
          </p:cNvPr>
          <p:cNvSpPr txBox="1"/>
          <p:nvPr/>
        </p:nvSpPr>
        <p:spPr>
          <a:xfrm>
            <a:off x="1006618" y="2584511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https://bigwww.epfl.ch/algorithms/psfgenerator/</a:t>
            </a:r>
          </a:p>
        </p:txBody>
      </p:sp>
    </p:spTree>
    <p:extLst>
      <p:ext uri="{BB962C8B-B14F-4D97-AF65-F5344CB8AC3E}">
        <p14:creationId xmlns:p14="http://schemas.microsoft.com/office/powerpoint/2010/main" val="1289248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548E10-8221-4E07-9EA2-244DE39D56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9853" y="18255"/>
                <a:ext cx="11203329" cy="1325563"/>
              </a:xfrm>
            </p:spPr>
            <p:txBody>
              <a:bodyPr/>
              <a:lstStyle/>
              <a:p>
                <a:pPr algn="ctr"/>
                <a:r>
                  <a:rPr lang="en-US" dirty="0">
                    <a:cs typeface="Calibri" panose="020F0502020204030204" pitchFamily="34" charset="0"/>
                  </a:rPr>
                  <a:t>If Z resolution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 5x the XY resolution	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548E10-8221-4E07-9EA2-244DE39D5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9853" y="18255"/>
                <a:ext cx="1120332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E283-9744-476F-BBAB-4CE77B76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1" y="1825625"/>
            <a:ext cx="11203329" cy="4351338"/>
          </a:xfrm>
        </p:spPr>
        <p:txBody>
          <a:bodyPr/>
          <a:lstStyle/>
          <a:p>
            <a:r>
              <a:rPr lang="en-US" dirty="0">
                <a:cs typeface="Helvetica" panose="020B0604020202020204" pitchFamily="34" charset="0"/>
              </a:rPr>
              <a:t>If z resolution is more than 5 times the x-y resolution, 2D deconvolution is visually better than 3D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In that case, after generating the resampled PSF, if the z dimension is not already 1, delete all but the middle slice.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Then the final PSF is a single slice 2D image, and the deconvolution will be 2D</a:t>
            </a:r>
          </a:p>
        </p:txBody>
      </p:sp>
    </p:spTree>
    <p:extLst>
      <p:ext uri="{BB962C8B-B14F-4D97-AF65-F5344CB8AC3E}">
        <p14:creationId xmlns:p14="http://schemas.microsoft.com/office/powerpoint/2010/main" val="3090043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DA3A-0DC9-6F37-75D2-BE03C764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" panose="020F0502020204030204" pitchFamily="34" charset="0"/>
              </a:rPr>
              <a:t>Make PSF z Size Smaller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6C7CD-3F7B-3986-E8F5-F6327AED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30" y="1325564"/>
            <a:ext cx="11897139" cy="2285738"/>
          </a:xfrm>
        </p:spPr>
        <p:txBody>
          <a:bodyPr/>
          <a:lstStyle/>
          <a:p>
            <a:r>
              <a:rPr lang="en-US" dirty="0"/>
              <a:t>Number of z-slices in the PSF determines required memory and speed of deconvolution. </a:t>
            </a:r>
          </a:p>
          <a:p>
            <a:r>
              <a:rPr lang="en-US" dirty="0"/>
              <a:t>Most often, many slices in the PSF are empty or very small, which do not contribute to the deconvolution but increases required memory and time exponentially.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3EB420-125D-A601-3B6B-A277E6914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92" y="3125165"/>
            <a:ext cx="3670965" cy="3732835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C13EAF5C-976B-4002-80C9-81D1D47C5EB6}"/>
              </a:ext>
            </a:extLst>
          </p:cNvPr>
          <p:cNvSpPr/>
          <p:nvPr/>
        </p:nvSpPr>
        <p:spPr>
          <a:xfrm>
            <a:off x="6308202" y="4085863"/>
            <a:ext cx="578735" cy="972274"/>
          </a:xfrm>
          <a:prstGeom prst="leftBrace">
            <a:avLst>
              <a:gd name="adj1" fmla="val 20355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4A03474-0890-BD1D-A45A-5521AFF5E5E9}"/>
              </a:ext>
            </a:extLst>
          </p:cNvPr>
          <p:cNvSpPr/>
          <p:nvPr/>
        </p:nvSpPr>
        <p:spPr>
          <a:xfrm>
            <a:off x="6410657" y="5885726"/>
            <a:ext cx="578735" cy="972274"/>
          </a:xfrm>
          <a:prstGeom prst="leftBrace">
            <a:avLst>
              <a:gd name="adj1" fmla="val 20355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6128DC-4553-CD90-E056-4B8170C4126F}"/>
              </a:ext>
            </a:extLst>
          </p:cNvPr>
          <p:cNvSpPr txBox="1">
            <a:spLocks/>
          </p:cNvSpPr>
          <p:nvPr/>
        </p:nvSpPr>
        <p:spPr>
          <a:xfrm>
            <a:off x="294862" y="3599987"/>
            <a:ext cx="6115796" cy="228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Scale the image between 0 and 0.05 (or 5% of the max)</a:t>
            </a:r>
          </a:p>
          <a:p>
            <a:r>
              <a:rPr lang="en-US" dirty="0"/>
              <a:t>Using a 3-view in Fiji, delete first and last couple of empty slices (Fiji -&gt; Image -&gt; Stacks -&gt; Delete Slice)</a:t>
            </a:r>
          </a:p>
        </p:txBody>
      </p:sp>
    </p:spTree>
    <p:extLst>
      <p:ext uri="{BB962C8B-B14F-4D97-AF65-F5344CB8AC3E}">
        <p14:creationId xmlns:p14="http://schemas.microsoft.com/office/powerpoint/2010/main" val="696828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9750-FC9B-4E42-A4A6-04016440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" panose="020F0502020204030204" pitchFamily="34" charset="0"/>
              </a:rPr>
              <a:t>Boundary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C0C58-B669-4D78-AE5E-CF880D1D8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747" y="1825624"/>
                <a:ext cx="11979797" cy="4694445"/>
              </a:xfrm>
            </p:spPr>
            <p:txBody>
              <a:bodyPr/>
              <a:lstStyle/>
              <a:p>
                <a:r>
                  <a:rPr lang="en-US" dirty="0"/>
                  <a:t>For 3D </a:t>
                </a:r>
                <a:r>
                  <a:rPr lang="en-US" dirty="0" err="1"/>
                  <a:t>decon</a:t>
                </a:r>
                <a:r>
                  <a:rPr lang="en-US" dirty="0"/>
                  <a:t>, if PSF z size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dirty="0"/>
                  <a:t>, then first 16 and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images after deconvolution will be less accurate</a:t>
                </a:r>
              </a:p>
              <a:p>
                <a:endParaRPr lang="en-US" dirty="0"/>
              </a:p>
              <a:p>
                <a:r>
                  <a:rPr lang="en-US" dirty="0"/>
                  <a:t>E.g. If a stack of 100 images are to be deconvolved, and 3D PSF size is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×32×32</m:t>
                    </m:r>
                  </m:oMath>
                </a14:m>
                <a:r>
                  <a:rPr lang="en-US" dirty="0"/>
                  <a:t>, then first and last 16 images after deconvolution will be less accurate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/>
                  <a:t> Usable number of slices after </a:t>
                </a:r>
                <a:r>
                  <a:rPr lang="en-US" dirty="0" err="1"/>
                  <a:t>decon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68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/>
                  <a:t>Therefore, deleting empty or low intensity slices of the 3D PSF is important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r>
                  <a:rPr lang="en-US" dirty="0"/>
                  <a:t>For 2D </a:t>
                </a:r>
                <a:r>
                  <a:rPr lang="en-US" dirty="0" err="1"/>
                  <a:t>decon</a:t>
                </a:r>
                <a:r>
                  <a:rPr lang="en-US" dirty="0"/>
                  <a:t>, all slices are usable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C0C58-B669-4D78-AE5E-CF880D1D8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747" y="1825624"/>
                <a:ext cx="11979797" cy="4694445"/>
              </a:xfrm>
              <a:blipFill>
                <a:blip r:embed="rId2"/>
                <a:stretch>
                  <a:fillRect l="-916" t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68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64D9-3BFD-66AA-1EE0-B611BAD2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Deconvolution GUI 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9C39499-3483-3014-1C88-D4B8B7645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09"/>
          <a:stretch/>
        </p:blipFill>
        <p:spPr>
          <a:xfrm>
            <a:off x="841347" y="973282"/>
            <a:ext cx="10252364" cy="266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9EFAAD-F6E9-9385-4012-33B2F6DCC1C7}"/>
              </a:ext>
            </a:extLst>
          </p:cNvPr>
          <p:cNvSpPr txBox="1"/>
          <p:nvPr/>
        </p:nvSpPr>
        <p:spPr>
          <a:xfrm rot="19434425">
            <a:off x="8501" y="1876509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7358-1748-0A03-7FF6-D544651E5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2" y="3886199"/>
            <a:ext cx="11686309" cy="2784765"/>
          </a:xfrm>
        </p:spPr>
        <p:txBody>
          <a:bodyPr/>
          <a:lstStyle/>
          <a:p>
            <a:r>
              <a:rPr lang="en-US" dirty="0"/>
              <a:t>Features: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2D/3D deconvolution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Richardson-Lucy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Any size (&gt;10TB) image is acceptable</a:t>
            </a:r>
          </a:p>
          <a:p>
            <a:r>
              <a:rPr lang="en-US" dirty="0"/>
              <a:t>Limitation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Single GPU for Windows (unlimited for Linux)</a:t>
            </a:r>
          </a:p>
        </p:txBody>
      </p:sp>
    </p:spTree>
    <p:extLst>
      <p:ext uri="{BB962C8B-B14F-4D97-AF65-F5344CB8AC3E}">
        <p14:creationId xmlns:p14="http://schemas.microsoft.com/office/powerpoint/2010/main" val="933695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1E3A-4971-AD82-7F87-86FB043C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5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DeconWolf</a:t>
            </a:r>
            <a:r>
              <a:rPr lang="en-US" dirty="0"/>
              <a:t> for Theoretical PSF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66F3-2C41-8A41-0216-7D6A7266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7" y="1690688"/>
            <a:ext cx="11658600" cy="4670355"/>
          </a:xfrm>
        </p:spPr>
        <p:txBody>
          <a:bodyPr/>
          <a:lstStyle/>
          <a:p>
            <a:r>
              <a:rPr lang="en-US" dirty="0" err="1"/>
              <a:t>Deconwolf</a:t>
            </a:r>
            <a:r>
              <a:rPr lang="en-US" dirty="0"/>
              <a:t> has better theoretical PSF than Fiji’s </a:t>
            </a:r>
            <a:r>
              <a:rPr lang="en-US" i="1" dirty="0"/>
              <a:t>B&amp;W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elgw</a:t>
            </a:r>
            <a:r>
              <a:rPr lang="en-US" dirty="0"/>
              <a:t>/</a:t>
            </a:r>
            <a:r>
              <a:rPr lang="en-US" dirty="0" err="1"/>
              <a:t>deconwolf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0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2179-D41E-1A88-6F70-A832E331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E461-12D8-8D27-DB24-11004AC1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1" y="1468583"/>
            <a:ext cx="11790218" cy="5234854"/>
          </a:xfrm>
        </p:spPr>
        <p:txBody>
          <a:bodyPr>
            <a:normAutofit/>
          </a:bodyPr>
          <a:lstStyle/>
          <a:p>
            <a:r>
              <a:rPr lang="en-US" dirty="0"/>
              <a:t> Any size 2D/3D image (could be multi Terabytes) is acceptable as long as it is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single channel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stored in a folder as 2D slices in </a:t>
            </a:r>
            <a:r>
              <a:rPr lang="en-US" dirty="0" err="1"/>
              <a:t>tif</a:t>
            </a:r>
            <a:r>
              <a:rPr lang="en-US" dirty="0"/>
              <a:t> 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8/16/32-bit </a:t>
            </a:r>
            <a:r>
              <a:rPr lang="en-US" dirty="0" err="1"/>
              <a:t>tif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Unacceptable:</a:t>
            </a:r>
          </a:p>
          <a:p>
            <a:pPr lvl="1"/>
            <a:r>
              <a:rPr lang="en-US" dirty="0"/>
              <a:t>Multi-channel images in the same folder are not acceptable. Multiple channels are acceptable as long as they are single channel files that the same </a:t>
            </a:r>
            <a:r>
              <a:rPr lang="en-US" dirty="0" err="1"/>
              <a:t>psf</a:t>
            </a:r>
            <a:r>
              <a:rPr lang="en-US" dirty="0"/>
              <a:t> or denoise model can be used with. If different models are required use different folders for each channel.</a:t>
            </a:r>
          </a:p>
          <a:p>
            <a:pPr lvl="1"/>
            <a:r>
              <a:rPr lang="en-US" dirty="0"/>
              <a:t>Color images are not acceptable</a:t>
            </a:r>
          </a:p>
          <a:p>
            <a:pPr lvl="1"/>
            <a:r>
              <a:rPr lang="en-US" dirty="0"/>
              <a:t>A single 3D </a:t>
            </a:r>
            <a:r>
              <a:rPr lang="en-US" dirty="0" err="1"/>
              <a:t>tif</a:t>
            </a:r>
            <a:r>
              <a:rPr lang="en-US" dirty="0"/>
              <a:t> is not acceptable</a:t>
            </a:r>
          </a:p>
          <a:p>
            <a:pPr lvl="1"/>
            <a:r>
              <a:rPr lang="en-US" dirty="0"/>
              <a:t>Only </a:t>
            </a:r>
            <a:r>
              <a:rPr lang="en-US" dirty="0" err="1"/>
              <a:t>tif</a:t>
            </a:r>
            <a:r>
              <a:rPr lang="en-US" dirty="0"/>
              <a:t> format is acceptable, other formats (nd2, </a:t>
            </a:r>
            <a:r>
              <a:rPr lang="en-US" dirty="0" err="1"/>
              <a:t>lif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are not. </a:t>
            </a:r>
          </a:p>
          <a:p>
            <a:pPr lvl="1"/>
            <a:r>
              <a:rPr lang="en-US" dirty="0"/>
              <a:t>OME-TIFF is not recommended but may work</a:t>
            </a:r>
          </a:p>
        </p:txBody>
      </p:sp>
    </p:spTree>
    <p:extLst>
      <p:ext uri="{BB962C8B-B14F-4D97-AF65-F5344CB8AC3E}">
        <p14:creationId xmlns:p14="http://schemas.microsoft.com/office/powerpoint/2010/main" val="213490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AC62-9AD4-D99A-9774-047C4B61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5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4E863-F187-A59A-1979-B24057D8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3" y="1272210"/>
            <a:ext cx="11907981" cy="4904754"/>
          </a:xfrm>
        </p:spPr>
        <p:txBody>
          <a:bodyPr/>
          <a:lstStyle/>
          <a:p>
            <a:r>
              <a:rPr lang="en-US" dirty="0"/>
              <a:t>The scripts can be run both on Linux and Windows</a:t>
            </a:r>
          </a:p>
          <a:p>
            <a:pPr lvl="1"/>
            <a:r>
              <a:rPr lang="en-US" dirty="0"/>
              <a:t>Tested on Rocky 8.10, RHEL 8.10, and Windows 10</a:t>
            </a:r>
          </a:p>
          <a:p>
            <a:pPr lvl="1"/>
            <a:endParaRPr lang="en-US" dirty="0"/>
          </a:p>
          <a:p>
            <a:r>
              <a:rPr lang="en-US" dirty="0"/>
              <a:t>The scripts have been tested under the following strict dependencies for Windows,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Anaconda, Python 3.10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CUDA 11.8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cuDNN</a:t>
            </a:r>
            <a:r>
              <a:rPr lang="en-US" dirty="0"/>
              <a:t> 8.9.7 for CUDA 11.x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cuCIM</a:t>
            </a:r>
            <a:r>
              <a:rPr lang="en-US" dirty="0"/>
              <a:t> 21.08.01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Administrator access is necessary on Windows (but not for Linux).</a:t>
            </a:r>
          </a:p>
        </p:txBody>
      </p:sp>
    </p:spTree>
    <p:extLst>
      <p:ext uri="{BB962C8B-B14F-4D97-AF65-F5344CB8AC3E}">
        <p14:creationId xmlns:p14="http://schemas.microsoft.com/office/powerpoint/2010/main" val="97208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AC62-9AD4-D99A-9774-047C4B61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5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4E863-F187-A59A-1979-B24057D8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09" y="1295400"/>
            <a:ext cx="11907981" cy="4542127"/>
          </a:xfrm>
        </p:spPr>
        <p:txBody>
          <a:bodyPr/>
          <a:lstStyle/>
          <a:p>
            <a:r>
              <a:rPr lang="en-US" dirty="0"/>
              <a:t>Please make sure NVIDIA drivers are installed.</a:t>
            </a:r>
          </a:p>
          <a:p>
            <a:pPr lvl="1"/>
            <a:r>
              <a:rPr lang="en-US" dirty="0"/>
              <a:t>To check if latest NVIDIA drivers are installed, enter </a:t>
            </a:r>
            <a:r>
              <a:rPr lang="en-US" dirty="0" err="1"/>
              <a:t>nvidia-smi</a:t>
            </a:r>
            <a:r>
              <a:rPr lang="en-US" dirty="0"/>
              <a:t> in a </a:t>
            </a:r>
            <a:r>
              <a:rPr lang="en-US" dirty="0" err="1"/>
              <a:t>cmd</a:t>
            </a:r>
            <a:endParaRPr lang="en-US" dirty="0"/>
          </a:p>
          <a:p>
            <a:pPr lvl="1"/>
            <a:r>
              <a:rPr lang="en-US" dirty="0"/>
              <a:t>The output should show driver version (e.g. 552.44) and the graphics card model (e.g. GTX 1080Ti)</a:t>
            </a:r>
          </a:p>
          <a:p>
            <a:pPr lvl="1"/>
            <a:r>
              <a:rPr lang="en-US" dirty="0"/>
              <a:t>If drivers are not installed, download from here,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1B60F-AF04-1B5E-65A6-539C38D0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4" y="3235922"/>
            <a:ext cx="6209623" cy="3554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CEC6A3-9877-8221-6A50-483280964438}"/>
              </a:ext>
            </a:extLst>
          </p:cNvPr>
          <p:cNvSpPr txBox="1"/>
          <p:nvPr/>
        </p:nvSpPr>
        <p:spPr>
          <a:xfrm>
            <a:off x="990600" y="32575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https://www.nvidia.com/en-us/drivers/</a:t>
            </a:r>
          </a:p>
        </p:txBody>
      </p:sp>
    </p:spTree>
    <p:extLst>
      <p:ext uri="{BB962C8B-B14F-4D97-AF65-F5344CB8AC3E}">
        <p14:creationId xmlns:p14="http://schemas.microsoft.com/office/powerpoint/2010/main" val="9599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AC62-9AD4-D99A-9774-047C4B61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5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Download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4E863-F187-A59A-1979-B24057D8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3" y="1634836"/>
            <a:ext cx="11907981" cy="4542127"/>
          </a:xfrm>
        </p:spPr>
        <p:txBody>
          <a:bodyPr/>
          <a:lstStyle/>
          <a:p>
            <a:r>
              <a:rPr lang="en-US" dirty="0"/>
              <a:t>Download all dependencies from here,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one can also be individually downloaded if preferred,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Anaconda, Python 3.10,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CUDA 11.8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cuDNN</a:t>
            </a:r>
            <a:r>
              <a:rPr lang="en-US" dirty="0"/>
              <a:t> 8.9.7 for CUDA 11.x (free login required)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cuCIM</a:t>
            </a:r>
            <a:r>
              <a:rPr lang="en-US" dirty="0"/>
              <a:t> 21.08.01</a:t>
            </a:r>
          </a:p>
          <a:p>
            <a:pPr lvl="2"/>
            <a:r>
              <a:rPr lang="en-US" dirty="0"/>
              <a:t>See slice #22 for additional detail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BE30E-58AC-14DD-0073-574FD861F510}"/>
              </a:ext>
            </a:extLst>
          </p:cNvPr>
          <p:cNvSpPr txBox="1"/>
          <p:nvPr/>
        </p:nvSpPr>
        <p:spPr>
          <a:xfrm>
            <a:off x="1870362" y="2073671"/>
            <a:ext cx="8375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http://</a:t>
            </a:r>
            <a:r>
              <a:rPr lang="en-US" dirty="0" err="1">
                <a:solidFill>
                  <a:srgbClr val="3333FF"/>
                </a:solidFill>
              </a:rPr>
              <a:t>hpc.nih.gov</a:t>
            </a:r>
            <a:r>
              <a:rPr lang="en-US" dirty="0">
                <a:solidFill>
                  <a:srgbClr val="3333FF"/>
                </a:solidFill>
              </a:rPr>
              <a:t>/~NIMH_MHSNIR/</a:t>
            </a:r>
            <a:r>
              <a:rPr lang="en-US" dirty="0" err="1">
                <a:solidFill>
                  <a:srgbClr val="3333FF"/>
                </a:solidFill>
              </a:rPr>
              <a:t>dependencies_for_decon.zip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8AAE6-2EB7-27C3-27D4-4D22F216977B}"/>
              </a:ext>
            </a:extLst>
          </p:cNvPr>
          <p:cNvSpPr txBox="1"/>
          <p:nvPr/>
        </p:nvSpPr>
        <p:spPr>
          <a:xfrm>
            <a:off x="4107871" y="3133545"/>
            <a:ext cx="7994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https://repo.anaconda.com/archive/Anaconda3-2023.03-1-Windows-x86_64.exe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DB2C4-AD6D-407E-7CAC-19807E1D7443}"/>
              </a:ext>
            </a:extLst>
          </p:cNvPr>
          <p:cNvSpPr txBox="1"/>
          <p:nvPr/>
        </p:nvSpPr>
        <p:spPr>
          <a:xfrm>
            <a:off x="4045527" y="35028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https://developer.nvidia.com/cuda-11-8-0-download-archive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4378E-238D-B78B-0F9F-A72DA0FEF999}"/>
              </a:ext>
            </a:extLst>
          </p:cNvPr>
          <p:cNvSpPr txBox="1"/>
          <p:nvPr/>
        </p:nvSpPr>
        <p:spPr>
          <a:xfrm>
            <a:off x="7093527" y="3897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https://developer.nvidia.com/rdp/cudnn-archive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12586-E87F-C585-5DBF-FAABD9A15BAC}"/>
              </a:ext>
            </a:extLst>
          </p:cNvPr>
          <p:cNvSpPr txBox="1"/>
          <p:nvPr/>
        </p:nvSpPr>
        <p:spPr>
          <a:xfrm>
            <a:off x="4107871" y="4324576"/>
            <a:ext cx="659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https://github.com/rapidsai/cucim/releases/tag/v21.08.01</a:t>
            </a:r>
          </a:p>
        </p:txBody>
      </p:sp>
    </p:spTree>
    <p:extLst>
      <p:ext uri="{BB962C8B-B14F-4D97-AF65-F5344CB8AC3E}">
        <p14:creationId xmlns:p14="http://schemas.microsoft.com/office/powerpoint/2010/main" val="152905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90BD-5355-BB35-B69A-36AE7DCB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Install Dependencies - Anaconda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0A71-4BD6-106D-792D-AA6D084A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" y="1406236"/>
            <a:ext cx="11970327" cy="477072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Anaconda for all users  (requires administrator privilege)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4EA3A-DAD1-E59D-40FA-A23371DF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429" y="2208260"/>
            <a:ext cx="4686706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9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90BD-5355-BB35-B69A-36AE7DCB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Install Dependencies - Anaconda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0A71-4BD6-106D-792D-AA6D084A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" y="1406236"/>
            <a:ext cx="11970327" cy="4770727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The default installation location is C:\ProgramData\anaconda3. If Anaconda already exists there, choose a new location, e.g. C:\ProgramData\anaconda3.10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During installation, make sure to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Create start menu shortcuts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Register Anaconda as system Python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Clear cache upon completion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7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1722</Words>
  <Application>Microsoft Macintosh PowerPoint</Application>
  <PresentationFormat>Widescreen</PresentationFormat>
  <Paragraphs>208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Helvetica</vt:lpstr>
      <vt:lpstr>Times New Roman</vt:lpstr>
      <vt:lpstr>Wingdings</vt:lpstr>
      <vt:lpstr>Office Theme</vt:lpstr>
      <vt:lpstr>GPU based Deconvolution GUI on Windows</vt:lpstr>
      <vt:lpstr>Content</vt:lpstr>
      <vt:lpstr>Deconvolution GUI </vt:lpstr>
      <vt:lpstr>Prerequisites</vt:lpstr>
      <vt:lpstr>Dependencies</vt:lpstr>
      <vt:lpstr>Dependencies</vt:lpstr>
      <vt:lpstr>Download Dependencies</vt:lpstr>
      <vt:lpstr>Install Dependencies - Anaconda </vt:lpstr>
      <vt:lpstr>Install Dependencies - Anaconda </vt:lpstr>
      <vt:lpstr>Install Dependencies - Anaconda </vt:lpstr>
      <vt:lpstr>Install Dependencies – CUDA 11.8</vt:lpstr>
      <vt:lpstr>Install Dependencies – CUDA 11.8</vt:lpstr>
      <vt:lpstr>Install Dependencies - cuDNN</vt:lpstr>
      <vt:lpstr>Install Dependencies - cuDNN</vt:lpstr>
      <vt:lpstr>Install Other Dependencies</vt:lpstr>
      <vt:lpstr>Install Dependencies - cuCIM</vt:lpstr>
      <vt:lpstr>Install Dependencies - cuCIM</vt:lpstr>
      <vt:lpstr>Install Dependencies - cuCIM</vt:lpstr>
      <vt:lpstr>Why cuCIM 21.08.1?</vt:lpstr>
      <vt:lpstr>Final Installation Step</vt:lpstr>
      <vt:lpstr>Final Installation Step</vt:lpstr>
      <vt:lpstr>Content</vt:lpstr>
      <vt:lpstr>Deconvolution GUI</vt:lpstr>
      <vt:lpstr>Deconvolution Input &amp; Output</vt:lpstr>
      <vt:lpstr>Deconvolution</vt:lpstr>
      <vt:lpstr>How to get Theoretical PSF</vt:lpstr>
      <vt:lpstr>If Z resolution ≥ 5x the XY resolution </vt:lpstr>
      <vt:lpstr>Make PSF z Size Smaller</vt:lpstr>
      <vt:lpstr>Boundary Condition</vt:lpstr>
      <vt:lpstr>DeconWolf for Theoretical PSF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Denoising and Deconvolution GUI </dc:title>
  <dc:creator>Roy, Snehashis (NIH/NIMH) [E]</dc:creator>
  <cp:lastModifiedBy>Roy, Snehashis (NIH/NIMH) [E]</cp:lastModifiedBy>
  <cp:revision>105</cp:revision>
  <dcterms:created xsi:type="dcterms:W3CDTF">2024-10-26T21:06:16Z</dcterms:created>
  <dcterms:modified xsi:type="dcterms:W3CDTF">2025-06-11T15:41:59Z</dcterms:modified>
</cp:coreProperties>
</file>