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143"/>
    <a:srgbClr val="000000"/>
    <a:srgbClr val="385D8A"/>
    <a:srgbClr val="FAFAFA"/>
    <a:srgbClr val="F9F9F9"/>
    <a:srgbClr val="66B036"/>
    <a:srgbClr val="3C3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62A23-FD07-4792-9365-26FF47972085}" type="doc">
      <dgm:prSet loTypeId="urn:microsoft.com/office/officeart/2008/layout/VerticalCurvedList" loCatId="list" qsTypeId="urn:microsoft.com/office/officeart/2005/8/quickstyle/simple1#1" qsCatId="simple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5CCCDF16-BCFC-46CA-A8E4-09FB2AD3861B}">
      <dgm:prSet phldrT="[Texte]"/>
      <dgm:spPr/>
      <dgm:t>
        <a:bodyPr/>
        <a:lstStyle/>
        <a:p>
          <a:r>
            <a:rPr lang="fr-FR" b="1" dirty="0" smtClean="0">
              <a:solidFill>
                <a:schemeClr val="tx1"/>
              </a:solidFill>
            </a:rPr>
            <a:t>Installation</a:t>
          </a:r>
          <a:r>
            <a:rPr lang="fr-FR" dirty="0" smtClean="0">
              <a:solidFill>
                <a:schemeClr val="tx1"/>
              </a:solidFill>
            </a:rPr>
            <a:t> et </a:t>
          </a:r>
          <a:r>
            <a:rPr lang="fr-FR" b="1" dirty="0" smtClean="0">
              <a:solidFill>
                <a:schemeClr val="tx1"/>
              </a:solidFill>
            </a:rPr>
            <a:t>Configuration</a:t>
          </a:r>
          <a:r>
            <a:rPr lang="fr-FR" dirty="0" smtClean="0">
              <a:solidFill>
                <a:schemeClr val="tx1"/>
              </a:solidFill>
            </a:rPr>
            <a:t> des collecteurs</a:t>
          </a:r>
          <a:endParaRPr lang="fr-FR" dirty="0">
            <a:solidFill>
              <a:schemeClr val="tx1"/>
            </a:solidFill>
          </a:endParaRPr>
        </a:p>
      </dgm:t>
    </dgm:pt>
    <dgm:pt modelId="{31AD886E-E523-419F-9717-5D4D34247D86}" type="parTrans" cxnId="{5B60A082-51E8-4C9C-9D82-00CFE76021C2}">
      <dgm:prSet/>
      <dgm:spPr/>
      <dgm:t>
        <a:bodyPr/>
        <a:lstStyle/>
        <a:p>
          <a:endParaRPr lang="fr-FR"/>
        </a:p>
      </dgm:t>
    </dgm:pt>
    <dgm:pt modelId="{81F4A881-91C5-473D-BE99-706B027DB25C}" type="sibTrans" cxnId="{5B60A082-51E8-4C9C-9D82-00CFE76021C2}">
      <dgm:prSet/>
      <dgm:spPr/>
      <dgm:t>
        <a:bodyPr/>
        <a:lstStyle/>
        <a:p>
          <a:endParaRPr lang="fr-FR"/>
        </a:p>
      </dgm:t>
    </dgm:pt>
    <dgm:pt modelId="{ED9B9503-3312-4A25-954B-62807CECBFE4}">
      <dgm:prSet phldrT="[Texte]"/>
      <dgm:spPr/>
      <dgm:t>
        <a:bodyPr/>
        <a:lstStyle/>
        <a:p>
          <a:r>
            <a:rPr lang="fr-FR" b="1" dirty="0" smtClean="0">
              <a:solidFill>
                <a:schemeClr val="tx1"/>
              </a:solidFill>
            </a:rPr>
            <a:t>Supervision</a:t>
          </a:r>
          <a:r>
            <a:rPr lang="fr-FR" dirty="0" smtClean="0">
              <a:solidFill>
                <a:schemeClr val="tx1"/>
              </a:solidFill>
            </a:rPr>
            <a:t> et </a:t>
          </a:r>
          <a:r>
            <a:rPr lang="fr-FR" b="1" dirty="0" smtClean="0">
              <a:solidFill>
                <a:schemeClr val="tx1"/>
              </a:solidFill>
            </a:rPr>
            <a:t>Communication</a:t>
          </a:r>
          <a:r>
            <a:rPr lang="fr-FR" dirty="0" smtClean="0">
              <a:solidFill>
                <a:schemeClr val="tx1"/>
              </a:solidFill>
            </a:rPr>
            <a:t> via Superviseur</a:t>
          </a:r>
          <a:endParaRPr lang="fr-FR" dirty="0">
            <a:solidFill>
              <a:schemeClr val="tx1"/>
            </a:solidFill>
          </a:endParaRPr>
        </a:p>
      </dgm:t>
    </dgm:pt>
    <dgm:pt modelId="{8FAF30DD-A6F3-4243-BDD0-8F3F90AD7443}" type="parTrans" cxnId="{5A6051E2-2AC0-4648-8A6D-B98759CBEAFD}">
      <dgm:prSet/>
      <dgm:spPr/>
      <dgm:t>
        <a:bodyPr/>
        <a:lstStyle/>
        <a:p>
          <a:endParaRPr lang="fr-FR"/>
        </a:p>
      </dgm:t>
    </dgm:pt>
    <dgm:pt modelId="{3ACCD2B4-6FBF-4756-B0A3-A28A3DE2488F}" type="sibTrans" cxnId="{5A6051E2-2AC0-4648-8A6D-B98759CBEAFD}">
      <dgm:prSet/>
      <dgm:spPr/>
      <dgm:t>
        <a:bodyPr/>
        <a:lstStyle/>
        <a:p>
          <a:endParaRPr lang="fr-FR"/>
        </a:p>
      </dgm:t>
    </dgm:pt>
    <dgm:pt modelId="{51F7A2F8-6057-4320-B393-FF21BAE2D011}">
      <dgm:prSet phldrT="[Texte]"/>
      <dgm:spPr/>
      <dgm:t>
        <a:bodyPr/>
        <a:lstStyle/>
        <a:p>
          <a:r>
            <a:rPr lang="fr-FR" b="1" dirty="0" smtClean="0">
              <a:solidFill>
                <a:schemeClr val="tx1"/>
              </a:solidFill>
            </a:rPr>
            <a:t>Configuration</a:t>
          </a:r>
          <a:r>
            <a:rPr lang="fr-FR" dirty="0" smtClean="0">
              <a:solidFill>
                <a:schemeClr val="tx1"/>
              </a:solidFill>
            </a:rPr>
            <a:t> des collecteurs via Superviseur</a:t>
          </a:r>
          <a:endParaRPr lang="fr-FR" dirty="0">
            <a:solidFill>
              <a:schemeClr val="tx1"/>
            </a:solidFill>
          </a:endParaRPr>
        </a:p>
      </dgm:t>
    </dgm:pt>
    <dgm:pt modelId="{300A6CD9-0C5C-43C0-A304-63F512BC296A}" type="parTrans" cxnId="{02FC43F4-23D4-4A59-88DD-5257ED71A487}">
      <dgm:prSet/>
      <dgm:spPr/>
      <dgm:t>
        <a:bodyPr/>
        <a:lstStyle/>
        <a:p>
          <a:endParaRPr lang="fr-FR"/>
        </a:p>
      </dgm:t>
    </dgm:pt>
    <dgm:pt modelId="{0BE5E21C-995B-4765-BB6D-5CAB287F7A2C}" type="sibTrans" cxnId="{02FC43F4-23D4-4A59-88DD-5257ED71A487}">
      <dgm:prSet/>
      <dgm:spPr/>
      <dgm:t>
        <a:bodyPr/>
        <a:lstStyle/>
        <a:p>
          <a:endParaRPr lang="fr-FR"/>
        </a:p>
      </dgm:t>
    </dgm:pt>
    <dgm:pt modelId="{47CDD7DF-2C5F-456F-960E-E8ECC4AED219}">
      <dgm:prSet/>
      <dgm:spPr/>
      <dgm:t>
        <a:bodyPr/>
        <a:lstStyle/>
        <a:p>
          <a:r>
            <a:rPr lang="fr-FR" b="1" dirty="0" smtClean="0">
              <a:solidFill>
                <a:schemeClr val="tx1"/>
              </a:solidFill>
            </a:rPr>
            <a:t>Gestion</a:t>
          </a:r>
          <a:r>
            <a:rPr lang="fr-FR" dirty="0" smtClean="0">
              <a:solidFill>
                <a:schemeClr val="tx1"/>
              </a:solidFill>
            </a:rPr>
            <a:t> des fichiers de configuration via Superviseur </a:t>
          </a:r>
        </a:p>
      </dgm:t>
    </dgm:pt>
    <dgm:pt modelId="{89F8E2DE-EA8D-4DF3-8A5D-B29EFF1383B9}" type="parTrans" cxnId="{31B69C7C-DA7B-415B-BE7A-2E8F52419D0D}">
      <dgm:prSet/>
      <dgm:spPr/>
      <dgm:t>
        <a:bodyPr/>
        <a:lstStyle/>
        <a:p>
          <a:endParaRPr lang="fr-FR"/>
        </a:p>
      </dgm:t>
    </dgm:pt>
    <dgm:pt modelId="{EC62DD64-322A-4932-B63E-6E620E595A45}" type="sibTrans" cxnId="{31B69C7C-DA7B-415B-BE7A-2E8F52419D0D}">
      <dgm:prSet/>
      <dgm:spPr/>
      <dgm:t>
        <a:bodyPr/>
        <a:lstStyle/>
        <a:p>
          <a:endParaRPr lang="fr-FR"/>
        </a:p>
      </dgm:t>
    </dgm:pt>
    <dgm:pt modelId="{D12B4418-B7B6-441A-A275-AA2364E0C673}" type="pres">
      <dgm:prSet presAssocID="{3AE62A23-FD07-4792-9365-26FF4797208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B7817759-F0DC-4F45-BAF0-8F73D5F5D5E2}" type="pres">
      <dgm:prSet presAssocID="{3AE62A23-FD07-4792-9365-26FF47972085}" presName="Name1" presStyleCnt="0"/>
      <dgm:spPr/>
    </dgm:pt>
    <dgm:pt modelId="{DC4612D6-1CF0-4B45-A7EB-5F4C03258E70}" type="pres">
      <dgm:prSet presAssocID="{3AE62A23-FD07-4792-9365-26FF47972085}" presName="cycle" presStyleCnt="0"/>
      <dgm:spPr/>
    </dgm:pt>
    <dgm:pt modelId="{F0F04AB2-D836-4585-9188-EF03F2A960FD}" type="pres">
      <dgm:prSet presAssocID="{3AE62A23-FD07-4792-9365-26FF47972085}" presName="srcNode" presStyleLbl="node1" presStyleIdx="0" presStyleCnt="4"/>
      <dgm:spPr/>
    </dgm:pt>
    <dgm:pt modelId="{4DACC1F7-B34C-4EB4-8FBD-94C394B173DC}" type="pres">
      <dgm:prSet presAssocID="{3AE62A23-FD07-4792-9365-26FF47972085}" presName="conn" presStyleLbl="parChTrans1D2" presStyleIdx="0" presStyleCnt="1"/>
      <dgm:spPr/>
      <dgm:t>
        <a:bodyPr/>
        <a:lstStyle/>
        <a:p>
          <a:endParaRPr lang="fr-FR"/>
        </a:p>
      </dgm:t>
    </dgm:pt>
    <dgm:pt modelId="{7C33C8B7-8D35-4AB1-B370-0129D36101C8}" type="pres">
      <dgm:prSet presAssocID="{3AE62A23-FD07-4792-9365-26FF47972085}" presName="extraNode" presStyleLbl="node1" presStyleIdx="0" presStyleCnt="4"/>
      <dgm:spPr/>
    </dgm:pt>
    <dgm:pt modelId="{0453EA88-FDF4-42A4-AC7E-6C2E4609D8BD}" type="pres">
      <dgm:prSet presAssocID="{3AE62A23-FD07-4792-9365-26FF47972085}" presName="dstNode" presStyleLbl="node1" presStyleIdx="0" presStyleCnt="4"/>
      <dgm:spPr/>
    </dgm:pt>
    <dgm:pt modelId="{5EE126B9-AA17-4EC7-B51B-948CE17C575F}" type="pres">
      <dgm:prSet presAssocID="{5CCCDF16-BCFC-46CA-A8E4-09FB2AD3861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26F4BF-AFCB-4A52-9A7D-7F9D9583B2FF}" type="pres">
      <dgm:prSet presAssocID="{5CCCDF16-BCFC-46CA-A8E4-09FB2AD3861B}" presName="accent_1" presStyleCnt="0"/>
      <dgm:spPr/>
    </dgm:pt>
    <dgm:pt modelId="{76B3918D-BEB6-4EDB-8F81-73199F524278}" type="pres">
      <dgm:prSet presAssocID="{5CCCDF16-BCFC-46CA-A8E4-09FB2AD3861B}" presName="accentRepeatNode" presStyleLbl="solidFgAcc1" presStyleIdx="0" presStyleCnt="4"/>
      <dgm:spPr/>
    </dgm:pt>
    <dgm:pt modelId="{2DB39661-31A1-4BEB-9256-FCC1BB541513}" type="pres">
      <dgm:prSet presAssocID="{51F7A2F8-6057-4320-B393-FF21BAE2D01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65C1B8-5121-42A0-977D-E4ECF5F5FF2A}" type="pres">
      <dgm:prSet presAssocID="{51F7A2F8-6057-4320-B393-FF21BAE2D011}" presName="accent_2" presStyleCnt="0"/>
      <dgm:spPr/>
    </dgm:pt>
    <dgm:pt modelId="{9EDDACAF-1F54-40B3-A6C7-2DFADBB8B3CB}" type="pres">
      <dgm:prSet presAssocID="{51F7A2F8-6057-4320-B393-FF21BAE2D011}" presName="accentRepeatNode" presStyleLbl="solidFgAcc1" presStyleIdx="1" presStyleCnt="4"/>
      <dgm:spPr/>
    </dgm:pt>
    <dgm:pt modelId="{97CCE1A6-A4F3-48D7-9588-D96308B028BF}" type="pres">
      <dgm:prSet presAssocID="{47CDD7DF-2C5F-456F-960E-E8ECC4AED21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99CDB0-F68B-4652-B6D4-F71D0E6EC770}" type="pres">
      <dgm:prSet presAssocID="{47CDD7DF-2C5F-456F-960E-E8ECC4AED219}" presName="accent_3" presStyleCnt="0"/>
      <dgm:spPr/>
    </dgm:pt>
    <dgm:pt modelId="{9ADAD002-2DF8-42DC-87F7-B63F77D63411}" type="pres">
      <dgm:prSet presAssocID="{47CDD7DF-2C5F-456F-960E-E8ECC4AED219}" presName="accentRepeatNode" presStyleLbl="solidFgAcc1" presStyleIdx="2" presStyleCnt="4"/>
      <dgm:spPr/>
    </dgm:pt>
    <dgm:pt modelId="{DFED0C72-54EF-42E7-B097-D023CD97688F}" type="pres">
      <dgm:prSet presAssocID="{ED9B9503-3312-4A25-954B-62807CECBFE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8F31B2-6739-401A-94B9-E9E99E7322AB}" type="pres">
      <dgm:prSet presAssocID="{ED9B9503-3312-4A25-954B-62807CECBFE4}" presName="accent_4" presStyleCnt="0"/>
      <dgm:spPr/>
    </dgm:pt>
    <dgm:pt modelId="{9A8E5DF4-706F-428F-AE4B-42757C62A929}" type="pres">
      <dgm:prSet presAssocID="{ED9B9503-3312-4A25-954B-62807CECBFE4}" presName="accentRepeatNode" presStyleLbl="solidFgAcc1" presStyleIdx="3" presStyleCnt="4"/>
      <dgm:spPr/>
    </dgm:pt>
  </dgm:ptLst>
  <dgm:cxnLst>
    <dgm:cxn modelId="{31B69C7C-DA7B-415B-BE7A-2E8F52419D0D}" srcId="{3AE62A23-FD07-4792-9365-26FF47972085}" destId="{47CDD7DF-2C5F-456F-960E-E8ECC4AED219}" srcOrd="2" destOrd="0" parTransId="{89F8E2DE-EA8D-4DF3-8A5D-B29EFF1383B9}" sibTransId="{EC62DD64-322A-4932-B63E-6E620E595A45}"/>
    <dgm:cxn modelId="{D66F250B-DA18-4234-9674-D4E40D670CD9}" type="presOf" srcId="{3AE62A23-FD07-4792-9365-26FF47972085}" destId="{D12B4418-B7B6-441A-A275-AA2364E0C673}" srcOrd="0" destOrd="0" presId="urn:microsoft.com/office/officeart/2008/layout/VerticalCurvedList"/>
    <dgm:cxn modelId="{5A6051E2-2AC0-4648-8A6D-B98759CBEAFD}" srcId="{3AE62A23-FD07-4792-9365-26FF47972085}" destId="{ED9B9503-3312-4A25-954B-62807CECBFE4}" srcOrd="3" destOrd="0" parTransId="{8FAF30DD-A6F3-4243-BDD0-8F3F90AD7443}" sibTransId="{3ACCD2B4-6FBF-4756-B0A3-A28A3DE2488F}"/>
    <dgm:cxn modelId="{5B60A082-51E8-4C9C-9D82-00CFE76021C2}" srcId="{3AE62A23-FD07-4792-9365-26FF47972085}" destId="{5CCCDF16-BCFC-46CA-A8E4-09FB2AD3861B}" srcOrd="0" destOrd="0" parTransId="{31AD886E-E523-419F-9717-5D4D34247D86}" sibTransId="{81F4A881-91C5-473D-BE99-706B027DB25C}"/>
    <dgm:cxn modelId="{0A4BCC64-7F6E-438D-8D2D-67A9F31648D4}" type="presOf" srcId="{5CCCDF16-BCFC-46CA-A8E4-09FB2AD3861B}" destId="{5EE126B9-AA17-4EC7-B51B-948CE17C575F}" srcOrd="0" destOrd="0" presId="urn:microsoft.com/office/officeart/2008/layout/VerticalCurvedList"/>
    <dgm:cxn modelId="{D76C56AC-2937-4DF7-ACCF-515246D9B9C8}" type="presOf" srcId="{51F7A2F8-6057-4320-B393-FF21BAE2D011}" destId="{2DB39661-31A1-4BEB-9256-FCC1BB541513}" srcOrd="0" destOrd="0" presId="urn:microsoft.com/office/officeart/2008/layout/VerticalCurvedList"/>
    <dgm:cxn modelId="{A231215B-3FBD-46A1-AB8D-7DA79E30FD6A}" type="presOf" srcId="{ED9B9503-3312-4A25-954B-62807CECBFE4}" destId="{DFED0C72-54EF-42E7-B097-D023CD97688F}" srcOrd="0" destOrd="0" presId="urn:microsoft.com/office/officeart/2008/layout/VerticalCurvedList"/>
    <dgm:cxn modelId="{02FC43F4-23D4-4A59-88DD-5257ED71A487}" srcId="{3AE62A23-FD07-4792-9365-26FF47972085}" destId="{51F7A2F8-6057-4320-B393-FF21BAE2D011}" srcOrd="1" destOrd="0" parTransId="{300A6CD9-0C5C-43C0-A304-63F512BC296A}" sibTransId="{0BE5E21C-995B-4765-BB6D-5CAB287F7A2C}"/>
    <dgm:cxn modelId="{CDD58F13-BCB9-472E-B73A-563670D87DD2}" type="presOf" srcId="{81F4A881-91C5-473D-BE99-706B027DB25C}" destId="{4DACC1F7-B34C-4EB4-8FBD-94C394B173DC}" srcOrd="0" destOrd="0" presId="urn:microsoft.com/office/officeart/2008/layout/VerticalCurvedList"/>
    <dgm:cxn modelId="{1939E131-05F6-4CCC-996C-08992D21964C}" type="presOf" srcId="{47CDD7DF-2C5F-456F-960E-E8ECC4AED219}" destId="{97CCE1A6-A4F3-48D7-9588-D96308B028BF}" srcOrd="0" destOrd="0" presId="urn:microsoft.com/office/officeart/2008/layout/VerticalCurvedList"/>
    <dgm:cxn modelId="{29A22DE6-10DA-4D4D-9C26-597C1235E5F7}" type="presParOf" srcId="{D12B4418-B7B6-441A-A275-AA2364E0C673}" destId="{B7817759-F0DC-4F45-BAF0-8F73D5F5D5E2}" srcOrd="0" destOrd="0" presId="urn:microsoft.com/office/officeart/2008/layout/VerticalCurvedList"/>
    <dgm:cxn modelId="{4DA6719D-D2F1-4196-B99E-F880A71AFA01}" type="presParOf" srcId="{B7817759-F0DC-4F45-BAF0-8F73D5F5D5E2}" destId="{DC4612D6-1CF0-4B45-A7EB-5F4C03258E70}" srcOrd="0" destOrd="0" presId="urn:microsoft.com/office/officeart/2008/layout/VerticalCurvedList"/>
    <dgm:cxn modelId="{B9120C43-4665-423B-A1E3-9619E4490932}" type="presParOf" srcId="{DC4612D6-1CF0-4B45-A7EB-5F4C03258E70}" destId="{F0F04AB2-D836-4585-9188-EF03F2A960FD}" srcOrd="0" destOrd="0" presId="urn:microsoft.com/office/officeart/2008/layout/VerticalCurvedList"/>
    <dgm:cxn modelId="{57DBF248-5782-4BDC-A050-D37F566840C4}" type="presParOf" srcId="{DC4612D6-1CF0-4B45-A7EB-5F4C03258E70}" destId="{4DACC1F7-B34C-4EB4-8FBD-94C394B173DC}" srcOrd="1" destOrd="0" presId="urn:microsoft.com/office/officeart/2008/layout/VerticalCurvedList"/>
    <dgm:cxn modelId="{80EF88EC-BA15-401F-BF4F-C90DFBC42FD6}" type="presParOf" srcId="{DC4612D6-1CF0-4B45-A7EB-5F4C03258E70}" destId="{7C33C8B7-8D35-4AB1-B370-0129D36101C8}" srcOrd="2" destOrd="0" presId="urn:microsoft.com/office/officeart/2008/layout/VerticalCurvedList"/>
    <dgm:cxn modelId="{AD6F908E-9540-4ADA-8F67-42BF31ADDBD0}" type="presParOf" srcId="{DC4612D6-1CF0-4B45-A7EB-5F4C03258E70}" destId="{0453EA88-FDF4-42A4-AC7E-6C2E4609D8BD}" srcOrd="3" destOrd="0" presId="urn:microsoft.com/office/officeart/2008/layout/VerticalCurvedList"/>
    <dgm:cxn modelId="{0111C6C8-4949-4CEC-AAA8-BA9728F02CD0}" type="presParOf" srcId="{B7817759-F0DC-4F45-BAF0-8F73D5F5D5E2}" destId="{5EE126B9-AA17-4EC7-B51B-948CE17C575F}" srcOrd="1" destOrd="0" presId="urn:microsoft.com/office/officeart/2008/layout/VerticalCurvedList"/>
    <dgm:cxn modelId="{E7640633-01A8-4E51-AC0C-7922354262C0}" type="presParOf" srcId="{B7817759-F0DC-4F45-BAF0-8F73D5F5D5E2}" destId="{E226F4BF-AFCB-4A52-9A7D-7F9D9583B2FF}" srcOrd="2" destOrd="0" presId="urn:microsoft.com/office/officeart/2008/layout/VerticalCurvedList"/>
    <dgm:cxn modelId="{01E50F55-71D1-473A-B30E-D901470753A1}" type="presParOf" srcId="{E226F4BF-AFCB-4A52-9A7D-7F9D9583B2FF}" destId="{76B3918D-BEB6-4EDB-8F81-73199F524278}" srcOrd="0" destOrd="0" presId="urn:microsoft.com/office/officeart/2008/layout/VerticalCurvedList"/>
    <dgm:cxn modelId="{8E7E44EC-29EA-4413-B9B2-9077DAC97AF4}" type="presParOf" srcId="{B7817759-F0DC-4F45-BAF0-8F73D5F5D5E2}" destId="{2DB39661-31A1-4BEB-9256-FCC1BB541513}" srcOrd="3" destOrd="0" presId="urn:microsoft.com/office/officeart/2008/layout/VerticalCurvedList"/>
    <dgm:cxn modelId="{A740FF64-3CE1-49C4-9C34-64DD6B3E970C}" type="presParOf" srcId="{B7817759-F0DC-4F45-BAF0-8F73D5F5D5E2}" destId="{D165C1B8-5121-42A0-977D-E4ECF5F5FF2A}" srcOrd="4" destOrd="0" presId="urn:microsoft.com/office/officeart/2008/layout/VerticalCurvedList"/>
    <dgm:cxn modelId="{3B034798-8E21-4B55-8B2F-DCA914AC9914}" type="presParOf" srcId="{D165C1B8-5121-42A0-977D-E4ECF5F5FF2A}" destId="{9EDDACAF-1F54-40B3-A6C7-2DFADBB8B3CB}" srcOrd="0" destOrd="0" presId="urn:microsoft.com/office/officeart/2008/layout/VerticalCurvedList"/>
    <dgm:cxn modelId="{2A8653B8-85FB-4404-A1C3-1972087B3358}" type="presParOf" srcId="{B7817759-F0DC-4F45-BAF0-8F73D5F5D5E2}" destId="{97CCE1A6-A4F3-48D7-9588-D96308B028BF}" srcOrd="5" destOrd="0" presId="urn:microsoft.com/office/officeart/2008/layout/VerticalCurvedList"/>
    <dgm:cxn modelId="{30A6D5D2-6B52-4D08-AF69-509C0FB456F4}" type="presParOf" srcId="{B7817759-F0DC-4F45-BAF0-8F73D5F5D5E2}" destId="{1D99CDB0-F68B-4652-B6D4-F71D0E6EC770}" srcOrd="6" destOrd="0" presId="urn:microsoft.com/office/officeart/2008/layout/VerticalCurvedList"/>
    <dgm:cxn modelId="{971E4E86-CEFD-43C8-AF4F-1AC79E2DEBDD}" type="presParOf" srcId="{1D99CDB0-F68B-4652-B6D4-F71D0E6EC770}" destId="{9ADAD002-2DF8-42DC-87F7-B63F77D63411}" srcOrd="0" destOrd="0" presId="urn:microsoft.com/office/officeart/2008/layout/VerticalCurvedList"/>
    <dgm:cxn modelId="{E7B1B377-70C6-4F1D-B99D-7A5425C53541}" type="presParOf" srcId="{B7817759-F0DC-4F45-BAF0-8F73D5F5D5E2}" destId="{DFED0C72-54EF-42E7-B097-D023CD97688F}" srcOrd="7" destOrd="0" presId="urn:microsoft.com/office/officeart/2008/layout/VerticalCurvedList"/>
    <dgm:cxn modelId="{46951D20-516D-4427-A196-8CF51D40F743}" type="presParOf" srcId="{B7817759-F0DC-4F45-BAF0-8F73D5F5D5E2}" destId="{E38F31B2-6739-401A-94B9-E9E99E7322AB}" srcOrd="8" destOrd="0" presId="urn:microsoft.com/office/officeart/2008/layout/VerticalCurvedList"/>
    <dgm:cxn modelId="{12DDD95E-E0EB-451A-B412-500FAFEE13CF}" type="presParOf" srcId="{E38F31B2-6739-401A-94B9-E9E99E7322AB}" destId="{9A8E5DF4-706F-428F-AE4B-42757C62A92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-17463" y="0"/>
            <a:ext cx="12231688" cy="6856413"/>
            <a:chOff x="-16934" y="0"/>
            <a:chExt cx="12231160" cy="6856214"/>
          </a:xfrm>
        </p:grpSpPr>
        <p:pic>
          <p:nvPicPr>
            <p:cNvPr id="5" name="Picture 15" descr="HD-PanelTitleR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12188825" cy="6856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6" descr="HDRibbonTitle-UniformTrim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16934" y="3147609"/>
              <a:ext cx="2478024" cy="612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9" descr="HDRibbonTitle-UniformTrim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736202" y="3147609"/>
              <a:ext cx="2478024" cy="612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9" name="Straight Connector 14"/>
          <p:cNvCxnSpPr/>
          <p:nvPr/>
        </p:nvCxnSpPr>
        <p:spPr>
          <a:xfrm>
            <a:off x="2692400" y="3522663"/>
            <a:ext cx="68151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4000">
                <a:effectLst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30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538" y="5037138"/>
            <a:ext cx="896937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01/03/2016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400" y="5037138"/>
            <a:ext cx="52149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BRUYERE John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675" y="5037138"/>
            <a:ext cx="550863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&lt;2&gt;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4DE4F-6803-43B5-925C-F79B51AF4618}" type="datetimeFigureOut">
              <a:rPr lang="en-US"/>
              <a:pPr>
                <a:defRPr/>
              </a:pPr>
              <a:t>3/2/2016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B491F-9A2D-4692-BD91-26BC9CD92C7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395413" y="4140200"/>
            <a:ext cx="94075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78822-F53D-4AD8-B707-B63D08098780}" type="datetimeFigureOut">
              <a:rPr lang="en-US"/>
              <a:pPr>
                <a:defRPr/>
              </a:pPr>
              <a:t>3/2/2016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DB75C-9D62-4AA2-9858-713436BF4FA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862013" y="879475"/>
            <a:ext cx="609600" cy="585788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10599738" y="2827338"/>
            <a:ext cx="609600" cy="585787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atin typeface="+mn-lt"/>
                <a:cs typeface="+mn-cs"/>
              </a:rPr>
              <a:t>”</a:t>
            </a:r>
          </a:p>
        </p:txBody>
      </p:sp>
      <p:cxnSp>
        <p:nvCxnSpPr>
          <p:cNvPr id="7" name="Straight Connector 18"/>
          <p:cNvCxnSpPr/>
          <p:nvPr/>
        </p:nvCxnSpPr>
        <p:spPr>
          <a:xfrm>
            <a:off x="1395413" y="4140200"/>
            <a:ext cx="94075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85DA5-B17E-48B1-B509-5831AE2136EA}" type="datetimeFigureOut">
              <a:rPr lang="en-US"/>
              <a:pPr>
                <a:defRPr/>
              </a:pPr>
              <a:t>3/2/2016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65105-71C7-493D-88FA-44E3BB53E70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7E479-39DF-4C6F-99FD-C5E5C54E787F}" type="datetimeFigureOut">
              <a:rPr lang="en-US"/>
              <a:pPr>
                <a:defRPr/>
              </a:pPr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DE0E4-8D1C-47CB-AA80-49730B6CAA4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/>
          <p:nvPr/>
        </p:nvSpPr>
        <p:spPr>
          <a:xfrm>
            <a:off x="862013" y="879475"/>
            <a:ext cx="609600" cy="585788"/>
          </a:xfrm>
          <a:prstGeom prst="rect">
            <a:avLst/>
          </a:prstGeom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12"/>
          <p:cNvSpPr txBox="1"/>
          <p:nvPr/>
        </p:nvSpPr>
        <p:spPr>
          <a:xfrm>
            <a:off x="10599738" y="2598738"/>
            <a:ext cx="609600" cy="585787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dirty="0">
                <a:latin typeface="+mn-lt"/>
                <a:cs typeface="+mn-cs"/>
              </a:rPr>
              <a:t>”</a:t>
            </a:r>
          </a:p>
        </p:txBody>
      </p:sp>
      <p:cxnSp>
        <p:nvCxnSpPr>
          <p:cNvPr id="7" name="Straight Connector 25"/>
          <p:cNvCxnSpPr/>
          <p:nvPr/>
        </p:nvCxnSpPr>
        <p:spPr>
          <a:xfrm>
            <a:off x="1395413" y="3429000"/>
            <a:ext cx="94075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D7072-6FBD-4C37-87A5-59DC05DDC0B9}" type="datetimeFigureOut">
              <a:rPr lang="en-US"/>
              <a:pPr>
                <a:defRPr/>
              </a:pPr>
              <a:t>3/2/2016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8E78B-CF94-41D5-BF3B-F735E261FF2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395413" y="3429000"/>
            <a:ext cx="94075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00617-9513-4AE1-9D73-C3C05D812CEA}" type="datetimeFigureOut">
              <a:rPr lang="en-US"/>
              <a:pPr>
                <a:defRPr/>
              </a:pPr>
              <a:t>3/2/2016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87B6A-2A09-4A78-A320-813101AE301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395413" y="2420938"/>
            <a:ext cx="94075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FEABD-534D-41A8-8C56-B14034DF4DF4}" type="datetimeFigureOut">
              <a:rPr lang="en-US"/>
              <a:pPr>
                <a:defRPr/>
              </a:pPr>
              <a:t>3/2/2016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549D5-E8DE-43B3-9AFF-199F47D6B1C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886460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82494-B86B-43A9-B5E7-098661968650}" type="datetimeFigureOut">
              <a:rPr lang="en-US"/>
              <a:pPr>
                <a:defRPr/>
              </a:pPr>
              <a:t>3/2/2016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5B514-6D36-443E-A4AE-B2888E031C6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395413" y="2420938"/>
            <a:ext cx="94075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B869D-B97D-440D-967C-BAE65D67757B}" type="datetimeFigureOut">
              <a:rPr lang="en-US"/>
              <a:pPr>
                <a:defRPr/>
              </a:pPr>
              <a:t>3/2/2016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E0C4-75B0-4BC8-9881-C04C14434E3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5"/>
          <p:cNvCxnSpPr/>
          <p:nvPr/>
        </p:nvCxnSpPr>
        <p:spPr>
          <a:xfrm>
            <a:off x="2012950" y="3709988"/>
            <a:ext cx="81629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5D013-53EB-4041-892A-A7C9206DC206}" type="datetimeFigureOut">
              <a:rPr lang="en-US"/>
              <a:pPr>
                <a:defRPr/>
              </a:pPr>
              <a:t>3/2/2016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82061-805A-45B2-A0EC-DA1A67BE52F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395413" y="2420938"/>
            <a:ext cx="94075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692B8-DDBC-4C1C-B554-F6458A346926}" type="datetimeFigureOut">
              <a:rPr lang="en-US"/>
              <a:pPr>
                <a:defRPr/>
              </a:pPr>
              <a:t>3/2/2016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F0C0D-F83C-4A7E-A3DE-106CC94A3BF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7"/>
          <p:cNvCxnSpPr/>
          <p:nvPr/>
        </p:nvCxnSpPr>
        <p:spPr>
          <a:xfrm>
            <a:off x="1395413" y="2420938"/>
            <a:ext cx="94075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062F6-B48C-45A2-84A1-E9BD66D78172}" type="datetimeFigureOut">
              <a:rPr lang="en-US"/>
              <a:pPr>
                <a:defRPr/>
              </a:pPr>
              <a:t>3/2/2016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E6BA5-8D03-4EB2-9EB0-EC05B8D6F26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395413" y="2420938"/>
            <a:ext cx="94075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6AEF9-2B27-4A7B-92B6-1F6816151F16}" type="datetimeFigureOut">
              <a:rPr lang="en-US"/>
              <a:pPr>
                <a:defRPr/>
              </a:pPr>
              <a:t>3/2/2016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7BA69-BC83-499F-AE9C-21806AD11CF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B3FB9-2B53-436D-8B53-C7195135B9CF}" type="datetimeFigureOut">
              <a:rPr lang="en-US"/>
              <a:pPr>
                <a:defRPr/>
              </a:pPr>
              <a:t>3/2/2016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36E27-4D5A-4A31-B791-361B4B9C0B9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395413" y="2913063"/>
            <a:ext cx="35147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F2454-E7F1-4BB2-86EE-3D78C3948F2B}" type="datetimeFigureOut">
              <a:rPr lang="en-US"/>
              <a:pPr>
                <a:defRPr/>
              </a:pPr>
              <a:t>3/2/2016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5F63E-E735-48A7-99E8-0DBE6B6C45A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7B284-C69C-4C50-B19A-9D00F4AB810A}" type="datetimeFigureOut">
              <a:rPr lang="en-US"/>
              <a:pPr>
                <a:defRPr/>
              </a:pPr>
              <a:t>3/2/2016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063AF-62F6-4D61-AC28-CADFB9141AE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-15875" y="0"/>
            <a:ext cx="12230100" cy="6856413"/>
            <a:chOff x="-15736" y="0"/>
            <a:chExt cx="12229962" cy="6856214"/>
          </a:xfrm>
        </p:grpSpPr>
        <p:pic>
          <p:nvPicPr>
            <p:cNvPr id="1032" name="Picture 7" descr="HD-PanelContent.png"/>
            <p:cNvPicPr>
              <a:picLocks noChangeAspect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0" y="0"/>
              <a:ext cx="12188825" cy="6856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-15736" y="3153832"/>
              <a:ext cx="777240" cy="60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11436986" y="3153832"/>
              <a:ext cx="777240" cy="60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295400" y="982663"/>
            <a:ext cx="9601200" cy="130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5400" y="2557463"/>
            <a:ext cx="9601200" cy="331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275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fld id="{050F5DC4-9135-49B4-BCCC-D7E4D2683BD9}" type="datetimeFigureOut">
              <a:rPr lang="en-US"/>
              <a:pPr>
                <a:defRPr/>
              </a:pPr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5969000"/>
            <a:ext cx="7305675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675" y="5969000"/>
            <a:ext cx="542925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fld id="{58498B8C-6256-4AAC-831F-DAF288BE642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65" r:id="rId7"/>
    <p:sldLayoutId id="2147483672" r:id="rId8"/>
    <p:sldLayoutId id="2147483664" r:id="rId9"/>
    <p:sldLayoutId id="2147483663" r:id="rId10"/>
    <p:sldLayoutId id="2147483673" r:id="rId11"/>
    <p:sldLayoutId id="2147483674" r:id="rId12"/>
    <p:sldLayoutId id="2147483662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Garamond" pitchFamily="18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Garamond" pitchFamily="18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Garamond" pitchFamily="18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Garamond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.xml"/><Relationship Id="rId7" Type="http://schemas.openxmlformats.org/officeDocument/2006/relationships/slide" Target="slide6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slide" Target="slide13.xml"/><Relationship Id="rId5" Type="http://schemas.openxmlformats.org/officeDocument/2006/relationships/diagramColors" Target="../diagrams/colors1.xml"/><Relationship Id="rId10" Type="http://schemas.openxmlformats.org/officeDocument/2006/relationships/slide" Target="slide8.xml"/><Relationship Id="rId4" Type="http://schemas.openxmlformats.org/officeDocument/2006/relationships/diagramQuickStyle" Target="../diagrams/quickStyle1.xml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6463" y="3800475"/>
            <a:ext cx="7847012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  <p:sp>
        <p:nvSpPr>
          <p:cNvPr id="19458" name="Titre 1"/>
          <p:cNvSpPr>
            <a:spLocks noGrp="1"/>
          </p:cNvSpPr>
          <p:nvPr>
            <p:ph type="ctrTitle"/>
          </p:nvPr>
        </p:nvSpPr>
        <p:spPr>
          <a:xfrm>
            <a:off x="2692400" y="1871663"/>
            <a:ext cx="6815138" cy="1514475"/>
          </a:xfrm>
        </p:spPr>
        <p:txBody>
          <a:bodyPr/>
          <a:lstStyle/>
          <a:p>
            <a:pPr eaLnBrk="1" hangingPunct="1"/>
            <a:r>
              <a:rPr lang="fr-FR" smtClean="0">
                <a:ln>
                  <a:noFill/>
                </a:ln>
              </a:rPr>
              <a:t>LES VALLONS DE LA TOUR</a:t>
            </a:r>
          </a:p>
        </p:txBody>
      </p:sp>
      <p:sp>
        <p:nvSpPr>
          <p:cNvPr id="19459" name="Sous-titre 2"/>
          <p:cNvSpPr>
            <a:spLocks noGrp="1"/>
          </p:cNvSpPr>
          <p:nvPr>
            <p:ph type="subTitle" idx="1"/>
          </p:nvPr>
        </p:nvSpPr>
        <p:spPr>
          <a:xfrm>
            <a:off x="2692400" y="3657600"/>
            <a:ext cx="6815138" cy="1320800"/>
          </a:xfrm>
        </p:spPr>
        <p:txBody>
          <a:bodyPr/>
          <a:lstStyle/>
          <a:p>
            <a:pPr eaLnBrk="1" hangingPunct="1"/>
            <a:r>
              <a:rPr lang="fr-FR" smtClean="0"/>
              <a:t>Lycée Edouard Branly</a:t>
            </a:r>
          </a:p>
        </p:txBody>
      </p:sp>
      <p:sp>
        <p:nvSpPr>
          <p:cNvPr id="19460" name="ZoneTexte 4"/>
          <p:cNvSpPr txBox="1">
            <a:spLocks noChangeArrowheads="1"/>
          </p:cNvSpPr>
          <p:nvPr/>
        </p:nvSpPr>
        <p:spPr bwMode="auto">
          <a:xfrm>
            <a:off x="2106613" y="1109663"/>
            <a:ext cx="3440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latin typeface="Garamond" pitchFamily="18" charset="0"/>
              </a:rPr>
              <a:t>Revue n°2</a:t>
            </a:r>
          </a:p>
        </p:txBody>
      </p:sp>
      <p:sp>
        <p:nvSpPr>
          <p:cNvPr id="19461" name="ZoneTexte 5"/>
          <p:cNvSpPr txBox="1">
            <a:spLocks noChangeArrowheads="1"/>
          </p:cNvSpPr>
          <p:nvPr/>
        </p:nvSpPr>
        <p:spPr bwMode="auto">
          <a:xfrm>
            <a:off x="0" y="5934075"/>
            <a:ext cx="76549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>
                <a:latin typeface="Garamond" pitchFamily="18" charset="0"/>
              </a:rPr>
              <a:t>BRUYERE John</a:t>
            </a:r>
          </a:p>
          <a:p>
            <a:r>
              <a:rPr lang="fr-FR">
                <a:latin typeface="Garamond" pitchFamily="18" charset="0"/>
              </a:rPr>
              <a:t>Lycée Edouard Branly</a:t>
            </a:r>
          </a:p>
          <a:p>
            <a:r>
              <a:rPr lang="fr-FR">
                <a:latin typeface="Garamond" pitchFamily="18" charset="0"/>
              </a:rPr>
              <a:t>01/03/2016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ln>
                  <a:noFill/>
                </a:ln>
              </a:rPr>
              <a:t>Présentation des classes utilisés</a:t>
            </a:r>
          </a:p>
        </p:txBody>
      </p: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2962" y="2534680"/>
            <a:ext cx="790575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ZoneTexte 1"/>
          <p:cNvSpPr txBox="1"/>
          <p:nvPr/>
        </p:nvSpPr>
        <p:spPr>
          <a:xfrm>
            <a:off x="1295400" y="5696465"/>
            <a:ext cx="9220200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Rajouter la méthode « </a:t>
            </a:r>
            <a:r>
              <a:rPr lang="fr-FR" dirty="0" err="1" smtClean="0"/>
              <a:t>ui</a:t>
            </a:r>
            <a:r>
              <a:rPr lang="fr-FR" dirty="0" smtClean="0"/>
              <a:t> »pour </a:t>
            </a:r>
            <a:r>
              <a:rPr lang="fr-FR" dirty="0" err="1" smtClean="0"/>
              <a:t>FEN_Configurateur</a:t>
            </a:r>
            <a:r>
              <a:rPr lang="fr-FR" dirty="0" smtClean="0"/>
              <a:t>, revoir la composition et l’écriture.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>
          <a:xfrm>
            <a:off x="1295400" y="1006475"/>
            <a:ext cx="9601200" cy="1303338"/>
          </a:xfrm>
        </p:spPr>
        <p:txBody>
          <a:bodyPr/>
          <a:lstStyle/>
          <a:p>
            <a:r>
              <a:rPr lang="fr-FR" smtClean="0">
                <a:ln>
                  <a:noFill/>
                </a:ln>
              </a:rPr>
              <a:t>Fichier de configuration XML </a:t>
            </a:r>
          </a:p>
        </p:txBody>
      </p:sp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2"/>
          <a:srcRect r="1065"/>
          <a:stretch>
            <a:fillRect/>
          </a:stretch>
        </p:blipFill>
        <p:spPr bwMode="auto">
          <a:xfrm>
            <a:off x="893763" y="2547938"/>
            <a:ext cx="10493375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ZoneTexte 1"/>
          <p:cNvSpPr txBox="1"/>
          <p:nvPr/>
        </p:nvSpPr>
        <p:spPr>
          <a:xfrm>
            <a:off x="893763" y="4522573"/>
            <a:ext cx="10002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Screen</a:t>
            </a:r>
            <a:r>
              <a:rPr lang="fr-FR" dirty="0" smtClean="0"/>
              <a:t> du superviseur qui affiche les différents équipements sauvegardés.</a:t>
            </a:r>
          </a:p>
          <a:p>
            <a:r>
              <a:rPr lang="fr-FR" dirty="0" smtClean="0"/>
              <a:t>Un collecteur est équipement de collecte distant « ici </a:t>
            </a:r>
            <a:r>
              <a:rPr lang="fr-FR" dirty="0" err="1" smtClean="0"/>
              <a:t>raspberry</a:t>
            </a:r>
            <a:r>
              <a:rPr lang="fr-FR" dirty="0" smtClean="0"/>
              <a:t> pi » placé sur chacun des sites.</a:t>
            </a:r>
          </a:p>
          <a:p>
            <a:r>
              <a:rPr lang="fr-FR" dirty="0" smtClean="0"/>
              <a:t>Son rôle est de récupéré l’état des équipements connectés </a:t>
            </a:r>
            <a:r>
              <a:rPr lang="fr-FR" smtClean="0"/>
              <a:t>aux réseaux.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Rôle des classes utilisées sous </a:t>
            </a:r>
            <a:r>
              <a:rPr lang="fr-FR" dirty="0" err="1" smtClean="0"/>
              <a:t>Qt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classe </a:t>
            </a:r>
            <a:r>
              <a:rPr lang="fr-FR" dirty="0" err="1" smtClean="0"/>
              <a:t>FEN_Configurateur</a:t>
            </a:r>
            <a:r>
              <a:rPr lang="fr-FR" dirty="0" smtClean="0"/>
              <a:t> est l’IHM qui permet de gérer le fichier de configuration avec 2 choix possibles. Soit sauvegarder un nouvel équipement de collecte distant soit modifier la configuration d’un ou plusieurs équipements de collecte distants.</a:t>
            </a:r>
          </a:p>
          <a:p>
            <a:endParaRPr lang="fr-FR" dirty="0"/>
          </a:p>
          <a:p>
            <a:r>
              <a:rPr lang="fr-FR" dirty="0" smtClean="0"/>
              <a:t>La classe </a:t>
            </a:r>
            <a:r>
              <a:rPr lang="fr-FR" dirty="0" err="1" smtClean="0"/>
              <a:t>CConfigurateur</a:t>
            </a:r>
            <a:r>
              <a:rPr lang="fr-FR" dirty="0" smtClean="0"/>
              <a:t> s’occupe de la partie traitement, c’est donc cette classe qui va créer le fichier de configuration, ajouter des nouvelles configurations ou en supprimer.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8586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FR" smtClean="0">
                <a:ln>
                  <a:noFill/>
                </a:ln>
              </a:rPr>
              <a:t>Supervision et Communication</a:t>
            </a:r>
            <a:br>
              <a:rPr lang="fr-FR" smtClean="0">
                <a:ln>
                  <a:noFill/>
                </a:ln>
              </a:rPr>
            </a:br>
            <a:r>
              <a:rPr lang="fr-FR" sz="2200" smtClean="0">
                <a:ln>
                  <a:noFill/>
                </a:ln>
              </a:rPr>
              <a:t>par John Bruyere</a:t>
            </a:r>
          </a:p>
        </p:txBody>
      </p:sp>
      <p:pic>
        <p:nvPicPr>
          <p:cNvPr id="28675" name="Picture 2" descr="Afficher l'image d'origi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72700" y="1974850"/>
            <a:ext cx="682625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28676" name="Picture 2" descr="Afficher l'image d'origine"/>
          <p:cNvPicPr>
            <a:picLocks noChangeAspect="1" noChangeArrowheads="1"/>
          </p:cNvPicPr>
          <p:nvPr/>
        </p:nvPicPr>
        <p:blipFill>
          <a:blip r:embed="rId3"/>
          <a:srcRect b="39680"/>
          <a:stretch>
            <a:fillRect/>
          </a:stretch>
        </p:blipFill>
        <p:spPr bwMode="auto">
          <a:xfrm>
            <a:off x="10218738" y="2392363"/>
            <a:ext cx="13557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FR" smtClean="0">
                <a:ln>
                  <a:noFill/>
                </a:ln>
              </a:rPr>
              <a:t>Introduction</a:t>
            </a:r>
          </a:p>
        </p:txBody>
      </p:sp>
      <p:sp>
        <p:nvSpPr>
          <p:cNvPr id="20483" name="Espace réservé du contenu 2"/>
          <p:cNvSpPr>
            <a:spLocks noGrp="1"/>
          </p:cNvSpPr>
          <p:nvPr>
            <p:ph idx="1"/>
          </p:nvPr>
        </p:nvSpPr>
        <p:spPr>
          <a:xfrm>
            <a:off x="1295400" y="2557463"/>
            <a:ext cx="9340850" cy="474662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fr-FR" smtClean="0"/>
              <a:t>1| Expression du besoin </a:t>
            </a:r>
          </a:p>
        </p:txBody>
      </p:sp>
      <p:sp>
        <p:nvSpPr>
          <p:cNvPr id="20484" name="ZoneTexte 8"/>
          <p:cNvSpPr txBox="1">
            <a:spLocks noChangeArrowheads="1"/>
          </p:cNvSpPr>
          <p:nvPr/>
        </p:nvSpPr>
        <p:spPr bwMode="auto">
          <a:xfrm>
            <a:off x="2855913" y="3865563"/>
            <a:ext cx="571023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6000">
                <a:latin typeface="Garamond" pitchFamily="18" charset="0"/>
              </a:rPr>
              <a:t>A AJOUTER</a:t>
            </a:r>
          </a:p>
        </p:txBody>
      </p:sp>
      <p:grpSp>
        <p:nvGrpSpPr>
          <p:cNvPr id="7" name="Groupe 6"/>
          <p:cNvGrpSpPr>
            <a:grpSpLocks/>
          </p:cNvGrpSpPr>
          <p:nvPr/>
        </p:nvGrpSpPr>
        <p:grpSpPr bwMode="auto">
          <a:xfrm>
            <a:off x="0" y="-28575"/>
            <a:ext cx="12192000" cy="6858000"/>
            <a:chOff x="5358063" y="-2807368"/>
            <a:chExt cx="12192000" cy="6858001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lumMod val="75000"/>
                  <a:tint val="45000"/>
                  <a:satMod val="400000"/>
                </a:schemeClr>
              </a:duotone>
              <a:extLst/>
            </a:blip>
            <a:stretch>
              <a:fillRect/>
            </a:stretch>
          </p:blipFill>
          <p:spPr>
            <a:xfrm>
              <a:off x="5358063" y="-2807368"/>
              <a:ext cx="12192000" cy="6858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126" y="-2807368"/>
              <a:ext cx="8388350" cy="685800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8" name="Pentagone 7"/>
          <p:cNvSpPr/>
          <p:nvPr/>
        </p:nvSpPr>
        <p:spPr>
          <a:xfrm>
            <a:off x="11552238" y="3228975"/>
            <a:ext cx="639762" cy="415925"/>
          </a:xfrm>
          <a:prstGeom prst="homePlate">
            <a:avLst/>
          </a:prstGeom>
          <a:solidFill>
            <a:srgbClr val="3C33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Afficher l'image d'origi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417888"/>
            <a:ext cx="1560513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FR" smtClean="0">
                <a:ln>
                  <a:noFill/>
                </a:ln>
              </a:rPr>
              <a:t>Introduction</a:t>
            </a:r>
          </a:p>
        </p:txBody>
      </p:sp>
      <p:sp>
        <p:nvSpPr>
          <p:cNvPr id="2150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fr-FR" smtClean="0"/>
              <a:t>2| Présentation des équipements imposés</a:t>
            </a:r>
          </a:p>
        </p:txBody>
      </p:sp>
      <p:pic>
        <p:nvPicPr>
          <p:cNvPr id="4" name="Image 3" descr="Afficher l'image d'origine"/>
          <p:cNvPicPr>
            <a:picLocks noChangeAspect="1" noChangeArrowheads="1"/>
          </p:cNvPicPr>
          <p:nvPr/>
        </p:nvPicPr>
        <p:blipFill>
          <a:blip r:embed="rId3"/>
          <a:srcRect t="28191" b="30852"/>
          <a:stretch>
            <a:fillRect/>
          </a:stretch>
        </p:blipFill>
        <p:spPr bwMode="auto">
          <a:xfrm>
            <a:off x="7951788" y="3844925"/>
            <a:ext cx="3195637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4"/>
          <a:srcRect l="34584" t="14310" r="33969" b="15047"/>
          <a:stretch>
            <a:fillRect/>
          </a:stretch>
        </p:blipFill>
        <p:spPr bwMode="auto">
          <a:xfrm>
            <a:off x="5184775" y="3417888"/>
            <a:ext cx="14859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e 14"/>
          <p:cNvGrpSpPr>
            <a:grpSpLocks/>
          </p:cNvGrpSpPr>
          <p:nvPr/>
        </p:nvGrpSpPr>
        <p:grpSpPr bwMode="auto">
          <a:xfrm>
            <a:off x="1131888" y="3316288"/>
            <a:ext cx="10015537" cy="2078037"/>
            <a:chOff x="-2931693" y="-8638377"/>
            <a:chExt cx="10014283" cy="2078457"/>
          </a:xfrm>
        </p:grpSpPr>
        <p:grpSp>
          <p:nvGrpSpPr>
            <p:cNvPr id="6" name="Groupe 5"/>
            <p:cNvGrpSpPr/>
            <p:nvPr/>
          </p:nvGrpSpPr>
          <p:grpSpPr>
            <a:xfrm>
              <a:off x="-2931693" y="-8638377"/>
              <a:ext cx="10014283" cy="2078457"/>
              <a:chOff x="1295400" y="3177170"/>
              <a:chExt cx="10014283" cy="2078457"/>
            </a:xfrm>
            <a:solidFill>
              <a:schemeClr val="bg1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295400" y="3177170"/>
                <a:ext cx="10014283" cy="2078457"/>
              </a:xfrm>
              <a:prstGeom prst="rect">
                <a:avLst/>
              </a:prstGeom>
              <a:grpFill/>
              <a:ln>
                <a:solidFill>
                  <a:srgbClr val="66B0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pic>
            <p:nvPicPr>
              <p:cNvPr id="1026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2">
                <a:extLst/>
              </a:blip>
              <a:srcRect/>
              <a:stretch>
                <a:fillRect/>
              </a:stretch>
            </p:blipFill>
            <p:spPr bwMode="auto">
              <a:xfrm>
                <a:off x="1447929" y="3278001"/>
                <a:ext cx="1560094" cy="1876793"/>
              </a:xfrm>
              <a:prstGeom prst="rect">
                <a:avLst/>
              </a:prstGeom>
              <a:grpFill/>
              <a:extLst/>
            </p:spPr>
          </p:pic>
        </p:grpSp>
        <p:sp>
          <p:nvSpPr>
            <p:cNvPr id="21521" name="ZoneTexte 12"/>
            <p:cNvSpPr txBox="1">
              <a:spLocks noChangeArrowheads="1"/>
            </p:cNvSpPr>
            <p:nvPr/>
          </p:nvSpPr>
          <p:spPr bwMode="auto">
            <a:xfrm>
              <a:off x="-1066541" y="-8363618"/>
              <a:ext cx="7921034" cy="1631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 sz="2800" b="1">
                  <a:latin typeface="Garamond" pitchFamily="18" charset="0"/>
                </a:rPr>
                <a:t>Qt Creator</a:t>
              </a:r>
              <a:endParaRPr lang="fr-FR">
                <a:latin typeface="Garamond" pitchFamily="18" charset="0"/>
              </a:endParaRPr>
            </a:p>
            <a:p>
              <a:r>
                <a:rPr lang="fr-FR">
                  <a:latin typeface="Garamond" pitchFamily="18" charset="0"/>
                </a:rPr>
                <a:t>• Environnement de développement intégré (IDE).</a:t>
              </a:r>
            </a:p>
            <a:p>
              <a:r>
                <a:rPr lang="fr-FR">
                  <a:latin typeface="Garamond" pitchFamily="18" charset="0"/>
                </a:rPr>
                <a:t>• Framework Qt orienté pour programmation C++</a:t>
              </a:r>
            </a:p>
            <a:p>
              <a:r>
                <a:rPr lang="fr-FR">
                  <a:latin typeface="Garamond" pitchFamily="18" charset="0"/>
                </a:rPr>
                <a:t>• Logiciel LIBRE </a:t>
              </a:r>
            </a:p>
            <a:p>
              <a:r>
                <a:rPr lang="fr-FR">
                  <a:latin typeface="Garamond" pitchFamily="18" charset="0"/>
                </a:rPr>
                <a:t>• Utilise le compilateur de Visual Studio</a:t>
              </a:r>
            </a:p>
          </p:txBody>
        </p:sp>
      </p:grpSp>
      <p:grpSp>
        <p:nvGrpSpPr>
          <p:cNvPr id="17" name="Groupe 16"/>
          <p:cNvGrpSpPr>
            <a:grpSpLocks/>
          </p:cNvGrpSpPr>
          <p:nvPr/>
        </p:nvGrpSpPr>
        <p:grpSpPr bwMode="auto">
          <a:xfrm>
            <a:off x="1131888" y="3333750"/>
            <a:ext cx="10015537" cy="2079625"/>
            <a:chOff x="-2931694" y="-6129655"/>
            <a:chExt cx="10014284" cy="2078457"/>
          </a:xfrm>
        </p:grpSpPr>
        <p:grpSp>
          <p:nvGrpSpPr>
            <p:cNvPr id="21516" name="Groupe 15"/>
            <p:cNvGrpSpPr>
              <a:grpSpLocks/>
            </p:cNvGrpSpPr>
            <p:nvPr/>
          </p:nvGrpSpPr>
          <p:grpSpPr bwMode="auto">
            <a:xfrm>
              <a:off x="-2931694" y="-6129655"/>
              <a:ext cx="10014284" cy="2078457"/>
              <a:chOff x="-2931694" y="-6129655"/>
              <a:chExt cx="10014284" cy="207845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-2931694" y="-6129655"/>
                <a:ext cx="10014284" cy="20784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D114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pic>
            <p:nvPicPr>
              <p:cNvPr id="21519" name="Picture 4" descr="Afficher l'image d'origine"/>
              <p:cNvPicPr>
                <a:picLocks noChangeAspect="1" noChangeArrowheads="1"/>
              </p:cNvPicPr>
              <p:nvPr/>
            </p:nvPicPr>
            <p:blipFill>
              <a:blip r:embed="rId4"/>
              <a:srcRect l="34584" t="14310" r="33969" b="15047"/>
              <a:stretch>
                <a:fillRect/>
              </a:stretch>
            </p:blipFill>
            <p:spPr bwMode="auto">
              <a:xfrm>
                <a:off x="-2815549" y="-6129655"/>
                <a:ext cx="1635712" cy="20668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1517" name="ZoneTexte 17"/>
            <p:cNvSpPr txBox="1">
              <a:spLocks noChangeArrowheads="1"/>
            </p:cNvSpPr>
            <p:nvPr/>
          </p:nvSpPr>
          <p:spPr bwMode="auto">
            <a:xfrm>
              <a:off x="-1104710" y="-5912290"/>
              <a:ext cx="7920633" cy="1616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 sz="2800" b="1">
                  <a:latin typeface="Garamond" pitchFamily="18" charset="0"/>
                </a:rPr>
                <a:t>Raspberry Pi</a:t>
              </a:r>
              <a:endParaRPr lang="fr-FR">
                <a:latin typeface="Garamond" pitchFamily="18" charset="0"/>
              </a:endParaRPr>
            </a:p>
            <a:p>
              <a:r>
                <a:rPr lang="fr-FR">
                  <a:latin typeface="Garamond" pitchFamily="18" charset="0"/>
                </a:rPr>
                <a:t>• Nano-ordinateur monocarte.</a:t>
              </a:r>
            </a:p>
            <a:p>
              <a:r>
                <a:rPr lang="fr-FR">
                  <a:latin typeface="Garamond" pitchFamily="18" charset="0"/>
                </a:rPr>
                <a:t>• Variante du système d’exploitation LIBRE (GNU/Linux).</a:t>
              </a:r>
            </a:p>
            <a:p>
              <a:r>
                <a:rPr lang="fr-FR">
                  <a:latin typeface="Garamond" pitchFamily="18" charset="0"/>
                </a:rPr>
                <a:t>• Alimentation de 5V (USB).</a:t>
              </a:r>
            </a:p>
            <a:p>
              <a:r>
                <a:rPr lang="fr-FR">
                  <a:latin typeface="Garamond" pitchFamily="18" charset="0"/>
                </a:rPr>
                <a:t>• Prix de vente de 30€.</a:t>
              </a:r>
            </a:p>
          </p:txBody>
        </p:sp>
      </p:grpSp>
      <p:grpSp>
        <p:nvGrpSpPr>
          <p:cNvPr id="19" name="Groupe 18"/>
          <p:cNvGrpSpPr>
            <a:grpSpLocks/>
          </p:cNvGrpSpPr>
          <p:nvPr/>
        </p:nvGrpSpPr>
        <p:grpSpPr bwMode="auto">
          <a:xfrm>
            <a:off x="1120775" y="3324225"/>
            <a:ext cx="10047288" cy="2108200"/>
            <a:chOff x="-3000756" y="-3607878"/>
            <a:chExt cx="10046208" cy="2109216"/>
          </a:xfrm>
        </p:grpSpPr>
        <p:grpSp>
          <p:nvGrpSpPr>
            <p:cNvPr id="9" name="Groupe 8"/>
            <p:cNvGrpSpPr/>
            <p:nvPr/>
          </p:nvGrpSpPr>
          <p:grpSpPr>
            <a:xfrm>
              <a:off x="-2989846" y="-3596947"/>
              <a:ext cx="10014284" cy="2078457"/>
              <a:chOff x="1088857" y="3549567"/>
              <a:chExt cx="10014284" cy="2078457"/>
            </a:xfrm>
            <a:solidFill>
              <a:schemeClr val="bg1"/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1088857" y="3549567"/>
                <a:ext cx="10014284" cy="2078457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pic>
            <p:nvPicPr>
              <p:cNvPr id="10" name="Image 9" descr="Afficher l'image d'origine"/>
              <p:cNvPicPr/>
              <p:nvPr/>
            </p:nvPicPr>
            <p:blipFill rotWithShape="1">
              <a:blip r:embed="rId5">
                <a:extLst/>
              </a:blip>
              <a:srcRect t="28191" b="30851"/>
              <a:stretch/>
            </p:blipFill>
            <p:spPr bwMode="auto">
              <a:xfrm>
                <a:off x="1264120" y="4241710"/>
                <a:ext cx="1886708" cy="598201"/>
              </a:xfrm>
              <a:prstGeom prst="rect">
                <a:avLst/>
              </a:prstGeom>
              <a:grpFill/>
              <a:ln>
                <a:noFill/>
              </a:ln>
              <a:extLst/>
            </p:spPr>
          </p:pic>
        </p:grpSp>
        <p:sp>
          <p:nvSpPr>
            <p:cNvPr id="21515" name="ZoneTexte 20"/>
            <p:cNvSpPr txBox="1">
              <a:spLocks noChangeArrowheads="1"/>
            </p:cNvSpPr>
            <p:nvPr/>
          </p:nvSpPr>
          <p:spPr bwMode="auto">
            <a:xfrm>
              <a:off x="-896196" y="-3398469"/>
              <a:ext cx="7920634" cy="1617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 sz="2800" b="1">
                  <a:latin typeface="Garamond" pitchFamily="18" charset="0"/>
                </a:rPr>
                <a:t>NAGIOS</a:t>
              </a:r>
              <a:r>
                <a:rPr lang="fr-FR">
                  <a:latin typeface="Garamond" pitchFamily="18" charset="0"/>
                </a:rPr>
                <a:t> </a:t>
              </a:r>
            </a:p>
            <a:p>
              <a:r>
                <a:rPr lang="fr-FR">
                  <a:latin typeface="Garamond" pitchFamily="18" charset="0"/>
                </a:rPr>
                <a:t>• Outil de supervision LIBRE.</a:t>
              </a:r>
            </a:p>
            <a:p>
              <a:r>
                <a:rPr lang="fr-FR">
                  <a:latin typeface="Garamond" pitchFamily="18" charset="0"/>
                </a:rPr>
                <a:t>• Fonctionne sur l’OS Linux et variantes UNIX.</a:t>
              </a:r>
            </a:p>
            <a:p>
              <a:r>
                <a:rPr lang="fr-FR">
                  <a:latin typeface="Garamond" pitchFamily="18" charset="0"/>
                </a:rPr>
                <a:t>• Démon.</a:t>
              </a:r>
            </a:p>
            <a:p>
              <a:r>
                <a:rPr lang="fr-FR">
                  <a:latin typeface="Garamond" pitchFamily="18" charset="0"/>
                </a:rPr>
                <a:t>• Contrôle les hôtes et services d’une infrastructure réseaux.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0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8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e 11"/>
          <p:cNvGrpSpPr>
            <a:grpSpLocks/>
          </p:cNvGrpSpPr>
          <p:nvPr/>
        </p:nvGrpSpPr>
        <p:grpSpPr bwMode="auto">
          <a:xfrm>
            <a:off x="412750" y="3006725"/>
            <a:ext cx="10626725" cy="2868613"/>
            <a:chOff x="413078" y="3006339"/>
            <a:chExt cx="10625893" cy="2869529"/>
          </a:xfrm>
        </p:grpSpPr>
        <p:sp>
          <p:nvSpPr>
            <p:cNvPr id="9" name="Rectangle 8"/>
            <p:cNvSpPr/>
            <p:nvPr/>
          </p:nvSpPr>
          <p:spPr>
            <a:xfrm>
              <a:off x="1343280" y="3228660"/>
              <a:ext cx="9695691" cy="2647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pic>
          <p:nvPicPr>
            <p:cNvPr id="22538" name="Imag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43520" y="3228923"/>
              <a:ext cx="1191133" cy="2646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9" name="Picture 2" descr="Afficher l'image d'origine"/>
            <p:cNvPicPr>
              <a:picLocks noChangeAspect="1" noChangeArrowheads="1"/>
            </p:cNvPicPr>
            <p:nvPr/>
          </p:nvPicPr>
          <p:blipFill>
            <a:blip r:embed="rId3"/>
            <a:srcRect b="39680"/>
            <a:stretch>
              <a:fillRect/>
            </a:stretch>
          </p:blipFill>
          <p:spPr bwMode="auto">
            <a:xfrm>
              <a:off x="413078" y="3006339"/>
              <a:ext cx="2895600" cy="861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40" name="ZoneTexte 9"/>
            <p:cNvSpPr txBox="1">
              <a:spLocks noChangeArrowheads="1"/>
            </p:cNvSpPr>
            <p:nvPr/>
          </p:nvSpPr>
          <p:spPr bwMode="auto">
            <a:xfrm>
              <a:off x="2534653" y="3207958"/>
              <a:ext cx="6898105" cy="2616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FR" sz="2800" b="1">
                  <a:latin typeface="Garamond" pitchFamily="18" charset="0"/>
                </a:rPr>
                <a:t>MK Livestatus</a:t>
              </a:r>
            </a:p>
            <a:p>
              <a:r>
                <a:rPr lang="fr-FR">
                  <a:latin typeface="Garamond" pitchFamily="18" charset="0"/>
                </a:rPr>
                <a:t>• Plugin additionnel pour Nagios.</a:t>
              </a:r>
            </a:p>
            <a:p>
              <a:r>
                <a:rPr lang="fr-FR">
                  <a:latin typeface="Garamond" pitchFamily="18" charset="0"/>
                </a:rPr>
                <a:t>• Fonctionnement : </a:t>
              </a:r>
            </a:p>
            <a:p>
              <a:r>
                <a:rPr lang="fr-FR">
                  <a:latin typeface="Garamond" pitchFamily="18" charset="0"/>
                </a:rPr>
                <a:t>	- ouvre un socket UNIX.</a:t>
              </a:r>
            </a:p>
            <a:p>
              <a:r>
                <a:rPr lang="fr-FR">
                  <a:latin typeface="Garamond" pitchFamily="18" charset="0"/>
                </a:rPr>
                <a:t>	- place le contenu de status.dat dans le socket.</a:t>
              </a:r>
            </a:p>
            <a:p>
              <a:r>
                <a:rPr lang="fr-FR">
                  <a:latin typeface="Garamond" pitchFamily="18" charset="0"/>
                </a:rPr>
                <a:t>	- exécute les requêtes LQL pour filtrer le contenu du socket.</a:t>
              </a:r>
            </a:p>
            <a:p>
              <a:r>
                <a:rPr lang="fr-FR">
                  <a:latin typeface="Garamond" pitchFamily="18" charset="0"/>
                </a:rPr>
                <a:t>	- envoi le contenu souhaité au superviseur via un socket TCP (Xinetd).</a:t>
              </a:r>
            </a:p>
            <a:p>
              <a:endParaRPr lang="fr-FR" sz="2800" b="1">
                <a:latin typeface="Garamond" pitchFamily="18" charset="0"/>
              </a:endParaRPr>
            </a:p>
          </p:txBody>
        </p:sp>
      </p:grpSp>
      <p:sp>
        <p:nvSpPr>
          <p:cNvPr id="22531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FR" smtClean="0">
                <a:ln>
                  <a:noFill/>
                </a:ln>
              </a:rPr>
              <a:t>Introduction </a:t>
            </a:r>
          </a:p>
        </p:txBody>
      </p:sp>
      <p:sp>
        <p:nvSpPr>
          <p:cNvPr id="22532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fr-FR" smtClean="0"/>
              <a:t>3| Solution retenue</a:t>
            </a:r>
          </a:p>
        </p:txBody>
      </p:sp>
      <p:grpSp>
        <p:nvGrpSpPr>
          <p:cNvPr id="8" name="Groupe 7"/>
          <p:cNvGrpSpPr>
            <a:grpSpLocks/>
          </p:cNvGrpSpPr>
          <p:nvPr/>
        </p:nvGrpSpPr>
        <p:grpSpPr bwMode="auto">
          <a:xfrm>
            <a:off x="0" y="7938"/>
            <a:ext cx="12192000" cy="6858000"/>
            <a:chOff x="0" y="-7372350"/>
            <a:chExt cx="12192000" cy="6858000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  <a:extLst/>
            </a:blip>
            <a:stretch>
              <a:fillRect/>
            </a:stretch>
          </p:blipFill>
          <p:spPr>
            <a:xfrm>
              <a:off x="0" y="-7372350"/>
              <a:ext cx="12192000" cy="6858000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85900" y="-7356475"/>
              <a:ext cx="9410700" cy="680243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4" name="Pentagone 3"/>
          <p:cNvSpPr/>
          <p:nvPr/>
        </p:nvSpPr>
        <p:spPr>
          <a:xfrm>
            <a:off x="11552238" y="3228975"/>
            <a:ext cx="639762" cy="415925"/>
          </a:xfrm>
          <a:prstGeom prst="homePlate">
            <a:avLst/>
          </a:prstGeom>
          <a:solidFill>
            <a:srgbClr val="3C33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1913" y="1920875"/>
            <a:ext cx="9993312" cy="1095375"/>
          </a:xfrm>
          <a:prstGeom prst="rect">
            <a:avLst/>
          </a:prstGeom>
          <a:solidFill>
            <a:srgbClr val="F9F9F9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graphicFrame>
        <p:nvGraphicFramePr>
          <p:cNvPr id="5" name="Diagramme 4"/>
          <p:cNvGraphicFramePr/>
          <p:nvPr/>
        </p:nvGraphicFramePr>
        <p:xfrm>
          <a:off x="524042" y="70362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556" name="ZoneTexte 11"/>
          <p:cNvSpPr txBox="1">
            <a:spLocks noChangeArrowheads="1"/>
          </p:cNvSpPr>
          <p:nvPr/>
        </p:nvSpPr>
        <p:spPr bwMode="auto">
          <a:xfrm>
            <a:off x="914400" y="1265238"/>
            <a:ext cx="593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800" i="1">
                <a:latin typeface="Garamond" pitchFamily="18" charset="0"/>
              </a:rPr>
              <a:t>JB</a:t>
            </a:r>
          </a:p>
        </p:txBody>
      </p:sp>
      <p:sp>
        <p:nvSpPr>
          <p:cNvPr id="23557" name="ZoneTexte 20"/>
          <p:cNvSpPr txBox="1">
            <a:spLocks noChangeArrowheads="1"/>
          </p:cNvSpPr>
          <p:nvPr/>
        </p:nvSpPr>
        <p:spPr bwMode="auto">
          <a:xfrm>
            <a:off x="914400" y="5005388"/>
            <a:ext cx="593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800" i="1">
                <a:latin typeface="Garamond" pitchFamily="18" charset="0"/>
              </a:rPr>
              <a:t>JB</a:t>
            </a:r>
          </a:p>
        </p:txBody>
      </p:sp>
      <p:sp>
        <p:nvSpPr>
          <p:cNvPr id="23558" name="ZoneTexte 21"/>
          <p:cNvSpPr txBox="1">
            <a:spLocks noChangeArrowheads="1"/>
          </p:cNvSpPr>
          <p:nvPr/>
        </p:nvSpPr>
        <p:spPr bwMode="auto">
          <a:xfrm>
            <a:off x="1331913" y="3748088"/>
            <a:ext cx="7699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800" i="1">
                <a:latin typeface="Garamond" pitchFamily="18" charset="0"/>
              </a:rPr>
              <a:t>RO</a:t>
            </a:r>
          </a:p>
        </p:txBody>
      </p:sp>
      <p:sp>
        <p:nvSpPr>
          <p:cNvPr id="23559" name="ZoneTexte 22"/>
          <p:cNvSpPr txBox="1">
            <a:spLocks noChangeArrowheads="1"/>
          </p:cNvSpPr>
          <p:nvPr/>
        </p:nvSpPr>
        <p:spPr bwMode="auto">
          <a:xfrm>
            <a:off x="1331913" y="2520950"/>
            <a:ext cx="7699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800" i="1">
                <a:latin typeface="Garamond" pitchFamily="18" charset="0"/>
              </a:rPr>
              <a:t>SG</a:t>
            </a:r>
          </a:p>
        </p:txBody>
      </p:sp>
      <p:grpSp>
        <p:nvGrpSpPr>
          <p:cNvPr id="23560" name="Groupe 29"/>
          <p:cNvGrpSpPr>
            <a:grpSpLocks/>
          </p:cNvGrpSpPr>
          <p:nvPr/>
        </p:nvGrpSpPr>
        <p:grpSpPr bwMode="auto">
          <a:xfrm>
            <a:off x="8650288" y="1109663"/>
            <a:ext cx="2676525" cy="811212"/>
            <a:chOff x="8650440" y="1109320"/>
            <a:chExt cx="2676889" cy="811721"/>
          </a:xfrm>
        </p:grpSpPr>
        <p:sp>
          <p:nvSpPr>
            <p:cNvPr id="29" name="Bouton d'action : Personnalisé 28">
              <a:hlinkClick r:id="rId7" action="ppaction://hlinksldjump" highlightClick="1"/>
            </p:cNvPr>
            <p:cNvSpPr/>
            <p:nvPr/>
          </p:nvSpPr>
          <p:spPr>
            <a:xfrm>
              <a:off x="8650440" y="1109320"/>
              <a:ext cx="2676889" cy="811721"/>
            </a:xfrm>
            <a:prstGeom prst="actionButtonBlank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pic>
          <p:nvPicPr>
            <p:cNvPr id="23578" name="Picture 2" descr="Afficher l'image d'origine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9701571" y="1227219"/>
              <a:ext cx="599368" cy="599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561" name="Groupe 31"/>
          <p:cNvGrpSpPr>
            <a:grpSpLocks/>
          </p:cNvGrpSpPr>
          <p:nvPr/>
        </p:nvGrpSpPr>
        <p:grpSpPr bwMode="auto">
          <a:xfrm>
            <a:off x="8650288" y="2376488"/>
            <a:ext cx="2674937" cy="811212"/>
            <a:chOff x="8650440" y="2376183"/>
            <a:chExt cx="2675286" cy="811721"/>
          </a:xfrm>
        </p:grpSpPr>
        <p:sp>
          <p:nvSpPr>
            <p:cNvPr id="31" name="Bouton d'action : Personnalisé 30">
              <a:hlinkClick r:id="rId9" action="ppaction://hlinksldjump" highlightClick="1"/>
            </p:cNvPr>
            <p:cNvSpPr/>
            <p:nvPr/>
          </p:nvSpPr>
          <p:spPr>
            <a:xfrm>
              <a:off x="8650440" y="2376183"/>
              <a:ext cx="2675286" cy="811721"/>
            </a:xfrm>
            <a:prstGeom prst="actionButtonBlank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pic>
          <p:nvPicPr>
            <p:cNvPr id="23574" name="Picture 2" descr="Afficher l'image d'origine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9688399" y="2499494"/>
              <a:ext cx="599368" cy="599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562" name="Groupe 34"/>
          <p:cNvGrpSpPr>
            <a:grpSpLocks/>
          </p:cNvGrpSpPr>
          <p:nvPr/>
        </p:nvGrpSpPr>
        <p:grpSpPr bwMode="auto">
          <a:xfrm>
            <a:off x="8650288" y="3603625"/>
            <a:ext cx="2674937" cy="811213"/>
            <a:chOff x="8650440" y="3603586"/>
            <a:chExt cx="2675286" cy="811721"/>
          </a:xfrm>
        </p:grpSpPr>
        <p:sp>
          <p:nvSpPr>
            <p:cNvPr id="34" name="Bouton d'action : Personnalisé 33">
              <a:hlinkClick r:id="rId10" action="ppaction://hlinksldjump" highlightClick="1"/>
            </p:cNvPr>
            <p:cNvSpPr/>
            <p:nvPr/>
          </p:nvSpPr>
          <p:spPr>
            <a:xfrm>
              <a:off x="8650440" y="3603586"/>
              <a:ext cx="2675286" cy="811721"/>
            </a:xfrm>
            <a:prstGeom prst="actionButtonBlank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  <p:pic>
          <p:nvPicPr>
            <p:cNvPr id="23570" name="Picture 2" descr="Afficher l'image d'origine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9734607" y="3709762"/>
              <a:ext cx="599368" cy="599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" name="Bouton d'action : Personnalisé 36">
            <a:hlinkClick r:id="rId11" action="ppaction://hlinksldjump" highlightClick="1"/>
          </p:cNvPr>
          <p:cNvSpPr/>
          <p:nvPr/>
        </p:nvSpPr>
        <p:spPr>
          <a:xfrm>
            <a:off x="8663612" y="4854901"/>
            <a:ext cx="2675286" cy="824134"/>
          </a:xfrm>
          <a:prstGeom prst="actionButtonBlank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pic>
        <p:nvPicPr>
          <p:cNvPr id="23566" name="Picture 2" descr="Afficher l'image d'origine"/>
          <p:cNvPicPr>
            <a:picLocks noChangeAspect="1" noChangeArrowheads="1"/>
          </p:cNvPicPr>
          <p:nvPr/>
        </p:nvPicPr>
        <p:blipFill>
          <a:blip r:embed="rId8">
            <a:lum bright="70000" contrast="-70000"/>
          </a:blip>
          <a:srcRect/>
          <a:stretch>
            <a:fillRect/>
          </a:stretch>
        </p:blipFill>
        <p:spPr bwMode="auto">
          <a:xfrm>
            <a:off x="9734550" y="5005388"/>
            <a:ext cx="6000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FR" smtClean="0">
                <a:ln>
                  <a:noFill/>
                </a:ln>
              </a:rPr>
              <a:t>Installation et configuration des collecteurs</a:t>
            </a:r>
            <a:br>
              <a:rPr lang="fr-FR" smtClean="0">
                <a:ln>
                  <a:noFill/>
                </a:ln>
              </a:rPr>
            </a:br>
            <a:r>
              <a:rPr lang="fr-FR" sz="2000" smtClean="0">
                <a:ln>
                  <a:noFill/>
                </a:ln>
              </a:rPr>
              <a:t>par Joffrey Birster </a:t>
            </a:r>
          </a:p>
        </p:txBody>
      </p:sp>
      <p:pic>
        <p:nvPicPr>
          <p:cNvPr id="24579" name="Image 3" descr="Afficher l'image d'origine"/>
          <p:cNvPicPr>
            <a:picLocks noChangeAspect="1" noChangeArrowheads="1"/>
          </p:cNvPicPr>
          <p:nvPr/>
        </p:nvPicPr>
        <p:blipFill>
          <a:blip r:embed="rId2"/>
          <a:srcRect t="28191" b="30852"/>
          <a:stretch>
            <a:fillRect/>
          </a:stretch>
        </p:blipFill>
        <p:spPr bwMode="auto">
          <a:xfrm>
            <a:off x="9963150" y="2233613"/>
            <a:ext cx="933450" cy="3413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24580" name="Picture 4" descr="Afficher l'image d'origine"/>
          <p:cNvPicPr>
            <a:picLocks noChangeAspect="1" noChangeArrowheads="1"/>
          </p:cNvPicPr>
          <p:nvPr/>
        </p:nvPicPr>
        <p:blipFill>
          <a:blip r:embed="rId3"/>
          <a:srcRect l="34584" t="14310" r="33969" b="15047"/>
          <a:stretch>
            <a:fillRect/>
          </a:stretch>
        </p:blipFill>
        <p:spPr bwMode="auto">
          <a:xfrm>
            <a:off x="9561513" y="2205038"/>
            <a:ext cx="292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fr-FR" dirty="0">
                <a:solidFill>
                  <a:schemeClr val="tx1"/>
                </a:solidFill>
              </a:rPr>
              <a:t>Configuration des collecteurs via </a:t>
            </a:r>
            <a:r>
              <a:rPr lang="fr-FR" dirty="0" smtClean="0">
                <a:solidFill>
                  <a:schemeClr val="tx1"/>
                </a:solidFill>
              </a:rPr>
              <a:t>Superviseur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sz="2200" dirty="0" smtClean="0">
                <a:solidFill>
                  <a:schemeClr val="tx1"/>
                </a:solidFill>
              </a:rPr>
              <a:t>par Sébastien Gaillard</a:t>
            </a:r>
            <a:endParaRPr lang="fr-FR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5603" name="Picture 2" descr="Afficher l'image d'origi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13975" y="2017713"/>
            <a:ext cx="682625" cy="8207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FR" sz="3600" smtClean="0">
                <a:ln>
                  <a:noFill/>
                </a:ln>
              </a:rPr>
              <a:t>Gestion du fichier de configuration via Superviseur</a:t>
            </a:r>
            <a:br>
              <a:rPr lang="fr-FR" sz="3600" smtClean="0">
                <a:ln>
                  <a:noFill/>
                </a:ln>
              </a:rPr>
            </a:br>
            <a:r>
              <a:rPr lang="fr-FR" sz="2000" smtClean="0">
                <a:ln>
                  <a:noFill/>
                </a:ln>
              </a:rPr>
              <a:t>par Rémy Oddou </a:t>
            </a:r>
          </a:p>
        </p:txBody>
      </p:sp>
      <p:pic>
        <p:nvPicPr>
          <p:cNvPr id="26627" name="Picture 2" descr="Afficher l'image d'origi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13975" y="2017713"/>
            <a:ext cx="682625" cy="8207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282700" y="2674938"/>
            <a:ext cx="8734425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endParaRPr lang="fr-FR" sz="1400" b="1"/>
          </a:p>
          <a:p>
            <a:pPr defTabSz="914400">
              <a:spcBef>
                <a:spcPct val="50000"/>
              </a:spcBef>
            </a:pPr>
            <a:endParaRPr lang="fr-FR"/>
          </a:p>
          <a:p>
            <a:pPr defTabSz="914400">
              <a:spcBef>
                <a:spcPct val="50000"/>
              </a:spcBef>
            </a:pPr>
            <a:endParaRPr lang="fr-FR"/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3"/>
          <a:srcRect l="632" t="4561" r="3447" b="5693"/>
          <a:stretch>
            <a:fillRect/>
          </a:stretch>
        </p:blipFill>
        <p:spPr bwMode="auto">
          <a:xfrm>
            <a:off x="2363788" y="2470150"/>
            <a:ext cx="5791671" cy="302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ZoneTexte 1"/>
          <p:cNvSpPr txBox="1"/>
          <p:nvPr/>
        </p:nvSpPr>
        <p:spPr>
          <a:xfrm>
            <a:off x="939114" y="5561267"/>
            <a:ext cx="10068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Ajouter un diagramme de séquence en complément du cas d’utilisation. Pour présenter les différentes étapes. Modifier le sens des « </a:t>
            </a:r>
            <a:r>
              <a:rPr lang="fr-FR" dirty="0" err="1" smtClean="0"/>
              <a:t>extend</a:t>
            </a:r>
            <a:r>
              <a:rPr lang="fr-FR" dirty="0" smtClean="0"/>
              <a:t> ».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fr-FR" smtClean="0">
                <a:ln>
                  <a:noFill/>
                </a:ln>
              </a:rPr>
              <a:t>Interface homme-machine</a:t>
            </a:r>
          </a:p>
        </p:txBody>
      </p:sp>
      <p:sp>
        <p:nvSpPr>
          <p:cNvPr id="27650" name="Rectangle 3"/>
          <p:cNvSpPr>
            <a:spLocks noGrp="1"/>
          </p:cNvSpPr>
          <p:nvPr>
            <p:ph type="body" idx="4294967295"/>
          </p:nvPr>
        </p:nvSpPr>
        <p:spPr>
          <a:xfrm>
            <a:off x="1295400" y="2544763"/>
            <a:ext cx="9601200" cy="3317875"/>
          </a:xfrm>
        </p:spPr>
        <p:txBody>
          <a:bodyPr/>
          <a:lstStyle/>
          <a:p>
            <a:pPr eaLnBrk="1" hangingPunct="1"/>
            <a:endParaRPr lang="fr-FR" smtClean="0"/>
          </a:p>
          <a:p>
            <a:pPr eaLnBrk="1" hangingPunct="1"/>
            <a:endParaRPr lang="fr-FR" smtClean="0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30675" y="2719388"/>
            <a:ext cx="3751263" cy="256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548</TotalTime>
  <Words>307</Words>
  <Application>Microsoft Office PowerPoint</Application>
  <PresentationFormat>Grand écran</PresentationFormat>
  <Paragraphs>60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Organique</vt:lpstr>
      <vt:lpstr>LES VALLONS DE LA TOUR</vt:lpstr>
      <vt:lpstr>Introduction</vt:lpstr>
      <vt:lpstr>Introduction</vt:lpstr>
      <vt:lpstr>Introduction </vt:lpstr>
      <vt:lpstr>Présentation PowerPoint</vt:lpstr>
      <vt:lpstr>Installation et configuration des collecteurs par Joffrey Birster </vt:lpstr>
      <vt:lpstr>Configuration des collecteurs via Superviseur par Sébastien Gaillard</vt:lpstr>
      <vt:lpstr>Gestion du fichier de configuration via Superviseur par Rémy Oddou </vt:lpstr>
      <vt:lpstr>Interface homme-machine</vt:lpstr>
      <vt:lpstr>Présentation des classes utilisés</vt:lpstr>
      <vt:lpstr>Fichier de configuration XML </vt:lpstr>
      <vt:lpstr>Rôle des classes utilisées sous Qt</vt:lpstr>
      <vt:lpstr>Supervision et Communication par John Bruyere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VALLONS DE LA TOUR</dc:title>
  <dc:creator>John Bruyere</dc:creator>
  <cp:lastModifiedBy>Rémy Oddou</cp:lastModifiedBy>
  <cp:revision>49</cp:revision>
  <dcterms:created xsi:type="dcterms:W3CDTF">2016-02-28T15:57:24Z</dcterms:created>
  <dcterms:modified xsi:type="dcterms:W3CDTF">2016-03-02T15:49:48Z</dcterms:modified>
</cp:coreProperties>
</file>