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438" r:id="rId2"/>
    <p:sldId id="440" r:id="rId3"/>
    <p:sldId id="439" r:id="rId4"/>
    <p:sldId id="443" r:id="rId5"/>
    <p:sldId id="444" r:id="rId6"/>
    <p:sldId id="442" r:id="rId7"/>
    <p:sldId id="441" r:id="rId8"/>
    <p:sldId id="445" r:id="rId9"/>
    <p:sldId id="446" r:id="rId10"/>
    <p:sldId id="306" r:id="rId11"/>
    <p:sldId id="278" r:id="rId12"/>
    <p:sldId id="279" r:id="rId13"/>
    <p:sldId id="280" r:id="rId14"/>
    <p:sldId id="281" r:id="rId15"/>
    <p:sldId id="282" r:id="rId16"/>
    <p:sldId id="283" r:id="rId17"/>
    <p:sldId id="284" r:id="rId18"/>
    <p:sldId id="286" r:id="rId19"/>
    <p:sldId id="287" r:id="rId20"/>
    <p:sldId id="288" r:id="rId21"/>
    <p:sldId id="289" r:id="rId22"/>
    <p:sldId id="290" r:id="rId23"/>
    <p:sldId id="291" r:id="rId24"/>
    <p:sldId id="292" r:id="rId25"/>
    <p:sldId id="294" r:id="rId26"/>
    <p:sldId id="299" r:id="rId27"/>
    <p:sldId id="265" r:id="rId28"/>
    <p:sldId id="295" r:id="rId29"/>
    <p:sldId id="300" r:id="rId30"/>
    <p:sldId id="304" r:id="rId31"/>
    <p:sldId id="305" r:id="rId32"/>
    <p:sldId id="259" r:id="rId33"/>
    <p:sldId id="260" r:id="rId34"/>
    <p:sldId id="261" r:id="rId35"/>
    <p:sldId id="262" r:id="rId36"/>
    <p:sldId id="263" r:id="rId37"/>
    <p:sldId id="264" r:id="rId38"/>
    <p:sldId id="266" r:id="rId39"/>
    <p:sldId id="267" r:id="rId40"/>
    <p:sldId id="269" r:id="rId41"/>
    <p:sldId id="270" r:id="rId42"/>
    <p:sldId id="271" r:id="rId43"/>
    <p:sldId id="272" r:id="rId44"/>
    <p:sldId id="273" r:id="rId45"/>
    <p:sldId id="274" r:id="rId46"/>
    <p:sldId id="275" r:id="rId47"/>
    <p:sldId id="276" r:id="rId48"/>
    <p:sldId id="27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F8AF1-4148-3446-B5EA-7177AE387CFC}" type="datetimeFigureOut">
              <a:rPr lang="en-US" smtClean="0"/>
              <a:t>6/13/20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50573-CA6B-844C-821A-059DA3F98045}" type="slidenum">
              <a:rPr lang="en-US" smtClean="0"/>
              <a:t>‹#›</a:t>
            </a:fld>
            <a:endParaRPr lang="en-US"/>
          </a:p>
        </p:txBody>
      </p:sp>
    </p:spTree>
    <p:extLst>
      <p:ext uri="{BB962C8B-B14F-4D97-AF65-F5344CB8AC3E}">
        <p14:creationId xmlns:p14="http://schemas.microsoft.com/office/powerpoint/2010/main" val="31613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wardsdatascience.com/pca-and-svd-explained-with-numpy-5d13b0d2a4d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DB452-00BF-924C-9465-03C1104CE954}" type="slidenum">
              <a:rPr lang="en-US" smtClean="0"/>
              <a:t>1</a:t>
            </a:fld>
            <a:endParaRPr lang="en-US"/>
          </a:p>
        </p:txBody>
      </p:sp>
    </p:spTree>
    <p:extLst>
      <p:ext uri="{BB962C8B-B14F-4D97-AF65-F5344CB8AC3E}">
        <p14:creationId xmlns:p14="http://schemas.microsoft.com/office/powerpoint/2010/main" val="245282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B6D1C7-0288-434C-83B8-B7911786C893}"/>
              </a:ext>
            </a:extLst>
          </p:cNvPr>
          <p:cNvSpPr>
            <a:spLocks noGrp="1" noChangeArrowheads="1"/>
          </p:cNvSpPr>
          <p:nvPr>
            <p:ph type="sldNum" sz="quarter" idx="5"/>
          </p:nvPr>
        </p:nvSpPr>
        <p:spPr>
          <a:ln/>
        </p:spPr>
        <p:txBody>
          <a:bodyPr/>
          <a:lstStyle/>
          <a:p>
            <a:fld id="{D24B5351-52E9-D24F-95D2-3B7F5FE1DF80}" type="slidenum">
              <a:rPr lang="en-US" altLang="en-US"/>
              <a:pPr/>
              <a:t>19</a:t>
            </a:fld>
            <a:endParaRPr lang="en-US" altLang="en-US"/>
          </a:p>
        </p:txBody>
      </p:sp>
      <p:sp>
        <p:nvSpPr>
          <p:cNvPr id="68610" name="Rectangle 2">
            <a:extLst>
              <a:ext uri="{FF2B5EF4-FFF2-40B4-BE49-F238E27FC236}">
                <a16:creationId xmlns:a16="http://schemas.microsoft.com/office/drawing/2014/main" id="{C9244F59-6BA0-6F4F-997D-493FD2B1E6DA}"/>
              </a:ext>
            </a:extLst>
          </p:cNvPr>
          <p:cNvSpPr>
            <a:spLocks noRot="1" noChangeArrowheads="1" noTextEdit="1"/>
          </p:cNvSpPr>
          <p:nvPr>
            <p:ph type="sldImg"/>
          </p:nvPr>
        </p:nvSpPr>
        <p:spPr>
          <a:ln/>
        </p:spPr>
      </p:sp>
      <p:sp>
        <p:nvSpPr>
          <p:cNvPr id="68611" name="Rectangle 3">
            <a:extLst>
              <a:ext uri="{FF2B5EF4-FFF2-40B4-BE49-F238E27FC236}">
                <a16:creationId xmlns:a16="http://schemas.microsoft.com/office/drawing/2014/main" id="{A99CC765-B9C4-A447-957C-25B9C338B76F}"/>
              </a:ext>
            </a:extLst>
          </p:cNvPr>
          <p:cNvSpPr>
            <a:spLocks noGrp="1" noChangeArrowheads="1"/>
          </p:cNvSpPr>
          <p:nvPr>
            <p:ph type="body" idx="1"/>
          </p:nvPr>
        </p:nvSpPr>
        <p:spPr>
          <a:xfrm>
            <a:off x="685800" y="4344988"/>
            <a:ext cx="5486400" cy="4113212"/>
          </a:xfrm>
        </p:spPr>
        <p:txBody>
          <a:bodyPr/>
          <a:lstStyle/>
          <a:p>
            <a:r>
              <a:rPr lang="en-US" altLang="en-US"/>
              <a:t>netflow</a:t>
            </a:r>
          </a:p>
        </p:txBody>
      </p:sp>
    </p:spTree>
    <p:extLst>
      <p:ext uri="{BB962C8B-B14F-4D97-AF65-F5344CB8AC3E}">
        <p14:creationId xmlns:p14="http://schemas.microsoft.com/office/powerpoint/2010/main" val="29215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CC9F58-7516-374A-87FE-C51FE0D1CEDA}"/>
              </a:ext>
            </a:extLst>
          </p:cNvPr>
          <p:cNvSpPr>
            <a:spLocks noGrp="1" noChangeArrowheads="1"/>
          </p:cNvSpPr>
          <p:nvPr>
            <p:ph type="sldNum" sz="quarter" idx="5"/>
          </p:nvPr>
        </p:nvSpPr>
        <p:spPr>
          <a:ln/>
        </p:spPr>
        <p:txBody>
          <a:bodyPr/>
          <a:lstStyle/>
          <a:p>
            <a:fld id="{FF218B58-4B4F-AB47-AAE4-4B8403F1A35D}" type="slidenum">
              <a:rPr lang="en-US" altLang="en-US"/>
              <a:pPr/>
              <a:t>20</a:t>
            </a:fld>
            <a:endParaRPr lang="en-US" altLang="en-US"/>
          </a:p>
        </p:txBody>
      </p:sp>
      <p:sp>
        <p:nvSpPr>
          <p:cNvPr id="70658" name="Rectangle 2">
            <a:extLst>
              <a:ext uri="{FF2B5EF4-FFF2-40B4-BE49-F238E27FC236}">
                <a16:creationId xmlns:a16="http://schemas.microsoft.com/office/drawing/2014/main" id="{3F4A45E5-9E9C-CB4E-A8B8-CC7F1FCA4649}"/>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C0875C18-206D-594C-8122-A045E0F5CE95}"/>
              </a:ext>
            </a:extLst>
          </p:cNvPr>
          <p:cNvSpPr>
            <a:spLocks noGrp="1" noChangeArrowheads="1"/>
          </p:cNvSpPr>
          <p:nvPr>
            <p:ph type="body" idx="1"/>
          </p:nvPr>
        </p:nvSpPr>
        <p:spPr>
          <a:xfrm>
            <a:off x="685800" y="4344988"/>
            <a:ext cx="5486400" cy="4113212"/>
          </a:xfrm>
        </p:spPr>
        <p:txBody>
          <a:bodyPr/>
          <a:lstStyle/>
          <a:p>
            <a:r>
              <a:rPr lang="en-US" altLang="en-US"/>
              <a:t>At its heart PCA is a coordinate transformation method, best shown by an example.</a:t>
            </a:r>
          </a:p>
          <a:p>
            <a:endParaRPr lang="en-US" altLang="en-US"/>
          </a:p>
          <a:p>
            <a:r>
              <a:rPr lang="en-US" altLang="en-US"/>
              <a:t>On the left we have some data in their original axis representation, an XY axis.   The data is a set of correlated rv as defined by this ellipse here.</a:t>
            </a:r>
          </a:p>
          <a:p>
            <a:r>
              <a:rPr lang="en-US" altLang="en-US"/>
              <a:t>PCA works by finding a new set of axis to describe this data, called the pc axis.</a:t>
            </a:r>
          </a:p>
          <a:p>
            <a:endParaRPr lang="en-US" altLang="en-US"/>
          </a:p>
          <a:p>
            <a:r>
              <a:rPr lang="en-US" altLang="en-US"/>
              <a:t>These axis have two special properties:</a:t>
            </a:r>
          </a:p>
          <a:p>
            <a:r>
              <a:rPr lang="en-US" altLang="en-US"/>
              <a:t>First, each PC axis captured the max energy in the data.  And second, they are orthogonal to each other. </a:t>
            </a:r>
          </a:p>
          <a:p>
            <a:r>
              <a:rPr lang="en-US" altLang="en-US"/>
              <a:t>Ex, PC1 here basically amounts to a linear regression of the 2d data. </a:t>
            </a:r>
          </a:p>
          <a:p>
            <a:endParaRPr lang="en-US" altLang="en-US"/>
          </a:p>
          <a:p>
            <a:r>
              <a:rPr lang="en-US" altLang="en-US"/>
              <a:t>Once these axis are formed, each ponit x1 x2 in the original data can be now described in the new coordinate space, formed by the pc axis, as u1 u2.</a:t>
            </a:r>
          </a:p>
          <a:p>
            <a:endParaRPr lang="en-US" altLang="en-US"/>
          </a:p>
          <a:p>
            <a:r>
              <a:rPr lang="en-US" altLang="en-US"/>
              <a:t>All we’ve done therefore is to find a new set of axis and map the original data in the new axis. </a:t>
            </a:r>
          </a:p>
        </p:txBody>
      </p:sp>
    </p:spTree>
    <p:extLst>
      <p:ext uri="{BB962C8B-B14F-4D97-AF65-F5344CB8AC3E}">
        <p14:creationId xmlns:p14="http://schemas.microsoft.com/office/powerpoint/2010/main" val="370864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E8FF35-40FE-A24C-964A-D9D33DA2E3BA}"/>
              </a:ext>
            </a:extLst>
          </p:cNvPr>
          <p:cNvSpPr>
            <a:spLocks noGrp="1" noChangeArrowheads="1"/>
          </p:cNvSpPr>
          <p:nvPr>
            <p:ph type="sldNum" sz="quarter" idx="5"/>
          </p:nvPr>
        </p:nvSpPr>
        <p:spPr>
          <a:ln/>
        </p:spPr>
        <p:txBody>
          <a:bodyPr/>
          <a:lstStyle/>
          <a:p>
            <a:fld id="{647D2473-8D8F-BB4C-8C21-4DF8E002552F}" type="slidenum">
              <a:rPr lang="en-US" altLang="en-US"/>
              <a:pPr/>
              <a:t>21</a:t>
            </a:fld>
            <a:endParaRPr lang="en-US" altLang="en-US"/>
          </a:p>
        </p:txBody>
      </p:sp>
      <p:sp>
        <p:nvSpPr>
          <p:cNvPr id="72706" name="Rectangle 2">
            <a:extLst>
              <a:ext uri="{FF2B5EF4-FFF2-40B4-BE49-F238E27FC236}">
                <a16:creationId xmlns:a16="http://schemas.microsoft.com/office/drawing/2014/main" id="{0BA8188B-4BE8-4A4F-B182-A1DAED0D6C4A}"/>
              </a:ext>
            </a:extLst>
          </p:cNvPr>
          <p:cNvSpPr>
            <a:spLocks noRot="1" noChangeArrowheads="1" noTextEdit="1"/>
          </p:cNvSpPr>
          <p:nvPr>
            <p:ph type="sldImg"/>
          </p:nvPr>
        </p:nvSpPr>
        <p:spPr>
          <a:ln/>
        </p:spPr>
      </p:sp>
      <p:sp>
        <p:nvSpPr>
          <p:cNvPr id="72707" name="Rectangle 3">
            <a:extLst>
              <a:ext uri="{FF2B5EF4-FFF2-40B4-BE49-F238E27FC236}">
                <a16:creationId xmlns:a16="http://schemas.microsoft.com/office/drawing/2014/main" id="{3CE907CE-3F22-BB49-AECD-2A97954858DE}"/>
              </a:ext>
            </a:extLst>
          </p:cNvPr>
          <p:cNvSpPr>
            <a:spLocks noGrp="1" noChangeArrowheads="1"/>
          </p:cNvSpPr>
          <p:nvPr>
            <p:ph type="body" idx="1"/>
          </p:nvPr>
        </p:nvSpPr>
        <p:spPr>
          <a:xfrm>
            <a:off x="685800" y="4344988"/>
            <a:ext cx="5486400" cy="4113212"/>
          </a:xfrm>
        </p:spPr>
        <p:txBody>
          <a:bodyPr/>
          <a:lstStyle/>
          <a:p>
            <a:r>
              <a:rPr lang="en-US" altLang="en-US"/>
              <a:t>Generalizinig this to OD flows is as follows.</a:t>
            </a:r>
          </a:p>
          <a:p>
            <a:endParaRPr lang="en-US" altLang="en-US"/>
          </a:p>
          <a:p>
            <a:r>
              <a:rPr lang="en-US" altLang="en-US"/>
              <a:t>Each PC captures the maximum energy in the data.</a:t>
            </a:r>
          </a:p>
          <a:p>
            <a:r>
              <a:rPr lang="en-US" altLang="en-US"/>
              <a:t>In this way, the PCs are ordered by the amount of energy they capture.</a:t>
            </a:r>
          </a:p>
          <a:p>
            <a:endParaRPr lang="en-US" altLang="en-US"/>
          </a:p>
          <a:p>
            <a:r>
              <a:rPr lang="en-US" altLang="en-US"/>
              <a:t>The transformed points, the u1 u2 in the last slide, are what we call eigenflows now.  Each eigenflow is a mapping of the OD flows onto a PC.  Therefore, each eigenflow is a timeseries that captures a trend common across all OD flows.</a:t>
            </a:r>
          </a:p>
          <a:p>
            <a:endParaRPr lang="en-US" altLang="en-US"/>
          </a:p>
          <a:p>
            <a:r>
              <a:rPr lang="en-US" altLang="en-US"/>
              <a:t>Because the PCs are ordered by their energy,  the eigenflows are also ordered by importance – from the trend that’s most common to the trend that is least common in all the OD flows.</a:t>
            </a:r>
          </a:p>
        </p:txBody>
      </p:sp>
    </p:spTree>
    <p:extLst>
      <p:ext uri="{BB962C8B-B14F-4D97-AF65-F5344CB8AC3E}">
        <p14:creationId xmlns:p14="http://schemas.microsoft.com/office/powerpoint/2010/main" val="2407570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6BBBF7-C30D-1F4D-8415-BDF32E88E9B0}"/>
              </a:ext>
            </a:extLst>
          </p:cNvPr>
          <p:cNvSpPr>
            <a:spLocks noGrp="1" noChangeArrowheads="1"/>
          </p:cNvSpPr>
          <p:nvPr>
            <p:ph type="sldNum" sz="quarter" idx="5"/>
          </p:nvPr>
        </p:nvSpPr>
        <p:spPr>
          <a:ln/>
        </p:spPr>
        <p:txBody>
          <a:bodyPr/>
          <a:lstStyle/>
          <a:p>
            <a:fld id="{9F091340-55F1-7440-A151-D0EE36251C4C}" type="slidenum">
              <a:rPr lang="en-US" altLang="en-US"/>
              <a:pPr/>
              <a:t>25</a:t>
            </a:fld>
            <a:endParaRPr lang="en-US" altLang="en-US"/>
          </a:p>
        </p:txBody>
      </p:sp>
      <p:sp>
        <p:nvSpPr>
          <p:cNvPr id="79874" name="Rectangle 2">
            <a:extLst>
              <a:ext uri="{FF2B5EF4-FFF2-40B4-BE49-F238E27FC236}">
                <a16:creationId xmlns:a16="http://schemas.microsoft.com/office/drawing/2014/main" id="{200DF9A1-6C18-0448-9B31-176BD8D8BD3B}"/>
              </a:ext>
            </a:extLst>
          </p:cNvPr>
          <p:cNvSpPr>
            <a:spLocks noRot="1" noChangeArrowheads="1" noTextEdit="1"/>
          </p:cNvSpPr>
          <p:nvPr>
            <p:ph type="sldImg"/>
          </p:nvPr>
        </p:nvSpPr>
        <p:spPr>
          <a:ln/>
        </p:spPr>
      </p:sp>
      <p:sp>
        <p:nvSpPr>
          <p:cNvPr id="79875" name="Rectangle 3">
            <a:extLst>
              <a:ext uri="{FF2B5EF4-FFF2-40B4-BE49-F238E27FC236}">
                <a16:creationId xmlns:a16="http://schemas.microsoft.com/office/drawing/2014/main" id="{24A68A98-3E50-FD40-B624-0B944CA654D6}"/>
              </a:ext>
            </a:extLst>
          </p:cNvPr>
          <p:cNvSpPr>
            <a:spLocks noGrp="1" noChangeArrowheads="1"/>
          </p:cNvSpPr>
          <p:nvPr>
            <p:ph type="body" idx="1"/>
          </p:nvPr>
        </p:nvSpPr>
        <p:spPr>
          <a:xfrm>
            <a:off x="685800" y="4344988"/>
            <a:ext cx="5486400" cy="4113212"/>
          </a:xfrm>
        </p:spPr>
        <p:txBody>
          <a:bodyPr/>
          <a:lstStyle/>
          <a:p>
            <a:r>
              <a:rPr lang="en-US" altLang="en-US"/>
              <a:t>Recall that each principal component captures the maximum remainng energy in the data.</a:t>
            </a:r>
          </a:p>
          <a:p>
            <a:r>
              <a:rPr lang="en-US" altLang="en-US"/>
              <a:t>Therefore by inspecting how much energy is captured y each pc, we can gauge the true dimension of the OD flows.</a:t>
            </a:r>
          </a:p>
          <a:p>
            <a:r>
              <a:rPr lang="en-US" altLang="en-US"/>
              <a:t>Here, on the xaxis are the principalc omponents.</a:t>
            </a:r>
          </a:p>
          <a:p>
            <a:r>
              <a:rPr lang="en-US" altLang="en-US"/>
              <a:t>On the yaxis, the energy captured by them.</a:t>
            </a:r>
          </a:p>
          <a:p>
            <a:endParaRPr lang="en-US" altLang="en-US"/>
          </a:p>
          <a:p>
            <a:r>
              <a:rPr lang="en-US" altLang="en-US"/>
              <a:t>Whats surprising here is that evevn though there are so many od flows with such varied structure,  about 10  dimensions capture all the energy of the data.</a:t>
            </a:r>
          </a:p>
        </p:txBody>
      </p:sp>
    </p:spTree>
    <p:extLst>
      <p:ext uri="{BB962C8B-B14F-4D97-AF65-F5344CB8AC3E}">
        <p14:creationId xmlns:p14="http://schemas.microsoft.com/office/powerpoint/2010/main" val="326378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A786AC-3536-A44B-A387-31D87C2167C8}"/>
              </a:ext>
            </a:extLst>
          </p:cNvPr>
          <p:cNvSpPr>
            <a:spLocks noGrp="1" noChangeArrowheads="1"/>
          </p:cNvSpPr>
          <p:nvPr>
            <p:ph type="sldNum" sz="quarter" idx="5"/>
          </p:nvPr>
        </p:nvSpPr>
        <p:spPr>
          <a:ln/>
        </p:spPr>
        <p:txBody>
          <a:bodyPr/>
          <a:lstStyle/>
          <a:p>
            <a:fld id="{BB7790F5-B643-E443-BE53-C709A31FDB74}" type="slidenum">
              <a:rPr lang="en-US" altLang="en-US"/>
              <a:pPr/>
              <a:t>26</a:t>
            </a:fld>
            <a:endParaRPr lang="en-US" altLang="en-US"/>
          </a:p>
        </p:txBody>
      </p:sp>
      <p:sp>
        <p:nvSpPr>
          <p:cNvPr id="88066" name="Rectangle 2">
            <a:extLst>
              <a:ext uri="{FF2B5EF4-FFF2-40B4-BE49-F238E27FC236}">
                <a16:creationId xmlns:a16="http://schemas.microsoft.com/office/drawing/2014/main" id="{ABC6816D-065F-E948-B9A0-FE0643191394}"/>
              </a:ext>
            </a:extLst>
          </p:cNvPr>
          <p:cNvSpPr>
            <a:spLocks noRot="1" noChangeArrowheads="1" noTextEdit="1"/>
          </p:cNvSpPr>
          <p:nvPr>
            <p:ph type="sldImg"/>
          </p:nvPr>
        </p:nvSpPr>
        <p:spPr>
          <a:ln/>
        </p:spPr>
      </p:sp>
      <p:sp>
        <p:nvSpPr>
          <p:cNvPr id="88067" name="Rectangle 3">
            <a:extLst>
              <a:ext uri="{FF2B5EF4-FFF2-40B4-BE49-F238E27FC236}">
                <a16:creationId xmlns:a16="http://schemas.microsoft.com/office/drawing/2014/main" id="{026378E3-71DA-844F-837A-AC9CCB19F6AC}"/>
              </a:ext>
            </a:extLst>
          </p:cNvPr>
          <p:cNvSpPr>
            <a:spLocks noGrp="1" noChangeArrowheads="1"/>
          </p:cNvSpPr>
          <p:nvPr>
            <p:ph type="body" idx="1"/>
          </p:nvPr>
        </p:nvSpPr>
        <p:spPr>
          <a:xfrm>
            <a:off x="685800" y="4344988"/>
            <a:ext cx="5486400" cy="4113212"/>
          </a:xfrm>
        </p:spPr>
        <p:txBody>
          <a:bodyPr/>
          <a:lstStyle/>
          <a:p>
            <a:endParaRPr lang="en-US" altLang="en-US"/>
          </a:p>
          <a:p>
            <a:endParaRPr lang="en-US" altLang="en-US"/>
          </a:p>
          <a:p>
            <a:r>
              <a:rPr lang="en-US" altLang="en-US"/>
              <a:t>Transition:  What do these common features or eigenflows look like?</a:t>
            </a:r>
          </a:p>
        </p:txBody>
      </p:sp>
    </p:spTree>
    <p:extLst>
      <p:ext uri="{BB962C8B-B14F-4D97-AF65-F5344CB8AC3E}">
        <p14:creationId xmlns:p14="http://schemas.microsoft.com/office/powerpoint/2010/main" val="3580499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7F0522-D17E-A648-9E5A-4550A08DE44B}"/>
              </a:ext>
            </a:extLst>
          </p:cNvPr>
          <p:cNvSpPr>
            <a:spLocks noGrp="1" noChangeArrowheads="1"/>
          </p:cNvSpPr>
          <p:nvPr>
            <p:ph type="sldNum" sz="quarter" idx="5"/>
          </p:nvPr>
        </p:nvSpPr>
        <p:spPr>
          <a:ln/>
        </p:spPr>
        <p:txBody>
          <a:bodyPr/>
          <a:lstStyle/>
          <a:p>
            <a:fld id="{5F60EB80-A224-4B4B-8849-AEA99F1B8CD4}" type="slidenum">
              <a:rPr lang="en-US" altLang="en-US"/>
              <a:pPr/>
              <a:t>27</a:t>
            </a:fld>
            <a:endParaRPr lang="en-US" altLang="en-US"/>
          </a:p>
        </p:txBody>
      </p:sp>
      <p:sp>
        <p:nvSpPr>
          <p:cNvPr id="23554" name="Rectangle 2">
            <a:extLst>
              <a:ext uri="{FF2B5EF4-FFF2-40B4-BE49-F238E27FC236}">
                <a16:creationId xmlns:a16="http://schemas.microsoft.com/office/drawing/2014/main" id="{B94DDAE6-CF37-C743-88B8-C24665FA4D82}"/>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53EAE9B8-CA0E-C041-97B0-D75CB5DE893B}"/>
              </a:ext>
            </a:extLst>
          </p:cNvPr>
          <p:cNvSpPr>
            <a:spLocks noGrp="1" noChangeArrowheads="1"/>
          </p:cNvSpPr>
          <p:nvPr>
            <p:ph type="body" idx="1"/>
          </p:nvPr>
        </p:nvSpPr>
        <p:spPr/>
        <p:txBody>
          <a:bodyPr/>
          <a:lstStyle/>
          <a:p>
            <a:r>
              <a:rPr lang="en-US" altLang="en-US"/>
              <a:t>But, even though there are hundreds of links, each with their own varied structure,  there is a case to be made that link traffic really can be well described by fewer dimensions. </a:t>
            </a:r>
          </a:p>
          <a:p>
            <a:endParaRPr lang="en-US" altLang="en-US"/>
          </a:p>
          <a:p>
            <a:r>
              <a:rPr lang="en-US" altLang="en-US"/>
              <a:t>Two reasons</a:t>
            </a:r>
          </a:p>
          <a:p>
            <a:endParaRPr lang="en-US" altLang="en-US"/>
          </a:p>
          <a:p>
            <a:r>
              <a:rPr lang="en-US" altLang="en-US"/>
              <a:t>  1) flows induced correlation.</a:t>
            </a:r>
          </a:p>
          <a:p>
            <a:r>
              <a:rPr lang="en-US" altLang="en-US"/>
              <a:t>  2) OD flows</a:t>
            </a:r>
          </a:p>
          <a:p>
            <a:endParaRPr lang="en-US" altLang="en-US"/>
          </a:p>
          <a:p>
            <a:endParaRPr lang="en-US" altLang="en-US"/>
          </a:p>
          <a:p>
            <a:endParaRPr lang="en-US" altLang="en-US"/>
          </a:p>
        </p:txBody>
      </p:sp>
    </p:spTree>
    <p:extLst>
      <p:ext uri="{BB962C8B-B14F-4D97-AF65-F5344CB8AC3E}">
        <p14:creationId xmlns:p14="http://schemas.microsoft.com/office/powerpoint/2010/main" val="379521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83E74A-45B9-E74B-97E9-079C7140363D}"/>
              </a:ext>
            </a:extLst>
          </p:cNvPr>
          <p:cNvSpPr>
            <a:spLocks noGrp="1" noChangeArrowheads="1"/>
          </p:cNvSpPr>
          <p:nvPr>
            <p:ph type="sldNum" sz="quarter" idx="5"/>
          </p:nvPr>
        </p:nvSpPr>
        <p:spPr>
          <a:ln/>
        </p:spPr>
        <p:txBody>
          <a:bodyPr/>
          <a:lstStyle/>
          <a:p>
            <a:fld id="{4B4E833A-C8BF-8146-B80F-2F9237ABF452}" type="slidenum">
              <a:rPr lang="en-US" altLang="en-US"/>
              <a:pPr/>
              <a:t>30</a:t>
            </a:fld>
            <a:endParaRPr lang="en-US" altLang="en-US"/>
          </a:p>
        </p:txBody>
      </p:sp>
      <p:sp>
        <p:nvSpPr>
          <p:cNvPr id="94210" name="Rectangle 2">
            <a:extLst>
              <a:ext uri="{FF2B5EF4-FFF2-40B4-BE49-F238E27FC236}">
                <a16:creationId xmlns:a16="http://schemas.microsoft.com/office/drawing/2014/main" id="{C56F38C7-9F0B-7F41-A18C-329861217129}"/>
              </a:ext>
            </a:extLst>
          </p:cNvPr>
          <p:cNvSpPr>
            <a:spLocks noRot="1" noChangeArrowheads="1" noTextEdit="1"/>
          </p:cNvSpPr>
          <p:nvPr>
            <p:ph type="sldImg"/>
          </p:nvPr>
        </p:nvSpPr>
        <p:spPr>
          <a:ln/>
        </p:spPr>
      </p:sp>
      <p:sp>
        <p:nvSpPr>
          <p:cNvPr id="94211" name="Rectangle 3">
            <a:extLst>
              <a:ext uri="{FF2B5EF4-FFF2-40B4-BE49-F238E27FC236}">
                <a16:creationId xmlns:a16="http://schemas.microsoft.com/office/drawing/2014/main" id="{CCA17BBC-7463-B64B-AB29-A1F2782ADA92}"/>
              </a:ext>
            </a:extLst>
          </p:cNvPr>
          <p:cNvSpPr>
            <a:spLocks noGrp="1" noChangeArrowheads="1"/>
          </p:cNvSpPr>
          <p:nvPr>
            <p:ph type="body" idx="1"/>
          </p:nvPr>
        </p:nvSpPr>
        <p:spPr>
          <a:xfrm>
            <a:off x="685800" y="4344988"/>
            <a:ext cx="5486400" cy="4113212"/>
          </a:xfrm>
        </p:spPr>
        <p:txBody>
          <a:bodyPr/>
          <a:lstStyle/>
          <a:p>
            <a:r>
              <a:rPr lang="en-US" altLang="en-US"/>
              <a:t>Here is an example of eigenflows.  After visually inspecting the set of all eigenflows, three clear patterns emerged.  </a:t>
            </a:r>
          </a:p>
          <a:p>
            <a:endParaRPr lang="en-US" altLang="en-US"/>
          </a:p>
          <a:p>
            <a:r>
              <a:rPr lang="en-US" altLang="en-US"/>
              <a:t>We have some eigenflows here that are periodic.</a:t>
            </a:r>
          </a:p>
          <a:p>
            <a:r>
              <a:rPr lang="en-US" altLang="en-US"/>
              <a:t>Some that have sharp sikes.</a:t>
            </a:r>
          </a:p>
          <a:p>
            <a:r>
              <a:rPr lang="en-US" altLang="en-US"/>
              <a:t>And these look roughly like noise.</a:t>
            </a:r>
          </a:p>
          <a:p>
            <a:endParaRPr lang="en-US" altLang="en-US"/>
          </a:p>
        </p:txBody>
      </p:sp>
    </p:spTree>
    <p:extLst>
      <p:ext uri="{BB962C8B-B14F-4D97-AF65-F5344CB8AC3E}">
        <p14:creationId xmlns:p14="http://schemas.microsoft.com/office/powerpoint/2010/main" val="2419545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32A20F-9E05-F04C-9AF2-007D0D9A9680}"/>
              </a:ext>
            </a:extLst>
          </p:cNvPr>
          <p:cNvSpPr>
            <a:spLocks noGrp="1" noChangeArrowheads="1"/>
          </p:cNvSpPr>
          <p:nvPr>
            <p:ph type="sldNum" sz="quarter" idx="5"/>
          </p:nvPr>
        </p:nvSpPr>
        <p:spPr>
          <a:ln/>
        </p:spPr>
        <p:txBody>
          <a:bodyPr/>
          <a:lstStyle/>
          <a:p>
            <a:fld id="{78BCE163-DE42-B54F-B554-E96DDC473E2D}" type="slidenum">
              <a:rPr lang="en-US" altLang="en-US"/>
              <a:pPr/>
              <a:t>32</a:t>
            </a:fld>
            <a:endParaRPr lang="en-US" altLang="en-US"/>
          </a:p>
        </p:txBody>
      </p:sp>
      <p:sp>
        <p:nvSpPr>
          <p:cNvPr id="11266" name="Rectangle 2">
            <a:extLst>
              <a:ext uri="{FF2B5EF4-FFF2-40B4-BE49-F238E27FC236}">
                <a16:creationId xmlns:a16="http://schemas.microsoft.com/office/drawing/2014/main" id="{C8732F09-F306-4748-BFDF-2FFA4524674E}"/>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7478BE99-CB13-3D4B-8515-F38D37A87936}"/>
              </a:ext>
            </a:extLst>
          </p:cNvPr>
          <p:cNvSpPr>
            <a:spLocks noGrp="1" noChangeArrowheads="1"/>
          </p:cNvSpPr>
          <p:nvPr>
            <p:ph type="body" idx="1"/>
          </p:nvPr>
        </p:nvSpPr>
        <p:spPr/>
        <p:txBody>
          <a:bodyPr/>
          <a:lstStyle/>
          <a:p>
            <a:r>
              <a:rPr lang="en-US" altLang="en-US"/>
              <a:t>Our work begins with the observation that the problems I just  mentioned are all really special cases of the more basic and general question:  is my network experiencing an unusual condition.</a:t>
            </a:r>
          </a:p>
          <a:p>
            <a:endParaRPr lang="en-US" altLang="en-US"/>
          </a:p>
          <a:p>
            <a:r>
              <a:rPr lang="en-US" altLang="en-US"/>
              <a:t>This is a pretty broad and difficult question and so to answer it, we separated it into 3-steps:</a:t>
            </a:r>
          </a:p>
          <a:p>
            <a:r>
              <a:rPr lang="en-US" altLang="en-US"/>
              <a:t>The first step is to detect when something has gone wrong.  </a:t>
            </a:r>
          </a:p>
          <a:p>
            <a:r>
              <a:rPr lang="en-US" altLang="en-US"/>
              <a:t>The next step is to identify what exactly it is,  perhaps an attack or an outage.  </a:t>
            </a:r>
          </a:p>
          <a:p>
            <a:r>
              <a:rPr lang="en-US" altLang="en-US"/>
              <a:t>And the final step is to quantify its impact, and if its great, to alert operators so that the necessary mitigation steps can be taken.</a:t>
            </a:r>
          </a:p>
          <a:p>
            <a:endParaRPr lang="en-US" altLang="en-US"/>
          </a:p>
        </p:txBody>
      </p:sp>
    </p:spTree>
    <p:extLst>
      <p:ext uri="{BB962C8B-B14F-4D97-AF65-F5344CB8AC3E}">
        <p14:creationId xmlns:p14="http://schemas.microsoft.com/office/powerpoint/2010/main" val="339889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40A4F5-7137-2347-A865-0D38BC792F21}"/>
              </a:ext>
            </a:extLst>
          </p:cNvPr>
          <p:cNvSpPr>
            <a:spLocks noGrp="1" noChangeArrowheads="1"/>
          </p:cNvSpPr>
          <p:nvPr>
            <p:ph type="sldNum" sz="quarter" idx="5"/>
          </p:nvPr>
        </p:nvSpPr>
        <p:spPr>
          <a:ln/>
        </p:spPr>
        <p:txBody>
          <a:bodyPr/>
          <a:lstStyle/>
          <a:p>
            <a:fld id="{686C4EC9-138D-524E-BE26-D04796D1901D}" type="slidenum">
              <a:rPr lang="en-US" altLang="en-US"/>
              <a:pPr/>
              <a:t>33</a:t>
            </a:fld>
            <a:endParaRPr lang="en-US" altLang="en-US"/>
          </a:p>
        </p:txBody>
      </p:sp>
      <p:sp>
        <p:nvSpPr>
          <p:cNvPr id="13314" name="Rectangle 2">
            <a:extLst>
              <a:ext uri="{FF2B5EF4-FFF2-40B4-BE49-F238E27FC236}">
                <a16:creationId xmlns:a16="http://schemas.microsoft.com/office/drawing/2014/main" id="{7E7E679B-CE2A-AB48-BC49-F75A4BB4B667}"/>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C55479D6-B917-4C45-BE82-C9055F8A880D}"/>
              </a:ext>
            </a:extLst>
          </p:cNvPr>
          <p:cNvSpPr>
            <a:spLocks noGrp="1" noChangeArrowheads="1"/>
          </p:cNvSpPr>
          <p:nvPr>
            <p:ph type="body" idx="1"/>
          </p:nvPr>
        </p:nvSpPr>
        <p:spPr/>
        <p:txBody>
          <a:bodyPr/>
          <a:lstStyle/>
          <a:p>
            <a:r>
              <a:rPr lang="en-US" altLang="en-US"/>
              <a:t>The advantage of this 3 step framework is that it naturally lends itself to a statistical approach to this problem.  </a:t>
            </a:r>
          </a:p>
          <a:p>
            <a:br>
              <a:rPr lang="en-US" altLang="en-US"/>
            </a:br>
            <a:r>
              <a:rPr lang="en-US" altLang="en-US"/>
              <a:t>Specifically, the problem of detecting when something unusual has happened translates to a problem of detecting statistical outliers.  </a:t>
            </a:r>
          </a:p>
          <a:p>
            <a:r>
              <a:rPr lang="en-US" altLang="en-US"/>
              <a:t>Identification translates to the problem of finding the best hypothesis from a candidate set that describe the detected anomaly.  </a:t>
            </a:r>
          </a:p>
          <a:p>
            <a:r>
              <a:rPr lang="en-US" altLang="en-US"/>
              <a:t>And finally, quantification becomes a problem of statistical estimation of an unknown quantity.</a:t>
            </a:r>
          </a:p>
          <a:p>
            <a:endParaRPr lang="en-US" altLang="en-US"/>
          </a:p>
          <a:p>
            <a:r>
              <a:rPr lang="en-US" altLang="en-US"/>
              <a:t>Together, these three steps constitute what we call anomaly diagnosis.  So, successful diagnosing an anomaly requires correct detection and identification and accurate quantification.</a:t>
            </a:r>
          </a:p>
          <a:p>
            <a:endParaRPr lang="en-US" altLang="en-US"/>
          </a:p>
        </p:txBody>
      </p:sp>
    </p:spTree>
    <p:extLst>
      <p:ext uri="{BB962C8B-B14F-4D97-AF65-F5344CB8AC3E}">
        <p14:creationId xmlns:p14="http://schemas.microsoft.com/office/powerpoint/2010/main" val="40735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3B1B54-EF92-0344-8CEF-59352525268D}"/>
              </a:ext>
            </a:extLst>
          </p:cNvPr>
          <p:cNvSpPr>
            <a:spLocks noGrp="1" noChangeArrowheads="1"/>
          </p:cNvSpPr>
          <p:nvPr>
            <p:ph type="sldNum" sz="quarter" idx="5"/>
          </p:nvPr>
        </p:nvSpPr>
        <p:spPr>
          <a:ln/>
        </p:spPr>
        <p:txBody>
          <a:bodyPr/>
          <a:lstStyle/>
          <a:p>
            <a:fld id="{CFD5A29D-8374-CB41-B1B6-9BCF3A2FF99E}" type="slidenum">
              <a:rPr lang="en-US" altLang="en-US"/>
              <a:pPr/>
              <a:t>34</a:t>
            </a:fld>
            <a:endParaRPr lang="en-US" altLang="en-US"/>
          </a:p>
        </p:txBody>
      </p:sp>
      <p:sp>
        <p:nvSpPr>
          <p:cNvPr id="15362" name="Rectangle 2">
            <a:extLst>
              <a:ext uri="{FF2B5EF4-FFF2-40B4-BE49-F238E27FC236}">
                <a16:creationId xmlns:a16="http://schemas.microsoft.com/office/drawing/2014/main" id="{6D404736-1714-A740-B909-4CF6E9D1AAF0}"/>
              </a:ext>
            </a:extLst>
          </p:cNvPr>
          <p:cNvSpPr>
            <a:spLocks noRot="1" noChangeArrowheads="1" noTextEdit="1"/>
          </p:cNvSpPr>
          <p:nvPr>
            <p:ph type="sldImg"/>
          </p:nvPr>
        </p:nvSpPr>
        <p:spPr>
          <a:ln/>
        </p:spPr>
      </p:sp>
      <p:sp>
        <p:nvSpPr>
          <p:cNvPr id="15363" name="Rectangle 3">
            <a:extLst>
              <a:ext uri="{FF2B5EF4-FFF2-40B4-BE49-F238E27FC236}">
                <a16:creationId xmlns:a16="http://schemas.microsoft.com/office/drawing/2014/main" id="{14B2B915-3BFF-C144-ADC9-F66AA1FD0205}"/>
              </a:ext>
            </a:extLst>
          </p:cNvPr>
          <p:cNvSpPr>
            <a:spLocks noGrp="1" noChangeArrowheads="1"/>
          </p:cNvSpPr>
          <p:nvPr>
            <p:ph type="body" idx="1"/>
          </p:nvPr>
        </p:nvSpPr>
        <p:spPr/>
        <p:txBody>
          <a:bodyPr/>
          <a:lstStyle/>
          <a:p>
            <a:r>
              <a:rPr lang="en-US" altLang="en-US"/>
              <a:t>But this is a pretty slippery slope because  heuristics and models are brittle and not always very flexible.  And they can’t be easily applied from network to network.  </a:t>
            </a:r>
          </a:p>
          <a:p>
            <a:endParaRPr lang="en-US" altLang="en-US"/>
          </a:p>
          <a:p>
            <a:r>
              <a:rPr lang="en-US" altLang="en-US"/>
              <a:t>The state of the art has really been limited to dealing with each of the specific problems in piece.  </a:t>
            </a:r>
          </a:p>
          <a:p>
            <a:r>
              <a:rPr lang="en-US" altLang="en-US"/>
              <a:t>For instance, there has been work done on intrusion detection at edges, and some recent work on detecting routing loops.   </a:t>
            </a:r>
          </a:p>
          <a:p>
            <a:endParaRPr lang="en-US" altLang="en-US"/>
          </a:p>
          <a:p>
            <a:endParaRPr lang="en-US" altLang="en-US"/>
          </a:p>
          <a:p>
            <a:r>
              <a:rPr lang="en-US" altLang="en-US"/>
              <a:t>So far,  there hasn’t been a general approach and something that can diagnose anomalies of the entire range as exemplified in the earlier slide.  SPECIFIC kinds of anomalies.</a:t>
            </a:r>
          </a:p>
          <a:p>
            <a:r>
              <a:rPr lang="en-US" altLang="en-US"/>
              <a:t>Detect/Identify/Quantify paradigm.</a:t>
            </a:r>
          </a:p>
          <a:p>
            <a:endParaRPr lang="en-US" altLang="en-US"/>
          </a:p>
          <a:p>
            <a:r>
              <a:rPr lang="en-US" altLang="en-US"/>
              <a:t> most of this work has relied on heuristics and models of normal behavior.  </a:t>
            </a:r>
          </a:p>
          <a:p>
            <a:endParaRPr lang="en-US" altLang="en-US"/>
          </a:p>
          <a:p>
            <a:r>
              <a:rPr lang="en-US" altLang="en-US"/>
              <a:t>Perhaps the theme most common to prior work is that previous work has relied on traffic measurements from single links…  (to next slide)</a:t>
            </a:r>
          </a:p>
        </p:txBody>
      </p:sp>
    </p:spTree>
    <p:extLst>
      <p:ext uri="{BB962C8B-B14F-4D97-AF65-F5344CB8AC3E}">
        <p14:creationId xmlns:p14="http://schemas.microsoft.com/office/powerpoint/2010/main" val="207381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vectors represent the </a:t>
            </a:r>
            <a:r>
              <a:rPr lang="en-US" sz="1200" i="1" kern="1200" dirty="0">
                <a:solidFill>
                  <a:schemeClr val="tx1"/>
                </a:solidFill>
                <a:effectLst/>
                <a:latin typeface="+mn-lt"/>
                <a:ea typeface="+mn-ea"/>
                <a:cs typeface="+mn-cs"/>
              </a:rPr>
              <a:t>principal axes </a:t>
            </a:r>
            <a:r>
              <a:rPr lang="en-US" sz="1200" kern="1200" dirty="0">
                <a:solidFill>
                  <a:schemeClr val="tx1"/>
                </a:solidFill>
                <a:effectLst/>
                <a:latin typeface="+mn-lt"/>
                <a:ea typeface="+mn-ea"/>
                <a:cs typeface="+mn-cs"/>
              </a:rPr>
              <a:t>of the data, and the length shown in Figure 5-81 is an indication of how “important” that axis is in describing the </a:t>
            </a:r>
            <a:r>
              <a:rPr lang="en-US" sz="1200" kern="1200" dirty="0" err="1">
                <a:solidFill>
                  <a:schemeClr val="tx1"/>
                </a:solidFill>
                <a:effectLst/>
                <a:latin typeface="+mn-lt"/>
                <a:ea typeface="+mn-ea"/>
                <a:cs typeface="+mn-cs"/>
              </a:rPr>
              <a:t>distribu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a:t>
            </a:r>
            <a:r>
              <a:rPr lang="en-US" sz="1200" kern="1200" dirty="0">
                <a:solidFill>
                  <a:schemeClr val="tx1"/>
                </a:solidFill>
                <a:effectLst/>
                <a:latin typeface="+mn-lt"/>
                <a:ea typeface="+mn-ea"/>
                <a:cs typeface="+mn-cs"/>
              </a:rPr>
              <a:t> of the data—more precisely, it is a measure of the variance of the data when pro‐ </a:t>
            </a:r>
            <a:r>
              <a:rPr lang="en-US" sz="1200" kern="1200" dirty="0" err="1">
                <a:solidFill>
                  <a:schemeClr val="tx1"/>
                </a:solidFill>
                <a:effectLst/>
                <a:latin typeface="+mn-lt"/>
                <a:ea typeface="+mn-ea"/>
                <a:cs typeface="+mn-cs"/>
              </a:rPr>
              <a:t>jected</a:t>
            </a:r>
            <a:r>
              <a:rPr lang="en-US" sz="1200" kern="1200" dirty="0">
                <a:solidFill>
                  <a:schemeClr val="tx1"/>
                </a:solidFill>
                <a:effectLst/>
                <a:latin typeface="+mn-lt"/>
                <a:ea typeface="+mn-ea"/>
                <a:cs typeface="+mn-cs"/>
              </a:rPr>
              <a:t> onto that axis. The projection of each data point onto the principal axes are the “principal components” of the data. </a:t>
            </a:r>
            <a:endParaRPr lang="en-US" dirty="0"/>
          </a:p>
          <a:p>
            <a:endParaRPr lang="en-US" dirty="0"/>
          </a:p>
        </p:txBody>
      </p:sp>
      <p:sp>
        <p:nvSpPr>
          <p:cNvPr id="4" name="Slide Number Placeholder 3"/>
          <p:cNvSpPr>
            <a:spLocks noGrp="1"/>
          </p:cNvSpPr>
          <p:nvPr>
            <p:ph type="sldNum" sz="quarter" idx="5"/>
          </p:nvPr>
        </p:nvSpPr>
        <p:spPr/>
        <p:txBody>
          <a:bodyPr/>
          <a:lstStyle/>
          <a:p>
            <a:fld id="{46E50573-CA6B-844C-821A-059DA3F98045}" type="slidenum">
              <a:rPr lang="en-US" smtClean="0"/>
              <a:t>4</a:t>
            </a:fld>
            <a:endParaRPr lang="en-US"/>
          </a:p>
        </p:txBody>
      </p:sp>
    </p:spTree>
    <p:extLst>
      <p:ext uri="{BB962C8B-B14F-4D97-AF65-F5344CB8AC3E}">
        <p14:creationId xmlns:p14="http://schemas.microsoft.com/office/powerpoint/2010/main" val="242614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98DAC5-DCCB-454F-8162-95D644CCBD0D}"/>
              </a:ext>
            </a:extLst>
          </p:cNvPr>
          <p:cNvSpPr>
            <a:spLocks noGrp="1" noChangeArrowheads="1"/>
          </p:cNvSpPr>
          <p:nvPr>
            <p:ph type="sldNum" sz="quarter" idx="5"/>
          </p:nvPr>
        </p:nvSpPr>
        <p:spPr>
          <a:ln/>
        </p:spPr>
        <p:txBody>
          <a:bodyPr/>
          <a:lstStyle/>
          <a:p>
            <a:fld id="{BA424439-39F7-964B-9147-FF5DE45D5044}" type="slidenum">
              <a:rPr lang="en-US" altLang="en-US"/>
              <a:pPr/>
              <a:t>35</a:t>
            </a:fld>
            <a:endParaRPr lang="en-US" altLang="en-US"/>
          </a:p>
        </p:txBody>
      </p:sp>
      <p:sp>
        <p:nvSpPr>
          <p:cNvPr id="17410" name="Rectangle 2">
            <a:extLst>
              <a:ext uri="{FF2B5EF4-FFF2-40B4-BE49-F238E27FC236}">
                <a16:creationId xmlns:a16="http://schemas.microsoft.com/office/drawing/2014/main" id="{94B4D7B3-9604-D246-9662-F669AA8A9FEC}"/>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BE0CC375-38E7-6C40-BE3B-7FF8FF90295B}"/>
              </a:ext>
            </a:extLst>
          </p:cNvPr>
          <p:cNvSpPr>
            <a:spLocks noGrp="1" noChangeArrowheads="1"/>
          </p:cNvSpPr>
          <p:nvPr>
            <p:ph type="body" idx="1"/>
          </p:nvPr>
        </p:nvSpPr>
        <p:spPr/>
        <p:txBody>
          <a:bodyPr/>
          <a:lstStyle/>
          <a:p>
            <a:r>
              <a:rPr lang="en-US" altLang="en-US"/>
              <a:t>We take a different approach,  a whole-network approach, to diagnose network anomalies.   </a:t>
            </a:r>
          </a:p>
          <a:p>
            <a:r>
              <a:rPr lang="en-US" altLang="en-US"/>
              <a:t>Our thesis is that in order to be able to diagnose network anomalies effectively,  we in fact need to look at the network as a whole, instead of focusing on single links.  </a:t>
            </a:r>
          </a:p>
          <a:p>
            <a:endParaRPr lang="en-US" altLang="en-US"/>
          </a:p>
          <a:p>
            <a:r>
              <a:rPr lang="en-US" altLang="en-US"/>
              <a:t>So, for instance, since our focus is on diagnosing traffic anomalies,  we would need to analyze traffic on all links and not on individual links in isolation of other links. </a:t>
            </a:r>
          </a:p>
          <a:p>
            <a:endParaRPr lang="en-US" altLang="en-US"/>
          </a:p>
          <a:p>
            <a:r>
              <a:rPr lang="en-US" altLang="en-US"/>
              <a:t># traffic anomalies  which may constitute a subset of all network anomalies.  But the techniques proposed are not restricted to traffic measurements and </a:t>
            </a:r>
          </a:p>
          <a:p>
            <a:r>
              <a:rPr lang="en-US" altLang="en-US"/>
              <a:t># maybe effective when dealing with other types of network data.</a:t>
            </a:r>
          </a:p>
          <a:p>
            <a:endParaRPr lang="en-US" altLang="en-US"/>
          </a:p>
        </p:txBody>
      </p:sp>
    </p:spTree>
    <p:extLst>
      <p:ext uri="{BB962C8B-B14F-4D97-AF65-F5344CB8AC3E}">
        <p14:creationId xmlns:p14="http://schemas.microsoft.com/office/powerpoint/2010/main" val="3732023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F5452A-9462-844E-BC88-58AFED5CFF3A}"/>
              </a:ext>
            </a:extLst>
          </p:cNvPr>
          <p:cNvSpPr>
            <a:spLocks noGrp="1" noChangeArrowheads="1"/>
          </p:cNvSpPr>
          <p:nvPr>
            <p:ph type="sldNum" sz="quarter" idx="5"/>
          </p:nvPr>
        </p:nvSpPr>
        <p:spPr>
          <a:ln/>
        </p:spPr>
        <p:txBody>
          <a:bodyPr/>
          <a:lstStyle/>
          <a:p>
            <a:fld id="{6B81E81B-2E33-474F-B64B-E2D69D4D3774}" type="slidenum">
              <a:rPr lang="en-US" altLang="en-US"/>
              <a:pPr/>
              <a:t>36</a:t>
            </a:fld>
            <a:endParaRPr lang="en-US" altLang="en-US"/>
          </a:p>
        </p:txBody>
      </p:sp>
      <p:sp>
        <p:nvSpPr>
          <p:cNvPr id="19458" name="Rectangle 2">
            <a:extLst>
              <a:ext uri="{FF2B5EF4-FFF2-40B4-BE49-F238E27FC236}">
                <a16:creationId xmlns:a16="http://schemas.microsoft.com/office/drawing/2014/main" id="{1B42636B-0587-7D46-9A1C-FF5FE2BDFBD9}"/>
              </a:ext>
            </a:extLst>
          </p:cNvPr>
          <p:cNvSpPr>
            <a:spLocks noRot="1" noChangeArrowheads="1" noTextEdit="1"/>
          </p:cNvSpPr>
          <p:nvPr>
            <p:ph type="sldImg"/>
          </p:nvPr>
        </p:nvSpPr>
        <p:spPr>
          <a:ln/>
        </p:spPr>
      </p:sp>
      <p:sp>
        <p:nvSpPr>
          <p:cNvPr id="19459" name="Rectangle 3">
            <a:extLst>
              <a:ext uri="{FF2B5EF4-FFF2-40B4-BE49-F238E27FC236}">
                <a16:creationId xmlns:a16="http://schemas.microsoft.com/office/drawing/2014/main" id="{38514154-820F-9C49-8A9B-825E14854EB8}"/>
              </a:ext>
            </a:extLst>
          </p:cNvPr>
          <p:cNvSpPr>
            <a:spLocks noGrp="1" noChangeArrowheads="1"/>
          </p:cNvSpPr>
          <p:nvPr>
            <p:ph type="body" idx="1"/>
          </p:nvPr>
        </p:nvSpPr>
        <p:spPr>
          <a:xfrm>
            <a:off x="685800" y="4344988"/>
            <a:ext cx="5486400" cy="4113212"/>
          </a:xfrm>
        </p:spPr>
        <p:txBody>
          <a:bodyPr/>
          <a:lstStyle/>
          <a:p>
            <a:r>
              <a:rPr lang="en-US" altLang="en-US"/>
              <a:t>High </a:t>
            </a:r>
            <a:r>
              <a:rPr lang="en-US" altLang="en-US" b="1"/>
              <a:t>apparent </a:t>
            </a:r>
            <a:r>
              <a:rPr lang="en-US" altLang="en-US"/>
              <a:t>dimensionality</a:t>
            </a:r>
          </a:p>
          <a:p>
            <a:r>
              <a:rPr lang="en-US" altLang="en-US"/>
              <a:t>Transition:  when confronted with high dimensional structures such as this,  one strategy is to look for accurate low dimensional representations…</a:t>
            </a:r>
          </a:p>
        </p:txBody>
      </p:sp>
    </p:spTree>
    <p:extLst>
      <p:ext uri="{BB962C8B-B14F-4D97-AF65-F5344CB8AC3E}">
        <p14:creationId xmlns:p14="http://schemas.microsoft.com/office/powerpoint/2010/main" val="3190837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E26A15-B9F7-1E45-80CE-7E03F30B5E0D}"/>
              </a:ext>
            </a:extLst>
          </p:cNvPr>
          <p:cNvSpPr>
            <a:spLocks noGrp="1" noChangeArrowheads="1"/>
          </p:cNvSpPr>
          <p:nvPr>
            <p:ph type="sldNum" sz="quarter" idx="5"/>
          </p:nvPr>
        </p:nvSpPr>
        <p:spPr>
          <a:ln/>
        </p:spPr>
        <p:txBody>
          <a:bodyPr/>
          <a:lstStyle/>
          <a:p>
            <a:fld id="{392DAEDD-EEE1-E246-BE38-AFA3DFBF20D9}" type="slidenum">
              <a:rPr lang="en-US" altLang="en-US"/>
              <a:pPr/>
              <a:t>37</a:t>
            </a:fld>
            <a:endParaRPr lang="en-US" altLang="en-US"/>
          </a:p>
        </p:txBody>
      </p:sp>
      <p:sp>
        <p:nvSpPr>
          <p:cNvPr id="21506" name="Rectangle 2">
            <a:extLst>
              <a:ext uri="{FF2B5EF4-FFF2-40B4-BE49-F238E27FC236}">
                <a16:creationId xmlns:a16="http://schemas.microsoft.com/office/drawing/2014/main" id="{D51A3B16-9D89-F840-AB88-33D0E57CF4D8}"/>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83630A00-CACB-7A47-B636-8304609DA291}"/>
              </a:ext>
            </a:extLst>
          </p:cNvPr>
          <p:cNvSpPr>
            <a:spLocks noGrp="1" noChangeArrowheads="1"/>
          </p:cNvSpPr>
          <p:nvPr>
            <p:ph type="body" idx="1"/>
          </p:nvPr>
        </p:nvSpPr>
        <p:spPr/>
        <p:txBody>
          <a:bodyPr/>
          <a:lstStyle/>
          <a:p>
            <a:r>
              <a:rPr lang="en-US" altLang="en-US"/>
              <a:t>So its not surprising that link traffic occupies a low dimensional subspace.  And here is evidence for low intrinsic dimensionality.</a:t>
            </a:r>
          </a:p>
          <a:p>
            <a:endParaRPr lang="en-US" altLang="en-US"/>
          </a:p>
          <a:p>
            <a:r>
              <a:rPr lang="en-US" altLang="en-US"/>
              <a:t>We studied link traffic of Sprint Europe and Abilene Internet 2 backbone networks using a dimension analysis technique called principal component analysis.</a:t>
            </a:r>
          </a:p>
          <a:p>
            <a:r>
              <a:rPr lang="en-US" altLang="en-US"/>
              <a:t>What PCA does is basically the following.  It finds a new set of axis, called the principal components, to describe our multivariate timeseries of link traffic such that each new axis captures the maximum variance in the data. </a:t>
            </a:r>
          </a:p>
          <a:p>
            <a:r>
              <a:rPr lang="en-US" altLang="en-US"/>
              <a:t>Our results from PCA are shown in this plot.</a:t>
            </a:r>
          </a:p>
          <a:p>
            <a:r>
              <a:rPr lang="en-US" altLang="en-US"/>
              <a:t>..</a:t>
            </a:r>
          </a:p>
        </p:txBody>
      </p:sp>
    </p:spTree>
    <p:extLst>
      <p:ext uri="{BB962C8B-B14F-4D97-AF65-F5344CB8AC3E}">
        <p14:creationId xmlns:p14="http://schemas.microsoft.com/office/powerpoint/2010/main" val="2106972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48A15A-31C2-1E41-B445-83C8BCF5A7E0}"/>
              </a:ext>
            </a:extLst>
          </p:cNvPr>
          <p:cNvSpPr>
            <a:spLocks noGrp="1" noChangeArrowheads="1"/>
          </p:cNvSpPr>
          <p:nvPr>
            <p:ph type="sldNum" sz="quarter" idx="5"/>
          </p:nvPr>
        </p:nvSpPr>
        <p:spPr>
          <a:ln/>
        </p:spPr>
        <p:txBody>
          <a:bodyPr/>
          <a:lstStyle/>
          <a:p>
            <a:fld id="{1949538C-C252-2C44-9D16-EF85415984A9}" type="slidenum">
              <a:rPr lang="en-US" altLang="en-US"/>
              <a:pPr/>
              <a:t>38</a:t>
            </a:fld>
            <a:endParaRPr lang="en-US" altLang="en-US"/>
          </a:p>
        </p:txBody>
      </p:sp>
      <p:sp>
        <p:nvSpPr>
          <p:cNvPr id="25602" name="Rectangle 2">
            <a:extLst>
              <a:ext uri="{FF2B5EF4-FFF2-40B4-BE49-F238E27FC236}">
                <a16:creationId xmlns:a16="http://schemas.microsoft.com/office/drawing/2014/main" id="{9C2C652D-6808-274B-A994-E305465CDE29}"/>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6A392E10-C30E-A741-A385-0AF4A15F6927}"/>
              </a:ext>
            </a:extLst>
          </p:cNvPr>
          <p:cNvSpPr>
            <a:spLocks noGrp="1" noChangeArrowheads="1"/>
          </p:cNvSpPr>
          <p:nvPr>
            <p:ph type="body" idx="1"/>
          </p:nvPr>
        </p:nvSpPr>
        <p:spPr/>
        <p:txBody>
          <a:bodyPr/>
          <a:lstStyle/>
          <a:p>
            <a:r>
              <a:rPr lang="en-US" altLang="en-US"/>
              <a:t>The subspace method exploits this low dimensionality to separate traffic on all links into normal and anomalous components.</a:t>
            </a:r>
          </a:p>
          <a:p>
            <a:r>
              <a:rPr lang="en-US" altLang="en-US"/>
              <a:t>So let S denote the normal subspace, which is spanned by the first k principal components. </a:t>
            </a:r>
          </a:p>
          <a:p>
            <a:r>
              <a:rPr lang="en-US" altLang="en-US"/>
              <a:t>And, let S-tilde denote the anomalous subspace spanned the remaining PCs.</a:t>
            </a:r>
          </a:p>
          <a:p>
            <a:r>
              <a:rPr lang="en-US" altLang="en-US"/>
              <a:t>Then, we can decompose traffic on all links by projecting onto S and S-tilde to obtain the vector of normal and anomalous traffic.  </a:t>
            </a:r>
          </a:p>
          <a:p>
            <a:r>
              <a:rPr lang="en-US" altLang="en-US"/>
              <a:t>So if we let y denote the traffic on all links at a particular point in time, we can write it as the sum of the normal traffic vector and anomalous traffic vector.</a:t>
            </a:r>
          </a:p>
          <a:p>
            <a:r>
              <a:rPr lang="en-US" altLang="en-US"/>
              <a:t>Because link traffic has low intrinsic dimensionality,  the first k PCs capture most of the variability in all link traffic and</a:t>
            </a:r>
          </a:p>
          <a:p>
            <a:r>
              <a:rPr lang="en-US" altLang="en-US"/>
              <a:t>y-hat will contain the temporal patterns most common to the links.</a:t>
            </a:r>
          </a:p>
          <a:p>
            <a:endParaRPr lang="en-US" altLang="en-US"/>
          </a:p>
          <a:p>
            <a:r>
              <a:rPr lang="en-US" altLang="en-US"/>
              <a:t>Let me pause for a moment and remark that the ideas similar to the subspace method were developed in the multivariate SPC literature have been successfully applied in industrial process control settings.</a:t>
            </a:r>
          </a:p>
          <a:p>
            <a:endParaRPr lang="en-US" altLang="en-US"/>
          </a:p>
        </p:txBody>
      </p:sp>
    </p:spTree>
    <p:extLst>
      <p:ext uri="{BB962C8B-B14F-4D97-AF65-F5344CB8AC3E}">
        <p14:creationId xmlns:p14="http://schemas.microsoft.com/office/powerpoint/2010/main" val="1837733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AA43CC-4953-6D41-90DB-85E5B8DB4D0E}"/>
              </a:ext>
            </a:extLst>
          </p:cNvPr>
          <p:cNvSpPr>
            <a:spLocks noGrp="1" noChangeArrowheads="1"/>
          </p:cNvSpPr>
          <p:nvPr>
            <p:ph type="sldNum" sz="quarter" idx="5"/>
          </p:nvPr>
        </p:nvSpPr>
        <p:spPr>
          <a:ln/>
        </p:spPr>
        <p:txBody>
          <a:bodyPr/>
          <a:lstStyle/>
          <a:p>
            <a:fld id="{B2607DE4-C8A0-A64D-AE47-3B4175EBAC1F}" type="slidenum">
              <a:rPr lang="en-US" altLang="en-US"/>
              <a:pPr/>
              <a:t>39</a:t>
            </a:fld>
            <a:endParaRPr lang="en-US" altLang="en-US"/>
          </a:p>
        </p:txBody>
      </p:sp>
      <p:sp>
        <p:nvSpPr>
          <p:cNvPr id="27650" name="Rectangle 2">
            <a:extLst>
              <a:ext uri="{FF2B5EF4-FFF2-40B4-BE49-F238E27FC236}">
                <a16:creationId xmlns:a16="http://schemas.microsoft.com/office/drawing/2014/main" id="{6E260E80-3E4E-BA44-804C-79F5446B0132}"/>
              </a:ext>
            </a:extLst>
          </p:cNvPr>
          <p:cNvSpPr>
            <a:spLocks noRot="1" noChangeArrowheads="1" noTextEdit="1"/>
          </p:cNvSpPr>
          <p:nvPr>
            <p:ph type="sldImg"/>
          </p:nvPr>
        </p:nvSpPr>
        <p:spPr>
          <a:ln/>
        </p:spPr>
      </p:sp>
      <p:sp>
        <p:nvSpPr>
          <p:cNvPr id="27651" name="Rectangle 3">
            <a:extLst>
              <a:ext uri="{FF2B5EF4-FFF2-40B4-BE49-F238E27FC236}">
                <a16:creationId xmlns:a16="http://schemas.microsoft.com/office/drawing/2014/main" id="{6CEDFEED-485E-3C40-9C2C-4320A9799E79}"/>
              </a:ext>
            </a:extLst>
          </p:cNvPr>
          <p:cNvSpPr>
            <a:spLocks noGrp="1" noChangeArrowheads="1"/>
          </p:cNvSpPr>
          <p:nvPr>
            <p:ph type="body" idx="1"/>
          </p:nvPr>
        </p:nvSpPr>
        <p:spPr/>
        <p:txBody>
          <a:bodyPr/>
          <a:lstStyle/>
          <a:p>
            <a:r>
              <a:rPr lang="en-US" altLang="en-US"/>
              <a:t>So here is a geometric illustration of how the subspace method works.  Simplest possible case,  2 links.  Each point on the picture bytes falling on link 1 and link 2 at some instance.  Look they are correlated because if one is high, the other is high.  And this is why its ellipsoid.  If we had to approximate this using 1 dimension,  here is: S.  So we would treat S as the best one dimensional representation of network-wide traffic.  OK then put up y.  Why is it anomalous because its far from some time.  And how can we capture this?    (Bring up text).   This plot here shows the traffic on links plotted against one another.   So on the x-axis you have traffic on link 1 and on the y-axis, traffic on link 2. Now, the green and red lines corresponds to the principal axis as obtained from PCA.  What PCA basically does is find a new coordinate space to describe this data so that the maximum variability in the data is captured in the minimum set of axis.  So for instance, the green line corresponds to the first principal axis, which captures the maximum energy in this data. And the red line, is orthogonal to the green and captures the remaining energy. So the subspace method, in this 2D example, would take S to be the normal subspace spanned by the first PC and S-tilde as the anomalous subspace, spanned by the second PCs.  Now lets look at this yellow point, which we denote by y.  It is the traffic on both links at a specific time.   Note that by combining information from both links,  this point becomes an outlier.   So we can write y as the sum of the projections on the two subspaces, i.e. y-hat and y-tilde.   And in general, we will see that anomalous values will result in large values of y-tilde.  Therefore, by examining y-tilde for large values, we will be able to detect such outliers.</a:t>
            </a:r>
          </a:p>
          <a:p>
            <a:endParaRPr lang="en-US" altLang="en-US"/>
          </a:p>
          <a:p>
            <a:endParaRPr lang="en-US" altLang="en-US"/>
          </a:p>
          <a:p>
            <a:endParaRPr lang="en-US" altLang="en-US"/>
          </a:p>
        </p:txBody>
      </p:sp>
    </p:spTree>
    <p:extLst>
      <p:ext uri="{BB962C8B-B14F-4D97-AF65-F5344CB8AC3E}">
        <p14:creationId xmlns:p14="http://schemas.microsoft.com/office/powerpoint/2010/main" val="3510930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1CC5E5-AA8E-B94B-A61A-6FA29B525174}"/>
              </a:ext>
            </a:extLst>
          </p:cNvPr>
          <p:cNvSpPr>
            <a:spLocks noGrp="1" noChangeArrowheads="1"/>
          </p:cNvSpPr>
          <p:nvPr>
            <p:ph type="sldNum" sz="quarter" idx="5"/>
          </p:nvPr>
        </p:nvSpPr>
        <p:spPr>
          <a:ln/>
        </p:spPr>
        <p:txBody>
          <a:bodyPr/>
          <a:lstStyle/>
          <a:p>
            <a:fld id="{D2065079-DABA-5548-9B11-569D10CDD1FF}" type="slidenum">
              <a:rPr lang="en-US" altLang="en-US"/>
              <a:pPr/>
              <a:t>40</a:t>
            </a:fld>
            <a:endParaRPr lang="en-US" altLang="en-US"/>
          </a:p>
        </p:txBody>
      </p:sp>
      <p:sp>
        <p:nvSpPr>
          <p:cNvPr id="31746" name="Rectangle 2">
            <a:extLst>
              <a:ext uri="{FF2B5EF4-FFF2-40B4-BE49-F238E27FC236}">
                <a16:creationId xmlns:a16="http://schemas.microsoft.com/office/drawing/2014/main" id="{CA7BA496-DF53-BA42-9CAF-4BCB7FC46C10}"/>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F74056E1-F063-154D-8A2B-CD0B8F2EB7D5}"/>
              </a:ext>
            </a:extLst>
          </p:cNvPr>
          <p:cNvSpPr>
            <a:spLocks noGrp="1" noChangeArrowheads="1"/>
          </p:cNvSpPr>
          <p:nvPr>
            <p:ph type="body" idx="1"/>
          </p:nvPr>
        </p:nvSpPr>
        <p:spPr/>
        <p:txBody>
          <a:bodyPr/>
          <a:lstStyle/>
          <a:p>
            <a:r>
              <a:rPr lang="en-US" altLang="en-US"/>
              <a:t>So let me begin by introducing volume anomalies and the problem of diagnosing volume anomalies.</a:t>
            </a:r>
          </a:p>
          <a:p>
            <a:endParaRPr lang="en-US" altLang="en-US"/>
          </a:p>
          <a:p>
            <a:r>
              <a:rPr lang="en-US" altLang="en-US"/>
              <a:t>Now given that OD flows are not easily available,  we want to actually diagnose anomalies in OD flows by inspecting link traffic alone.</a:t>
            </a:r>
          </a:p>
          <a:p>
            <a:r>
              <a:rPr lang="en-US" altLang="en-US"/>
              <a:t>If it helps,  you can think of this as the problem of finding aberrations in the traffic matrix, from link traffic measurements.</a:t>
            </a:r>
          </a:p>
          <a:p>
            <a:endParaRPr lang="en-US" altLang="en-US"/>
          </a:p>
          <a:p>
            <a:r>
              <a:rPr lang="en-US" altLang="en-US"/>
              <a:t>I should point out here that the subspace method is not specific to volume anomalies, and this problem really serves as a first application of the subspace method.  </a:t>
            </a:r>
          </a:p>
        </p:txBody>
      </p:sp>
    </p:spTree>
    <p:extLst>
      <p:ext uri="{BB962C8B-B14F-4D97-AF65-F5344CB8AC3E}">
        <p14:creationId xmlns:p14="http://schemas.microsoft.com/office/powerpoint/2010/main" val="1655424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F3663C-C62D-7340-9509-895C028E68DB}"/>
              </a:ext>
            </a:extLst>
          </p:cNvPr>
          <p:cNvSpPr>
            <a:spLocks noGrp="1" noChangeArrowheads="1"/>
          </p:cNvSpPr>
          <p:nvPr>
            <p:ph type="sldNum" sz="quarter" idx="5"/>
          </p:nvPr>
        </p:nvSpPr>
        <p:spPr>
          <a:ln/>
        </p:spPr>
        <p:txBody>
          <a:bodyPr/>
          <a:lstStyle/>
          <a:p>
            <a:fld id="{E2523CB1-1D72-774B-8E25-9A8C003E405F}" type="slidenum">
              <a:rPr lang="en-US" altLang="en-US"/>
              <a:pPr/>
              <a:t>41</a:t>
            </a:fld>
            <a:endParaRPr lang="en-US" altLang="en-US"/>
          </a:p>
        </p:txBody>
      </p:sp>
      <p:sp>
        <p:nvSpPr>
          <p:cNvPr id="33794" name="Rectangle 2">
            <a:extLst>
              <a:ext uri="{FF2B5EF4-FFF2-40B4-BE49-F238E27FC236}">
                <a16:creationId xmlns:a16="http://schemas.microsoft.com/office/drawing/2014/main" id="{B31CE4A1-13F6-E140-854C-F0E413CD6D66}"/>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EC06E970-5AE0-2243-95EE-6B61404C1A79}"/>
              </a:ext>
            </a:extLst>
          </p:cNvPr>
          <p:cNvSpPr>
            <a:spLocks noGrp="1" noChangeArrowheads="1"/>
          </p:cNvSpPr>
          <p:nvPr>
            <p:ph type="body" idx="1"/>
          </p:nvPr>
        </p:nvSpPr>
        <p:spPr>
          <a:xfrm>
            <a:off x="685800" y="4344988"/>
            <a:ext cx="5486400" cy="4113212"/>
          </a:xfrm>
        </p:spPr>
        <p:txBody>
          <a:bodyPr/>
          <a:lstStyle/>
          <a:p>
            <a:endParaRPr lang="en-US" altLang="en-US"/>
          </a:p>
        </p:txBody>
      </p:sp>
    </p:spTree>
    <p:extLst>
      <p:ext uri="{BB962C8B-B14F-4D97-AF65-F5344CB8AC3E}">
        <p14:creationId xmlns:p14="http://schemas.microsoft.com/office/powerpoint/2010/main" val="3648221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AD9929-58AF-4B44-A672-59B86DABF75C}"/>
              </a:ext>
            </a:extLst>
          </p:cNvPr>
          <p:cNvSpPr>
            <a:spLocks noGrp="1" noChangeArrowheads="1"/>
          </p:cNvSpPr>
          <p:nvPr>
            <p:ph type="sldNum" sz="quarter" idx="5"/>
          </p:nvPr>
        </p:nvSpPr>
        <p:spPr>
          <a:ln/>
        </p:spPr>
        <p:txBody>
          <a:bodyPr/>
          <a:lstStyle/>
          <a:p>
            <a:fld id="{98ED8B28-34E4-824D-8EC7-05592D295854}" type="slidenum">
              <a:rPr lang="en-US" altLang="en-US"/>
              <a:pPr/>
              <a:t>42</a:t>
            </a:fld>
            <a:endParaRPr lang="en-US" altLang="en-US"/>
          </a:p>
        </p:txBody>
      </p:sp>
      <p:sp>
        <p:nvSpPr>
          <p:cNvPr id="35842" name="Rectangle 2">
            <a:extLst>
              <a:ext uri="{FF2B5EF4-FFF2-40B4-BE49-F238E27FC236}">
                <a16:creationId xmlns:a16="http://schemas.microsoft.com/office/drawing/2014/main" id="{E51DFE97-8FFE-5241-B1DB-D58E826FE3BF}"/>
              </a:ext>
            </a:extLst>
          </p:cNvPr>
          <p:cNvSpPr>
            <a:spLocks noRot="1" noChangeArrowheads="1" noTextEdit="1"/>
          </p:cNvSpPr>
          <p:nvPr>
            <p:ph type="sldImg"/>
          </p:nvPr>
        </p:nvSpPr>
        <p:spPr>
          <a:ln/>
        </p:spPr>
      </p:sp>
      <p:sp>
        <p:nvSpPr>
          <p:cNvPr id="35843" name="Rectangle 3">
            <a:extLst>
              <a:ext uri="{FF2B5EF4-FFF2-40B4-BE49-F238E27FC236}">
                <a16:creationId xmlns:a16="http://schemas.microsoft.com/office/drawing/2014/main" id="{CF959D9F-4342-194D-A747-9838680CFBC9}"/>
              </a:ext>
            </a:extLst>
          </p:cNvPr>
          <p:cNvSpPr>
            <a:spLocks noGrp="1" noChangeArrowheads="1"/>
          </p:cNvSpPr>
          <p:nvPr>
            <p:ph type="body" idx="1"/>
          </p:nvPr>
        </p:nvSpPr>
        <p:spPr/>
        <p:txBody>
          <a:bodyPr/>
          <a:lstStyle/>
          <a:p>
            <a:r>
              <a:rPr lang="en-US" altLang="en-US"/>
              <a:t>Detection involves finding the points in time when an unusual event has occurred.     As I mentioned before, detection is really a problem of finding outliers.  And I’ve also shown you before that an anomaly will tend to cause a large change in ytilde.  So really what we want to be able to do is find large values in y-tilde.  A useful statistic to detect unusual changes is to examine the squared prediction error, which is basically the squared L2 norm of y-tilde as shown here.</a:t>
            </a:r>
          </a:p>
          <a:p>
            <a:r>
              <a:rPr lang="en-US" altLang="en-US"/>
              <a:t>Jackson and Mudholkar derived thresholds for the residual vector, as captured by the SPE.  This is given by delta squared alpha.  Here delta-squared alpha denotes the threshold for the 1-alpha level confidence in the multivariate normal distribution. So if you chose alpha to be 0.1%,  then points outside this threshold will correspond to points that lie outside the 99.9% of the multivariate mean.   So essentially this is our false alarm rate under the assumption of normal traffic data.  Their result basically puts bounds on values on the residual vector, as shown in this plot for the 2dimensional case.   Any point outside these green lines, will correspond to an anomaly.  What I’ve not shown here and whats important about this test is that it does not depend on the amount of traffic in the network, and so one can apply the same test on networks of different sizes and different utilization results.  Now lets see how well this test works in practice.</a:t>
            </a:r>
          </a:p>
        </p:txBody>
      </p:sp>
    </p:spTree>
    <p:extLst>
      <p:ext uri="{BB962C8B-B14F-4D97-AF65-F5344CB8AC3E}">
        <p14:creationId xmlns:p14="http://schemas.microsoft.com/office/powerpoint/2010/main" val="1086736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87E539-16FB-244A-A765-0152AC8A8B8F}"/>
              </a:ext>
            </a:extLst>
          </p:cNvPr>
          <p:cNvSpPr>
            <a:spLocks noGrp="1" noChangeArrowheads="1"/>
          </p:cNvSpPr>
          <p:nvPr>
            <p:ph type="sldNum" sz="quarter" idx="5"/>
          </p:nvPr>
        </p:nvSpPr>
        <p:spPr>
          <a:ln/>
        </p:spPr>
        <p:txBody>
          <a:bodyPr/>
          <a:lstStyle/>
          <a:p>
            <a:fld id="{2A7E590F-0E5F-2643-9653-F7AE4CF3890A}" type="slidenum">
              <a:rPr lang="en-US" altLang="en-US"/>
              <a:pPr/>
              <a:t>43</a:t>
            </a:fld>
            <a:endParaRPr lang="en-US" altLang="en-US"/>
          </a:p>
        </p:txBody>
      </p:sp>
      <p:sp>
        <p:nvSpPr>
          <p:cNvPr id="37890" name="Rectangle 2">
            <a:extLst>
              <a:ext uri="{FF2B5EF4-FFF2-40B4-BE49-F238E27FC236}">
                <a16:creationId xmlns:a16="http://schemas.microsoft.com/office/drawing/2014/main" id="{D5C2F1F9-12E9-1941-99CE-4160ABA1E687}"/>
              </a:ext>
            </a:extLst>
          </p:cNvPr>
          <p:cNvSpPr>
            <a:spLocks noRot="1" noChangeArrowheads="1" noTextEdit="1"/>
          </p:cNvSpPr>
          <p:nvPr>
            <p:ph type="sldImg"/>
          </p:nvPr>
        </p:nvSpPr>
        <p:spPr>
          <a:ln/>
        </p:spPr>
      </p:sp>
      <p:sp>
        <p:nvSpPr>
          <p:cNvPr id="37891" name="Rectangle 3">
            <a:extLst>
              <a:ext uri="{FF2B5EF4-FFF2-40B4-BE49-F238E27FC236}">
                <a16:creationId xmlns:a16="http://schemas.microsoft.com/office/drawing/2014/main" id="{B2C4B940-A95A-D344-BD76-12530198682D}"/>
              </a:ext>
            </a:extLst>
          </p:cNvPr>
          <p:cNvSpPr>
            <a:spLocks noGrp="1" noChangeArrowheads="1"/>
          </p:cNvSpPr>
          <p:nvPr>
            <p:ph type="body" idx="1"/>
          </p:nvPr>
        </p:nvSpPr>
        <p:spPr/>
        <p:txBody>
          <a:bodyPr/>
          <a:lstStyle/>
          <a:p>
            <a:r>
              <a:rPr lang="en-US" altLang="en-US"/>
              <a:t>So here I’m showing you link traffic from two different weeks of sprint data.</a:t>
            </a:r>
          </a:p>
          <a:p>
            <a:r>
              <a:rPr lang="en-US" altLang="en-US"/>
              <a:t>On the top plot, I have the time series of squared norm of all all link traffic.</a:t>
            </a:r>
          </a:p>
          <a:p>
            <a:r>
              <a:rPr lang="en-US" altLang="en-US"/>
              <a:t>The points in red correspond to actual anomalies.  I’ll discuss how we obtained these later on in the talk.  But for now, lets agree that these are in a sense, our true anomalies.</a:t>
            </a:r>
          </a:p>
          <a:p>
            <a:endParaRPr lang="en-US" altLang="en-US"/>
          </a:p>
          <a:p>
            <a:r>
              <a:rPr lang="en-US" altLang="en-US"/>
              <a:t>OK, now on the bottom plots, I’ve shown the squared norm of only the residual vector, that is, the timeseries of the SPE.   The dotted red and green lines correspond to the Jacskon Mudholkar threshold at the 99.9% and 99.5% confidence limit.  Any point that exceeds this threshold will lead to a subspace detection.</a:t>
            </a:r>
          </a:p>
          <a:p>
            <a:endParaRPr lang="en-US" altLang="en-US"/>
          </a:p>
          <a:p>
            <a:endParaRPr lang="en-US" altLang="en-US"/>
          </a:p>
          <a:p>
            <a:r>
              <a:rPr lang="en-US" altLang="en-US"/>
              <a:t>What we see here is that the true anomalies are difficult to detect in the top plots, that is, the plots of all link traffic.</a:t>
            </a:r>
          </a:p>
          <a:p>
            <a:r>
              <a:rPr lang="en-US" altLang="en-US"/>
              <a:t>But, these anomalies clearly stand out in the residual vector timeseries.   Thus, we see here that the SPE is an effective metric to expose anomalies. </a:t>
            </a:r>
          </a:p>
          <a:p>
            <a:r>
              <a:rPr lang="en-US" altLang="en-US"/>
              <a:t> </a:t>
            </a:r>
          </a:p>
          <a:p>
            <a:endParaRPr lang="en-US" altLang="en-US"/>
          </a:p>
        </p:txBody>
      </p:sp>
    </p:spTree>
    <p:extLst>
      <p:ext uri="{BB962C8B-B14F-4D97-AF65-F5344CB8AC3E}">
        <p14:creationId xmlns:p14="http://schemas.microsoft.com/office/powerpoint/2010/main" val="2854744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36631E-31D9-6346-9893-B36E7B84746F}"/>
              </a:ext>
            </a:extLst>
          </p:cNvPr>
          <p:cNvSpPr>
            <a:spLocks noGrp="1" noChangeArrowheads="1"/>
          </p:cNvSpPr>
          <p:nvPr>
            <p:ph type="sldNum" sz="quarter" idx="5"/>
          </p:nvPr>
        </p:nvSpPr>
        <p:spPr>
          <a:ln/>
        </p:spPr>
        <p:txBody>
          <a:bodyPr/>
          <a:lstStyle/>
          <a:p>
            <a:fld id="{BB3FB415-1808-EC4F-97F4-919111DCCE41}" type="slidenum">
              <a:rPr lang="en-US" altLang="en-US"/>
              <a:pPr/>
              <a:t>44</a:t>
            </a:fld>
            <a:endParaRPr lang="en-US" altLang="en-US"/>
          </a:p>
        </p:txBody>
      </p:sp>
      <p:sp>
        <p:nvSpPr>
          <p:cNvPr id="39938" name="Rectangle 2">
            <a:extLst>
              <a:ext uri="{FF2B5EF4-FFF2-40B4-BE49-F238E27FC236}">
                <a16:creationId xmlns:a16="http://schemas.microsoft.com/office/drawing/2014/main" id="{A761546E-AA0E-3643-85CB-A831779324BC}"/>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890E42C8-148F-054F-AD89-3E0792DD9164}"/>
              </a:ext>
            </a:extLst>
          </p:cNvPr>
          <p:cNvSpPr>
            <a:spLocks noGrp="1" noChangeArrowheads="1"/>
          </p:cNvSpPr>
          <p:nvPr>
            <p:ph type="body" idx="1"/>
          </p:nvPr>
        </p:nvSpPr>
        <p:spPr/>
        <p:txBody>
          <a:bodyPr/>
          <a:lstStyle/>
          <a:p>
            <a:pPr lvl="1"/>
            <a:r>
              <a:rPr lang="en-US" altLang="en-US"/>
              <a:t>NOW THAT I”VE TOLD YOU ABOUT DETECTION, Lets now turn to identification step.  Recall that our objective here is to identify which single OD flow is responsible for the anomaly that we have detected in link traffic.</a:t>
            </a:r>
          </a:p>
          <a:p>
            <a:pPr lvl="1"/>
            <a:endParaRPr lang="en-US" altLang="en-US"/>
          </a:p>
          <a:p>
            <a:pPr lvl="1"/>
            <a:r>
              <a:rPr lang="en-US" altLang="en-US"/>
              <a:t>The way we proceed is as follows. </a:t>
            </a:r>
          </a:p>
          <a:p>
            <a:pPr lvl="1"/>
            <a:endParaRPr lang="en-US" altLang="en-US"/>
          </a:p>
          <a:p>
            <a:pPr lvl="1"/>
            <a:r>
              <a:rPr lang="en-US" altLang="en-US"/>
              <a:t>Now we know that an anomaly will cause a displacement of our link traffic vector away from the normal subspace, and towards the anomalous subspace.   In fact, we detected it.</a:t>
            </a:r>
          </a:p>
          <a:p>
            <a:pPr lvl="1"/>
            <a:endParaRPr lang="en-US" altLang="en-US"/>
          </a:p>
          <a:p>
            <a:pPr lvl="1"/>
            <a:r>
              <a:rPr lang="en-US" altLang="en-US"/>
              <a:t>To identify, we exploit the direction of this displacement.  Because the direction of this anomaly displacement has information about which OD flow is responsible for the link traffic anomaly.</a:t>
            </a:r>
          </a:p>
          <a:p>
            <a:pPr lvl="1"/>
            <a:endParaRPr lang="en-US" altLang="en-US"/>
          </a:p>
          <a:p>
            <a:r>
              <a:rPr lang="en-US" altLang="en-US"/>
              <a:t>So the intuition here is that we want to find the OD flow that best describes the anomaly that we have detected.</a:t>
            </a:r>
          </a:p>
          <a:p>
            <a:r>
              <a:rPr lang="en-US" altLang="en-US"/>
              <a:t>And by best describes, I mean we want the OD flow that accounts for the maximum residual traffic.</a:t>
            </a:r>
          </a:p>
          <a:p>
            <a:endParaRPr lang="en-US" altLang="en-US"/>
          </a:p>
        </p:txBody>
      </p:sp>
    </p:spTree>
    <p:extLst>
      <p:ext uri="{BB962C8B-B14F-4D97-AF65-F5344CB8AC3E}">
        <p14:creationId xmlns:p14="http://schemas.microsoft.com/office/powerpoint/2010/main" val="96495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https://towardsdatascience.com/pca-and-svd-explained-with-numpy-5d13b0d2a4d8</a:t>
            </a:r>
            <a:endParaRPr lang="en-US" dirty="0"/>
          </a:p>
          <a:p>
            <a:endParaRPr lang="en-US" dirty="0"/>
          </a:p>
        </p:txBody>
      </p:sp>
      <p:sp>
        <p:nvSpPr>
          <p:cNvPr id="4" name="Slide Number Placeholder 3"/>
          <p:cNvSpPr>
            <a:spLocks noGrp="1"/>
          </p:cNvSpPr>
          <p:nvPr>
            <p:ph type="sldNum" sz="quarter" idx="5"/>
          </p:nvPr>
        </p:nvSpPr>
        <p:spPr/>
        <p:txBody>
          <a:bodyPr/>
          <a:lstStyle/>
          <a:p>
            <a:fld id="{46E50573-CA6B-844C-821A-059DA3F98045}" type="slidenum">
              <a:rPr lang="en-US" smtClean="0"/>
              <a:t>6</a:t>
            </a:fld>
            <a:endParaRPr lang="en-US"/>
          </a:p>
        </p:txBody>
      </p:sp>
    </p:spTree>
    <p:extLst>
      <p:ext uri="{BB962C8B-B14F-4D97-AF65-F5344CB8AC3E}">
        <p14:creationId xmlns:p14="http://schemas.microsoft.com/office/powerpoint/2010/main" val="1147997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5E2A3E-BB68-A044-A8DF-D2809260CA13}"/>
              </a:ext>
            </a:extLst>
          </p:cNvPr>
          <p:cNvSpPr>
            <a:spLocks noGrp="1" noChangeArrowheads="1"/>
          </p:cNvSpPr>
          <p:nvPr>
            <p:ph type="sldNum" sz="quarter" idx="5"/>
          </p:nvPr>
        </p:nvSpPr>
        <p:spPr>
          <a:ln/>
        </p:spPr>
        <p:txBody>
          <a:bodyPr/>
          <a:lstStyle/>
          <a:p>
            <a:fld id="{466722BB-896F-2346-B933-2C267F2D918A}" type="slidenum">
              <a:rPr lang="en-US" altLang="en-US"/>
              <a:pPr/>
              <a:t>45</a:t>
            </a:fld>
            <a:endParaRPr lang="en-US" altLang="en-US"/>
          </a:p>
        </p:txBody>
      </p:sp>
      <p:sp>
        <p:nvSpPr>
          <p:cNvPr id="41986" name="Rectangle 2">
            <a:extLst>
              <a:ext uri="{FF2B5EF4-FFF2-40B4-BE49-F238E27FC236}">
                <a16:creationId xmlns:a16="http://schemas.microsoft.com/office/drawing/2014/main" id="{8EBEF2E2-BE97-4347-8B1B-E9DB631E8521}"/>
              </a:ext>
            </a:extLst>
          </p:cNvPr>
          <p:cNvSpPr>
            <a:spLocks noRot="1" noChangeArrowheads="1" noTextEdit="1"/>
          </p:cNvSpPr>
          <p:nvPr>
            <p:ph type="sldImg"/>
          </p:nvPr>
        </p:nvSpPr>
        <p:spPr>
          <a:ln/>
        </p:spPr>
      </p:sp>
      <p:sp>
        <p:nvSpPr>
          <p:cNvPr id="41987" name="Rectangle 3">
            <a:extLst>
              <a:ext uri="{FF2B5EF4-FFF2-40B4-BE49-F238E27FC236}">
                <a16:creationId xmlns:a16="http://schemas.microsoft.com/office/drawing/2014/main" id="{E6BA125A-5E0B-8A4C-90E0-E0A9B814A175}"/>
              </a:ext>
            </a:extLst>
          </p:cNvPr>
          <p:cNvSpPr>
            <a:spLocks noGrp="1" noChangeArrowheads="1"/>
          </p:cNvSpPr>
          <p:nvPr>
            <p:ph type="body" idx="1"/>
          </p:nvPr>
        </p:nvSpPr>
        <p:spPr/>
        <p:txBody>
          <a:bodyPr/>
          <a:lstStyle/>
          <a:p>
            <a:r>
              <a:rPr lang="en-US" altLang="en-US"/>
              <a:t>To identify the OD flow which exhibits the anomaly at the detected time,  we rely on a hypothesis-based strategy.  </a:t>
            </a:r>
          </a:p>
          <a:p>
            <a:endParaRPr lang="en-US" altLang="en-US"/>
          </a:p>
          <a:p>
            <a:r>
              <a:rPr lang="en-US" altLang="en-US"/>
              <a:t>First, lets denote the set of all anomalies by F.  Now, each of these adds link traffic in a specific way, which we represent by a vector Theta_i.  Indeed, the Theta_i, for the case of volume anomalies, are simply the column of the routing matrix corresponding to the OD flow.   </a:t>
            </a:r>
          </a:p>
          <a:p>
            <a:endParaRPr lang="en-US" altLang="en-US"/>
          </a:p>
          <a:p>
            <a:r>
              <a:rPr lang="en-US" altLang="en-US"/>
              <a:t>Then, in the presence of an anomaly  F_i,  the traffic on all links, y, is given by the sum of y* and theta_i times f_i.  Here, f_i is a scalar quantity, representing the magnitude of the anomaly,  and y* represents the usual traffic, without the traffic of  F_i.  And theta_i is  links that F_i causes a spike in.   Now, we do not know what y* is, nor do we know what f_i is.  The only thing here that we do know is y and theta_i.     What we’d like to do is find y*, the non-anomalous traffic,  because then, we can find out which OD flow is responsible.</a:t>
            </a:r>
          </a:p>
          <a:p>
            <a:endParaRPr lang="en-US" altLang="en-US"/>
          </a:p>
          <a:p>
            <a:r>
              <a:rPr lang="en-US" altLang="en-US"/>
              <a:t>In fact, the best estimate of y*  can be found by minimizing the distance to the normal subspace, in the direction of the anomaly, ie theta_i.</a:t>
            </a:r>
          </a:p>
          <a:p>
            <a:endParaRPr lang="en-US" altLang="en-US"/>
          </a:p>
        </p:txBody>
      </p:sp>
    </p:spTree>
    <p:extLst>
      <p:ext uri="{BB962C8B-B14F-4D97-AF65-F5344CB8AC3E}">
        <p14:creationId xmlns:p14="http://schemas.microsoft.com/office/powerpoint/2010/main" val="1507544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DEB8A0-14CA-CB46-A124-4FAA41E29C73}"/>
              </a:ext>
            </a:extLst>
          </p:cNvPr>
          <p:cNvSpPr>
            <a:spLocks noGrp="1" noChangeArrowheads="1"/>
          </p:cNvSpPr>
          <p:nvPr>
            <p:ph type="sldNum" sz="quarter" idx="5"/>
          </p:nvPr>
        </p:nvSpPr>
        <p:spPr>
          <a:ln/>
        </p:spPr>
        <p:txBody>
          <a:bodyPr/>
          <a:lstStyle/>
          <a:p>
            <a:fld id="{B6AF2BD4-4F91-664D-9336-FA2D9B0F5366}" type="slidenum">
              <a:rPr lang="en-US" altLang="en-US"/>
              <a:pPr/>
              <a:t>46</a:t>
            </a:fld>
            <a:endParaRPr lang="en-US" altLang="en-US"/>
          </a:p>
        </p:txBody>
      </p:sp>
      <p:sp>
        <p:nvSpPr>
          <p:cNvPr id="44034" name="Rectangle 2">
            <a:extLst>
              <a:ext uri="{FF2B5EF4-FFF2-40B4-BE49-F238E27FC236}">
                <a16:creationId xmlns:a16="http://schemas.microsoft.com/office/drawing/2014/main" id="{5C13B10F-3834-8448-94E2-EE53D166B080}"/>
              </a:ext>
            </a:extLst>
          </p:cNvPr>
          <p:cNvSpPr>
            <a:spLocks noRot="1" noChangeArrowheads="1" noTextEdit="1"/>
          </p:cNvSpPr>
          <p:nvPr>
            <p:ph type="sldImg"/>
          </p:nvPr>
        </p:nvSpPr>
        <p:spPr>
          <a:ln/>
        </p:spPr>
      </p:sp>
      <p:sp>
        <p:nvSpPr>
          <p:cNvPr id="44035" name="Rectangle 3">
            <a:extLst>
              <a:ext uri="{FF2B5EF4-FFF2-40B4-BE49-F238E27FC236}">
                <a16:creationId xmlns:a16="http://schemas.microsoft.com/office/drawing/2014/main" id="{C2D245DC-E992-2F4D-8DF3-8FA62A1FE9D1}"/>
              </a:ext>
            </a:extLst>
          </p:cNvPr>
          <p:cNvSpPr>
            <a:spLocks noGrp="1" noChangeArrowheads="1"/>
          </p:cNvSpPr>
          <p:nvPr>
            <p:ph type="body" idx="1"/>
          </p:nvPr>
        </p:nvSpPr>
        <p:spPr/>
        <p:txBody>
          <a:bodyPr/>
          <a:lstStyle/>
          <a:p>
            <a:r>
              <a:rPr lang="en-US" altLang="en-US"/>
              <a:t>So lets look at this geometrically.</a:t>
            </a:r>
          </a:p>
          <a:p>
            <a:endParaRPr lang="en-US" altLang="en-US"/>
          </a:p>
          <a:p>
            <a:r>
              <a:rPr lang="en-US" altLang="en-US"/>
              <a:t>Here is our vector of all link traffic at a specific time, in some high dimensional space.</a:t>
            </a:r>
          </a:p>
          <a:p>
            <a:r>
              <a:rPr lang="en-US" altLang="en-US"/>
              <a:t>And here is the projection of that vector onto the anomalous subspace. </a:t>
            </a:r>
          </a:p>
          <a:p>
            <a:r>
              <a:rPr lang="en-US" altLang="en-US"/>
              <a:t>And orthogonal to this is the normal subspace.</a:t>
            </a:r>
          </a:p>
          <a:p>
            <a:endParaRPr lang="en-US" altLang="en-US"/>
          </a:p>
          <a:p>
            <a:r>
              <a:rPr lang="en-US" altLang="en-US"/>
              <a:t>Now lets assume that anomaly i was responsible for the anomaly, in the direction theta_i. </a:t>
            </a:r>
          </a:p>
          <a:p>
            <a:r>
              <a:rPr lang="en-US" altLang="en-US"/>
              <a:t>Now what we want to do is find y_i*, which is the amount of normal traffic, assuming OD flow i was responsible.</a:t>
            </a:r>
          </a:p>
          <a:p>
            <a:r>
              <a:rPr lang="en-US" altLang="en-US"/>
              <a:t>And here is the corresponding projection of y_i* onto the anomalous subspace.  </a:t>
            </a:r>
          </a:p>
          <a:p>
            <a:r>
              <a:rPr lang="en-US" altLang="en-US"/>
              <a:t>Now, the best estimate for y_i* will be the one that brings us closest to the normal subspace, and this involves finding the f_i that minimizes this distance here.  </a:t>
            </a:r>
          </a:p>
          <a:p>
            <a:endParaRPr lang="en-US" altLang="en-US"/>
          </a:p>
          <a:p>
            <a:r>
              <a:rPr lang="en-US" altLang="en-US"/>
              <a:t>And once we have f_i-hat,  we have y_i*.   We thus have the normal traffic on all links assuming anomaly Fi.</a:t>
            </a:r>
          </a:p>
          <a:p>
            <a:endParaRPr lang="en-US" altLang="en-US"/>
          </a:p>
        </p:txBody>
      </p:sp>
    </p:spTree>
    <p:extLst>
      <p:ext uri="{BB962C8B-B14F-4D97-AF65-F5344CB8AC3E}">
        <p14:creationId xmlns:p14="http://schemas.microsoft.com/office/powerpoint/2010/main" val="272155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B5600A-1C93-334B-8EBD-1AC98006CBA4}"/>
              </a:ext>
            </a:extLst>
          </p:cNvPr>
          <p:cNvSpPr>
            <a:spLocks noGrp="1" noChangeArrowheads="1"/>
          </p:cNvSpPr>
          <p:nvPr>
            <p:ph type="sldNum" sz="quarter" idx="5"/>
          </p:nvPr>
        </p:nvSpPr>
        <p:spPr>
          <a:ln/>
        </p:spPr>
        <p:txBody>
          <a:bodyPr/>
          <a:lstStyle/>
          <a:p>
            <a:fld id="{057DC5EB-1199-7740-9357-928C42F679E5}" type="slidenum">
              <a:rPr lang="en-US" altLang="en-US"/>
              <a:pPr/>
              <a:t>47</a:t>
            </a:fld>
            <a:endParaRPr lang="en-US" altLang="en-US"/>
          </a:p>
        </p:txBody>
      </p:sp>
      <p:sp>
        <p:nvSpPr>
          <p:cNvPr id="46082" name="Rectangle 2">
            <a:extLst>
              <a:ext uri="{FF2B5EF4-FFF2-40B4-BE49-F238E27FC236}">
                <a16:creationId xmlns:a16="http://schemas.microsoft.com/office/drawing/2014/main" id="{E2B5342E-F818-4847-899F-7AC3F5C2ADB5}"/>
              </a:ext>
            </a:extLst>
          </p:cNvPr>
          <p:cNvSpPr>
            <a:spLocks noRot="1" noChangeArrowheads="1" noTextEdit="1"/>
          </p:cNvSpPr>
          <p:nvPr>
            <p:ph type="sldImg"/>
          </p:nvPr>
        </p:nvSpPr>
        <p:spPr>
          <a:ln/>
        </p:spPr>
      </p:sp>
      <p:sp>
        <p:nvSpPr>
          <p:cNvPr id="46083" name="Rectangle 3">
            <a:extLst>
              <a:ext uri="{FF2B5EF4-FFF2-40B4-BE49-F238E27FC236}">
                <a16:creationId xmlns:a16="http://schemas.microsoft.com/office/drawing/2014/main" id="{AB2E45CD-5144-0746-8573-F95C5E1AA02D}"/>
              </a:ext>
            </a:extLst>
          </p:cNvPr>
          <p:cNvSpPr>
            <a:spLocks noGrp="1" noChangeArrowheads="1"/>
          </p:cNvSpPr>
          <p:nvPr>
            <p:ph type="body" idx="1"/>
          </p:nvPr>
        </p:nvSpPr>
        <p:spPr/>
        <p:txBody>
          <a:bodyPr/>
          <a:lstStyle/>
          <a:p>
            <a:r>
              <a:rPr lang="en-US" altLang="en-US"/>
              <a:t>So, selecting the best hypothesis is really a 2-step procedure.</a:t>
            </a:r>
          </a:p>
          <a:p>
            <a:endParaRPr lang="en-US" altLang="en-US"/>
          </a:p>
          <a:p>
            <a:r>
              <a:rPr lang="en-US" altLang="en-US"/>
              <a:t>First, we compute y_i* for each anomaly for each candidate anomaly in our hypothesis set, as I’ve just illustrated.</a:t>
            </a:r>
          </a:p>
          <a:p>
            <a:endParaRPr lang="en-US" altLang="en-US"/>
          </a:p>
          <a:p>
            <a:r>
              <a:rPr lang="en-US" altLang="en-US"/>
              <a:t>Second, we select the hypothesis that minimizes the size of the residual vector assuming that anomaly.  </a:t>
            </a:r>
          </a:p>
          <a:p>
            <a:endParaRPr lang="en-US" altLang="en-US"/>
          </a:p>
          <a:p>
            <a:r>
              <a:rPr lang="en-US" altLang="en-US"/>
              <a:t>That is, we select the anomaly that accounts for the maximum residual traffic.  </a:t>
            </a:r>
          </a:p>
          <a:p>
            <a:endParaRPr lang="en-US" altLang="en-US"/>
          </a:p>
          <a:p>
            <a:r>
              <a:rPr lang="en-US" altLang="en-US"/>
              <a:t>Fi -&gt;  anomaly i.</a:t>
            </a:r>
          </a:p>
          <a:p>
            <a:endParaRPr lang="en-US" altLang="en-US"/>
          </a:p>
        </p:txBody>
      </p:sp>
    </p:spTree>
    <p:extLst>
      <p:ext uri="{BB962C8B-B14F-4D97-AF65-F5344CB8AC3E}">
        <p14:creationId xmlns:p14="http://schemas.microsoft.com/office/powerpoint/2010/main" val="90034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57E473-87BB-7043-814C-659568233073}"/>
              </a:ext>
            </a:extLst>
          </p:cNvPr>
          <p:cNvSpPr>
            <a:spLocks noGrp="1" noChangeArrowheads="1"/>
          </p:cNvSpPr>
          <p:nvPr>
            <p:ph type="sldNum" sz="quarter" idx="5"/>
          </p:nvPr>
        </p:nvSpPr>
        <p:spPr>
          <a:ln/>
        </p:spPr>
        <p:txBody>
          <a:bodyPr/>
          <a:lstStyle/>
          <a:p>
            <a:fld id="{C447D296-97F2-0942-9A45-6788926310BA}" type="slidenum">
              <a:rPr lang="en-US" altLang="en-US"/>
              <a:pPr/>
              <a:t>48</a:t>
            </a:fld>
            <a:endParaRPr lang="en-US" altLang="en-US"/>
          </a:p>
        </p:txBody>
      </p:sp>
      <p:sp>
        <p:nvSpPr>
          <p:cNvPr id="48130" name="Rectangle 2">
            <a:extLst>
              <a:ext uri="{FF2B5EF4-FFF2-40B4-BE49-F238E27FC236}">
                <a16:creationId xmlns:a16="http://schemas.microsoft.com/office/drawing/2014/main" id="{CD8A2076-E808-D74B-B323-6FE518AB83BB}"/>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489BC006-5F0F-194D-9086-2FEB9BB08684}"/>
              </a:ext>
            </a:extLst>
          </p:cNvPr>
          <p:cNvSpPr>
            <a:spLocks noGrp="1" noChangeArrowheads="1"/>
          </p:cNvSpPr>
          <p:nvPr>
            <p:ph type="body" idx="1"/>
          </p:nvPr>
        </p:nvSpPr>
        <p:spPr/>
        <p:txBody>
          <a:bodyPr/>
          <a:lstStyle/>
          <a:p>
            <a:r>
              <a:rPr lang="en-US" altLang="en-US"/>
              <a:t>OK,  so now that we know which hypothesis explains the anomaly, we can quantify the size of the anomaly.  </a:t>
            </a:r>
          </a:p>
          <a:p>
            <a:r>
              <a:rPr lang="en-US" altLang="en-US"/>
              <a:t>Actually this is pretty straightforward.</a:t>
            </a:r>
          </a:p>
          <a:p>
            <a:endParaRPr lang="en-US" altLang="en-US"/>
          </a:p>
          <a:p>
            <a:r>
              <a:rPr lang="en-US" altLang="en-US"/>
              <a:t>We’ve already identified the OD flow or more generally, the hypothesis that caused the link traffic anomaly.  So suppose this was anomaly i.</a:t>
            </a:r>
          </a:p>
          <a:p>
            <a:endParaRPr lang="en-US" altLang="en-US"/>
          </a:p>
          <a:p>
            <a:r>
              <a:rPr lang="en-US" altLang="en-US"/>
              <a:t>Then, the </a:t>
            </a:r>
            <a:r>
              <a:rPr lang="en-US" altLang="en-US" b="1"/>
              <a:t>per-link anomaly traffic size </a:t>
            </a:r>
            <a:r>
              <a:rPr lang="en-US" altLang="en-US"/>
              <a:t> is simply the difference between the vector of all link traffic and the vector of normal traffic, assuming anomaly i.</a:t>
            </a:r>
          </a:p>
          <a:p>
            <a:endParaRPr lang="en-US" altLang="en-US"/>
          </a:p>
          <a:p>
            <a:r>
              <a:rPr lang="en-US" altLang="en-US"/>
              <a:t>And finally, the actual number of bytes in the OD flow anomaly is given by this inner product, where theta_i is the column of the routing matrix corresponding to the OD flow.</a:t>
            </a:r>
          </a:p>
          <a:p>
            <a:r>
              <a:rPr lang="en-US" altLang="en-US"/>
              <a:t>So basically what we’re doing here is summing over the portions of y_i that are used by the OD flow. </a:t>
            </a:r>
          </a:p>
          <a:p>
            <a:endParaRPr lang="en-US" altLang="en-US"/>
          </a:p>
          <a:p>
            <a:r>
              <a:rPr lang="en-US" altLang="en-US"/>
              <a:t>OK,  now that we’ve seen how to do detection, identification and quantification,  lets see how the subspace method performs in practice.</a:t>
            </a:r>
          </a:p>
        </p:txBody>
      </p:sp>
    </p:spTree>
    <p:extLst>
      <p:ext uri="{BB962C8B-B14F-4D97-AF65-F5344CB8AC3E}">
        <p14:creationId xmlns:p14="http://schemas.microsoft.com/office/powerpoint/2010/main" val="62990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5E510F-93F9-0E40-990D-4D6D9F794D5B}"/>
              </a:ext>
            </a:extLst>
          </p:cNvPr>
          <p:cNvSpPr>
            <a:spLocks noGrp="1" noChangeArrowheads="1"/>
          </p:cNvSpPr>
          <p:nvPr>
            <p:ph type="sldNum" sz="quarter" idx="5"/>
          </p:nvPr>
        </p:nvSpPr>
        <p:spPr>
          <a:ln/>
        </p:spPr>
        <p:txBody>
          <a:bodyPr/>
          <a:lstStyle/>
          <a:p>
            <a:fld id="{2683BFCE-A8B2-9F4C-B2D9-46F463BC1286}" type="slidenum">
              <a:rPr lang="en-US" altLang="en-US"/>
              <a:pPr/>
              <a:t>11</a:t>
            </a:fld>
            <a:endParaRPr lang="en-US" altLang="en-US"/>
          </a:p>
        </p:txBody>
      </p:sp>
      <p:sp>
        <p:nvSpPr>
          <p:cNvPr id="52226" name="Rectangle 2">
            <a:extLst>
              <a:ext uri="{FF2B5EF4-FFF2-40B4-BE49-F238E27FC236}">
                <a16:creationId xmlns:a16="http://schemas.microsoft.com/office/drawing/2014/main" id="{8A757A22-9978-784D-A011-3EF33B2699F0}"/>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93A070FE-F1AC-3540-A7A0-768482932DA7}"/>
              </a:ext>
            </a:extLst>
          </p:cNvPr>
          <p:cNvSpPr>
            <a:spLocks noGrp="1" noChangeArrowheads="1"/>
          </p:cNvSpPr>
          <p:nvPr>
            <p:ph type="body" idx="1"/>
          </p:nvPr>
        </p:nvSpPr>
        <p:spPr>
          <a:xfrm>
            <a:off x="685800" y="4344988"/>
            <a:ext cx="5486400" cy="4113212"/>
          </a:xfrm>
        </p:spPr>
        <p:txBody>
          <a:bodyPr/>
          <a:lstStyle/>
          <a:p>
            <a:endParaRPr lang="en-US" altLang="en-US"/>
          </a:p>
        </p:txBody>
      </p:sp>
    </p:spTree>
    <p:extLst>
      <p:ext uri="{BB962C8B-B14F-4D97-AF65-F5344CB8AC3E}">
        <p14:creationId xmlns:p14="http://schemas.microsoft.com/office/powerpoint/2010/main" val="171299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AB1823-C011-4845-A8F4-976539F1D54D}"/>
              </a:ext>
            </a:extLst>
          </p:cNvPr>
          <p:cNvSpPr>
            <a:spLocks noGrp="1" noChangeArrowheads="1"/>
          </p:cNvSpPr>
          <p:nvPr>
            <p:ph type="sldNum" sz="quarter" idx="5"/>
          </p:nvPr>
        </p:nvSpPr>
        <p:spPr>
          <a:ln/>
        </p:spPr>
        <p:txBody>
          <a:bodyPr/>
          <a:lstStyle/>
          <a:p>
            <a:fld id="{302162AA-5DBD-7549-BAF2-75CB910D5E3E}" type="slidenum">
              <a:rPr lang="en-US" altLang="en-US"/>
              <a:pPr/>
              <a:t>12</a:t>
            </a:fld>
            <a:endParaRPr lang="en-US" altLang="en-US"/>
          </a:p>
        </p:txBody>
      </p:sp>
      <p:sp>
        <p:nvSpPr>
          <p:cNvPr id="54274" name="Rectangle 2">
            <a:extLst>
              <a:ext uri="{FF2B5EF4-FFF2-40B4-BE49-F238E27FC236}">
                <a16:creationId xmlns:a16="http://schemas.microsoft.com/office/drawing/2014/main" id="{3581DBB6-6386-D545-A761-33AFB3AD0CF0}"/>
              </a:ext>
            </a:extLst>
          </p:cNvPr>
          <p:cNvSpPr>
            <a:spLocks noRot="1" noChangeArrowheads="1" noTextEdit="1"/>
          </p:cNvSpPr>
          <p:nvPr>
            <p:ph type="sldImg"/>
          </p:nvPr>
        </p:nvSpPr>
        <p:spPr>
          <a:ln/>
        </p:spPr>
      </p:sp>
      <p:sp>
        <p:nvSpPr>
          <p:cNvPr id="54275" name="Rectangle 3">
            <a:extLst>
              <a:ext uri="{FF2B5EF4-FFF2-40B4-BE49-F238E27FC236}">
                <a16:creationId xmlns:a16="http://schemas.microsoft.com/office/drawing/2014/main" id="{1CB831AB-25C4-8041-8FC1-A00F5BF9E6C9}"/>
              </a:ext>
            </a:extLst>
          </p:cNvPr>
          <p:cNvSpPr>
            <a:spLocks noGrp="1" noChangeArrowheads="1"/>
          </p:cNvSpPr>
          <p:nvPr>
            <p:ph type="body" idx="1"/>
          </p:nvPr>
        </p:nvSpPr>
        <p:spPr>
          <a:xfrm>
            <a:off x="685800" y="4344988"/>
            <a:ext cx="5486400" cy="4113212"/>
          </a:xfrm>
        </p:spPr>
        <p:txBody>
          <a:bodyPr/>
          <a:lstStyle/>
          <a:p>
            <a:endParaRPr lang="en-US" altLang="en-US"/>
          </a:p>
        </p:txBody>
      </p:sp>
    </p:spTree>
    <p:extLst>
      <p:ext uri="{BB962C8B-B14F-4D97-AF65-F5344CB8AC3E}">
        <p14:creationId xmlns:p14="http://schemas.microsoft.com/office/powerpoint/2010/main" val="164700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8B4D6A-8AD8-1642-9E3F-A19D164484D8}"/>
              </a:ext>
            </a:extLst>
          </p:cNvPr>
          <p:cNvSpPr>
            <a:spLocks noGrp="1" noChangeArrowheads="1"/>
          </p:cNvSpPr>
          <p:nvPr>
            <p:ph type="sldNum" sz="quarter" idx="5"/>
          </p:nvPr>
        </p:nvSpPr>
        <p:spPr>
          <a:ln/>
        </p:spPr>
        <p:txBody>
          <a:bodyPr/>
          <a:lstStyle/>
          <a:p>
            <a:fld id="{ABAABE99-7A6D-B644-9D7E-42F4F3173686}" type="slidenum">
              <a:rPr lang="en-US" altLang="en-US"/>
              <a:pPr/>
              <a:t>13</a:t>
            </a:fld>
            <a:endParaRPr lang="en-US" altLang="en-US"/>
          </a:p>
        </p:txBody>
      </p:sp>
      <p:sp>
        <p:nvSpPr>
          <p:cNvPr id="56322" name="Rectangle 2">
            <a:extLst>
              <a:ext uri="{FF2B5EF4-FFF2-40B4-BE49-F238E27FC236}">
                <a16:creationId xmlns:a16="http://schemas.microsoft.com/office/drawing/2014/main" id="{A3E27E54-5DE9-164C-9934-AC768672689B}"/>
              </a:ext>
            </a:extLst>
          </p:cNvPr>
          <p:cNvSpPr>
            <a:spLocks noRot="1" noChangeArrowheads="1" noTextEdit="1"/>
          </p:cNvSpPr>
          <p:nvPr>
            <p:ph type="sldImg"/>
          </p:nvPr>
        </p:nvSpPr>
        <p:spPr>
          <a:ln/>
        </p:spPr>
      </p:sp>
      <p:sp>
        <p:nvSpPr>
          <p:cNvPr id="56323" name="Rectangle 3">
            <a:extLst>
              <a:ext uri="{FF2B5EF4-FFF2-40B4-BE49-F238E27FC236}">
                <a16:creationId xmlns:a16="http://schemas.microsoft.com/office/drawing/2014/main" id="{5D5366EF-BC07-5949-AF77-A3757F0B4905}"/>
              </a:ext>
            </a:extLst>
          </p:cNvPr>
          <p:cNvSpPr>
            <a:spLocks noGrp="1" noChangeArrowheads="1"/>
          </p:cNvSpPr>
          <p:nvPr>
            <p:ph type="body" idx="1"/>
          </p:nvPr>
        </p:nvSpPr>
        <p:spPr>
          <a:xfrm>
            <a:off x="685800" y="4344988"/>
            <a:ext cx="5486400" cy="4113212"/>
          </a:xfrm>
        </p:spPr>
        <p:txBody>
          <a:bodyPr/>
          <a:lstStyle/>
          <a:p>
            <a:endParaRPr lang="en-US" altLang="en-US"/>
          </a:p>
        </p:txBody>
      </p:sp>
    </p:spTree>
    <p:extLst>
      <p:ext uri="{BB962C8B-B14F-4D97-AF65-F5344CB8AC3E}">
        <p14:creationId xmlns:p14="http://schemas.microsoft.com/office/powerpoint/2010/main" val="7564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E2886E-EFFB-3B45-9930-685BB5137F12}"/>
              </a:ext>
            </a:extLst>
          </p:cNvPr>
          <p:cNvSpPr>
            <a:spLocks noGrp="1" noChangeArrowheads="1"/>
          </p:cNvSpPr>
          <p:nvPr>
            <p:ph type="sldNum" sz="quarter" idx="5"/>
          </p:nvPr>
        </p:nvSpPr>
        <p:spPr>
          <a:ln/>
        </p:spPr>
        <p:txBody>
          <a:bodyPr/>
          <a:lstStyle/>
          <a:p>
            <a:fld id="{52CF83DC-976D-AB43-824B-A717E4008A0E}" type="slidenum">
              <a:rPr lang="en-US" altLang="en-US"/>
              <a:pPr/>
              <a:t>14</a:t>
            </a:fld>
            <a:endParaRPr lang="en-US" altLang="en-US"/>
          </a:p>
        </p:txBody>
      </p:sp>
      <p:sp>
        <p:nvSpPr>
          <p:cNvPr id="58370" name="Rectangle 2">
            <a:extLst>
              <a:ext uri="{FF2B5EF4-FFF2-40B4-BE49-F238E27FC236}">
                <a16:creationId xmlns:a16="http://schemas.microsoft.com/office/drawing/2014/main" id="{91518317-0A2E-CB4C-B3D3-300B3F557524}"/>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26397BF7-2E72-E945-B1C2-A9489DAC9F9F}"/>
              </a:ext>
            </a:extLst>
          </p:cNvPr>
          <p:cNvSpPr>
            <a:spLocks noGrp="1" noChangeArrowheads="1"/>
          </p:cNvSpPr>
          <p:nvPr>
            <p:ph type="body" idx="1"/>
          </p:nvPr>
        </p:nvSpPr>
        <p:spPr>
          <a:xfrm>
            <a:off x="685800" y="4344988"/>
            <a:ext cx="5486400" cy="4113212"/>
          </a:xfrm>
        </p:spPr>
        <p:txBody>
          <a:bodyPr/>
          <a:lstStyle/>
          <a:p>
            <a:r>
              <a:rPr lang="en-US" altLang="en-US"/>
              <a:t>OD flows account for routing and link failures. A fundamental primitive to study</a:t>
            </a:r>
          </a:p>
          <a:p>
            <a:r>
              <a:rPr lang="en-US" altLang="en-US"/>
              <a:t>MARK:  I will replace that cartoon plot with a real data plot.</a:t>
            </a:r>
          </a:p>
          <a:p>
            <a:endParaRPr lang="en-US" altLang="en-US"/>
          </a:p>
        </p:txBody>
      </p:sp>
    </p:spTree>
    <p:extLst>
      <p:ext uri="{BB962C8B-B14F-4D97-AF65-F5344CB8AC3E}">
        <p14:creationId xmlns:p14="http://schemas.microsoft.com/office/powerpoint/2010/main" val="3108221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3AAC4D-0E25-754F-857F-3C1993A8B5B1}"/>
              </a:ext>
            </a:extLst>
          </p:cNvPr>
          <p:cNvSpPr>
            <a:spLocks noGrp="1" noChangeArrowheads="1"/>
          </p:cNvSpPr>
          <p:nvPr>
            <p:ph type="sldNum" sz="quarter" idx="5"/>
          </p:nvPr>
        </p:nvSpPr>
        <p:spPr>
          <a:ln/>
        </p:spPr>
        <p:txBody>
          <a:bodyPr/>
          <a:lstStyle/>
          <a:p>
            <a:fld id="{77193529-8558-8649-9A28-20C395B89B9D}" type="slidenum">
              <a:rPr lang="en-US" altLang="en-US"/>
              <a:pPr/>
              <a:t>17</a:t>
            </a:fld>
            <a:endParaRPr lang="en-US" altLang="en-US"/>
          </a:p>
        </p:txBody>
      </p:sp>
      <p:sp>
        <p:nvSpPr>
          <p:cNvPr id="62466" name="Rectangle 2">
            <a:extLst>
              <a:ext uri="{FF2B5EF4-FFF2-40B4-BE49-F238E27FC236}">
                <a16:creationId xmlns:a16="http://schemas.microsoft.com/office/drawing/2014/main" id="{9065A61F-748C-E643-90C5-D72299E8E27C}"/>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59F00571-F2AE-FC4C-B582-5D0139BD11A4}"/>
              </a:ext>
            </a:extLst>
          </p:cNvPr>
          <p:cNvSpPr>
            <a:spLocks noGrp="1" noChangeArrowheads="1"/>
          </p:cNvSpPr>
          <p:nvPr>
            <p:ph type="body" idx="1"/>
          </p:nvPr>
        </p:nvSpPr>
        <p:spPr>
          <a:xfrm>
            <a:off x="685800" y="4344988"/>
            <a:ext cx="5486400" cy="4113212"/>
          </a:xfrm>
        </p:spPr>
        <p:txBody>
          <a:bodyPr/>
          <a:lstStyle/>
          <a:p>
            <a:r>
              <a:rPr lang="en-US" altLang="en-US"/>
              <a:t>Our work is the first to study the properties of OD flows.  We collect data from two backbone networks, the European portion of the Sprint Tier-1 backbone network and the Abilene backbone network.    We then use a technique called Principal Component Analysis to understand the structure of OD flows.</a:t>
            </a:r>
          </a:p>
          <a:p>
            <a:endParaRPr lang="en-US" altLang="en-US"/>
          </a:p>
          <a:p>
            <a:r>
              <a:rPr lang="en-US" altLang="en-US"/>
              <a:t>To give some intuition here, our general strategy is to take the set of all OD flows from a network and decompose it systematically into a smaller set of primitive features, which are easier to understand.  And then, armed with an understanding of these features, to re-assemble all the OD flows.   Such a methodology can actually yield significant insight into the structure of all OD flows, which number in the hundreds.  </a:t>
            </a:r>
          </a:p>
        </p:txBody>
      </p:sp>
    </p:spTree>
    <p:extLst>
      <p:ext uri="{BB962C8B-B14F-4D97-AF65-F5344CB8AC3E}">
        <p14:creationId xmlns:p14="http://schemas.microsoft.com/office/powerpoint/2010/main" val="711296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A8FEC7-7D13-A645-9722-3221B50D6CC8}"/>
              </a:ext>
            </a:extLst>
          </p:cNvPr>
          <p:cNvSpPr>
            <a:spLocks noGrp="1" noChangeArrowheads="1"/>
          </p:cNvSpPr>
          <p:nvPr>
            <p:ph type="sldNum" sz="quarter" idx="5"/>
          </p:nvPr>
        </p:nvSpPr>
        <p:spPr>
          <a:ln/>
        </p:spPr>
        <p:txBody>
          <a:bodyPr/>
          <a:lstStyle/>
          <a:p>
            <a:fld id="{0CF1E91A-5FA5-804A-BBBA-167CBCBB7B00}" type="slidenum">
              <a:rPr lang="en-US" altLang="en-US"/>
              <a:pPr/>
              <a:t>18</a:t>
            </a:fld>
            <a:endParaRPr lang="en-US" altLang="en-US"/>
          </a:p>
        </p:txBody>
      </p:sp>
      <p:sp>
        <p:nvSpPr>
          <p:cNvPr id="66562" name="Rectangle 2">
            <a:extLst>
              <a:ext uri="{FF2B5EF4-FFF2-40B4-BE49-F238E27FC236}">
                <a16:creationId xmlns:a16="http://schemas.microsoft.com/office/drawing/2014/main" id="{E5028D20-A557-9949-ACCE-9301064F675D}"/>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74CBCE6A-6174-5647-89E7-1F6EC37F9F56}"/>
              </a:ext>
            </a:extLst>
          </p:cNvPr>
          <p:cNvSpPr>
            <a:spLocks noGrp="1" noChangeArrowheads="1"/>
          </p:cNvSpPr>
          <p:nvPr>
            <p:ph type="body" idx="1"/>
          </p:nvPr>
        </p:nvSpPr>
        <p:spPr>
          <a:xfrm>
            <a:off x="685800" y="4344988"/>
            <a:ext cx="5486400" cy="4113212"/>
          </a:xfrm>
        </p:spPr>
        <p:txBody>
          <a:bodyPr/>
          <a:lstStyle/>
          <a:p>
            <a:r>
              <a:rPr lang="en-US" altLang="en-US"/>
              <a:t>So having done all this data processing, here are example of some sample OD flows.    </a:t>
            </a:r>
          </a:p>
        </p:txBody>
      </p:sp>
    </p:spTree>
    <p:extLst>
      <p:ext uri="{BB962C8B-B14F-4D97-AF65-F5344CB8AC3E}">
        <p14:creationId xmlns:p14="http://schemas.microsoft.com/office/powerpoint/2010/main" val="49938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8594-293C-E14A-845A-A583EE337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19B59-5923-8C4F-AD64-8CE1EE18F8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EA865-33EB-9340-89B5-189500197FFF}"/>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5" name="Footer Placeholder 4">
            <a:extLst>
              <a:ext uri="{FF2B5EF4-FFF2-40B4-BE49-F238E27FC236}">
                <a16:creationId xmlns:a16="http://schemas.microsoft.com/office/drawing/2014/main" id="{AA0BB5EC-FDC9-5344-98F5-B6FB69A0C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F3E30-11F0-904C-8EAB-DE95A40B255C}"/>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378668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1F25-93D4-AC4B-BF4C-8DFCA78E47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7CC1F6-011B-9B4D-9B9A-463E53D0E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D8483-6D7B-5A43-931C-623AA9205CE0}"/>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5" name="Footer Placeholder 4">
            <a:extLst>
              <a:ext uri="{FF2B5EF4-FFF2-40B4-BE49-F238E27FC236}">
                <a16:creationId xmlns:a16="http://schemas.microsoft.com/office/drawing/2014/main" id="{4DD70801-6166-274E-9902-5B378778F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D620-1803-BC45-B7CF-053928740160}"/>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416757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F6E5C-AE3F-5E45-884B-D141CBAC8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C61B34-2B38-E145-828C-2A4E484B6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CC88C-3518-4849-94CE-9BC769DCB12F}"/>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5" name="Footer Placeholder 4">
            <a:extLst>
              <a:ext uri="{FF2B5EF4-FFF2-40B4-BE49-F238E27FC236}">
                <a16:creationId xmlns:a16="http://schemas.microsoft.com/office/drawing/2014/main" id="{521F19C5-7388-B447-AA21-84A42A30B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33B08-F0A6-EA44-A211-A09F579BF83A}"/>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3381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1803-BD92-F34F-8542-3367B747DEA3}"/>
              </a:ext>
            </a:extLst>
          </p:cNvPr>
          <p:cNvSpPr>
            <a:spLocks noGrp="1"/>
          </p:cNvSpPr>
          <p:nvPr>
            <p:ph type="title"/>
          </p:nvPr>
        </p:nvSpPr>
        <p:spPr>
          <a:xfrm>
            <a:off x="203200" y="290513"/>
            <a:ext cx="116840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9F0FFE-1A5A-3340-801E-2B67ED896DAD}"/>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26132-674F-0945-8E70-FC5A809AAD98}"/>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3E8CA9C4-AE72-D54D-BC51-4E337D5EBCCE}"/>
              </a:ext>
            </a:extLst>
          </p:cNvPr>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30F53019-A0F5-FA46-9F05-C0FDAB541594}"/>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767221F0-9D82-F84B-8845-7C6D214091DA}"/>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63CE364F-1FCC-8549-9768-5633847CCA6D}"/>
              </a:ext>
            </a:extLst>
          </p:cNvPr>
          <p:cNvSpPr>
            <a:spLocks noGrp="1"/>
          </p:cNvSpPr>
          <p:nvPr>
            <p:ph type="sldNum" sz="quarter" idx="12"/>
          </p:nvPr>
        </p:nvSpPr>
        <p:spPr>
          <a:xfrm>
            <a:off x="9347200" y="6477000"/>
            <a:ext cx="2844800" cy="228600"/>
          </a:xfrm>
        </p:spPr>
        <p:txBody>
          <a:bodyPr/>
          <a:lstStyle>
            <a:lvl1pPr>
              <a:defRPr/>
            </a:lvl1pPr>
          </a:lstStyle>
          <a:p>
            <a:fld id="{5C6D62E8-3A1C-8F4B-91E8-CA652782C495}" type="slidenum">
              <a:rPr lang="en-US" altLang="en-US"/>
              <a:pPr/>
              <a:t>‹#›</a:t>
            </a:fld>
            <a:endParaRPr lang="en-US" altLang="en-US"/>
          </a:p>
        </p:txBody>
      </p:sp>
    </p:spTree>
    <p:extLst>
      <p:ext uri="{BB962C8B-B14F-4D97-AF65-F5344CB8AC3E}">
        <p14:creationId xmlns:p14="http://schemas.microsoft.com/office/powerpoint/2010/main" val="1170853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B55D-9E31-8443-A14E-7619E904CDC5}"/>
              </a:ext>
            </a:extLst>
          </p:cNvPr>
          <p:cNvSpPr>
            <a:spLocks noGrp="1"/>
          </p:cNvSpPr>
          <p:nvPr>
            <p:ph type="title"/>
          </p:nvPr>
        </p:nvSpPr>
        <p:spPr>
          <a:xfrm>
            <a:off x="203200" y="290513"/>
            <a:ext cx="116840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0F203-C960-6C40-9615-4727FD171E4E}"/>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6A19FC-3528-2041-8B7A-5C330992176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260C62-30C1-E244-B197-D39C1EA2C007}"/>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6BAEFCB-244A-C047-857C-A200B762E146}"/>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F6BA7DD-3CB8-3D47-943D-2075BA210231}"/>
              </a:ext>
            </a:extLst>
          </p:cNvPr>
          <p:cNvSpPr>
            <a:spLocks noGrp="1"/>
          </p:cNvSpPr>
          <p:nvPr>
            <p:ph type="sldNum" sz="quarter" idx="12"/>
          </p:nvPr>
        </p:nvSpPr>
        <p:spPr>
          <a:xfrm>
            <a:off x="9347200" y="6477000"/>
            <a:ext cx="2844800" cy="228600"/>
          </a:xfrm>
        </p:spPr>
        <p:txBody>
          <a:bodyPr/>
          <a:lstStyle>
            <a:lvl1pPr>
              <a:defRPr/>
            </a:lvl1pPr>
          </a:lstStyle>
          <a:p>
            <a:fld id="{59D3E707-26DC-3A4E-9264-60C0EECB2ABF}" type="slidenum">
              <a:rPr lang="en-US" altLang="en-US"/>
              <a:pPr/>
              <a:t>‹#›</a:t>
            </a:fld>
            <a:endParaRPr lang="en-US" altLang="en-US"/>
          </a:p>
        </p:txBody>
      </p:sp>
    </p:spTree>
    <p:extLst>
      <p:ext uri="{BB962C8B-B14F-4D97-AF65-F5344CB8AC3E}">
        <p14:creationId xmlns:p14="http://schemas.microsoft.com/office/powerpoint/2010/main" val="3465262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C7F8-9550-7D47-B220-708F3EAFDC72}"/>
              </a:ext>
            </a:extLst>
          </p:cNvPr>
          <p:cNvSpPr>
            <a:spLocks noGrp="1"/>
          </p:cNvSpPr>
          <p:nvPr>
            <p:ph type="title" sz="quarter"/>
          </p:nvPr>
        </p:nvSpPr>
        <p:spPr>
          <a:xfrm>
            <a:off x="203200" y="290513"/>
            <a:ext cx="116840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12D0511-799D-3D4A-B2A3-89C534E26ADF}"/>
              </a:ext>
            </a:extLst>
          </p:cNvPr>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E6489-0BDF-5949-8DFC-15E0B64C2DE8}"/>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B6F734AB-7BA9-614B-84ED-2C9C78164D1E}"/>
              </a:ext>
            </a:extLst>
          </p:cNvPr>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844A034A-7A47-7844-A7B3-333AC584D86D}"/>
              </a:ext>
            </a:extLst>
          </p:cNvPr>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23507-1191-C640-973D-10842D1767E2}"/>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254EEEF4-E03E-2046-BC63-8F684D1B4878}"/>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297C018-4152-5746-9781-469BBCB5D60C}"/>
              </a:ext>
            </a:extLst>
          </p:cNvPr>
          <p:cNvSpPr>
            <a:spLocks noGrp="1"/>
          </p:cNvSpPr>
          <p:nvPr>
            <p:ph type="sldNum" sz="quarter" idx="12"/>
          </p:nvPr>
        </p:nvSpPr>
        <p:spPr>
          <a:xfrm>
            <a:off x="9347200" y="6477000"/>
            <a:ext cx="2844800" cy="228600"/>
          </a:xfrm>
        </p:spPr>
        <p:txBody>
          <a:bodyPr/>
          <a:lstStyle>
            <a:lvl1pPr>
              <a:defRPr/>
            </a:lvl1pPr>
          </a:lstStyle>
          <a:p>
            <a:fld id="{752CA4A1-6936-8447-80D3-300D3D752104}" type="slidenum">
              <a:rPr lang="en-US" altLang="en-US"/>
              <a:pPr/>
              <a:t>‹#›</a:t>
            </a:fld>
            <a:endParaRPr lang="en-US" altLang="en-US"/>
          </a:p>
        </p:txBody>
      </p:sp>
    </p:spTree>
    <p:extLst>
      <p:ext uri="{BB962C8B-B14F-4D97-AF65-F5344CB8AC3E}">
        <p14:creationId xmlns:p14="http://schemas.microsoft.com/office/powerpoint/2010/main" val="899408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C7F2-51CF-B345-8D77-E127DFBA8BA6}"/>
              </a:ext>
            </a:extLst>
          </p:cNvPr>
          <p:cNvSpPr>
            <a:spLocks noGrp="1"/>
          </p:cNvSpPr>
          <p:nvPr>
            <p:ph type="title"/>
          </p:nvPr>
        </p:nvSpPr>
        <p:spPr>
          <a:xfrm>
            <a:off x="203200" y="290513"/>
            <a:ext cx="116840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50532A2-B87F-C44D-913A-10AB1F7C16CE}"/>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8DED8A-505A-5544-94CD-8E13BC1C6DF7}"/>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EBFBEF3A-C7C6-6246-A427-9002072D8946}"/>
              </a:ext>
            </a:extLst>
          </p:cNvPr>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54FFD776-D9E7-DC41-BB44-1272D03CD17D}"/>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7167A46D-772E-9C43-8B3B-6A16E13BA8DF}"/>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2907CED7-0B1C-3D4B-A90B-B1369BD5FB26}"/>
              </a:ext>
            </a:extLst>
          </p:cNvPr>
          <p:cNvSpPr>
            <a:spLocks noGrp="1"/>
          </p:cNvSpPr>
          <p:nvPr>
            <p:ph type="sldNum" sz="quarter" idx="12"/>
          </p:nvPr>
        </p:nvSpPr>
        <p:spPr>
          <a:xfrm>
            <a:off x="9347200" y="6477000"/>
            <a:ext cx="2844800" cy="228600"/>
          </a:xfrm>
        </p:spPr>
        <p:txBody>
          <a:bodyPr/>
          <a:lstStyle>
            <a:lvl1pPr>
              <a:defRPr/>
            </a:lvl1pPr>
          </a:lstStyle>
          <a:p>
            <a:fld id="{F92C564D-060B-F54D-858B-D3080A96EF6E}" type="slidenum">
              <a:rPr lang="en-US" altLang="en-US"/>
              <a:pPr/>
              <a:t>‹#›</a:t>
            </a:fld>
            <a:endParaRPr lang="en-US" altLang="en-US"/>
          </a:p>
        </p:txBody>
      </p:sp>
    </p:spTree>
    <p:extLst>
      <p:ext uri="{BB962C8B-B14F-4D97-AF65-F5344CB8AC3E}">
        <p14:creationId xmlns:p14="http://schemas.microsoft.com/office/powerpoint/2010/main" val="360730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CF7F-0C76-1840-A956-232595FBE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85FD1-367F-B84C-85F6-63C4F20FC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ED876-EE22-4D4A-9B98-1DCCD3470E4B}"/>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5" name="Footer Placeholder 4">
            <a:extLst>
              <a:ext uri="{FF2B5EF4-FFF2-40B4-BE49-F238E27FC236}">
                <a16:creationId xmlns:a16="http://schemas.microsoft.com/office/drawing/2014/main" id="{2D184A67-CAC4-F342-9991-F978FAD43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C702D-EFDF-5A4C-B111-6C796DF9CBCF}"/>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407382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16F3-0C00-654A-A9B5-4D9CCF42C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D972B1-543A-FE42-9A40-8F28D8FAE2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DD3AD1-6B1A-7946-90F0-18DBD3417A7D}"/>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5" name="Footer Placeholder 4">
            <a:extLst>
              <a:ext uri="{FF2B5EF4-FFF2-40B4-BE49-F238E27FC236}">
                <a16:creationId xmlns:a16="http://schemas.microsoft.com/office/drawing/2014/main" id="{1E2576C0-2C78-B142-8331-5D7CFD9A8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72931-6C29-4842-90E7-05E4BC776697}"/>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155267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0082-1F5A-1442-923A-E25C18FF67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B17FA-C5C5-B340-9C06-5129EB911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3B8C28-A17B-D849-B684-AAF2AA56B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B71AC-2A46-0443-8C1E-6666FA6A88AF}"/>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6" name="Footer Placeholder 5">
            <a:extLst>
              <a:ext uri="{FF2B5EF4-FFF2-40B4-BE49-F238E27FC236}">
                <a16:creationId xmlns:a16="http://schemas.microsoft.com/office/drawing/2014/main" id="{4AB765DD-5954-9947-AF25-1BEFD3CF9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74ED3-7469-8647-8037-01386718AA82}"/>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380701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C3D8-753C-D547-99BA-490469C4B3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FD031-478B-2246-A9BB-125E9BA88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B636B-C1EE-284C-BA32-683361AA18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F09B0-B039-0847-8D8C-C39FC428C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11F277-7805-2648-BF86-0B92CB345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6DD3CB-8A4F-9148-8830-E95A4374C62A}"/>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8" name="Footer Placeholder 7">
            <a:extLst>
              <a:ext uri="{FF2B5EF4-FFF2-40B4-BE49-F238E27FC236}">
                <a16:creationId xmlns:a16="http://schemas.microsoft.com/office/drawing/2014/main" id="{DC3D04C8-BA05-5143-8E37-2E65560224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C19AEF-16FD-0447-B6AD-62A4687590D9}"/>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246284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F3CB-79D8-3C4E-B46E-EFDEEE4F6A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8B6409-300C-A642-9343-842942FCF53A}"/>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4" name="Footer Placeholder 3">
            <a:extLst>
              <a:ext uri="{FF2B5EF4-FFF2-40B4-BE49-F238E27FC236}">
                <a16:creationId xmlns:a16="http://schemas.microsoft.com/office/drawing/2014/main" id="{C257692D-0B10-FB4B-B02E-9B6F1AC5C5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E856D7-15A2-4643-A8F3-2FDD754E20F9}"/>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325996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24253-3B70-F147-9582-0F185BB5966B}"/>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3" name="Footer Placeholder 2">
            <a:extLst>
              <a:ext uri="{FF2B5EF4-FFF2-40B4-BE49-F238E27FC236}">
                <a16:creationId xmlns:a16="http://schemas.microsoft.com/office/drawing/2014/main" id="{FCF56A67-9966-EE47-B75F-9467D3C9D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F0AC3-B860-F04F-8179-CC889E803A9E}"/>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329437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5BCD-5BC8-EA4F-9DF5-DB298E8D9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5CCA3D-F352-5E4B-ACE9-E09273181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BCE0F-D027-E942-8B57-E71509856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41401-1AFE-3E4F-A00D-76F9C5B81CBC}"/>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6" name="Footer Placeholder 5">
            <a:extLst>
              <a:ext uri="{FF2B5EF4-FFF2-40B4-BE49-F238E27FC236}">
                <a16:creationId xmlns:a16="http://schemas.microsoft.com/office/drawing/2014/main" id="{1BDE5A11-B6EE-814E-B9C9-B610E4E89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E0571-729F-C341-951A-69A9BCE987EA}"/>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54393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3306-9656-F34F-BFEB-2AB7CD45B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F3E4E-079A-A443-980C-4C05B63A1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49DA63-840C-4E48-A764-E2F2808F9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26FD3-7A2D-FB4C-88B5-5CBAB196104B}"/>
              </a:ext>
            </a:extLst>
          </p:cNvPr>
          <p:cNvSpPr>
            <a:spLocks noGrp="1"/>
          </p:cNvSpPr>
          <p:nvPr>
            <p:ph type="dt" sz="half" idx="10"/>
          </p:nvPr>
        </p:nvSpPr>
        <p:spPr/>
        <p:txBody>
          <a:bodyPr/>
          <a:lstStyle/>
          <a:p>
            <a:fld id="{72CC2484-0CF3-A545-BBAF-2CDE268DB0D8}" type="datetimeFigureOut">
              <a:rPr lang="en-US" smtClean="0"/>
              <a:t>6/13/20</a:t>
            </a:fld>
            <a:endParaRPr lang="en-US"/>
          </a:p>
        </p:txBody>
      </p:sp>
      <p:sp>
        <p:nvSpPr>
          <p:cNvPr id="6" name="Footer Placeholder 5">
            <a:extLst>
              <a:ext uri="{FF2B5EF4-FFF2-40B4-BE49-F238E27FC236}">
                <a16:creationId xmlns:a16="http://schemas.microsoft.com/office/drawing/2014/main" id="{A5843C73-AB0B-F142-8E03-C38EA71A4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846E1-F611-9A4A-98D5-E69404287665}"/>
              </a:ext>
            </a:extLst>
          </p:cNvPr>
          <p:cNvSpPr>
            <a:spLocks noGrp="1"/>
          </p:cNvSpPr>
          <p:nvPr>
            <p:ph type="sldNum" sz="quarter" idx="12"/>
          </p:nvPr>
        </p:nvSpPr>
        <p:spPr/>
        <p:txBody>
          <a:bodyPr/>
          <a:lstStyle/>
          <a:p>
            <a:fld id="{29582A38-00B2-3A42-A534-E7C4428C3B9E}" type="slidenum">
              <a:rPr lang="en-US" smtClean="0"/>
              <a:t>‹#›</a:t>
            </a:fld>
            <a:endParaRPr lang="en-US"/>
          </a:p>
        </p:txBody>
      </p:sp>
    </p:spTree>
    <p:extLst>
      <p:ext uri="{BB962C8B-B14F-4D97-AF65-F5344CB8AC3E}">
        <p14:creationId xmlns:p14="http://schemas.microsoft.com/office/powerpoint/2010/main" val="419017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2E9B2-6FA0-F34A-A11E-6CAD1DECE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603C2-C445-A443-ABF5-CA7F8928B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C5B24-42E5-7048-B5A7-65965D8347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C2484-0CF3-A545-BBAF-2CDE268DB0D8}" type="datetimeFigureOut">
              <a:rPr lang="en-US" smtClean="0"/>
              <a:t>6/13/20</a:t>
            </a:fld>
            <a:endParaRPr lang="en-US"/>
          </a:p>
        </p:txBody>
      </p:sp>
      <p:sp>
        <p:nvSpPr>
          <p:cNvPr id="5" name="Footer Placeholder 4">
            <a:extLst>
              <a:ext uri="{FF2B5EF4-FFF2-40B4-BE49-F238E27FC236}">
                <a16:creationId xmlns:a16="http://schemas.microsoft.com/office/drawing/2014/main" id="{E2F22C82-C51D-084C-A77E-6C6584315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F4134E-0EF0-2B49-B8D9-49EA3B18A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82A38-00B2-3A42-A534-E7C4428C3B9E}" type="slidenum">
              <a:rPr lang="en-US" smtClean="0"/>
              <a:t>‹#›</a:t>
            </a:fld>
            <a:endParaRPr lang="en-US"/>
          </a:p>
        </p:txBody>
      </p:sp>
    </p:spTree>
    <p:extLst>
      <p:ext uri="{BB962C8B-B14F-4D97-AF65-F5344CB8AC3E}">
        <p14:creationId xmlns:p14="http://schemas.microsoft.com/office/powerpoint/2010/main" val="380169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6.emf"/><Relationship Id="rId1" Type="http://schemas.openxmlformats.org/officeDocument/2006/relationships/slideLayout" Target="../slideLayouts/slideLayout15.x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5.xml"/><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jpe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59.jpeg"/></Relationships>
</file>

<file path=ppt/slides/_rels/slide4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49.png"/></Relationships>
</file>

<file path=ppt/slides/_rels/slide4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6.png"/><Relationship Id="rId7"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68.png"/><Relationship Id="rId10" Type="http://schemas.openxmlformats.org/officeDocument/2006/relationships/image" Target="../media/image71.png"/><Relationship Id="rId4" Type="http://schemas.openxmlformats.org/officeDocument/2006/relationships/image" Target="../media/image67.png"/><Relationship Id="rId9" Type="http://schemas.openxmlformats.org/officeDocument/2006/relationships/image" Target="../media/image70.png"/></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78.png"/><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8C7B-6237-0942-88D7-C2ED2E53F0D8}"/>
              </a:ext>
            </a:extLst>
          </p:cNvPr>
          <p:cNvSpPr>
            <a:spLocks noGrp="1"/>
          </p:cNvSpPr>
          <p:nvPr>
            <p:ph type="ctrTitle"/>
          </p:nvPr>
        </p:nvSpPr>
        <p:spPr/>
        <p:txBody>
          <a:bodyPr>
            <a:normAutofit/>
          </a:bodyPr>
          <a:lstStyle/>
          <a:p>
            <a:r>
              <a:rPr lang="en-US" sz="4800" dirty="0"/>
              <a:t>Machine Learning for Networking</a:t>
            </a:r>
          </a:p>
        </p:txBody>
      </p:sp>
      <p:sp>
        <p:nvSpPr>
          <p:cNvPr id="3" name="Subtitle 2">
            <a:extLst>
              <a:ext uri="{FF2B5EF4-FFF2-40B4-BE49-F238E27FC236}">
                <a16:creationId xmlns:a16="http://schemas.microsoft.com/office/drawing/2014/main" id="{D78DBC7C-570A-B547-96C1-55DE302B3C72}"/>
              </a:ext>
            </a:extLst>
          </p:cNvPr>
          <p:cNvSpPr>
            <a:spLocks noGrp="1"/>
          </p:cNvSpPr>
          <p:nvPr>
            <p:ph type="subTitle" idx="1"/>
          </p:nvPr>
        </p:nvSpPr>
        <p:spPr/>
        <p:txBody>
          <a:bodyPr/>
          <a:lstStyle/>
          <a:p>
            <a:r>
              <a:rPr lang="en-US" dirty="0"/>
              <a:t>Nick Feamster</a:t>
            </a:r>
            <a:br>
              <a:rPr lang="en-US" dirty="0"/>
            </a:br>
            <a:r>
              <a:rPr lang="en-US" dirty="0"/>
              <a:t>University of Chicago</a:t>
            </a:r>
            <a:br>
              <a:rPr lang="en-US" dirty="0"/>
            </a:br>
            <a:r>
              <a:rPr lang="en-US" dirty="0"/>
              <a:t>Principal Component Analysis (PCA)</a:t>
            </a:r>
          </a:p>
        </p:txBody>
      </p:sp>
    </p:spTree>
    <p:extLst>
      <p:ext uri="{BB962C8B-B14F-4D97-AF65-F5344CB8AC3E}">
        <p14:creationId xmlns:p14="http://schemas.microsoft.com/office/powerpoint/2010/main" val="330423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4E8354-D4E1-F14B-A845-C28354166C11}"/>
              </a:ext>
            </a:extLst>
          </p:cNvPr>
          <p:cNvSpPr>
            <a:spLocks noGrp="1"/>
          </p:cNvSpPr>
          <p:nvPr>
            <p:ph type="sldNum" sz="quarter" idx="12"/>
          </p:nvPr>
        </p:nvSpPr>
        <p:spPr/>
        <p:txBody>
          <a:bodyPr/>
          <a:lstStyle/>
          <a:p>
            <a:fld id="{D249933D-486A-4145-BF65-54838837FF41}" type="slidenum">
              <a:rPr lang="en-US" altLang="en-US"/>
              <a:pPr/>
              <a:t>10</a:t>
            </a:fld>
            <a:endParaRPr lang="en-US" altLang="en-US"/>
          </a:p>
        </p:txBody>
      </p:sp>
      <p:sp>
        <p:nvSpPr>
          <p:cNvPr id="96258" name="Rectangle 2">
            <a:extLst>
              <a:ext uri="{FF2B5EF4-FFF2-40B4-BE49-F238E27FC236}">
                <a16:creationId xmlns:a16="http://schemas.microsoft.com/office/drawing/2014/main" id="{FC16B43A-9379-6F4A-B70D-DD1BC3F30738}"/>
              </a:ext>
            </a:extLst>
          </p:cNvPr>
          <p:cNvSpPr>
            <a:spLocks noGrp="1" noChangeArrowheads="1"/>
          </p:cNvSpPr>
          <p:nvPr>
            <p:ph type="title"/>
          </p:nvPr>
        </p:nvSpPr>
        <p:spPr/>
        <p:txBody>
          <a:bodyPr/>
          <a:lstStyle/>
          <a:p>
            <a:r>
              <a:rPr lang="en-US" altLang="en-US" sz="3600"/>
              <a:t>Traffic Anomaly Detection: Motivation</a:t>
            </a:r>
          </a:p>
        </p:txBody>
      </p:sp>
      <p:sp>
        <p:nvSpPr>
          <p:cNvPr id="96259" name="Rectangle 3">
            <a:extLst>
              <a:ext uri="{FF2B5EF4-FFF2-40B4-BE49-F238E27FC236}">
                <a16:creationId xmlns:a16="http://schemas.microsoft.com/office/drawing/2014/main" id="{8C63352F-F248-2249-A861-4858F81D4EAC}"/>
              </a:ext>
            </a:extLst>
          </p:cNvPr>
          <p:cNvSpPr>
            <a:spLocks noGrp="1" noChangeArrowheads="1"/>
          </p:cNvSpPr>
          <p:nvPr>
            <p:ph type="body" idx="1"/>
          </p:nvPr>
        </p:nvSpPr>
        <p:spPr>
          <a:xfrm>
            <a:off x="1981200" y="2119313"/>
            <a:ext cx="8229600" cy="3382962"/>
          </a:xfrm>
        </p:spPr>
        <p:txBody>
          <a:bodyPr/>
          <a:lstStyle/>
          <a:p>
            <a:r>
              <a:rPr lang="en-US" altLang="en-US"/>
              <a:t>DDoS attacks</a:t>
            </a:r>
          </a:p>
          <a:p>
            <a:r>
              <a:rPr lang="en-US" altLang="en-US"/>
              <a:t>Routing anomalies</a:t>
            </a:r>
          </a:p>
          <a:p>
            <a:r>
              <a:rPr lang="en-US" altLang="en-US"/>
              <a:t>Link failures</a:t>
            </a:r>
          </a:p>
          <a:p>
            <a:r>
              <a:rPr lang="en-US" altLang="en-US"/>
              <a:t>Flash crowds</a:t>
            </a:r>
          </a:p>
          <a:p>
            <a:r>
              <a:rPr lang="en-US" altLang="en-US"/>
              <a:t>…</a:t>
            </a:r>
          </a:p>
        </p:txBody>
      </p:sp>
      <p:sp>
        <p:nvSpPr>
          <p:cNvPr id="96260" name="Text Box 4">
            <a:extLst>
              <a:ext uri="{FF2B5EF4-FFF2-40B4-BE49-F238E27FC236}">
                <a16:creationId xmlns:a16="http://schemas.microsoft.com/office/drawing/2014/main" id="{07C0DF20-D1BC-A24B-B359-097E581BBAF2}"/>
              </a:ext>
            </a:extLst>
          </p:cNvPr>
          <p:cNvSpPr txBox="1">
            <a:spLocks noChangeArrowheads="1"/>
          </p:cNvSpPr>
          <p:nvPr/>
        </p:nvSpPr>
        <p:spPr bwMode="auto">
          <a:xfrm>
            <a:off x="2133600" y="1524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FF0000"/>
                </a:solidFill>
              </a:rPr>
              <a:t>Many “actionable” changes to traffic patterns</a:t>
            </a:r>
          </a:p>
        </p:txBody>
      </p:sp>
    </p:spTree>
    <p:extLst>
      <p:ext uri="{BB962C8B-B14F-4D97-AF65-F5344CB8AC3E}">
        <p14:creationId xmlns:p14="http://schemas.microsoft.com/office/powerpoint/2010/main" val="279418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a:extLst>
              <a:ext uri="{FF2B5EF4-FFF2-40B4-BE49-F238E27FC236}">
                <a16:creationId xmlns:a16="http://schemas.microsoft.com/office/drawing/2014/main" id="{1EE2FF55-9075-1F40-9130-B0E741B8B07B}"/>
              </a:ext>
            </a:extLst>
          </p:cNvPr>
          <p:cNvSpPr>
            <a:spLocks noGrp="1"/>
          </p:cNvSpPr>
          <p:nvPr>
            <p:ph type="sldNum" sz="quarter" idx="12"/>
          </p:nvPr>
        </p:nvSpPr>
        <p:spPr/>
        <p:txBody>
          <a:bodyPr/>
          <a:lstStyle/>
          <a:p>
            <a:fld id="{5ED1B517-EE35-CA40-95F1-9E5F76846C03}" type="slidenum">
              <a:rPr lang="en-US" altLang="en-US"/>
              <a:pPr/>
              <a:t>11</a:t>
            </a:fld>
            <a:endParaRPr lang="en-US" altLang="en-US"/>
          </a:p>
        </p:txBody>
      </p:sp>
      <p:sp>
        <p:nvSpPr>
          <p:cNvPr id="51202" name="Rectangle 2">
            <a:extLst>
              <a:ext uri="{FF2B5EF4-FFF2-40B4-BE49-F238E27FC236}">
                <a16:creationId xmlns:a16="http://schemas.microsoft.com/office/drawing/2014/main" id="{84CC0D34-140B-004C-BED3-70E72A666786}"/>
              </a:ext>
            </a:extLst>
          </p:cNvPr>
          <p:cNvSpPr>
            <a:spLocks noGrp="1" noChangeArrowheads="1"/>
          </p:cNvSpPr>
          <p:nvPr>
            <p:ph type="title"/>
          </p:nvPr>
        </p:nvSpPr>
        <p:spPr>
          <a:xfrm>
            <a:off x="1676400" y="1570038"/>
            <a:ext cx="3810000" cy="1371600"/>
          </a:xfrm>
        </p:spPr>
        <p:txBody>
          <a:bodyPr/>
          <a:lstStyle/>
          <a:p>
            <a:r>
              <a:rPr lang="en-US" altLang="en-US" sz="2800">
                <a:solidFill>
                  <a:schemeClr val="accent2"/>
                </a:solidFill>
              </a:rPr>
              <a:t>Traditional Network Traffic Analysis</a:t>
            </a:r>
          </a:p>
        </p:txBody>
      </p:sp>
      <p:sp>
        <p:nvSpPr>
          <p:cNvPr id="51203" name="Rectangle 3">
            <a:extLst>
              <a:ext uri="{FF2B5EF4-FFF2-40B4-BE49-F238E27FC236}">
                <a16:creationId xmlns:a16="http://schemas.microsoft.com/office/drawing/2014/main" id="{F27FEC13-F90F-3D40-8F33-77A79909C7CD}"/>
              </a:ext>
            </a:extLst>
          </p:cNvPr>
          <p:cNvSpPr>
            <a:spLocks noGrp="1" noChangeArrowheads="1"/>
          </p:cNvSpPr>
          <p:nvPr>
            <p:ph type="body" sz="half" idx="1"/>
          </p:nvPr>
        </p:nvSpPr>
        <p:spPr>
          <a:xfrm>
            <a:off x="1828800" y="3094038"/>
            <a:ext cx="4038600" cy="4525962"/>
          </a:xfrm>
        </p:spPr>
        <p:txBody>
          <a:bodyPr/>
          <a:lstStyle/>
          <a:p>
            <a:r>
              <a:rPr lang="en-US" altLang="en-US" sz="2400"/>
              <a:t>Focus on </a:t>
            </a:r>
          </a:p>
          <a:p>
            <a:pPr lvl="1"/>
            <a:r>
              <a:rPr lang="en-US" altLang="en-US" sz="2000"/>
              <a:t>Short ‘stationary’ timescales </a:t>
            </a:r>
          </a:p>
          <a:p>
            <a:pPr lvl="1"/>
            <a:r>
              <a:rPr lang="en-US" altLang="en-US" sz="2000"/>
              <a:t>Traffic on a single link in isolation</a:t>
            </a:r>
          </a:p>
          <a:p>
            <a:r>
              <a:rPr lang="en-US" altLang="en-US" sz="2400"/>
              <a:t>Principal results</a:t>
            </a:r>
          </a:p>
          <a:p>
            <a:pPr lvl="1"/>
            <a:r>
              <a:rPr lang="en-US" altLang="en-US" sz="2000"/>
              <a:t>Scaling properties</a:t>
            </a:r>
          </a:p>
          <a:p>
            <a:pPr lvl="1"/>
            <a:r>
              <a:rPr lang="en-US" altLang="en-US" sz="2000"/>
              <a:t>Packet delays and losses</a:t>
            </a:r>
          </a:p>
          <a:p>
            <a:pPr lvl="1"/>
            <a:endParaRPr lang="en-US" altLang="en-US" sz="2000"/>
          </a:p>
        </p:txBody>
      </p:sp>
      <p:sp>
        <p:nvSpPr>
          <p:cNvPr id="51206" name="Rectangle 6">
            <a:extLst>
              <a:ext uri="{FF2B5EF4-FFF2-40B4-BE49-F238E27FC236}">
                <a16:creationId xmlns:a16="http://schemas.microsoft.com/office/drawing/2014/main" id="{82857038-8EFD-E14A-8C4B-DF4B4AA7C870}"/>
              </a:ext>
            </a:extLst>
          </p:cNvPr>
          <p:cNvSpPr>
            <a:spLocks noChangeArrowheads="1"/>
          </p:cNvSpPr>
          <p:nvPr/>
        </p:nvSpPr>
        <p:spPr bwMode="auto">
          <a:xfrm>
            <a:off x="5800725" y="1951038"/>
            <a:ext cx="406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b="1">
                <a:solidFill>
                  <a:srgbClr val="FF0000"/>
                </a:solidFill>
                <a:latin typeface="Arial" panose="020B0604020202020204" pitchFamily="34" charset="0"/>
              </a:defRPr>
            </a:lvl1pPr>
            <a:lvl2pPr>
              <a:defRPr sz="4000" b="1">
                <a:solidFill>
                  <a:srgbClr val="FF0000"/>
                </a:solidFill>
                <a:latin typeface="Arial" panose="020B0604020202020204" pitchFamily="34" charset="0"/>
              </a:defRPr>
            </a:lvl2pPr>
            <a:lvl3pPr>
              <a:defRPr sz="4000" b="1">
                <a:solidFill>
                  <a:srgbClr val="FF0000"/>
                </a:solidFill>
                <a:latin typeface="Arial" panose="020B0604020202020204" pitchFamily="34" charset="0"/>
              </a:defRPr>
            </a:lvl3pPr>
            <a:lvl4pPr>
              <a:defRPr sz="4000" b="1">
                <a:solidFill>
                  <a:srgbClr val="FF0000"/>
                </a:solidFill>
                <a:latin typeface="Arial" panose="020B0604020202020204" pitchFamily="34" charset="0"/>
              </a:defRPr>
            </a:lvl4pPr>
            <a:lvl5pPr>
              <a:defRPr sz="4000" b="1">
                <a:solidFill>
                  <a:srgbClr val="FF0000"/>
                </a:solidFill>
                <a:latin typeface="Arial" panose="020B0604020202020204" pitchFamily="34" charset="0"/>
              </a:defRPr>
            </a:lvl5pPr>
            <a:lvl6pPr marL="457200" fontAlgn="base">
              <a:spcBef>
                <a:spcPct val="0"/>
              </a:spcBef>
              <a:spcAft>
                <a:spcPct val="0"/>
              </a:spcAft>
              <a:defRPr sz="4000" b="1">
                <a:solidFill>
                  <a:srgbClr val="FF0000"/>
                </a:solidFill>
                <a:latin typeface="Arial" panose="020B0604020202020204" pitchFamily="34" charset="0"/>
              </a:defRPr>
            </a:lvl6pPr>
            <a:lvl7pPr marL="914400" fontAlgn="base">
              <a:spcBef>
                <a:spcPct val="0"/>
              </a:spcBef>
              <a:spcAft>
                <a:spcPct val="0"/>
              </a:spcAft>
              <a:defRPr sz="4000" b="1">
                <a:solidFill>
                  <a:srgbClr val="FF0000"/>
                </a:solidFill>
                <a:latin typeface="Arial" panose="020B0604020202020204" pitchFamily="34" charset="0"/>
              </a:defRPr>
            </a:lvl7pPr>
            <a:lvl8pPr marL="1371600" fontAlgn="base">
              <a:spcBef>
                <a:spcPct val="0"/>
              </a:spcBef>
              <a:spcAft>
                <a:spcPct val="0"/>
              </a:spcAft>
              <a:defRPr sz="4000" b="1">
                <a:solidFill>
                  <a:srgbClr val="FF0000"/>
                </a:solidFill>
                <a:latin typeface="Arial" panose="020B0604020202020204" pitchFamily="34" charset="0"/>
              </a:defRPr>
            </a:lvl8pPr>
            <a:lvl9pPr marL="1828800" fontAlgn="base">
              <a:spcBef>
                <a:spcPct val="0"/>
              </a:spcBef>
              <a:spcAft>
                <a:spcPct val="0"/>
              </a:spcAft>
              <a:defRPr sz="4000" b="1">
                <a:solidFill>
                  <a:srgbClr val="FF0000"/>
                </a:solidFill>
                <a:latin typeface="Arial" panose="020B0604020202020204" pitchFamily="34" charset="0"/>
              </a:defRPr>
            </a:lvl9pPr>
          </a:lstStyle>
          <a:p>
            <a:r>
              <a:rPr lang="en-US" altLang="en-US" sz="2800">
                <a:solidFill>
                  <a:schemeClr val="accent2"/>
                </a:solidFill>
              </a:rPr>
              <a:t>What ISPs Care About</a:t>
            </a:r>
          </a:p>
        </p:txBody>
      </p:sp>
      <p:sp>
        <p:nvSpPr>
          <p:cNvPr id="51207" name="Rectangle 7">
            <a:extLst>
              <a:ext uri="{FF2B5EF4-FFF2-40B4-BE49-F238E27FC236}">
                <a16:creationId xmlns:a16="http://schemas.microsoft.com/office/drawing/2014/main" id="{8043AB99-C29B-DA42-BD05-1A5859F0BB85}"/>
              </a:ext>
            </a:extLst>
          </p:cNvPr>
          <p:cNvSpPr>
            <a:spLocks noChangeArrowheads="1"/>
          </p:cNvSpPr>
          <p:nvPr/>
        </p:nvSpPr>
        <p:spPr bwMode="auto">
          <a:xfrm>
            <a:off x="5881688" y="2865438"/>
            <a:ext cx="463391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r>
              <a:rPr lang="en-US" altLang="en-US"/>
              <a:t>Focus on </a:t>
            </a:r>
          </a:p>
          <a:p>
            <a:pPr lvl="1"/>
            <a:r>
              <a:rPr lang="en-US" altLang="en-US"/>
              <a:t>Long, nonstationary timescales</a:t>
            </a:r>
          </a:p>
          <a:p>
            <a:pPr lvl="1"/>
            <a:r>
              <a:rPr lang="en-US" altLang="en-US"/>
              <a:t>Traffic on all links simultaneously</a:t>
            </a:r>
          </a:p>
          <a:p>
            <a:r>
              <a:rPr lang="en-US" altLang="en-US"/>
              <a:t>Principal goals</a:t>
            </a:r>
          </a:p>
          <a:p>
            <a:pPr lvl="1"/>
            <a:r>
              <a:rPr lang="en-US" altLang="en-US"/>
              <a:t>Anomaly detection</a:t>
            </a:r>
          </a:p>
          <a:p>
            <a:pPr lvl="1"/>
            <a:r>
              <a:rPr lang="en-US" altLang="en-US"/>
              <a:t>Traffic engineering</a:t>
            </a:r>
          </a:p>
          <a:p>
            <a:pPr lvl="1"/>
            <a:r>
              <a:rPr lang="en-US" altLang="en-US"/>
              <a:t>Capacity planning </a:t>
            </a:r>
          </a:p>
          <a:p>
            <a:pPr lvl="1"/>
            <a:endParaRPr lang="en-US" altLang="en-US"/>
          </a:p>
          <a:p>
            <a:pPr lvl="1"/>
            <a:endParaRPr lang="en-US" altLang="en-US"/>
          </a:p>
        </p:txBody>
      </p:sp>
      <p:sp>
        <p:nvSpPr>
          <p:cNvPr id="51208" name="Line 8">
            <a:extLst>
              <a:ext uri="{FF2B5EF4-FFF2-40B4-BE49-F238E27FC236}">
                <a16:creationId xmlns:a16="http://schemas.microsoft.com/office/drawing/2014/main" id="{05033965-27AC-9B4B-AA92-30E21C8322BF}"/>
              </a:ext>
            </a:extLst>
          </p:cNvPr>
          <p:cNvSpPr>
            <a:spLocks noChangeShapeType="1"/>
          </p:cNvSpPr>
          <p:nvPr/>
        </p:nvSpPr>
        <p:spPr bwMode="auto">
          <a:xfrm>
            <a:off x="5638800" y="2255838"/>
            <a:ext cx="0" cy="464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9" name="Rectangle 9">
            <a:extLst>
              <a:ext uri="{FF2B5EF4-FFF2-40B4-BE49-F238E27FC236}">
                <a16:creationId xmlns:a16="http://schemas.microsoft.com/office/drawing/2014/main" id="{1D5A428A-609F-F249-BFEC-4D9518FF0633}"/>
              </a:ext>
            </a:extLst>
          </p:cNvPr>
          <p:cNvSpPr>
            <a:spLocks noChangeArrowheads="1"/>
          </p:cNvSpPr>
          <p:nvPr/>
        </p:nvSpPr>
        <p:spPr bwMode="auto">
          <a:xfrm>
            <a:off x="1676400" y="290513"/>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b="1">
                <a:solidFill>
                  <a:srgbClr val="FF0000"/>
                </a:solidFill>
                <a:latin typeface="Arial" panose="020B0604020202020204" pitchFamily="34" charset="0"/>
              </a:defRPr>
            </a:lvl1pPr>
            <a:lvl2pPr>
              <a:defRPr sz="4000" b="1">
                <a:solidFill>
                  <a:srgbClr val="FF0000"/>
                </a:solidFill>
                <a:latin typeface="Arial" panose="020B0604020202020204" pitchFamily="34" charset="0"/>
              </a:defRPr>
            </a:lvl2pPr>
            <a:lvl3pPr>
              <a:defRPr sz="4000" b="1">
                <a:solidFill>
                  <a:srgbClr val="FF0000"/>
                </a:solidFill>
                <a:latin typeface="Arial" panose="020B0604020202020204" pitchFamily="34" charset="0"/>
              </a:defRPr>
            </a:lvl3pPr>
            <a:lvl4pPr>
              <a:defRPr sz="4000" b="1">
                <a:solidFill>
                  <a:srgbClr val="FF0000"/>
                </a:solidFill>
                <a:latin typeface="Arial" panose="020B0604020202020204" pitchFamily="34" charset="0"/>
              </a:defRPr>
            </a:lvl4pPr>
            <a:lvl5pPr>
              <a:defRPr sz="4000" b="1">
                <a:solidFill>
                  <a:srgbClr val="FF0000"/>
                </a:solidFill>
                <a:latin typeface="Arial" panose="020B0604020202020204" pitchFamily="34" charset="0"/>
              </a:defRPr>
            </a:lvl5pPr>
            <a:lvl6pPr marL="457200" fontAlgn="base">
              <a:spcBef>
                <a:spcPct val="0"/>
              </a:spcBef>
              <a:spcAft>
                <a:spcPct val="0"/>
              </a:spcAft>
              <a:defRPr sz="4000" b="1">
                <a:solidFill>
                  <a:srgbClr val="FF0000"/>
                </a:solidFill>
                <a:latin typeface="Arial" panose="020B0604020202020204" pitchFamily="34" charset="0"/>
              </a:defRPr>
            </a:lvl6pPr>
            <a:lvl7pPr marL="914400" fontAlgn="base">
              <a:spcBef>
                <a:spcPct val="0"/>
              </a:spcBef>
              <a:spcAft>
                <a:spcPct val="0"/>
              </a:spcAft>
              <a:defRPr sz="4000" b="1">
                <a:solidFill>
                  <a:srgbClr val="FF0000"/>
                </a:solidFill>
                <a:latin typeface="Arial" panose="020B0604020202020204" pitchFamily="34" charset="0"/>
              </a:defRPr>
            </a:lvl7pPr>
            <a:lvl8pPr marL="1371600" fontAlgn="base">
              <a:spcBef>
                <a:spcPct val="0"/>
              </a:spcBef>
              <a:spcAft>
                <a:spcPct val="0"/>
              </a:spcAft>
              <a:defRPr sz="4000" b="1">
                <a:solidFill>
                  <a:srgbClr val="FF0000"/>
                </a:solidFill>
                <a:latin typeface="Arial" panose="020B0604020202020204" pitchFamily="34" charset="0"/>
              </a:defRPr>
            </a:lvl8pPr>
            <a:lvl9pPr marL="1828800" fontAlgn="base">
              <a:spcBef>
                <a:spcPct val="0"/>
              </a:spcBef>
              <a:spcAft>
                <a:spcPct val="0"/>
              </a:spcAft>
              <a:defRPr sz="4000" b="1">
                <a:solidFill>
                  <a:srgbClr val="FF0000"/>
                </a:solidFill>
                <a:latin typeface="Arial" panose="020B0604020202020204" pitchFamily="34" charset="0"/>
              </a:defRPr>
            </a:lvl9pPr>
          </a:lstStyle>
          <a:p>
            <a:r>
              <a:rPr lang="en-US" altLang="en-US" sz="3600"/>
              <a:t>Gap between Capabilities and Goals</a:t>
            </a:r>
          </a:p>
        </p:txBody>
      </p:sp>
    </p:spTree>
    <p:extLst>
      <p:ext uri="{BB962C8B-B14F-4D97-AF65-F5344CB8AC3E}">
        <p14:creationId xmlns:p14="http://schemas.microsoft.com/office/powerpoint/2010/main" val="196966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12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6">
            <a:extLst>
              <a:ext uri="{FF2B5EF4-FFF2-40B4-BE49-F238E27FC236}">
                <a16:creationId xmlns:a16="http://schemas.microsoft.com/office/drawing/2014/main" id="{2F65B8D9-E35F-8B4D-977C-667611493385}"/>
              </a:ext>
            </a:extLst>
          </p:cNvPr>
          <p:cNvSpPr>
            <a:spLocks noGrp="1"/>
          </p:cNvSpPr>
          <p:nvPr>
            <p:ph type="sldNum" sz="quarter" idx="12"/>
          </p:nvPr>
        </p:nvSpPr>
        <p:spPr/>
        <p:txBody>
          <a:bodyPr/>
          <a:lstStyle/>
          <a:p>
            <a:fld id="{0F07E8EA-D6DA-4E41-8B1B-9E4D2AEF516E}" type="slidenum">
              <a:rPr lang="en-US" altLang="en-US"/>
              <a:pPr/>
              <a:t>12</a:t>
            </a:fld>
            <a:endParaRPr lang="en-US" altLang="en-US"/>
          </a:p>
        </p:txBody>
      </p:sp>
      <p:sp>
        <p:nvSpPr>
          <p:cNvPr id="53250" name="Rectangle 2">
            <a:extLst>
              <a:ext uri="{FF2B5EF4-FFF2-40B4-BE49-F238E27FC236}">
                <a16:creationId xmlns:a16="http://schemas.microsoft.com/office/drawing/2014/main" id="{BFAC7FFA-B37D-1747-A4C9-260677451396}"/>
              </a:ext>
            </a:extLst>
          </p:cNvPr>
          <p:cNvSpPr>
            <a:spLocks noGrp="1" noChangeArrowheads="1"/>
          </p:cNvSpPr>
          <p:nvPr>
            <p:ph type="title"/>
          </p:nvPr>
        </p:nvSpPr>
        <p:spPr/>
        <p:txBody>
          <a:bodyPr/>
          <a:lstStyle/>
          <a:p>
            <a:r>
              <a:rPr lang="en-US" altLang="en-US" sz="3600"/>
              <a:t>Network-Wide Traffic Analysis</a:t>
            </a:r>
          </a:p>
        </p:txBody>
      </p:sp>
      <p:sp>
        <p:nvSpPr>
          <p:cNvPr id="53251" name="Rectangle 3">
            <a:extLst>
              <a:ext uri="{FF2B5EF4-FFF2-40B4-BE49-F238E27FC236}">
                <a16:creationId xmlns:a16="http://schemas.microsoft.com/office/drawing/2014/main" id="{C63306C4-D6AE-D949-98E2-3167CFC6EC1F}"/>
              </a:ext>
            </a:extLst>
          </p:cNvPr>
          <p:cNvSpPr>
            <a:spLocks noGrp="1" noChangeArrowheads="1"/>
          </p:cNvSpPr>
          <p:nvPr>
            <p:ph type="body" sz="half" idx="1"/>
          </p:nvPr>
        </p:nvSpPr>
        <p:spPr>
          <a:xfrm>
            <a:off x="1905000" y="1676400"/>
            <a:ext cx="4572000" cy="4648200"/>
          </a:xfrm>
        </p:spPr>
        <p:txBody>
          <a:bodyPr/>
          <a:lstStyle/>
          <a:p>
            <a:r>
              <a:rPr lang="en-US" altLang="en-US" sz="2400" b="1">
                <a:solidFill>
                  <a:srgbClr val="FF0000"/>
                </a:solidFill>
              </a:rPr>
              <a:t>Anomaly Detection:</a:t>
            </a:r>
            <a:r>
              <a:rPr lang="en-US" altLang="en-US" sz="2400"/>
              <a:t>  </a:t>
            </a:r>
            <a:r>
              <a:rPr lang="en-US" altLang="en-US" sz="2400" i="1"/>
              <a:t>Which</a:t>
            </a:r>
            <a:r>
              <a:rPr lang="en-US" altLang="en-US" sz="2400"/>
              <a:t> links show unusual traffic?</a:t>
            </a:r>
          </a:p>
          <a:p>
            <a:endParaRPr lang="en-US" altLang="en-US" sz="2400" b="1">
              <a:solidFill>
                <a:srgbClr val="FF0000"/>
              </a:solidFill>
            </a:endParaRPr>
          </a:p>
          <a:p>
            <a:r>
              <a:rPr lang="en-US" altLang="en-US" sz="2400" b="1">
                <a:solidFill>
                  <a:srgbClr val="FF0000"/>
                </a:solidFill>
              </a:rPr>
              <a:t>Traffic Engineering:</a:t>
            </a:r>
            <a:r>
              <a:rPr lang="en-US" altLang="en-US" sz="2400"/>
              <a:t>  How does traffic move </a:t>
            </a:r>
            <a:r>
              <a:rPr lang="en-US" altLang="en-US" sz="2400" i="1"/>
              <a:t>throughout</a:t>
            </a:r>
            <a:r>
              <a:rPr lang="en-US" altLang="en-US" sz="2400"/>
              <a:t> the network?</a:t>
            </a:r>
          </a:p>
          <a:p>
            <a:endParaRPr lang="en-US" altLang="en-US" sz="2400"/>
          </a:p>
          <a:p>
            <a:r>
              <a:rPr lang="en-US" altLang="en-US" sz="2400" b="1">
                <a:solidFill>
                  <a:srgbClr val="FF0000"/>
                </a:solidFill>
              </a:rPr>
              <a:t>Capacity planning:</a:t>
            </a:r>
            <a:r>
              <a:rPr lang="en-US" altLang="en-US" sz="2400"/>
              <a:t> How much and </a:t>
            </a:r>
            <a:r>
              <a:rPr lang="en-US" altLang="en-US" sz="2400" i="1"/>
              <a:t>where</a:t>
            </a:r>
            <a:r>
              <a:rPr lang="en-US" altLang="en-US" sz="2400"/>
              <a:t> in network to upgrade?</a:t>
            </a:r>
          </a:p>
        </p:txBody>
      </p:sp>
      <p:grpSp>
        <p:nvGrpSpPr>
          <p:cNvPr id="53252" name="Group 4">
            <a:extLst>
              <a:ext uri="{FF2B5EF4-FFF2-40B4-BE49-F238E27FC236}">
                <a16:creationId xmlns:a16="http://schemas.microsoft.com/office/drawing/2014/main" id="{7A383B26-C3C2-8A41-8375-CB7D4E1D58C4}"/>
              </a:ext>
            </a:extLst>
          </p:cNvPr>
          <p:cNvGrpSpPr>
            <a:grpSpLocks/>
          </p:cNvGrpSpPr>
          <p:nvPr/>
        </p:nvGrpSpPr>
        <p:grpSpPr bwMode="auto">
          <a:xfrm>
            <a:off x="7086600" y="1600200"/>
            <a:ext cx="3429000" cy="3048000"/>
            <a:chOff x="528" y="2400"/>
            <a:chExt cx="2784" cy="1488"/>
          </a:xfrm>
        </p:grpSpPr>
        <p:cxnSp>
          <p:nvCxnSpPr>
            <p:cNvPr id="53253" name="AutoShape 5">
              <a:extLst>
                <a:ext uri="{FF2B5EF4-FFF2-40B4-BE49-F238E27FC236}">
                  <a16:creationId xmlns:a16="http://schemas.microsoft.com/office/drawing/2014/main" id="{49588A6F-8ACE-FE4C-9236-264AC6EA98DA}"/>
                </a:ext>
              </a:extLst>
            </p:cNvPr>
            <p:cNvCxnSpPr>
              <a:cxnSpLocks noChangeShapeType="1"/>
              <a:stCxn id="53262" idx="4"/>
              <a:endCxn id="53266" idx="0"/>
            </p:cNvCxnSpPr>
            <p:nvPr/>
          </p:nvCxnSpPr>
          <p:spPr bwMode="auto">
            <a:xfrm>
              <a:off x="600" y="2688"/>
              <a:ext cx="144" cy="576"/>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4" name="AutoShape 6">
              <a:extLst>
                <a:ext uri="{FF2B5EF4-FFF2-40B4-BE49-F238E27FC236}">
                  <a16:creationId xmlns:a16="http://schemas.microsoft.com/office/drawing/2014/main" id="{212FD406-7E4C-7442-9D91-06CC8908BE7F}"/>
                </a:ext>
              </a:extLst>
            </p:cNvPr>
            <p:cNvCxnSpPr>
              <a:cxnSpLocks noChangeShapeType="1"/>
              <a:endCxn id="53267" idx="2"/>
            </p:cNvCxnSpPr>
            <p:nvPr/>
          </p:nvCxnSpPr>
          <p:spPr bwMode="auto">
            <a:xfrm>
              <a:off x="762" y="3408"/>
              <a:ext cx="672" cy="408"/>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5" name="AutoShape 7">
              <a:extLst>
                <a:ext uri="{FF2B5EF4-FFF2-40B4-BE49-F238E27FC236}">
                  <a16:creationId xmlns:a16="http://schemas.microsoft.com/office/drawing/2014/main" id="{80B83119-788B-5047-8910-D1EE30529F57}"/>
                </a:ext>
              </a:extLst>
            </p:cNvPr>
            <p:cNvCxnSpPr>
              <a:cxnSpLocks noChangeShapeType="1"/>
              <a:stCxn id="53263" idx="1"/>
            </p:cNvCxnSpPr>
            <p:nvPr/>
          </p:nvCxnSpPr>
          <p:spPr bwMode="auto">
            <a:xfrm flipH="1" flipV="1">
              <a:off x="672" y="2634"/>
              <a:ext cx="741" cy="261"/>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6" name="AutoShape 8">
              <a:extLst>
                <a:ext uri="{FF2B5EF4-FFF2-40B4-BE49-F238E27FC236}">
                  <a16:creationId xmlns:a16="http://schemas.microsoft.com/office/drawing/2014/main" id="{92E072E5-8E85-C74E-BCC2-0CEDE7170A1C}"/>
                </a:ext>
              </a:extLst>
            </p:cNvPr>
            <p:cNvCxnSpPr>
              <a:cxnSpLocks noChangeShapeType="1"/>
              <a:stCxn id="53264" idx="3"/>
              <a:endCxn id="53263" idx="6"/>
            </p:cNvCxnSpPr>
            <p:nvPr/>
          </p:nvCxnSpPr>
          <p:spPr bwMode="auto">
            <a:xfrm flipH="1">
              <a:off x="1536" y="2715"/>
              <a:ext cx="933" cy="23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7" name="AutoShape 9">
              <a:extLst>
                <a:ext uri="{FF2B5EF4-FFF2-40B4-BE49-F238E27FC236}">
                  <a16:creationId xmlns:a16="http://schemas.microsoft.com/office/drawing/2014/main" id="{75508394-964E-7848-8065-2E8E592A3784}"/>
                </a:ext>
              </a:extLst>
            </p:cNvPr>
            <p:cNvCxnSpPr>
              <a:cxnSpLocks noChangeShapeType="1"/>
              <a:stCxn id="53265" idx="4"/>
              <a:endCxn id="53268" idx="7"/>
            </p:cNvCxnSpPr>
            <p:nvPr/>
          </p:nvCxnSpPr>
          <p:spPr bwMode="auto">
            <a:xfrm flipH="1">
              <a:off x="2811" y="2544"/>
              <a:ext cx="429" cy="1125"/>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8" name="AutoShape 10">
              <a:extLst>
                <a:ext uri="{FF2B5EF4-FFF2-40B4-BE49-F238E27FC236}">
                  <a16:creationId xmlns:a16="http://schemas.microsoft.com/office/drawing/2014/main" id="{4F5185F8-EF14-FB42-BFC7-C428F1903709}"/>
                </a:ext>
              </a:extLst>
            </p:cNvPr>
            <p:cNvCxnSpPr>
              <a:cxnSpLocks noChangeShapeType="1"/>
              <a:endCxn id="53267" idx="0"/>
            </p:cNvCxnSpPr>
            <p:nvPr/>
          </p:nvCxnSpPr>
          <p:spPr bwMode="auto">
            <a:xfrm>
              <a:off x="1488" y="3018"/>
              <a:ext cx="24" cy="720"/>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9" name="AutoShape 11">
              <a:extLst>
                <a:ext uri="{FF2B5EF4-FFF2-40B4-BE49-F238E27FC236}">
                  <a16:creationId xmlns:a16="http://schemas.microsoft.com/office/drawing/2014/main" id="{BB45C1DF-4274-F448-B4CC-4A013910C38B}"/>
                </a:ext>
              </a:extLst>
            </p:cNvPr>
            <p:cNvCxnSpPr>
              <a:cxnSpLocks noChangeShapeType="1"/>
              <a:stCxn id="53263" idx="5"/>
              <a:endCxn id="53268" idx="2"/>
            </p:cNvCxnSpPr>
            <p:nvPr/>
          </p:nvCxnSpPr>
          <p:spPr bwMode="auto">
            <a:xfrm>
              <a:off x="1515" y="3003"/>
              <a:ext cx="1173" cy="71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0" name="AutoShape 12">
              <a:extLst>
                <a:ext uri="{FF2B5EF4-FFF2-40B4-BE49-F238E27FC236}">
                  <a16:creationId xmlns:a16="http://schemas.microsoft.com/office/drawing/2014/main" id="{E538BF77-588B-D241-8E1D-375041C8E202}"/>
                </a:ext>
              </a:extLst>
            </p:cNvPr>
            <p:cNvCxnSpPr>
              <a:cxnSpLocks noChangeShapeType="1"/>
              <a:endCxn id="53265" idx="2"/>
            </p:cNvCxnSpPr>
            <p:nvPr/>
          </p:nvCxnSpPr>
          <p:spPr bwMode="auto">
            <a:xfrm flipV="1">
              <a:off x="2586" y="2472"/>
              <a:ext cx="576" cy="168"/>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1" name="AutoShape 13">
              <a:extLst>
                <a:ext uri="{FF2B5EF4-FFF2-40B4-BE49-F238E27FC236}">
                  <a16:creationId xmlns:a16="http://schemas.microsoft.com/office/drawing/2014/main" id="{C2CE0996-2DFC-EE44-9F00-F492F01AE8C6}"/>
                </a:ext>
              </a:extLst>
            </p:cNvPr>
            <p:cNvCxnSpPr>
              <a:cxnSpLocks noChangeShapeType="1"/>
            </p:cNvCxnSpPr>
            <p:nvPr/>
          </p:nvCxnSpPr>
          <p:spPr bwMode="auto">
            <a:xfrm>
              <a:off x="2528" y="2747"/>
              <a:ext cx="204" cy="949"/>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2" name="Oval 14">
              <a:extLst>
                <a:ext uri="{FF2B5EF4-FFF2-40B4-BE49-F238E27FC236}">
                  <a16:creationId xmlns:a16="http://schemas.microsoft.com/office/drawing/2014/main" id="{E7999C1F-8E52-B543-8E9C-F8C8D3FFE594}"/>
                </a:ext>
              </a:extLst>
            </p:cNvPr>
            <p:cNvSpPr>
              <a:spLocks noChangeArrowheads="1"/>
            </p:cNvSpPr>
            <p:nvPr/>
          </p:nvSpPr>
          <p:spPr bwMode="auto">
            <a:xfrm>
              <a:off x="528" y="2544"/>
              <a:ext cx="144" cy="144"/>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Oval 15">
              <a:extLst>
                <a:ext uri="{FF2B5EF4-FFF2-40B4-BE49-F238E27FC236}">
                  <a16:creationId xmlns:a16="http://schemas.microsoft.com/office/drawing/2014/main" id="{26D63F56-1351-E148-95C5-C94BF8CAC8B8}"/>
                </a:ext>
              </a:extLst>
            </p:cNvPr>
            <p:cNvSpPr>
              <a:spLocks noChangeArrowheads="1"/>
            </p:cNvSpPr>
            <p:nvPr/>
          </p:nvSpPr>
          <p:spPr bwMode="auto">
            <a:xfrm>
              <a:off x="1392" y="2880"/>
              <a:ext cx="144" cy="144"/>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 name="Oval 16">
              <a:extLst>
                <a:ext uri="{FF2B5EF4-FFF2-40B4-BE49-F238E27FC236}">
                  <a16:creationId xmlns:a16="http://schemas.microsoft.com/office/drawing/2014/main" id="{1257FC80-2C3F-9C4E-A8AE-90D007BBF222}"/>
                </a:ext>
              </a:extLst>
            </p:cNvPr>
            <p:cNvSpPr>
              <a:spLocks noChangeArrowheads="1"/>
            </p:cNvSpPr>
            <p:nvPr/>
          </p:nvSpPr>
          <p:spPr bwMode="auto">
            <a:xfrm>
              <a:off x="2448" y="2592"/>
              <a:ext cx="144" cy="144"/>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Oval 17">
              <a:extLst>
                <a:ext uri="{FF2B5EF4-FFF2-40B4-BE49-F238E27FC236}">
                  <a16:creationId xmlns:a16="http://schemas.microsoft.com/office/drawing/2014/main" id="{5EB8AF94-7AA7-C54B-B704-B0815EEA204E}"/>
                </a:ext>
              </a:extLst>
            </p:cNvPr>
            <p:cNvSpPr>
              <a:spLocks noChangeArrowheads="1"/>
            </p:cNvSpPr>
            <p:nvPr/>
          </p:nvSpPr>
          <p:spPr bwMode="auto">
            <a:xfrm>
              <a:off x="3168" y="2400"/>
              <a:ext cx="144" cy="144"/>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Oval 18">
              <a:extLst>
                <a:ext uri="{FF2B5EF4-FFF2-40B4-BE49-F238E27FC236}">
                  <a16:creationId xmlns:a16="http://schemas.microsoft.com/office/drawing/2014/main" id="{0BD5E613-0259-9843-B204-77267EA23DC2}"/>
                </a:ext>
              </a:extLst>
            </p:cNvPr>
            <p:cNvSpPr>
              <a:spLocks noChangeArrowheads="1"/>
            </p:cNvSpPr>
            <p:nvPr/>
          </p:nvSpPr>
          <p:spPr bwMode="auto">
            <a:xfrm>
              <a:off x="672" y="3264"/>
              <a:ext cx="144" cy="144"/>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Oval 19">
              <a:extLst>
                <a:ext uri="{FF2B5EF4-FFF2-40B4-BE49-F238E27FC236}">
                  <a16:creationId xmlns:a16="http://schemas.microsoft.com/office/drawing/2014/main" id="{51B090DE-D842-EB45-8DD3-D602CC56D262}"/>
                </a:ext>
              </a:extLst>
            </p:cNvPr>
            <p:cNvSpPr>
              <a:spLocks noChangeArrowheads="1"/>
            </p:cNvSpPr>
            <p:nvPr/>
          </p:nvSpPr>
          <p:spPr bwMode="auto">
            <a:xfrm>
              <a:off x="1440" y="3744"/>
              <a:ext cx="144" cy="144"/>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8" name="Oval 20">
              <a:extLst>
                <a:ext uri="{FF2B5EF4-FFF2-40B4-BE49-F238E27FC236}">
                  <a16:creationId xmlns:a16="http://schemas.microsoft.com/office/drawing/2014/main" id="{E2B606C3-6179-3B48-BF58-E4B8410FC8FC}"/>
                </a:ext>
              </a:extLst>
            </p:cNvPr>
            <p:cNvSpPr>
              <a:spLocks noChangeArrowheads="1"/>
            </p:cNvSpPr>
            <p:nvPr/>
          </p:nvSpPr>
          <p:spPr bwMode="auto">
            <a:xfrm>
              <a:off x="2688" y="3648"/>
              <a:ext cx="144" cy="144"/>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Line 21">
              <a:extLst>
                <a:ext uri="{FF2B5EF4-FFF2-40B4-BE49-F238E27FC236}">
                  <a16:creationId xmlns:a16="http://schemas.microsoft.com/office/drawing/2014/main" id="{75FFBACB-DD9E-9143-AA2F-C26414ED4242}"/>
                </a:ext>
              </a:extLst>
            </p:cNvPr>
            <p:cNvSpPr>
              <a:spLocks noChangeShapeType="1"/>
            </p:cNvSpPr>
            <p:nvPr/>
          </p:nvSpPr>
          <p:spPr bwMode="auto">
            <a:xfrm flipV="1">
              <a:off x="1584" y="3744"/>
              <a:ext cx="1104" cy="96"/>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270" name="Group 22">
            <a:extLst>
              <a:ext uri="{FF2B5EF4-FFF2-40B4-BE49-F238E27FC236}">
                <a16:creationId xmlns:a16="http://schemas.microsoft.com/office/drawing/2014/main" id="{0019507F-2868-7D44-A225-F33460BC909C}"/>
              </a:ext>
            </a:extLst>
          </p:cNvPr>
          <p:cNvGrpSpPr>
            <a:grpSpLocks/>
          </p:cNvGrpSpPr>
          <p:nvPr/>
        </p:nvGrpSpPr>
        <p:grpSpPr bwMode="auto">
          <a:xfrm>
            <a:off x="7696200" y="1981200"/>
            <a:ext cx="304800" cy="304800"/>
            <a:chOff x="3696" y="3792"/>
            <a:chExt cx="192" cy="192"/>
          </a:xfrm>
        </p:grpSpPr>
        <p:grpSp>
          <p:nvGrpSpPr>
            <p:cNvPr id="53271" name="Group 23">
              <a:extLst>
                <a:ext uri="{FF2B5EF4-FFF2-40B4-BE49-F238E27FC236}">
                  <a16:creationId xmlns:a16="http://schemas.microsoft.com/office/drawing/2014/main" id="{C4E13A09-1682-894E-AFF7-20CAD00069DF}"/>
                </a:ext>
              </a:extLst>
            </p:cNvPr>
            <p:cNvGrpSpPr>
              <a:grpSpLocks/>
            </p:cNvGrpSpPr>
            <p:nvPr/>
          </p:nvGrpSpPr>
          <p:grpSpPr bwMode="auto">
            <a:xfrm>
              <a:off x="3696" y="3840"/>
              <a:ext cx="192" cy="96"/>
              <a:chOff x="3744" y="1152"/>
              <a:chExt cx="336" cy="192"/>
            </a:xfrm>
          </p:grpSpPr>
          <p:sp>
            <p:nvSpPr>
              <p:cNvPr id="53272" name="Line 24">
                <a:extLst>
                  <a:ext uri="{FF2B5EF4-FFF2-40B4-BE49-F238E27FC236}">
                    <a16:creationId xmlns:a16="http://schemas.microsoft.com/office/drawing/2014/main" id="{C44F6CE3-2724-7041-B532-6D2E1D556807}"/>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3" name="Line 25">
                <a:extLst>
                  <a:ext uri="{FF2B5EF4-FFF2-40B4-BE49-F238E27FC236}">
                    <a16:creationId xmlns:a16="http://schemas.microsoft.com/office/drawing/2014/main" id="{F26B5F12-28D3-7948-AF9F-9694D592E95C}"/>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4" name="Line 26">
                <a:extLst>
                  <a:ext uri="{FF2B5EF4-FFF2-40B4-BE49-F238E27FC236}">
                    <a16:creationId xmlns:a16="http://schemas.microsoft.com/office/drawing/2014/main" id="{61CA6C46-0E2A-4F49-AB26-15FA5683B160}"/>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5" name="Line 27">
                <a:extLst>
                  <a:ext uri="{FF2B5EF4-FFF2-40B4-BE49-F238E27FC236}">
                    <a16:creationId xmlns:a16="http://schemas.microsoft.com/office/drawing/2014/main" id="{36467E4F-9E48-6E42-9B34-A2CE4407AD6F}"/>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76" name="AutoShape 28">
              <a:extLst>
                <a:ext uri="{FF2B5EF4-FFF2-40B4-BE49-F238E27FC236}">
                  <a16:creationId xmlns:a16="http://schemas.microsoft.com/office/drawing/2014/main" id="{F201FCD5-4C12-F249-A0F5-C0E1C2C9017F}"/>
                </a:ext>
              </a:extLst>
            </p:cNvPr>
            <p:cNvSpPr>
              <a:spLocks noChangeArrowheads="1"/>
            </p:cNvSpPr>
            <p:nvPr/>
          </p:nvSpPr>
          <p:spPr bwMode="auto">
            <a:xfrm>
              <a:off x="3696" y="3792"/>
              <a:ext cx="192" cy="192"/>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277" name="Group 29">
            <a:extLst>
              <a:ext uri="{FF2B5EF4-FFF2-40B4-BE49-F238E27FC236}">
                <a16:creationId xmlns:a16="http://schemas.microsoft.com/office/drawing/2014/main" id="{8F2AB6BB-1716-9943-A4B6-CFDB33BC688D}"/>
              </a:ext>
            </a:extLst>
          </p:cNvPr>
          <p:cNvGrpSpPr>
            <a:grpSpLocks/>
          </p:cNvGrpSpPr>
          <p:nvPr/>
        </p:nvGrpSpPr>
        <p:grpSpPr bwMode="auto">
          <a:xfrm>
            <a:off x="9677400" y="1524000"/>
            <a:ext cx="304800" cy="304800"/>
            <a:chOff x="5328" y="912"/>
            <a:chExt cx="192" cy="192"/>
          </a:xfrm>
        </p:grpSpPr>
        <p:grpSp>
          <p:nvGrpSpPr>
            <p:cNvPr id="53278" name="Group 30">
              <a:extLst>
                <a:ext uri="{FF2B5EF4-FFF2-40B4-BE49-F238E27FC236}">
                  <a16:creationId xmlns:a16="http://schemas.microsoft.com/office/drawing/2014/main" id="{0A078349-AD9D-EC45-BB8C-1FB1B0FF24BC}"/>
                </a:ext>
              </a:extLst>
            </p:cNvPr>
            <p:cNvGrpSpPr>
              <a:grpSpLocks/>
            </p:cNvGrpSpPr>
            <p:nvPr/>
          </p:nvGrpSpPr>
          <p:grpSpPr bwMode="auto">
            <a:xfrm>
              <a:off x="5328" y="960"/>
              <a:ext cx="192" cy="96"/>
              <a:chOff x="3744" y="1152"/>
              <a:chExt cx="336" cy="192"/>
            </a:xfrm>
          </p:grpSpPr>
          <p:sp>
            <p:nvSpPr>
              <p:cNvPr id="53279" name="Line 31">
                <a:extLst>
                  <a:ext uri="{FF2B5EF4-FFF2-40B4-BE49-F238E27FC236}">
                    <a16:creationId xmlns:a16="http://schemas.microsoft.com/office/drawing/2014/main" id="{DEFA68DD-2C03-5147-B626-CF609FBF8DBF}"/>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0" name="Line 32">
                <a:extLst>
                  <a:ext uri="{FF2B5EF4-FFF2-40B4-BE49-F238E27FC236}">
                    <a16:creationId xmlns:a16="http://schemas.microsoft.com/office/drawing/2014/main" id="{0AB6C1A9-61A8-924F-AA11-2A5F2B443AF7}"/>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1" name="Line 33">
                <a:extLst>
                  <a:ext uri="{FF2B5EF4-FFF2-40B4-BE49-F238E27FC236}">
                    <a16:creationId xmlns:a16="http://schemas.microsoft.com/office/drawing/2014/main" id="{74279FB4-A782-6140-81AD-574D23EC8F56}"/>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2" name="Line 34">
                <a:extLst>
                  <a:ext uri="{FF2B5EF4-FFF2-40B4-BE49-F238E27FC236}">
                    <a16:creationId xmlns:a16="http://schemas.microsoft.com/office/drawing/2014/main" id="{550AF240-C412-674F-90BA-8A6DCD00ACF5}"/>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83" name="AutoShape 35">
              <a:extLst>
                <a:ext uri="{FF2B5EF4-FFF2-40B4-BE49-F238E27FC236}">
                  <a16:creationId xmlns:a16="http://schemas.microsoft.com/office/drawing/2014/main" id="{5659F372-40E2-C547-B10B-A4C3089F41E5}"/>
                </a:ext>
              </a:extLst>
            </p:cNvPr>
            <p:cNvSpPr>
              <a:spLocks noChangeArrowheads="1"/>
            </p:cNvSpPr>
            <p:nvPr/>
          </p:nvSpPr>
          <p:spPr bwMode="auto">
            <a:xfrm flipH="1">
              <a:off x="5328" y="912"/>
              <a:ext cx="192" cy="192"/>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284" name="Group 36">
            <a:extLst>
              <a:ext uri="{FF2B5EF4-FFF2-40B4-BE49-F238E27FC236}">
                <a16:creationId xmlns:a16="http://schemas.microsoft.com/office/drawing/2014/main" id="{433017B4-FF2D-774E-ACF6-AA3540FCEF46}"/>
              </a:ext>
            </a:extLst>
          </p:cNvPr>
          <p:cNvGrpSpPr>
            <a:grpSpLocks/>
          </p:cNvGrpSpPr>
          <p:nvPr/>
        </p:nvGrpSpPr>
        <p:grpSpPr bwMode="auto">
          <a:xfrm>
            <a:off x="7315200" y="2743200"/>
            <a:ext cx="304800" cy="304800"/>
            <a:chOff x="3600" y="3840"/>
            <a:chExt cx="192" cy="192"/>
          </a:xfrm>
        </p:grpSpPr>
        <p:sp>
          <p:nvSpPr>
            <p:cNvPr id="53285" name="Freeform 37">
              <a:extLst>
                <a:ext uri="{FF2B5EF4-FFF2-40B4-BE49-F238E27FC236}">
                  <a16:creationId xmlns:a16="http://schemas.microsoft.com/office/drawing/2014/main" id="{6BEF57BA-84E3-2449-A43B-49328BBD0AB9}"/>
                </a:ext>
              </a:extLst>
            </p:cNvPr>
            <p:cNvSpPr>
              <a:spLocks/>
            </p:cNvSpPr>
            <p:nvPr/>
          </p:nvSpPr>
          <p:spPr bwMode="auto">
            <a:xfrm>
              <a:off x="3600" y="3936"/>
              <a:ext cx="192" cy="56"/>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6" name="AutoShape 38">
              <a:extLst>
                <a:ext uri="{FF2B5EF4-FFF2-40B4-BE49-F238E27FC236}">
                  <a16:creationId xmlns:a16="http://schemas.microsoft.com/office/drawing/2014/main" id="{4AA752F0-120E-9746-94E3-C7A9FC45D543}"/>
                </a:ext>
              </a:extLst>
            </p:cNvPr>
            <p:cNvSpPr>
              <a:spLocks noChangeArrowheads="1"/>
            </p:cNvSpPr>
            <p:nvPr/>
          </p:nvSpPr>
          <p:spPr bwMode="auto">
            <a:xfrm>
              <a:off x="3600" y="3840"/>
              <a:ext cx="192" cy="192"/>
            </a:xfrm>
            <a:prstGeom prst="wedgeRectCallout">
              <a:avLst>
                <a:gd name="adj1" fmla="val -43750"/>
                <a:gd name="adj2" fmla="val 70000"/>
              </a:avLst>
            </a:prstGeom>
            <a:solidFill>
              <a:schemeClr val="bg1">
                <a:alpha val="22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287" name="Group 39">
            <a:extLst>
              <a:ext uri="{FF2B5EF4-FFF2-40B4-BE49-F238E27FC236}">
                <a16:creationId xmlns:a16="http://schemas.microsoft.com/office/drawing/2014/main" id="{C5663DB1-C86D-574D-AD09-EDED5109516F}"/>
              </a:ext>
            </a:extLst>
          </p:cNvPr>
          <p:cNvGrpSpPr>
            <a:grpSpLocks/>
          </p:cNvGrpSpPr>
          <p:nvPr/>
        </p:nvGrpSpPr>
        <p:grpSpPr bwMode="auto">
          <a:xfrm>
            <a:off x="8610600" y="4114800"/>
            <a:ext cx="304800" cy="304800"/>
            <a:chOff x="3600" y="3840"/>
            <a:chExt cx="192" cy="192"/>
          </a:xfrm>
        </p:grpSpPr>
        <p:sp>
          <p:nvSpPr>
            <p:cNvPr id="53288" name="Freeform 40">
              <a:extLst>
                <a:ext uri="{FF2B5EF4-FFF2-40B4-BE49-F238E27FC236}">
                  <a16:creationId xmlns:a16="http://schemas.microsoft.com/office/drawing/2014/main" id="{27C79491-113D-2D4D-AC3F-612EB00770C6}"/>
                </a:ext>
              </a:extLst>
            </p:cNvPr>
            <p:cNvSpPr>
              <a:spLocks/>
            </p:cNvSpPr>
            <p:nvPr/>
          </p:nvSpPr>
          <p:spPr bwMode="auto">
            <a:xfrm>
              <a:off x="3600" y="3936"/>
              <a:ext cx="192" cy="56"/>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9" name="AutoShape 41">
              <a:extLst>
                <a:ext uri="{FF2B5EF4-FFF2-40B4-BE49-F238E27FC236}">
                  <a16:creationId xmlns:a16="http://schemas.microsoft.com/office/drawing/2014/main" id="{586CE34E-E999-184F-9DC5-9FAFDA71A685}"/>
                </a:ext>
              </a:extLst>
            </p:cNvPr>
            <p:cNvSpPr>
              <a:spLocks noChangeArrowheads="1"/>
            </p:cNvSpPr>
            <p:nvPr/>
          </p:nvSpPr>
          <p:spPr bwMode="auto">
            <a:xfrm>
              <a:off x="3600" y="3840"/>
              <a:ext cx="192" cy="192"/>
            </a:xfrm>
            <a:prstGeom prst="wedgeRectCallout">
              <a:avLst>
                <a:gd name="adj1" fmla="val -43750"/>
                <a:gd name="adj2" fmla="val 70000"/>
              </a:avLst>
            </a:prstGeom>
            <a:solidFill>
              <a:schemeClr val="bg1">
                <a:alpha val="22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290" name="Group 42">
            <a:extLst>
              <a:ext uri="{FF2B5EF4-FFF2-40B4-BE49-F238E27FC236}">
                <a16:creationId xmlns:a16="http://schemas.microsoft.com/office/drawing/2014/main" id="{46D08B51-2094-A644-8CBF-E6C73FF1E656}"/>
              </a:ext>
            </a:extLst>
          </p:cNvPr>
          <p:cNvGrpSpPr>
            <a:grpSpLocks/>
          </p:cNvGrpSpPr>
          <p:nvPr/>
        </p:nvGrpSpPr>
        <p:grpSpPr bwMode="auto">
          <a:xfrm>
            <a:off x="9677400" y="2819400"/>
            <a:ext cx="304800" cy="304800"/>
            <a:chOff x="3600" y="3840"/>
            <a:chExt cx="192" cy="192"/>
          </a:xfrm>
        </p:grpSpPr>
        <p:sp>
          <p:nvSpPr>
            <p:cNvPr id="53291" name="Freeform 43">
              <a:extLst>
                <a:ext uri="{FF2B5EF4-FFF2-40B4-BE49-F238E27FC236}">
                  <a16:creationId xmlns:a16="http://schemas.microsoft.com/office/drawing/2014/main" id="{2A7246E0-C529-DF4C-A780-9A038B126A03}"/>
                </a:ext>
              </a:extLst>
            </p:cNvPr>
            <p:cNvSpPr>
              <a:spLocks/>
            </p:cNvSpPr>
            <p:nvPr/>
          </p:nvSpPr>
          <p:spPr bwMode="auto">
            <a:xfrm>
              <a:off x="3600" y="3936"/>
              <a:ext cx="192" cy="56"/>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2" name="AutoShape 44">
              <a:extLst>
                <a:ext uri="{FF2B5EF4-FFF2-40B4-BE49-F238E27FC236}">
                  <a16:creationId xmlns:a16="http://schemas.microsoft.com/office/drawing/2014/main" id="{CD39CCCF-5BA5-094F-98AB-33ECB8A23B7C}"/>
                </a:ext>
              </a:extLst>
            </p:cNvPr>
            <p:cNvSpPr>
              <a:spLocks noChangeArrowheads="1"/>
            </p:cNvSpPr>
            <p:nvPr/>
          </p:nvSpPr>
          <p:spPr bwMode="auto">
            <a:xfrm>
              <a:off x="3600" y="3840"/>
              <a:ext cx="192" cy="192"/>
            </a:xfrm>
            <a:prstGeom prst="wedgeRectCallout">
              <a:avLst>
                <a:gd name="adj1" fmla="val -43750"/>
                <a:gd name="adj2" fmla="val 70000"/>
              </a:avLst>
            </a:prstGeom>
            <a:solidFill>
              <a:schemeClr val="bg1">
                <a:alpha val="22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293" name="Group 45">
            <a:extLst>
              <a:ext uri="{FF2B5EF4-FFF2-40B4-BE49-F238E27FC236}">
                <a16:creationId xmlns:a16="http://schemas.microsoft.com/office/drawing/2014/main" id="{CAFF2263-D6C9-2049-A248-DBBB2595DD8D}"/>
              </a:ext>
            </a:extLst>
          </p:cNvPr>
          <p:cNvGrpSpPr>
            <a:grpSpLocks/>
          </p:cNvGrpSpPr>
          <p:nvPr/>
        </p:nvGrpSpPr>
        <p:grpSpPr bwMode="auto">
          <a:xfrm>
            <a:off x="9067800" y="3276600"/>
            <a:ext cx="304800" cy="304800"/>
            <a:chOff x="3600" y="3840"/>
            <a:chExt cx="192" cy="192"/>
          </a:xfrm>
        </p:grpSpPr>
        <p:sp>
          <p:nvSpPr>
            <p:cNvPr id="53294" name="Freeform 46">
              <a:extLst>
                <a:ext uri="{FF2B5EF4-FFF2-40B4-BE49-F238E27FC236}">
                  <a16:creationId xmlns:a16="http://schemas.microsoft.com/office/drawing/2014/main" id="{0937FF8F-AED5-144D-9EA5-3D53B4FCD2E4}"/>
                </a:ext>
              </a:extLst>
            </p:cNvPr>
            <p:cNvSpPr>
              <a:spLocks/>
            </p:cNvSpPr>
            <p:nvPr/>
          </p:nvSpPr>
          <p:spPr bwMode="auto">
            <a:xfrm>
              <a:off x="3600" y="3936"/>
              <a:ext cx="192" cy="56"/>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5" name="AutoShape 47">
              <a:extLst>
                <a:ext uri="{FF2B5EF4-FFF2-40B4-BE49-F238E27FC236}">
                  <a16:creationId xmlns:a16="http://schemas.microsoft.com/office/drawing/2014/main" id="{5830EF1B-F459-B647-A424-FBA32070594D}"/>
                </a:ext>
              </a:extLst>
            </p:cNvPr>
            <p:cNvSpPr>
              <a:spLocks noChangeArrowheads="1"/>
            </p:cNvSpPr>
            <p:nvPr/>
          </p:nvSpPr>
          <p:spPr bwMode="auto">
            <a:xfrm>
              <a:off x="3600" y="3840"/>
              <a:ext cx="192" cy="192"/>
            </a:xfrm>
            <a:prstGeom prst="wedgeRectCallout">
              <a:avLst>
                <a:gd name="adj1" fmla="val -43750"/>
                <a:gd name="adj2" fmla="val 70000"/>
              </a:avLst>
            </a:prstGeom>
            <a:solidFill>
              <a:schemeClr val="bg1">
                <a:alpha val="22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296" name="Group 48">
            <a:extLst>
              <a:ext uri="{FF2B5EF4-FFF2-40B4-BE49-F238E27FC236}">
                <a16:creationId xmlns:a16="http://schemas.microsoft.com/office/drawing/2014/main" id="{35FE12C7-0015-DE4C-BFA0-922AADF5663D}"/>
              </a:ext>
            </a:extLst>
          </p:cNvPr>
          <p:cNvGrpSpPr>
            <a:grpSpLocks/>
          </p:cNvGrpSpPr>
          <p:nvPr/>
        </p:nvGrpSpPr>
        <p:grpSpPr bwMode="auto">
          <a:xfrm>
            <a:off x="7772400" y="3733800"/>
            <a:ext cx="304800" cy="304800"/>
            <a:chOff x="3600" y="3840"/>
            <a:chExt cx="192" cy="192"/>
          </a:xfrm>
        </p:grpSpPr>
        <p:sp>
          <p:nvSpPr>
            <p:cNvPr id="53297" name="Freeform 49">
              <a:extLst>
                <a:ext uri="{FF2B5EF4-FFF2-40B4-BE49-F238E27FC236}">
                  <a16:creationId xmlns:a16="http://schemas.microsoft.com/office/drawing/2014/main" id="{101372F1-0F6F-E641-A3C9-C5B366845929}"/>
                </a:ext>
              </a:extLst>
            </p:cNvPr>
            <p:cNvSpPr>
              <a:spLocks/>
            </p:cNvSpPr>
            <p:nvPr/>
          </p:nvSpPr>
          <p:spPr bwMode="auto">
            <a:xfrm>
              <a:off x="3600" y="3936"/>
              <a:ext cx="192" cy="56"/>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8" name="AutoShape 50">
              <a:extLst>
                <a:ext uri="{FF2B5EF4-FFF2-40B4-BE49-F238E27FC236}">
                  <a16:creationId xmlns:a16="http://schemas.microsoft.com/office/drawing/2014/main" id="{79D6C8E0-DCBC-874C-A291-3AE3482A189A}"/>
                </a:ext>
              </a:extLst>
            </p:cNvPr>
            <p:cNvSpPr>
              <a:spLocks noChangeArrowheads="1"/>
            </p:cNvSpPr>
            <p:nvPr/>
          </p:nvSpPr>
          <p:spPr bwMode="auto">
            <a:xfrm>
              <a:off x="3600" y="3840"/>
              <a:ext cx="192" cy="192"/>
            </a:xfrm>
            <a:prstGeom prst="wedgeRectCallout">
              <a:avLst>
                <a:gd name="adj1" fmla="val -43750"/>
                <a:gd name="adj2" fmla="val 70000"/>
              </a:avLst>
            </a:prstGeom>
            <a:solidFill>
              <a:schemeClr val="bg1">
                <a:alpha val="22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299" name="Group 51">
            <a:extLst>
              <a:ext uri="{FF2B5EF4-FFF2-40B4-BE49-F238E27FC236}">
                <a16:creationId xmlns:a16="http://schemas.microsoft.com/office/drawing/2014/main" id="{D5C80D85-6EBC-B741-B110-AF8C48F2540D}"/>
              </a:ext>
            </a:extLst>
          </p:cNvPr>
          <p:cNvGrpSpPr>
            <a:grpSpLocks/>
          </p:cNvGrpSpPr>
          <p:nvPr/>
        </p:nvGrpSpPr>
        <p:grpSpPr bwMode="auto">
          <a:xfrm>
            <a:off x="10134600" y="3200400"/>
            <a:ext cx="304800" cy="304800"/>
            <a:chOff x="3600" y="3840"/>
            <a:chExt cx="192" cy="192"/>
          </a:xfrm>
        </p:grpSpPr>
        <p:sp>
          <p:nvSpPr>
            <p:cNvPr id="53300" name="Freeform 52">
              <a:extLst>
                <a:ext uri="{FF2B5EF4-FFF2-40B4-BE49-F238E27FC236}">
                  <a16:creationId xmlns:a16="http://schemas.microsoft.com/office/drawing/2014/main" id="{DC9D5571-8F5E-5E41-B87D-D497A26AA1C5}"/>
                </a:ext>
              </a:extLst>
            </p:cNvPr>
            <p:cNvSpPr>
              <a:spLocks/>
            </p:cNvSpPr>
            <p:nvPr/>
          </p:nvSpPr>
          <p:spPr bwMode="auto">
            <a:xfrm>
              <a:off x="3600" y="3936"/>
              <a:ext cx="192" cy="56"/>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1" name="AutoShape 53">
              <a:extLst>
                <a:ext uri="{FF2B5EF4-FFF2-40B4-BE49-F238E27FC236}">
                  <a16:creationId xmlns:a16="http://schemas.microsoft.com/office/drawing/2014/main" id="{F1A349D0-B969-EF4A-A170-DD30BB7445BA}"/>
                </a:ext>
              </a:extLst>
            </p:cNvPr>
            <p:cNvSpPr>
              <a:spLocks noChangeArrowheads="1"/>
            </p:cNvSpPr>
            <p:nvPr/>
          </p:nvSpPr>
          <p:spPr bwMode="auto">
            <a:xfrm>
              <a:off x="3600" y="3840"/>
              <a:ext cx="192" cy="192"/>
            </a:xfrm>
            <a:prstGeom prst="wedgeRectCallout">
              <a:avLst>
                <a:gd name="adj1" fmla="val -43750"/>
                <a:gd name="adj2" fmla="val 70000"/>
              </a:avLst>
            </a:prstGeom>
            <a:solidFill>
              <a:schemeClr val="bg1">
                <a:alpha val="22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53302" name="Group 54">
            <a:extLst>
              <a:ext uri="{FF2B5EF4-FFF2-40B4-BE49-F238E27FC236}">
                <a16:creationId xmlns:a16="http://schemas.microsoft.com/office/drawing/2014/main" id="{C08F0EB8-39D5-8747-8B49-16D8BBBCBE99}"/>
              </a:ext>
            </a:extLst>
          </p:cNvPr>
          <p:cNvGrpSpPr>
            <a:grpSpLocks/>
          </p:cNvGrpSpPr>
          <p:nvPr/>
        </p:nvGrpSpPr>
        <p:grpSpPr bwMode="auto">
          <a:xfrm>
            <a:off x="8610600" y="2057400"/>
            <a:ext cx="304800" cy="304800"/>
            <a:chOff x="5328" y="912"/>
            <a:chExt cx="192" cy="192"/>
          </a:xfrm>
        </p:grpSpPr>
        <p:grpSp>
          <p:nvGrpSpPr>
            <p:cNvPr id="53303" name="Group 55">
              <a:extLst>
                <a:ext uri="{FF2B5EF4-FFF2-40B4-BE49-F238E27FC236}">
                  <a16:creationId xmlns:a16="http://schemas.microsoft.com/office/drawing/2014/main" id="{DA614727-197F-2843-AACB-9892F85FB370}"/>
                </a:ext>
              </a:extLst>
            </p:cNvPr>
            <p:cNvGrpSpPr>
              <a:grpSpLocks/>
            </p:cNvGrpSpPr>
            <p:nvPr/>
          </p:nvGrpSpPr>
          <p:grpSpPr bwMode="auto">
            <a:xfrm>
              <a:off x="5328" y="960"/>
              <a:ext cx="192" cy="96"/>
              <a:chOff x="3744" y="1152"/>
              <a:chExt cx="336" cy="192"/>
            </a:xfrm>
          </p:grpSpPr>
          <p:sp>
            <p:nvSpPr>
              <p:cNvPr id="53304" name="Line 56">
                <a:extLst>
                  <a:ext uri="{FF2B5EF4-FFF2-40B4-BE49-F238E27FC236}">
                    <a16:creationId xmlns:a16="http://schemas.microsoft.com/office/drawing/2014/main" id="{51A0A288-DC10-9746-BE27-1AA590D9AA98}"/>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5" name="Line 57">
                <a:extLst>
                  <a:ext uri="{FF2B5EF4-FFF2-40B4-BE49-F238E27FC236}">
                    <a16:creationId xmlns:a16="http://schemas.microsoft.com/office/drawing/2014/main" id="{3156EED0-4D26-634E-8529-1C07A23604D0}"/>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6" name="Line 58">
                <a:extLst>
                  <a:ext uri="{FF2B5EF4-FFF2-40B4-BE49-F238E27FC236}">
                    <a16:creationId xmlns:a16="http://schemas.microsoft.com/office/drawing/2014/main" id="{E555B364-F3E1-9243-A235-52233DD183CC}"/>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7" name="Line 59">
                <a:extLst>
                  <a:ext uri="{FF2B5EF4-FFF2-40B4-BE49-F238E27FC236}">
                    <a16:creationId xmlns:a16="http://schemas.microsoft.com/office/drawing/2014/main" id="{9E71F1E4-1623-B141-8330-133927CC6F1D}"/>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08" name="AutoShape 60">
              <a:extLst>
                <a:ext uri="{FF2B5EF4-FFF2-40B4-BE49-F238E27FC236}">
                  <a16:creationId xmlns:a16="http://schemas.microsoft.com/office/drawing/2014/main" id="{78FA8431-8426-7F48-B41E-A96F839C6162}"/>
                </a:ext>
              </a:extLst>
            </p:cNvPr>
            <p:cNvSpPr>
              <a:spLocks noChangeArrowheads="1"/>
            </p:cNvSpPr>
            <p:nvPr/>
          </p:nvSpPr>
          <p:spPr bwMode="auto">
            <a:xfrm flipH="1">
              <a:off x="5328" y="912"/>
              <a:ext cx="192" cy="192"/>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spTree>
    <p:extLst>
      <p:ext uri="{BB962C8B-B14F-4D97-AF65-F5344CB8AC3E}">
        <p14:creationId xmlns:p14="http://schemas.microsoft.com/office/powerpoint/2010/main" val="226181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FD8B13F-AC06-F549-BF1C-D7D81BBACA41}"/>
              </a:ext>
            </a:extLst>
          </p:cNvPr>
          <p:cNvSpPr>
            <a:spLocks noGrp="1"/>
          </p:cNvSpPr>
          <p:nvPr>
            <p:ph type="sldNum" sz="quarter" idx="12"/>
          </p:nvPr>
        </p:nvSpPr>
        <p:spPr/>
        <p:txBody>
          <a:bodyPr/>
          <a:lstStyle/>
          <a:p>
            <a:fld id="{022653D3-DB49-334A-831C-4842FB7CAD07}" type="slidenum">
              <a:rPr lang="en-US" altLang="en-US"/>
              <a:pPr/>
              <a:t>13</a:t>
            </a:fld>
            <a:endParaRPr lang="en-US" altLang="en-US"/>
          </a:p>
        </p:txBody>
      </p:sp>
      <p:sp>
        <p:nvSpPr>
          <p:cNvPr id="55298" name="Rectangle 2">
            <a:extLst>
              <a:ext uri="{FF2B5EF4-FFF2-40B4-BE49-F238E27FC236}">
                <a16:creationId xmlns:a16="http://schemas.microsoft.com/office/drawing/2014/main" id="{B030590A-C1C4-2A49-8FCD-8E340B46F6A4}"/>
              </a:ext>
            </a:extLst>
          </p:cNvPr>
          <p:cNvSpPr>
            <a:spLocks noGrp="1" noChangeArrowheads="1"/>
          </p:cNvSpPr>
          <p:nvPr>
            <p:ph type="title"/>
          </p:nvPr>
        </p:nvSpPr>
        <p:spPr>
          <a:xfrm>
            <a:off x="1755775" y="290513"/>
            <a:ext cx="8604250" cy="1143000"/>
          </a:xfrm>
        </p:spPr>
        <p:txBody>
          <a:bodyPr/>
          <a:lstStyle/>
          <a:p>
            <a:r>
              <a:rPr lang="en-US" altLang="en-US" sz="3600"/>
              <a:t>This is Complicated</a:t>
            </a:r>
          </a:p>
        </p:txBody>
      </p:sp>
      <p:sp>
        <p:nvSpPr>
          <p:cNvPr id="55299" name="Rectangle 3">
            <a:extLst>
              <a:ext uri="{FF2B5EF4-FFF2-40B4-BE49-F238E27FC236}">
                <a16:creationId xmlns:a16="http://schemas.microsoft.com/office/drawing/2014/main" id="{C942C5C4-A151-9948-A3BB-F0D546D3D17C}"/>
              </a:ext>
            </a:extLst>
          </p:cNvPr>
          <p:cNvSpPr>
            <a:spLocks noGrp="1" noChangeArrowheads="1"/>
          </p:cNvSpPr>
          <p:nvPr>
            <p:ph type="body" idx="1"/>
          </p:nvPr>
        </p:nvSpPr>
        <p:spPr>
          <a:xfrm>
            <a:off x="1752600" y="1676400"/>
            <a:ext cx="8686800" cy="4876800"/>
          </a:xfrm>
        </p:spPr>
        <p:txBody>
          <a:bodyPr/>
          <a:lstStyle/>
          <a:p>
            <a:r>
              <a:rPr lang="en-US" altLang="en-US"/>
              <a:t>Measuring and modeling traffic on </a:t>
            </a:r>
            <a:r>
              <a:rPr lang="en-US" altLang="en-US" i="1"/>
              <a:t>all</a:t>
            </a:r>
            <a:r>
              <a:rPr lang="en-US" altLang="en-US"/>
              <a:t> links </a:t>
            </a:r>
            <a:r>
              <a:rPr lang="en-US" altLang="en-US" i="1"/>
              <a:t>simultaneously</a:t>
            </a:r>
            <a:r>
              <a:rPr lang="en-US" altLang="en-US"/>
              <a:t> is challenging.</a:t>
            </a:r>
          </a:p>
          <a:p>
            <a:pPr lvl="1"/>
            <a:r>
              <a:rPr lang="en-US" altLang="en-US"/>
              <a:t>Even single link modeling is difficult </a:t>
            </a:r>
          </a:p>
          <a:p>
            <a:pPr lvl="1"/>
            <a:r>
              <a:rPr lang="en-US" altLang="en-US"/>
              <a:t>100s of links in large IP networks</a:t>
            </a:r>
          </a:p>
          <a:p>
            <a:pPr lvl="1"/>
            <a:r>
              <a:rPr lang="en-US" altLang="en-US" b="1">
                <a:solidFill>
                  <a:srgbClr val="FF0000"/>
                </a:solidFill>
              </a:rPr>
              <a:t>High-Dimensional </a:t>
            </a:r>
            <a:r>
              <a:rPr lang="en-US" altLang="en-US"/>
              <a:t>timeseries </a:t>
            </a:r>
          </a:p>
          <a:p>
            <a:pPr lvl="1"/>
            <a:endParaRPr lang="en-US" altLang="en-US"/>
          </a:p>
          <a:p>
            <a:r>
              <a:rPr lang="en-US" altLang="en-US"/>
              <a:t>Significant correlation in link traffic</a:t>
            </a:r>
          </a:p>
        </p:txBody>
      </p:sp>
    </p:spTree>
    <p:extLst>
      <p:ext uri="{BB962C8B-B14F-4D97-AF65-F5344CB8AC3E}">
        <p14:creationId xmlns:p14="http://schemas.microsoft.com/office/powerpoint/2010/main" val="327855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6">
            <a:extLst>
              <a:ext uri="{FF2B5EF4-FFF2-40B4-BE49-F238E27FC236}">
                <a16:creationId xmlns:a16="http://schemas.microsoft.com/office/drawing/2014/main" id="{3E7EF5C7-7395-DB41-883D-C11E5BCE0C87}"/>
              </a:ext>
            </a:extLst>
          </p:cNvPr>
          <p:cNvSpPr>
            <a:spLocks noGrp="1"/>
          </p:cNvSpPr>
          <p:nvPr>
            <p:ph type="sldNum" sz="quarter" idx="12"/>
          </p:nvPr>
        </p:nvSpPr>
        <p:spPr/>
        <p:txBody>
          <a:bodyPr/>
          <a:lstStyle/>
          <a:p>
            <a:fld id="{4DF718C1-70BB-5149-9D5A-99211C150DF4}" type="slidenum">
              <a:rPr lang="en-US" altLang="en-US"/>
              <a:pPr/>
              <a:t>14</a:t>
            </a:fld>
            <a:endParaRPr lang="en-US" altLang="en-US"/>
          </a:p>
        </p:txBody>
      </p:sp>
      <p:sp>
        <p:nvSpPr>
          <p:cNvPr id="57346" name="Rectangle 2">
            <a:extLst>
              <a:ext uri="{FF2B5EF4-FFF2-40B4-BE49-F238E27FC236}">
                <a16:creationId xmlns:a16="http://schemas.microsoft.com/office/drawing/2014/main" id="{8F8EDCF5-3A4D-1A4F-9B84-47D61723EA2F}"/>
              </a:ext>
            </a:extLst>
          </p:cNvPr>
          <p:cNvSpPr>
            <a:spLocks noGrp="1" noChangeArrowheads="1"/>
          </p:cNvSpPr>
          <p:nvPr>
            <p:ph type="title"/>
          </p:nvPr>
        </p:nvSpPr>
        <p:spPr/>
        <p:txBody>
          <a:bodyPr/>
          <a:lstStyle/>
          <a:p>
            <a:r>
              <a:rPr lang="en-US" altLang="en-US" sz="3600"/>
              <a:t>Origin-Destination Flows</a:t>
            </a:r>
          </a:p>
        </p:txBody>
      </p:sp>
      <p:sp>
        <p:nvSpPr>
          <p:cNvPr id="57347" name="Rectangle 3">
            <a:extLst>
              <a:ext uri="{FF2B5EF4-FFF2-40B4-BE49-F238E27FC236}">
                <a16:creationId xmlns:a16="http://schemas.microsoft.com/office/drawing/2014/main" id="{14648F74-8929-C841-A668-35043ED13E7D}"/>
              </a:ext>
            </a:extLst>
          </p:cNvPr>
          <p:cNvSpPr>
            <a:spLocks noGrp="1" noChangeArrowheads="1"/>
          </p:cNvSpPr>
          <p:nvPr>
            <p:ph type="body" sz="half" idx="1"/>
          </p:nvPr>
        </p:nvSpPr>
        <p:spPr>
          <a:xfrm>
            <a:off x="1676400" y="4800600"/>
            <a:ext cx="8763000" cy="914400"/>
          </a:xfrm>
        </p:spPr>
        <p:txBody>
          <a:bodyPr/>
          <a:lstStyle/>
          <a:p>
            <a:r>
              <a:rPr lang="en-US" altLang="en-US" sz="2000"/>
              <a:t>Link traffic arises from the superposition of </a:t>
            </a:r>
            <a:r>
              <a:rPr lang="en-US" altLang="en-US" sz="2000" i="1"/>
              <a:t>Origin-Destination </a:t>
            </a:r>
            <a:r>
              <a:rPr lang="en-US" altLang="en-US" sz="2000"/>
              <a:t>(OD)</a:t>
            </a:r>
            <a:r>
              <a:rPr lang="en-US" altLang="en-US" sz="2000" i="1"/>
              <a:t> </a:t>
            </a:r>
            <a:r>
              <a:rPr lang="en-US" altLang="en-US" sz="2000"/>
              <a:t>flows  </a:t>
            </a:r>
          </a:p>
          <a:p>
            <a:r>
              <a:rPr lang="en-US" altLang="en-US" sz="2000"/>
              <a:t>A fundamental primitive for whole-network analysis</a:t>
            </a:r>
          </a:p>
          <a:p>
            <a:endParaRPr lang="en-US" altLang="en-US" sz="2000"/>
          </a:p>
        </p:txBody>
      </p:sp>
      <p:cxnSp>
        <p:nvCxnSpPr>
          <p:cNvPr id="57348" name="AutoShape 4">
            <a:extLst>
              <a:ext uri="{FF2B5EF4-FFF2-40B4-BE49-F238E27FC236}">
                <a16:creationId xmlns:a16="http://schemas.microsoft.com/office/drawing/2014/main" id="{F1F81283-E9E6-6A4C-B3D1-FC9679DA23E6}"/>
              </a:ext>
            </a:extLst>
          </p:cNvPr>
          <p:cNvCxnSpPr>
            <a:cxnSpLocks noChangeShapeType="1"/>
            <a:stCxn id="57361" idx="4"/>
            <a:endCxn id="57365" idx="0"/>
          </p:cNvCxnSpPr>
          <p:nvPr/>
        </p:nvCxnSpPr>
        <p:spPr bwMode="auto">
          <a:xfrm>
            <a:off x="2324100" y="1828800"/>
            <a:ext cx="228600" cy="914400"/>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49" name="AutoShape 5">
            <a:extLst>
              <a:ext uri="{FF2B5EF4-FFF2-40B4-BE49-F238E27FC236}">
                <a16:creationId xmlns:a16="http://schemas.microsoft.com/office/drawing/2014/main" id="{B433D86F-8039-8B4D-B5CA-31F0EE1F4B52}"/>
              </a:ext>
            </a:extLst>
          </p:cNvPr>
          <p:cNvCxnSpPr>
            <a:cxnSpLocks noChangeShapeType="1"/>
            <a:endCxn id="57366" idx="2"/>
          </p:cNvCxnSpPr>
          <p:nvPr/>
        </p:nvCxnSpPr>
        <p:spPr bwMode="auto">
          <a:xfrm>
            <a:off x="2581275" y="2971800"/>
            <a:ext cx="1066800" cy="647700"/>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0" name="AutoShape 6">
            <a:extLst>
              <a:ext uri="{FF2B5EF4-FFF2-40B4-BE49-F238E27FC236}">
                <a16:creationId xmlns:a16="http://schemas.microsoft.com/office/drawing/2014/main" id="{43658A42-1521-4448-840C-3E013D048682}"/>
              </a:ext>
            </a:extLst>
          </p:cNvPr>
          <p:cNvCxnSpPr>
            <a:cxnSpLocks noChangeShapeType="1"/>
            <a:stCxn id="57362" idx="1"/>
          </p:cNvCxnSpPr>
          <p:nvPr/>
        </p:nvCxnSpPr>
        <p:spPr bwMode="auto">
          <a:xfrm flipH="1" flipV="1">
            <a:off x="2438400" y="1743075"/>
            <a:ext cx="1176338" cy="414338"/>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1" name="AutoShape 7">
            <a:extLst>
              <a:ext uri="{FF2B5EF4-FFF2-40B4-BE49-F238E27FC236}">
                <a16:creationId xmlns:a16="http://schemas.microsoft.com/office/drawing/2014/main" id="{F6C1E404-9926-8348-A715-AE4F6D79810A}"/>
              </a:ext>
            </a:extLst>
          </p:cNvPr>
          <p:cNvCxnSpPr>
            <a:cxnSpLocks noChangeShapeType="1"/>
            <a:stCxn id="57363" idx="3"/>
            <a:endCxn id="57362" idx="6"/>
          </p:cNvCxnSpPr>
          <p:nvPr/>
        </p:nvCxnSpPr>
        <p:spPr bwMode="auto">
          <a:xfrm flipH="1">
            <a:off x="3810000" y="1871664"/>
            <a:ext cx="1481138" cy="37623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2" name="AutoShape 8">
            <a:extLst>
              <a:ext uri="{FF2B5EF4-FFF2-40B4-BE49-F238E27FC236}">
                <a16:creationId xmlns:a16="http://schemas.microsoft.com/office/drawing/2014/main" id="{0496D9B4-43B7-5347-BDCE-67A79AD586C6}"/>
              </a:ext>
            </a:extLst>
          </p:cNvPr>
          <p:cNvCxnSpPr>
            <a:cxnSpLocks noChangeShapeType="1"/>
            <a:stCxn id="57364" idx="4"/>
            <a:endCxn id="57367" idx="7"/>
          </p:cNvCxnSpPr>
          <p:nvPr/>
        </p:nvCxnSpPr>
        <p:spPr bwMode="auto">
          <a:xfrm flipH="1">
            <a:off x="5834064" y="1600200"/>
            <a:ext cx="681037" cy="1785938"/>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3" name="AutoShape 9">
            <a:extLst>
              <a:ext uri="{FF2B5EF4-FFF2-40B4-BE49-F238E27FC236}">
                <a16:creationId xmlns:a16="http://schemas.microsoft.com/office/drawing/2014/main" id="{0E4DCECD-ABEE-B14F-9A9D-E7FFA3CE8644}"/>
              </a:ext>
            </a:extLst>
          </p:cNvPr>
          <p:cNvCxnSpPr>
            <a:cxnSpLocks noChangeShapeType="1"/>
            <a:endCxn id="57366" idx="0"/>
          </p:cNvCxnSpPr>
          <p:nvPr/>
        </p:nvCxnSpPr>
        <p:spPr bwMode="auto">
          <a:xfrm>
            <a:off x="3733800" y="2352675"/>
            <a:ext cx="38100" cy="1143000"/>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4" name="AutoShape 10">
            <a:extLst>
              <a:ext uri="{FF2B5EF4-FFF2-40B4-BE49-F238E27FC236}">
                <a16:creationId xmlns:a16="http://schemas.microsoft.com/office/drawing/2014/main" id="{C930CEE9-DA3A-2E45-962C-B038216DF5E2}"/>
              </a:ext>
            </a:extLst>
          </p:cNvPr>
          <p:cNvCxnSpPr>
            <a:cxnSpLocks noChangeShapeType="1"/>
            <a:stCxn id="57362" idx="5"/>
            <a:endCxn id="57367" idx="2"/>
          </p:cNvCxnSpPr>
          <p:nvPr/>
        </p:nvCxnSpPr>
        <p:spPr bwMode="auto">
          <a:xfrm>
            <a:off x="3776664" y="2328864"/>
            <a:ext cx="1862137" cy="113823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5" name="AutoShape 11">
            <a:extLst>
              <a:ext uri="{FF2B5EF4-FFF2-40B4-BE49-F238E27FC236}">
                <a16:creationId xmlns:a16="http://schemas.microsoft.com/office/drawing/2014/main" id="{510626A1-EE9D-ED41-A499-88B911177074}"/>
              </a:ext>
            </a:extLst>
          </p:cNvPr>
          <p:cNvCxnSpPr>
            <a:cxnSpLocks noChangeShapeType="1"/>
            <a:endCxn id="57364" idx="2"/>
          </p:cNvCxnSpPr>
          <p:nvPr/>
        </p:nvCxnSpPr>
        <p:spPr bwMode="auto">
          <a:xfrm flipV="1">
            <a:off x="5476875" y="1485900"/>
            <a:ext cx="914400" cy="266700"/>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6" name="Freeform 12">
            <a:extLst>
              <a:ext uri="{FF2B5EF4-FFF2-40B4-BE49-F238E27FC236}">
                <a16:creationId xmlns:a16="http://schemas.microsoft.com/office/drawing/2014/main" id="{C38A65C0-AED6-B743-9C2A-218B336A7C74}"/>
              </a:ext>
            </a:extLst>
          </p:cNvPr>
          <p:cNvSpPr>
            <a:spLocks/>
          </p:cNvSpPr>
          <p:nvPr/>
        </p:nvSpPr>
        <p:spPr bwMode="auto">
          <a:xfrm>
            <a:off x="1828800" y="2819400"/>
            <a:ext cx="4572000" cy="990600"/>
          </a:xfrm>
          <a:custGeom>
            <a:avLst/>
            <a:gdLst>
              <a:gd name="T0" fmla="*/ 0 w 3024"/>
              <a:gd name="T1" fmla="*/ 152 h 680"/>
              <a:gd name="T2" fmla="*/ 384 w 3024"/>
              <a:gd name="T3" fmla="*/ 56 h 680"/>
              <a:gd name="T4" fmla="*/ 1200 w 3024"/>
              <a:gd name="T5" fmla="*/ 488 h 680"/>
              <a:gd name="T6" fmla="*/ 2448 w 3024"/>
              <a:gd name="T7" fmla="*/ 392 h 680"/>
              <a:gd name="T8" fmla="*/ 3024 w 3024"/>
              <a:gd name="T9" fmla="*/ 680 h 680"/>
            </a:gdLst>
            <a:ahLst/>
            <a:cxnLst>
              <a:cxn ang="0">
                <a:pos x="T0" y="T1"/>
              </a:cxn>
              <a:cxn ang="0">
                <a:pos x="T2" y="T3"/>
              </a:cxn>
              <a:cxn ang="0">
                <a:pos x="T4" y="T5"/>
              </a:cxn>
              <a:cxn ang="0">
                <a:pos x="T6" y="T7"/>
              </a:cxn>
              <a:cxn ang="0">
                <a:pos x="T8" y="T9"/>
              </a:cxn>
            </a:cxnLst>
            <a:rect l="0" t="0" r="r" b="b"/>
            <a:pathLst>
              <a:path w="3024" h="680">
                <a:moveTo>
                  <a:pt x="0" y="152"/>
                </a:moveTo>
                <a:cubicBezTo>
                  <a:pt x="92" y="76"/>
                  <a:pt x="184" y="0"/>
                  <a:pt x="384" y="56"/>
                </a:cubicBezTo>
                <a:cubicBezTo>
                  <a:pt x="584" y="112"/>
                  <a:pt x="856" y="432"/>
                  <a:pt x="1200" y="488"/>
                </a:cubicBezTo>
                <a:cubicBezTo>
                  <a:pt x="1544" y="544"/>
                  <a:pt x="2144" y="360"/>
                  <a:pt x="2448" y="392"/>
                </a:cubicBezTo>
                <a:cubicBezTo>
                  <a:pt x="2752" y="424"/>
                  <a:pt x="2928" y="632"/>
                  <a:pt x="3024" y="680"/>
                </a:cubicBezTo>
              </a:path>
            </a:pathLst>
          </a:custGeom>
          <a:noFill/>
          <a:ln w="3810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57357" name="AutoShape 13">
            <a:extLst>
              <a:ext uri="{FF2B5EF4-FFF2-40B4-BE49-F238E27FC236}">
                <a16:creationId xmlns:a16="http://schemas.microsoft.com/office/drawing/2014/main" id="{9293B735-E6A9-BD43-A9CF-833127058FC9}"/>
              </a:ext>
            </a:extLst>
          </p:cNvPr>
          <p:cNvCxnSpPr>
            <a:cxnSpLocks noChangeShapeType="1"/>
            <a:endCxn id="57360" idx="4"/>
          </p:cNvCxnSpPr>
          <p:nvPr/>
        </p:nvCxnSpPr>
        <p:spPr bwMode="auto">
          <a:xfrm>
            <a:off x="5394325" y="1922464"/>
            <a:ext cx="323850" cy="150653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8" name="Freeform 14">
            <a:extLst>
              <a:ext uri="{FF2B5EF4-FFF2-40B4-BE49-F238E27FC236}">
                <a16:creationId xmlns:a16="http://schemas.microsoft.com/office/drawing/2014/main" id="{C174DE2D-AE0B-E14F-9A6F-C2F3784EBDC0}"/>
              </a:ext>
            </a:extLst>
          </p:cNvPr>
          <p:cNvSpPr>
            <a:spLocks/>
          </p:cNvSpPr>
          <p:nvPr/>
        </p:nvSpPr>
        <p:spPr bwMode="auto">
          <a:xfrm>
            <a:off x="3429000" y="3505200"/>
            <a:ext cx="3175000" cy="317500"/>
          </a:xfrm>
          <a:custGeom>
            <a:avLst/>
            <a:gdLst>
              <a:gd name="T0" fmla="*/ 80 w 1952"/>
              <a:gd name="T1" fmla="*/ 296 h 296"/>
              <a:gd name="T2" fmla="*/ 224 w 1952"/>
              <a:gd name="T3" fmla="*/ 152 h 296"/>
              <a:gd name="T4" fmla="*/ 1424 w 1952"/>
              <a:gd name="T5" fmla="*/ 8 h 296"/>
              <a:gd name="T6" fmla="*/ 1952 w 1952"/>
              <a:gd name="T7" fmla="*/ 200 h 296"/>
            </a:gdLst>
            <a:ahLst/>
            <a:cxnLst>
              <a:cxn ang="0">
                <a:pos x="T0" y="T1"/>
              </a:cxn>
              <a:cxn ang="0">
                <a:pos x="T2" y="T3"/>
              </a:cxn>
              <a:cxn ang="0">
                <a:pos x="T4" y="T5"/>
              </a:cxn>
              <a:cxn ang="0">
                <a:pos x="T6" y="T7"/>
              </a:cxn>
            </a:cxnLst>
            <a:rect l="0" t="0" r="r" b="b"/>
            <a:pathLst>
              <a:path w="1952" h="296">
                <a:moveTo>
                  <a:pt x="80" y="296"/>
                </a:moveTo>
                <a:cubicBezTo>
                  <a:pt x="40" y="248"/>
                  <a:pt x="0" y="200"/>
                  <a:pt x="224" y="152"/>
                </a:cubicBezTo>
                <a:cubicBezTo>
                  <a:pt x="448" y="104"/>
                  <a:pt x="1136" y="0"/>
                  <a:pt x="1424" y="8"/>
                </a:cubicBezTo>
                <a:cubicBezTo>
                  <a:pt x="1712" y="16"/>
                  <a:pt x="1864" y="168"/>
                  <a:pt x="1952" y="200"/>
                </a:cubicBezTo>
              </a:path>
            </a:pathLst>
          </a:custGeom>
          <a:noFill/>
          <a:ln w="38100"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57359" name="AutoShape 15">
            <a:extLst>
              <a:ext uri="{FF2B5EF4-FFF2-40B4-BE49-F238E27FC236}">
                <a16:creationId xmlns:a16="http://schemas.microsoft.com/office/drawing/2014/main" id="{4C439EF7-427A-B445-B355-04363F5D6D2C}"/>
              </a:ext>
            </a:extLst>
          </p:cNvPr>
          <p:cNvCxnSpPr>
            <a:cxnSpLocks noChangeShapeType="1"/>
            <a:stCxn id="57367" idx="3"/>
          </p:cNvCxnSpPr>
          <p:nvPr/>
        </p:nvCxnSpPr>
        <p:spPr bwMode="auto">
          <a:xfrm flipH="1">
            <a:off x="3810000" y="3557588"/>
            <a:ext cx="1862138" cy="1825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60" name="Freeform 16">
            <a:extLst>
              <a:ext uri="{FF2B5EF4-FFF2-40B4-BE49-F238E27FC236}">
                <a16:creationId xmlns:a16="http://schemas.microsoft.com/office/drawing/2014/main" id="{903C1336-B42A-0C43-89AE-D2AF9FB4DBE1}"/>
              </a:ext>
            </a:extLst>
          </p:cNvPr>
          <p:cNvSpPr>
            <a:spLocks/>
          </p:cNvSpPr>
          <p:nvPr/>
        </p:nvSpPr>
        <p:spPr bwMode="auto">
          <a:xfrm>
            <a:off x="1981200" y="1600200"/>
            <a:ext cx="4495800" cy="2362200"/>
          </a:xfrm>
          <a:custGeom>
            <a:avLst/>
            <a:gdLst>
              <a:gd name="T0" fmla="*/ 0 w 2960"/>
              <a:gd name="T1" fmla="*/ 0 h 1488"/>
              <a:gd name="T2" fmla="*/ 288 w 2960"/>
              <a:gd name="T3" fmla="*/ 144 h 1488"/>
              <a:gd name="T4" fmla="*/ 432 w 2960"/>
              <a:gd name="T5" fmla="*/ 864 h 1488"/>
              <a:gd name="T6" fmla="*/ 1104 w 2960"/>
              <a:gd name="T7" fmla="*/ 1248 h 1488"/>
              <a:gd name="T8" fmla="*/ 2448 w 2960"/>
              <a:gd name="T9" fmla="*/ 1152 h 1488"/>
              <a:gd name="T10" fmla="*/ 2880 w 2960"/>
              <a:gd name="T11" fmla="*/ 1440 h 1488"/>
              <a:gd name="T12" fmla="*/ 2928 w 2960"/>
              <a:gd name="T13" fmla="*/ 1440 h 1488"/>
            </a:gdLst>
            <a:ahLst/>
            <a:cxnLst>
              <a:cxn ang="0">
                <a:pos x="T0" y="T1"/>
              </a:cxn>
              <a:cxn ang="0">
                <a:pos x="T2" y="T3"/>
              </a:cxn>
              <a:cxn ang="0">
                <a:pos x="T4" y="T5"/>
              </a:cxn>
              <a:cxn ang="0">
                <a:pos x="T6" y="T7"/>
              </a:cxn>
              <a:cxn ang="0">
                <a:pos x="T8" y="T9"/>
              </a:cxn>
              <a:cxn ang="0">
                <a:pos x="T10" y="T11"/>
              </a:cxn>
              <a:cxn ang="0">
                <a:pos x="T12" y="T13"/>
              </a:cxn>
            </a:cxnLst>
            <a:rect l="0" t="0" r="r" b="b"/>
            <a:pathLst>
              <a:path w="2960" h="1488">
                <a:moveTo>
                  <a:pt x="0" y="0"/>
                </a:moveTo>
                <a:cubicBezTo>
                  <a:pt x="108" y="0"/>
                  <a:pt x="216" y="0"/>
                  <a:pt x="288" y="144"/>
                </a:cubicBezTo>
                <a:cubicBezTo>
                  <a:pt x="360" y="288"/>
                  <a:pt x="296" y="680"/>
                  <a:pt x="432" y="864"/>
                </a:cubicBezTo>
                <a:cubicBezTo>
                  <a:pt x="568" y="1048"/>
                  <a:pt x="768" y="1200"/>
                  <a:pt x="1104" y="1248"/>
                </a:cubicBezTo>
                <a:cubicBezTo>
                  <a:pt x="1440" y="1296"/>
                  <a:pt x="2152" y="1120"/>
                  <a:pt x="2448" y="1152"/>
                </a:cubicBezTo>
                <a:cubicBezTo>
                  <a:pt x="2744" y="1184"/>
                  <a:pt x="2800" y="1392"/>
                  <a:pt x="2880" y="1440"/>
                </a:cubicBezTo>
                <a:cubicBezTo>
                  <a:pt x="2960" y="1488"/>
                  <a:pt x="2944" y="1464"/>
                  <a:pt x="2928" y="1440"/>
                </a:cubicBezTo>
              </a:path>
            </a:pathLst>
          </a:custGeom>
          <a:noFill/>
          <a:ln w="381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Oval 17">
            <a:extLst>
              <a:ext uri="{FF2B5EF4-FFF2-40B4-BE49-F238E27FC236}">
                <a16:creationId xmlns:a16="http://schemas.microsoft.com/office/drawing/2014/main" id="{025644CC-A4D0-3D4D-AADD-84822B9BFB80}"/>
              </a:ext>
            </a:extLst>
          </p:cNvPr>
          <p:cNvSpPr>
            <a:spLocks noChangeArrowheads="1"/>
          </p:cNvSpPr>
          <p:nvPr/>
        </p:nvSpPr>
        <p:spPr bwMode="auto">
          <a:xfrm>
            <a:off x="2209800" y="1600200"/>
            <a:ext cx="228600" cy="228600"/>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2" name="Oval 18">
            <a:extLst>
              <a:ext uri="{FF2B5EF4-FFF2-40B4-BE49-F238E27FC236}">
                <a16:creationId xmlns:a16="http://schemas.microsoft.com/office/drawing/2014/main" id="{8C573456-5ED0-7B4B-854E-CD34299BB937}"/>
              </a:ext>
            </a:extLst>
          </p:cNvPr>
          <p:cNvSpPr>
            <a:spLocks noChangeArrowheads="1"/>
          </p:cNvSpPr>
          <p:nvPr/>
        </p:nvSpPr>
        <p:spPr bwMode="auto">
          <a:xfrm>
            <a:off x="3581400" y="2133600"/>
            <a:ext cx="228600" cy="228600"/>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3" name="Oval 19">
            <a:extLst>
              <a:ext uri="{FF2B5EF4-FFF2-40B4-BE49-F238E27FC236}">
                <a16:creationId xmlns:a16="http://schemas.microsoft.com/office/drawing/2014/main" id="{508553E9-2CF7-0C4C-BD8A-810A5F7C526A}"/>
              </a:ext>
            </a:extLst>
          </p:cNvPr>
          <p:cNvSpPr>
            <a:spLocks noChangeArrowheads="1"/>
          </p:cNvSpPr>
          <p:nvPr/>
        </p:nvSpPr>
        <p:spPr bwMode="auto">
          <a:xfrm>
            <a:off x="5257800" y="1676400"/>
            <a:ext cx="228600" cy="228600"/>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4" name="Oval 20">
            <a:extLst>
              <a:ext uri="{FF2B5EF4-FFF2-40B4-BE49-F238E27FC236}">
                <a16:creationId xmlns:a16="http://schemas.microsoft.com/office/drawing/2014/main" id="{1CEB0260-7507-194C-A197-F81850B86137}"/>
              </a:ext>
            </a:extLst>
          </p:cNvPr>
          <p:cNvSpPr>
            <a:spLocks noChangeArrowheads="1"/>
          </p:cNvSpPr>
          <p:nvPr/>
        </p:nvSpPr>
        <p:spPr bwMode="auto">
          <a:xfrm>
            <a:off x="6400800" y="1371600"/>
            <a:ext cx="228600" cy="228600"/>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5" name="Oval 21">
            <a:extLst>
              <a:ext uri="{FF2B5EF4-FFF2-40B4-BE49-F238E27FC236}">
                <a16:creationId xmlns:a16="http://schemas.microsoft.com/office/drawing/2014/main" id="{CAB51BF9-0D99-AE4F-8359-0B1047D718EE}"/>
              </a:ext>
            </a:extLst>
          </p:cNvPr>
          <p:cNvSpPr>
            <a:spLocks noChangeArrowheads="1"/>
          </p:cNvSpPr>
          <p:nvPr/>
        </p:nvSpPr>
        <p:spPr bwMode="auto">
          <a:xfrm>
            <a:off x="2438400" y="2743200"/>
            <a:ext cx="228600" cy="228600"/>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6" name="Oval 22">
            <a:extLst>
              <a:ext uri="{FF2B5EF4-FFF2-40B4-BE49-F238E27FC236}">
                <a16:creationId xmlns:a16="http://schemas.microsoft.com/office/drawing/2014/main" id="{64D245FE-EC50-7140-AB78-B203AFFA61E1}"/>
              </a:ext>
            </a:extLst>
          </p:cNvPr>
          <p:cNvSpPr>
            <a:spLocks noChangeArrowheads="1"/>
          </p:cNvSpPr>
          <p:nvPr/>
        </p:nvSpPr>
        <p:spPr bwMode="auto">
          <a:xfrm>
            <a:off x="3657600" y="3505200"/>
            <a:ext cx="228600" cy="228600"/>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7" name="Oval 23">
            <a:extLst>
              <a:ext uri="{FF2B5EF4-FFF2-40B4-BE49-F238E27FC236}">
                <a16:creationId xmlns:a16="http://schemas.microsoft.com/office/drawing/2014/main" id="{C14B7009-7731-E34E-BEC2-DDB792E7AB4C}"/>
              </a:ext>
            </a:extLst>
          </p:cNvPr>
          <p:cNvSpPr>
            <a:spLocks noChangeArrowheads="1"/>
          </p:cNvSpPr>
          <p:nvPr/>
        </p:nvSpPr>
        <p:spPr bwMode="auto">
          <a:xfrm>
            <a:off x="5638800" y="3352800"/>
            <a:ext cx="228600" cy="228600"/>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8" name="Line 24">
            <a:extLst>
              <a:ext uri="{FF2B5EF4-FFF2-40B4-BE49-F238E27FC236}">
                <a16:creationId xmlns:a16="http://schemas.microsoft.com/office/drawing/2014/main" id="{56538553-1E1B-7245-961F-4CDCDF828656}"/>
              </a:ext>
            </a:extLst>
          </p:cNvPr>
          <p:cNvSpPr>
            <a:spLocks noChangeShapeType="1"/>
          </p:cNvSpPr>
          <p:nvPr/>
        </p:nvSpPr>
        <p:spPr bwMode="auto">
          <a:xfrm>
            <a:off x="8305800" y="19050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Line 25">
            <a:extLst>
              <a:ext uri="{FF2B5EF4-FFF2-40B4-BE49-F238E27FC236}">
                <a16:creationId xmlns:a16="http://schemas.microsoft.com/office/drawing/2014/main" id="{1207B113-8ECE-064C-8F0C-B3F1919CC924}"/>
              </a:ext>
            </a:extLst>
          </p:cNvPr>
          <p:cNvSpPr>
            <a:spLocks noChangeShapeType="1"/>
          </p:cNvSpPr>
          <p:nvPr/>
        </p:nvSpPr>
        <p:spPr bwMode="auto">
          <a:xfrm>
            <a:off x="8305800" y="3581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0" name="Rectangle 26">
            <a:extLst>
              <a:ext uri="{FF2B5EF4-FFF2-40B4-BE49-F238E27FC236}">
                <a16:creationId xmlns:a16="http://schemas.microsoft.com/office/drawing/2014/main" id="{0E33800E-37C1-2F4D-B2FE-B21CFE433AD6}"/>
              </a:ext>
            </a:extLst>
          </p:cNvPr>
          <p:cNvSpPr>
            <a:spLocks noChangeArrowheads="1"/>
          </p:cNvSpPr>
          <p:nvPr/>
        </p:nvSpPr>
        <p:spPr bwMode="auto">
          <a:xfrm>
            <a:off x="9067800" y="3657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time</a:t>
            </a:r>
          </a:p>
        </p:txBody>
      </p:sp>
      <p:sp>
        <p:nvSpPr>
          <p:cNvPr id="57371" name="Rectangle 27">
            <a:extLst>
              <a:ext uri="{FF2B5EF4-FFF2-40B4-BE49-F238E27FC236}">
                <a16:creationId xmlns:a16="http://schemas.microsoft.com/office/drawing/2014/main" id="{31AB7463-BD27-F249-ABAD-3A46452D96CD}"/>
              </a:ext>
            </a:extLst>
          </p:cNvPr>
          <p:cNvSpPr>
            <a:spLocks noChangeArrowheads="1"/>
          </p:cNvSpPr>
          <p:nvPr/>
        </p:nvSpPr>
        <p:spPr bwMode="auto">
          <a:xfrm rot="16200000">
            <a:off x="7505700" y="25527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traffic </a:t>
            </a:r>
          </a:p>
        </p:txBody>
      </p:sp>
      <p:sp>
        <p:nvSpPr>
          <p:cNvPr id="57372" name="Line 28">
            <a:extLst>
              <a:ext uri="{FF2B5EF4-FFF2-40B4-BE49-F238E27FC236}">
                <a16:creationId xmlns:a16="http://schemas.microsoft.com/office/drawing/2014/main" id="{4DF6D11C-0AE1-3141-90A9-7A8E1093B38E}"/>
              </a:ext>
            </a:extLst>
          </p:cNvPr>
          <p:cNvSpPr>
            <a:spLocks noChangeShapeType="1"/>
          </p:cNvSpPr>
          <p:nvPr/>
        </p:nvSpPr>
        <p:spPr bwMode="auto">
          <a:xfrm flipH="1">
            <a:off x="4724400" y="29718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3" name="Line 29">
            <a:extLst>
              <a:ext uri="{FF2B5EF4-FFF2-40B4-BE49-F238E27FC236}">
                <a16:creationId xmlns:a16="http://schemas.microsoft.com/office/drawing/2014/main" id="{43260163-B11F-5747-B69F-F9A4A97A7E86}"/>
              </a:ext>
            </a:extLst>
          </p:cNvPr>
          <p:cNvSpPr>
            <a:spLocks noChangeShapeType="1"/>
          </p:cNvSpPr>
          <p:nvPr/>
        </p:nvSpPr>
        <p:spPr bwMode="auto">
          <a:xfrm>
            <a:off x="4724400" y="2971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4" name="Rectangle 30">
            <a:extLst>
              <a:ext uri="{FF2B5EF4-FFF2-40B4-BE49-F238E27FC236}">
                <a16:creationId xmlns:a16="http://schemas.microsoft.com/office/drawing/2014/main" id="{44F4F841-1654-144B-B907-14D56A7C5E46}"/>
              </a:ext>
            </a:extLst>
          </p:cNvPr>
          <p:cNvSpPr>
            <a:spLocks noChangeArrowheads="1"/>
          </p:cNvSpPr>
          <p:nvPr/>
        </p:nvSpPr>
        <p:spPr bwMode="auto">
          <a:xfrm>
            <a:off x="8382000" y="1447800"/>
            <a:ext cx="1866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total traffic on the link</a:t>
            </a:r>
          </a:p>
        </p:txBody>
      </p:sp>
      <p:graphicFrame>
        <p:nvGraphicFramePr>
          <p:cNvPr id="57375" name="Object 31">
            <a:extLst>
              <a:ext uri="{FF2B5EF4-FFF2-40B4-BE49-F238E27FC236}">
                <a16:creationId xmlns:a16="http://schemas.microsoft.com/office/drawing/2014/main" id="{187D4DB4-162D-4548-AE48-94B68A079B2B}"/>
              </a:ext>
            </a:extLst>
          </p:cNvPr>
          <p:cNvGraphicFramePr>
            <a:graphicFrameLocks noChangeAspect="1"/>
          </p:cNvGraphicFramePr>
          <p:nvPr>
            <p:ph sz="half" idx="2"/>
          </p:nvPr>
        </p:nvGraphicFramePr>
        <p:xfrm>
          <a:off x="8382000" y="2057400"/>
          <a:ext cx="1905000" cy="1219200"/>
        </p:xfrm>
        <a:graphic>
          <a:graphicData uri="http://schemas.openxmlformats.org/presentationml/2006/ole">
            <mc:AlternateContent xmlns:mc="http://schemas.openxmlformats.org/markup-compatibility/2006">
              <mc:Choice xmlns:v="urn:schemas-microsoft-com:vml" Requires="v">
                <p:oleObj spid="_x0000_s9219" name="Bitmap Image" r:id="rId4" imgW="1028700" imgH="2908300" progId="Paint.Picture">
                  <p:embed/>
                </p:oleObj>
              </mc:Choice>
              <mc:Fallback>
                <p:oleObj name="Bitmap Image" r:id="rId4" imgW="1028700" imgH="2908300" progId="Paint.Picture">
                  <p:embed/>
                  <p:pic>
                    <p:nvPicPr>
                      <p:cNvPr id="57375" name="Object 31">
                        <a:extLst>
                          <a:ext uri="{FF2B5EF4-FFF2-40B4-BE49-F238E27FC236}">
                            <a16:creationId xmlns:a16="http://schemas.microsoft.com/office/drawing/2014/main" id="{187D4DB4-162D-4548-AE48-94B68A079B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2057400"/>
                        <a:ext cx="1905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76" name="Object 32">
            <a:extLst>
              <a:ext uri="{FF2B5EF4-FFF2-40B4-BE49-F238E27FC236}">
                <a16:creationId xmlns:a16="http://schemas.microsoft.com/office/drawing/2014/main" id="{1BBE8FB0-6796-C343-936B-D3BD33739056}"/>
              </a:ext>
            </a:extLst>
          </p:cNvPr>
          <p:cNvGraphicFramePr>
            <a:graphicFrameLocks noChangeAspect="1"/>
          </p:cNvGraphicFramePr>
          <p:nvPr/>
        </p:nvGraphicFramePr>
        <p:xfrm>
          <a:off x="8382000" y="2057400"/>
          <a:ext cx="1905000" cy="1219200"/>
        </p:xfrm>
        <a:graphic>
          <a:graphicData uri="http://schemas.openxmlformats.org/presentationml/2006/ole">
            <mc:AlternateContent xmlns:mc="http://schemas.openxmlformats.org/markup-compatibility/2006">
              <mc:Choice xmlns:v="urn:schemas-microsoft-com:vml" Requires="v">
                <p:oleObj spid="_x0000_s9220" name="Bitmap Image" r:id="rId6" imgW="1028700" imgH="2908300" progId="Paint.Picture">
                  <p:embed/>
                </p:oleObj>
              </mc:Choice>
              <mc:Fallback>
                <p:oleObj name="Bitmap Image" r:id="rId6" imgW="1028700" imgH="2908300" progId="Paint.Picture">
                  <p:embed/>
                  <p:pic>
                    <p:nvPicPr>
                      <p:cNvPr id="57376" name="Object 32">
                        <a:extLst>
                          <a:ext uri="{FF2B5EF4-FFF2-40B4-BE49-F238E27FC236}">
                            <a16:creationId xmlns:a16="http://schemas.microsoft.com/office/drawing/2014/main" id="{1BBE8FB0-6796-C343-936B-D3BD337390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2057400"/>
                        <a:ext cx="1905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496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975543F-377B-8C45-9934-20353CD721BF}"/>
              </a:ext>
            </a:extLst>
          </p:cNvPr>
          <p:cNvSpPr>
            <a:spLocks noGrp="1"/>
          </p:cNvSpPr>
          <p:nvPr>
            <p:ph type="sldNum" sz="quarter" idx="12"/>
          </p:nvPr>
        </p:nvSpPr>
        <p:spPr/>
        <p:txBody>
          <a:bodyPr/>
          <a:lstStyle/>
          <a:p>
            <a:fld id="{4F52C672-54F4-2140-8075-F4D489D5A95C}" type="slidenum">
              <a:rPr lang="en-US" altLang="en-US"/>
              <a:pPr/>
              <a:t>15</a:t>
            </a:fld>
            <a:endParaRPr lang="en-US" altLang="en-US"/>
          </a:p>
        </p:txBody>
      </p:sp>
      <p:sp>
        <p:nvSpPr>
          <p:cNvPr id="59394" name="Rectangle 2">
            <a:extLst>
              <a:ext uri="{FF2B5EF4-FFF2-40B4-BE49-F238E27FC236}">
                <a16:creationId xmlns:a16="http://schemas.microsoft.com/office/drawing/2014/main" id="{9A94E384-C8C7-9142-9E87-51467115BD3C}"/>
              </a:ext>
            </a:extLst>
          </p:cNvPr>
          <p:cNvSpPr>
            <a:spLocks noGrp="1" noChangeArrowheads="1"/>
          </p:cNvSpPr>
          <p:nvPr>
            <p:ph type="title"/>
          </p:nvPr>
        </p:nvSpPr>
        <p:spPr>
          <a:xfrm>
            <a:off x="2081214" y="290513"/>
            <a:ext cx="8358187" cy="1143000"/>
          </a:xfrm>
        </p:spPr>
        <p:txBody>
          <a:bodyPr/>
          <a:lstStyle/>
          <a:p>
            <a:r>
              <a:rPr lang="en-US" altLang="en-US" sz="3600"/>
              <a:t>How to Analyze OD Flows?</a:t>
            </a:r>
          </a:p>
        </p:txBody>
      </p:sp>
      <p:sp>
        <p:nvSpPr>
          <p:cNvPr id="59395" name="Rectangle 3">
            <a:extLst>
              <a:ext uri="{FF2B5EF4-FFF2-40B4-BE49-F238E27FC236}">
                <a16:creationId xmlns:a16="http://schemas.microsoft.com/office/drawing/2014/main" id="{C7907414-EAE2-EE44-A28B-969696E1C437}"/>
              </a:ext>
            </a:extLst>
          </p:cNvPr>
          <p:cNvSpPr>
            <a:spLocks noGrp="1" noChangeArrowheads="1"/>
          </p:cNvSpPr>
          <p:nvPr>
            <p:ph type="body" idx="1"/>
          </p:nvPr>
        </p:nvSpPr>
        <p:spPr>
          <a:xfrm>
            <a:off x="2057400" y="1752600"/>
            <a:ext cx="8001000" cy="3276600"/>
          </a:xfrm>
        </p:spPr>
        <p:txBody>
          <a:bodyPr/>
          <a:lstStyle/>
          <a:p>
            <a:r>
              <a:rPr lang="en-US" altLang="en-US"/>
              <a:t>Even more OD flows than links</a:t>
            </a:r>
          </a:p>
          <a:p>
            <a:endParaRPr lang="en-US" altLang="en-US">
              <a:sym typeface="Wingdings" pitchFamily="2" charset="2"/>
            </a:endParaRPr>
          </a:p>
          <a:p>
            <a:r>
              <a:rPr lang="en-US" altLang="en-US">
                <a:sym typeface="Wingdings" pitchFamily="2" charset="2"/>
              </a:rPr>
              <a:t>Still a high dimensional, multivariate timeseries</a:t>
            </a:r>
          </a:p>
          <a:p>
            <a:pPr>
              <a:buFontTx/>
              <a:buNone/>
            </a:pPr>
            <a:endParaRPr lang="en-US" altLang="en-US">
              <a:sym typeface="Wingdings" pitchFamily="2" charset="2"/>
            </a:endParaRPr>
          </a:p>
          <a:p>
            <a:r>
              <a:rPr lang="en-US" altLang="en-US">
                <a:sym typeface="Wingdings" pitchFamily="2" charset="2"/>
              </a:rPr>
              <a:t>How do we extract meaning from this high dimensional structure in a systematic manner?</a:t>
            </a:r>
          </a:p>
        </p:txBody>
      </p:sp>
    </p:spTree>
    <p:extLst>
      <p:ext uri="{BB962C8B-B14F-4D97-AF65-F5344CB8AC3E}">
        <p14:creationId xmlns:p14="http://schemas.microsoft.com/office/powerpoint/2010/main" val="207118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746072E-A0D7-7C4F-B5FF-884ADA1BFBA0}"/>
              </a:ext>
            </a:extLst>
          </p:cNvPr>
          <p:cNvSpPr>
            <a:spLocks noGrp="1"/>
          </p:cNvSpPr>
          <p:nvPr>
            <p:ph type="sldNum" sz="quarter" idx="12"/>
          </p:nvPr>
        </p:nvSpPr>
        <p:spPr/>
        <p:txBody>
          <a:bodyPr/>
          <a:lstStyle/>
          <a:p>
            <a:fld id="{8DF2D58E-BF21-CC40-B6D8-9F2EAC40F50F}" type="slidenum">
              <a:rPr lang="en-US" altLang="en-US"/>
              <a:pPr/>
              <a:t>16</a:t>
            </a:fld>
            <a:endParaRPr lang="en-US" altLang="en-US"/>
          </a:p>
        </p:txBody>
      </p:sp>
      <p:sp>
        <p:nvSpPr>
          <p:cNvPr id="60418" name="Rectangle 2">
            <a:extLst>
              <a:ext uri="{FF2B5EF4-FFF2-40B4-BE49-F238E27FC236}">
                <a16:creationId xmlns:a16="http://schemas.microsoft.com/office/drawing/2014/main" id="{DFBE2DB7-670C-F149-BB8C-2025A6BAC48E}"/>
              </a:ext>
            </a:extLst>
          </p:cNvPr>
          <p:cNvSpPr>
            <a:spLocks noGrp="1" noChangeArrowheads="1"/>
          </p:cNvSpPr>
          <p:nvPr>
            <p:ph type="title"/>
          </p:nvPr>
        </p:nvSpPr>
        <p:spPr>
          <a:xfrm>
            <a:off x="1981200" y="228600"/>
            <a:ext cx="8534400" cy="1143000"/>
          </a:xfrm>
        </p:spPr>
        <p:txBody>
          <a:bodyPr/>
          <a:lstStyle/>
          <a:p>
            <a:r>
              <a:rPr lang="en-US" altLang="en-US" sz="3600"/>
              <a:t>Dimensionality Reduction</a:t>
            </a:r>
          </a:p>
        </p:txBody>
      </p:sp>
      <p:sp>
        <p:nvSpPr>
          <p:cNvPr id="60419" name="Rectangle 3">
            <a:extLst>
              <a:ext uri="{FF2B5EF4-FFF2-40B4-BE49-F238E27FC236}">
                <a16:creationId xmlns:a16="http://schemas.microsoft.com/office/drawing/2014/main" id="{1E703B27-C002-464D-8129-309147CB0E4E}"/>
              </a:ext>
            </a:extLst>
          </p:cNvPr>
          <p:cNvSpPr>
            <a:spLocks noGrp="1" noChangeArrowheads="1"/>
          </p:cNvSpPr>
          <p:nvPr>
            <p:ph type="body" idx="1"/>
          </p:nvPr>
        </p:nvSpPr>
        <p:spPr>
          <a:xfrm>
            <a:off x="1905000" y="1646238"/>
            <a:ext cx="8305800" cy="4754562"/>
          </a:xfrm>
        </p:spPr>
        <p:txBody>
          <a:bodyPr/>
          <a:lstStyle/>
          <a:p>
            <a:pPr>
              <a:lnSpc>
                <a:spcPct val="90000"/>
              </a:lnSpc>
            </a:pPr>
            <a:r>
              <a:rPr lang="en-US" altLang="en-US"/>
              <a:t>Look for good </a:t>
            </a:r>
            <a:r>
              <a:rPr lang="en-US" altLang="en-US" i="1"/>
              <a:t>low-dimensional </a:t>
            </a:r>
            <a:r>
              <a:rPr lang="en-US" altLang="en-US"/>
              <a:t>representations</a:t>
            </a:r>
          </a:p>
          <a:p>
            <a:pPr>
              <a:lnSpc>
                <a:spcPct val="90000"/>
              </a:lnSpc>
            </a:pPr>
            <a:endParaRPr lang="en-US" altLang="en-US"/>
          </a:p>
          <a:p>
            <a:pPr>
              <a:lnSpc>
                <a:spcPct val="90000"/>
              </a:lnSpc>
            </a:pPr>
            <a:r>
              <a:rPr lang="en-US" altLang="en-US"/>
              <a:t>A high-dimensional structure can be explained by a small number of independent variables</a:t>
            </a:r>
          </a:p>
          <a:p>
            <a:pPr>
              <a:lnSpc>
                <a:spcPct val="90000"/>
              </a:lnSpc>
            </a:pPr>
            <a:endParaRPr lang="en-US" altLang="en-US"/>
          </a:p>
          <a:p>
            <a:pPr>
              <a:lnSpc>
                <a:spcPct val="90000"/>
              </a:lnSpc>
            </a:pPr>
            <a:r>
              <a:rPr lang="en-US" altLang="en-US"/>
              <a:t>A  commonly used technique: </a:t>
            </a:r>
            <a:br>
              <a:rPr lang="en-US" altLang="en-US"/>
            </a:br>
            <a:r>
              <a:rPr lang="en-US" altLang="en-US" i="1"/>
              <a:t>Principal Component Analysis </a:t>
            </a:r>
            <a:r>
              <a:rPr lang="en-US" altLang="en-US"/>
              <a:t>(PCA)</a:t>
            </a:r>
            <a:br>
              <a:rPr lang="en-US" altLang="en-US"/>
            </a:br>
            <a:r>
              <a:rPr lang="en-US" altLang="en-US" sz="2000"/>
              <a:t>(aka KL-Transform,  SVD, …)</a:t>
            </a:r>
          </a:p>
          <a:p>
            <a:pPr>
              <a:lnSpc>
                <a:spcPct val="90000"/>
              </a:lnSpc>
            </a:pPr>
            <a:endParaRPr lang="en-US" altLang="en-US" sz="2000"/>
          </a:p>
        </p:txBody>
      </p:sp>
    </p:spTree>
    <p:extLst>
      <p:ext uri="{BB962C8B-B14F-4D97-AF65-F5344CB8AC3E}">
        <p14:creationId xmlns:p14="http://schemas.microsoft.com/office/powerpoint/2010/main" val="231336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C7DE151C-7C0F-A74E-AAA0-4FCCCBBA350B}"/>
              </a:ext>
            </a:extLst>
          </p:cNvPr>
          <p:cNvSpPr>
            <a:spLocks noGrp="1"/>
          </p:cNvSpPr>
          <p:nvPr>
            <p:ph type="sldNum" sz="quarter" idx="12"/>
          </p:nvPr>
        </p:nvSpPr>
        <p:spPr/>
        <p:txBody>
          <a:bodyPr/>
          <a:lstStyle/>
          <a:p>
            <a:fld id="{B4256BF6-731A-D543-B5E3-BB6381668728}" type="slidenum">
              <a:rPr lang="en-US" altLang="en-US"/>
              <a:pPr/>
              <a:t>17</a:t>
            </a:fld>
            <a:endParaRPr lang="en-US" altLang="en-US"/>
          </a:p>
        </p:txBody>
      </p:sp>
      <p:sp>
        <p:nvSpPr>
          <p:cNvPr id="61442" name="Rectangle 2">
            <a:extLst>
              <a:ext uri="{FF2B5EF4-FFF2-40B4-BE49-F238E27FC236}">
                <a16:creationId xmlns:a16="http://schemas.microsoft.com/office/drawing/2014/main" id="{DA4CB6A1-866A-A449-963A-C8958DFACE22}"/>
              </a:ext>
            </a:extLst>
          </p:cNvPr>
          <p:cNvSpPr>
            <a:spLocks noGrp="1" noChangeArrowheads="1"/>
          </p:cNvSpPr>
          <p:nvPr>
            <p:ph type="title"/>
          </p:nvPr>
        </p:nvSpPr>
        <p:spPr/>
        <p:txBody>
          <a:bodyPr/>
          <a:lstStyle/>
          <a:p>
            <a:r>
              <a:rPr lang="en-US" altLang="en-US"/>
              <a:t>Summary</a:t>
            </a:r>
          </a:p>
        </p:txBody>
      </p:sp>
      <p:sp>
        <p:nvSpPr>
          <p:cNvPr id="61443" name="Rectangle 3">
            <a:extLst>
              <a:ext uri="{FF2B5EF4-FFF2-40B4-BE49-F238E27FC236}">
                <a16:creationId xmlns:a16="http://schemas.microsoft.com/office/drawing/2014/main" id="{93DAFCF8-97C5-E349-BEFE-7074EDCBDC03}"/>
              </a:ext>
            </a:extLst>
          </p:cNvPr>
          <p:cNvSpPr>
            <a:spLocks noGrp="1" noChangeArrowheads="1"/>
          </p:cNvSpPr>
          <p:nvPr>
            <p:ph type="body" sz="half" idx="1"/>
          </p:nvPr>
        </p:nvSpPr>
        <p:spPr>
          <a:xfrm>
            <a:off x="1676400" y="1447801"/>
            <a:ext cx="8458200" cy="4525963"/>
          </a:xfrm>
        </p:spPr>
        <p:txBody>
          <a:bodyPr/>
          <a:lstStyle/>
          <a:p>
            <a:pPr>
              <a:lnSpc>
                <a:spcPct val="90000"/>
              </a:lnSpc>
            </a:pPr>
            <a:r>
              <a:rPr lang="en-US" altLang="en-US"/>
              <a:t>Measure complete sets of OD flow timeseries from two backbone networks </a:t>
            </a:r>
          </a:p>
          <a:p>
            <a:pPr>
              <a:lnSpc>
                <a:spcPct val="90000"/>
              </a:lnSpc>
            </a:pPr>
            <a:endParaRPr lang="en-US" altLang="en-US"/>
          </a:p>
          <a:p>
            <a:pPr>
              <a:lnSpc>
                <a:spcPct val="90000"/>
              </a:lnSpc>
            </a:pPr>
            <a:r>
              <a:rPr lang="en-US" altLang="en-US"/>
              <a:t>Use PCA to understand their structure</a:t>
            </a:r>
          </a:p>
          <a:p>
            <a:pPr lvl="1">
              <a:lnSpc>
                <a:spcPct val="90000"/>
              </a:lnSpc>
            </a:pPr>
            <a:r>
              <a:rPr lang="en-US" altLang="en-US"/>
              <a:t>Decompose OD flows into simpler features</a:t>
            </a:r>
          </a:p>
          <a:p>
            <a:pPr lvl="1">
              <a:lnSpc>
                <a:spcPct val="90000"/>
              </a:lnSpc>
            </a:pPr>
            <a:r>
              <a:rPr lang="en-US" altLang="en-US"/>
              <a:t>Characterize individual features</a:t>
            </a:r>
          </a:p>
          <a:p>
            <a:pPr lvl="1">
              <a:lnSpc>
                <a:spcPct val="90000"/>
              </a:lnSpc>
            </a:pPr>
            <a:r>
              <a:rPr lang="en-US" altLang="en-US"/>
              <a:t>Reconstruct OD flows as sum of features</a:t>
            </a:r>
          </a:p>
          <a:p>
            <a:pPr lvl="1">
              <a:lnSpc>
                <a:spcPct val="90000"/>
              </a:lnSpc>
            </a:pPr>
            <a:endParaRPr lang="en-US" altLang="en-US"/>
          </a:p>
          <a:p>
            <a:pPr>
              <a:lnSpc>
                <a:spcPct val="90000"/>
              </a:lnSpc>
            </a:pPr>
            <a:r>
              <a:rPr lang="en-US" altLang="en-US"/>
              <a:t>Call this </a:t>
            </a:r>
            <a:r>
              <a:rPr lang="en-US" altLang="en-US" i="1"/>
              <a:t>structural analysis</a:t>
            </a:r>
            <a:endParaRPr lang="en-US" altLang="en-US" sz="3200" i="1"/>
          </a:p>
          <a:p>
            <a:pPr>
              <a:lnSpc>
                <a:spcPct val="90000"/>
              </a:lnSpc>
              <a:buFontTx/>
              <a:buNone/>
            </a:pPr>
            <a:endParaRPr lang="en-US" altLang="en-US" sz="2000" b="1" i="1"/>
          </a:p>
          <a:p>
            <a:pPr>
              <a:lnSpc>
                <a:spcPct val="90000"/>
              </a:lnSpc>
              <a:buFontTx/>
              <a:buNone/>
            </a:pPr>
            <a:endParaRPr lang="en-US" altLang="en-US" sz="2000" b="1" i="1"/>
          </a:p>
        </p:txBody>
      </p:sp>
    </p:spTree>
    <p:extLst>
      <p:ext uri="{BB962C8B-B14F-4D97-AF65-F5344CB8AC3E}">
        <p14:creationId xmlns:p14="http://schemas.microsoft.com/office/powerpoint/2010/main" val="292635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8">
            <a:extLst>
              <a:ext uri="{FF2B5EF4-FFF2-40B4-BE49-F238E27FC236}">
                <a16:creationId xmlns:a16="http://schemas.microsoft.com/office/drawing/2014/main" id="{97E94536-00F7-4C4B-AD02-0BD0A73E733A}"/>
              </a:ext>
            </a:extLst>
          </p:cNvPr>
          <p:cNvSpPr>
            <a:spLocks noGrp="1"/>
          </p:cNvSpPr>
          <p:nvPr>
            <p:ph type="sldNum" sz="quarter" idx="12"/>
          </p:nvPr>
        </p:nvSpPr>
        <p:spPr/>
        <p:txBody>
          <a:bodyPr/>
          <a:lstStyle/>
          <a:p>
            <a:fld id="{853D4204-1807-A04E-848C-2B2A44A5E64B}" type="slidenum">
              <a:rPr lang="en-US" altLang="en-US"/>
              <a:pPr/>
              <a:t>18</a:t>
            </a:fld>
            <a:endParaRPr lang="en-US" altLang="en-US"/>
          </a:p>
        </p:txBody>
      </p:sp>
      <p:sp>
        <p:nvSpPr>
          <p:cNvPr id="65538" name="Rectangle 2">
            <a:extLst>
              <a:ext uri="{FF2B5EF4-FFF2-40B4-BE49-F238E27FC236}">
                <a16:creationId xmlns:a16="http://schemas.microsoft.com/office/drawing/2014/main" id="{1A039CC5-A2D4-A047-9D75-B086D5BCAFF2}"/>
              </a:ext>
            </a:extLst>
          </p:cNvPr>
          <p:cNvSpPr>
            <a:spLocks noGrp="1" noChangeArrowheads="1"/>
          </p:cNvSpPr>
          <p:nvPr>
            <p:ph type="title" sz="quarter"/>
          </p:nvPr>
        </p:nvSpPr>
        <p:spPr>
          <a:xfrm>
            <a:off x="1971676" y="290514"/>
            <a:ext cx="8467725" cy="839787"/>
          </a:xfrm>
          <a:noFill/>
          <a:ln/>
        </p:spPr>
        <p:txBody>
          <a:bodyPr/>
          <a:lstStyle/>
          <a:p>
            <a:r>
              <a:rPr lang="en-US" altLang="en-US" sz="3600"/>
              <a:t>Example OD Flows</a:t>
            </a:r>
          </a:p>
        </p:txBody>
      </p:sp>
      <p:pic>
        <p:nvPicPr>
          <p:cNvPr id="65539" name="Picture 3">
            <a:extLst>
              <a:ext uri="{FF2B5EF4-FFF2-40B4-BE49-F238E27FC236}">
                <a16:creationId xmlns:a16="http://schemas.microsoft.com/office/drawing/2014/main" id="{7DC4B62C-9D44-F14C-A756-27D449DF1C05}"/>
              </a:ext>
            </a:extLst>
          </p:cNvPr>
          <p:cNvPicPr>
            <a:picLocks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999163" y="1120775"/>
            <a:ext cx="1858962"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0" name="Picture 4">
            <a:extLst>
              <a:ext uri="{FF2B5EF4-FFF2-40B4-BE49-F238E27FC236}">
                <a16:creationId xmlns:a16="http://schemas.microsoft.com/office/drawing/2014/main" id="{EA469679-27BA-714B-AE25-F26C8FB487A4}"/>
              </a:ext>
            </a:extLst>
          </p:cNvPr>
          <p:cNvPicPr>
            <a:picLocks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079626" y="1120775"/>
            <a:ext cx="18589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1" name="Picture 5">
            <a:extLst>
              <a:ext uri="{FF2B5EF4-FFF2-40B4-BE49-F238E27FC236}">
                <a16:creationId xmlns:a16="http://schemas.microsoft.com/office/drawing/2014/main" id="{A827A70B-1DE0-344A-9D0C-BD97E5AC8BDB}"/>
              </a:ext>
            </a:extLst>
          </p:cNvPr>
          <p:cNvPicPr>
            <a:picLocks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356101" y="2692400"/>
            <a:ext cx="18208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2" name="Rectangle 6">
            <a:extLst>
              <a:ext uri="{FF2B5EF4-FFF2-40B4-BE49-F238E27FC236}">
                <a16:creationId xmlns:a16="http://schemas.microsoft.com/office/drawing/2014/main" id="{7B00ADFB-8122-EC46-B7D3-D52E99FC7A2A}"/>
              </a:ext>
            </a:extLst>
          </p:cNvPr>
          <p:cNvSpPr>
            <a:spLocks noChangeArrowheads="1"/>
          </p:cNvSpPr>
          <p:nvPr/>
        </p:nvSpPr>
        <p:spPr bwMode="auto">
          <a:xfrm>
            <a:off x="2808288" y="6096001"/>
            <a:ext cx="566559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FF0000"/>
                </a:solidFill>
              </a:rPr>
              <a:t>Some have visible structure, some less so</a:t>
            </a:r>
            <a:r>
              <a:rPr lang="en-US" altLang="en-US" sz="2400" b="1" i="1">
                <a:solidFill>
                  <a:srgbClr val="FF0000"/>
                </a:solidFill>
              </a:rPr>
              <a:t>…</a:t>
            </a:r>
            <a:endParaRPr lang="en-US" altLang="en-US" sz="2400" b="1">
              <a:solidFill>
                <a:srgbClr val="FF0000"/>
              </a:solidFill>
            </a:endParaRPr>
          </a:p>
        </p:txBody>
      </p:sp>
      <p:pic>
        <p:nvPicPr>
          <p:cNvPr id="65543" name="Picture 7">
            <a:extLst>
              <a:ext uri="{FF2B5EF4-FFF2-40B4-BE49-F238E27FC236}">
                <a16:creationId xmlns:a16="http://schemas.microsoft.com/office/drawing/2014/main" id="{419075B2-9263-1743-B590-0C805EDCA5CF}"/>
              </a:ext>
            </a:extLst>
          </p:cNvPr>
          <p:cNvPicPr>
            <a:picLocks noGrp="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2384426" y="2692400"/>
            <a:ext cx="1858963" cy="1493838"/>
          </a:xfrm>
          <a:ln/>
        </p:spPr>
      </p:pic>
      <p:pic>
        <p:nvPicPr>
          <p:cNvPr id="65544" name="Picture 8">
            <a:extLst>
              <a:ext uri="{FF2B5EF4-FFF2-40B4-BE49-F238E27FC236}">
                <a16:creationId xmlns:a16="http://schemas.microsoft.com/office/drawing/2014/main" id="{178EA4FB-2C3B-1044-A3F3-07B4D74E247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8776" y="1106489"/>
            <a:ext cx="1858963"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9">
            <a:extLst>
              <a:ext uri="{FF2B5EF4-FFF2-40B4-BE49-F238E27FC236}">
                <a16:creationId xmlns:a16="http://schemas.microsoft.com/office/drawing/2014/main" id="{D1AA8619-19A5-234E-81DC-7CAB7AD3731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7263" y="2692400"/>
            <a:ext cx="18208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10">
            <a:extLst>
              <a:ext uri="{FF2B5EF4-FFF2-40B4-BE49-F238E27FC236}">
                <a16:creationId xmlns:a16="http://schemas.microsoft.com/office/drawing/2014/main" id="{9177792F-5092-0D44-BC60-7F011E3F6A96}"/>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0113" y="4289425"/>
            <a:ext cx="188595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1">
            <a:extLst>
              <a:ext uri="{FF2B5EF4-FFF2-40B4-BE49-F238E27FC236}">
                <a16:creationId xmlns:a16="http://schemas.microsoft.com/office/drawing/2014/main" id="{8DDD596A-046F-A847-BCC8-179106B2A98B}"/>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2113" y="2701925"/>
            <a:ext cx="18589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2">
            <a:extLst>
              <a:ext uri="{FF2B5EF4-FFF2-40B4-BE49-F238E27FC236}">
                <a16:creationId xmlns:a16="http://schemas.microsoft.com/office/drawing/2014/main" id="{491B6DEE-41F3-9448-A3C2-9CB1BF3686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9626" y="427355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49" name="Picture 13">
            <a:extLst>
              <a:ext uri="{FF2B5EF4-FFF2-40B4-BE49-F238E27FC236}">
                <a16:creationId xmlns:a16="http://schemas.microsoft.com/office/drawing/2014/main" id="{1685CAD7-AE43-0247-839E-33F6ADF575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4488" y="4287839"/>
            <a:ext cx="1858962" cy="1493837"/>
          </a:xfrm>
          <a:prstGeom prst="rect">
            <a:avLst/>
          </a:prstGeom>
          <a:noFill/>
          <a:extLst>
            <a:ext uri="{909E8E84-426E-40DD-AFC4-6F175D3DCCD1}">
              <a14:hiddenFill xmlns:a14="http://schemas.microsoft.com/office/drawing/2010/main">
                <a:solidFill>
                  <a:srgbClr val="FFFFFF"/>
                </a:solidFill>
              </a14:hiddenFill>
            </a:ext>
          </a:extLst>
        </p:spPr>
      </p:pic>
      <p:pic>
        <p:nvPicPr>
          <p:cNvPr id="65550" name="Picture 14">
            <a:extLst>
              <a:ext uri="{FF2B5EF4-FFF2-40B4-BE49-F238E27FC236}">
                <a16:creationId xmlns:a16="http://schemas.microsoft.com/office/drawing/2014/main" id="{4C92BFBC-286B-724E-A3FB-AF549C3B751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0826" y="427990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51" name="Picture 15">
            <a:extLst>
              <a:ext uri="{FF2B5EF4-FFF2-40B4-BE49-F238E27FC236}">
                <a16:creationId xmlns:a16="http://schemas.microsoft.com/office/drawing/2014/main" id="{C5B26B9D-45C5-3048-B149-1B89DA9547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2726" y="1120775"/>
            <a:ext cx="1858963" cy="149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04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CD6B93-0E0A-114C-B56C-E80FEA621A6B}"/>
              </a:ext>
            </a:extLst>
          </p:cNvPr>
          <p:cNvSpPr>
            <a:spLocks noGrp="1"/>
          </p:cNvSpPr>
          <p:nvPr>
            <p:ph type="sldNum" sz="quarter" idx="12"/>
          </p:nvPr>
        </p:nvSpPr>
        <p:spPr/>
        <p:txBody>
          <a:bodyPr/>
          <a:lstStyle/>
          <a:p>
            <a:fld id="{573C4A11-357C-8949-93E1-B6BFC3CEF14A}" type="slidenum">
              <a:rPr lang="en-US" altLang="en-US"/>
              <a:pPr/>
              <a:t>19</a:t>
            </a:fld>
            <a:endParaRPr lang="en-US" altLang="en-US"/>
          </a:p>
        </p:txBody>
      </p:sp>
      <p:sp>
        <p:nvSpPr>
          <p:cNvPr id="67586" name="Rectangle 2">
            <a:extLst>
              <a:ext uri="{FF2B5EF4-FFF2-40B4-BE49-F238E27FC236}">
                <a16:creationId xmlns:a16="http://schemas.microsoft.com/office/drawing/2014/main" id="{5882A137-7B3A-504E-BDAB-5E4A9B619C4C}"/>
              </a:ext>
            </a:extLst>
          </p:cNvPr>
          <p:cNvSpPr>
            <a:spLocks noGrp="1" noChangeArrowheads="1"/>
          </p:cNvSpPr>
          <p:nvPr>
            <p:ph type="title"/>
          </p:nvPr>
        </p:nvSpPr>
        <p:spPr>
          <a:xfrm>
            <a:off x="1916113" y="290513"/>
            <a:ext cx="8443912" cy="1143000"/>
          </a:xfrm>
        </p:spPr>
        <p:txBody>
          <a:bodyPr/>
          <a:lstStyle/>
          <a:p>
            <a:r>
              <a:rPr lang="en-US" altLang="en-US" sz="3600"/>
              <a:t>Structural Analysis</a:t>
            </a:r>
          </a:p>
        </p:txBody>
      </p:sp>
      <p:sp>
        <p:nvSpPr>
          <p:cNvPr id="67587" name="Rectangle 3">
            <a:extLst>
              <a:ext uri="{FF2B5EF4-FFF2-40B4-BE49-F238E27FC236}">
                <a16:creationId xmlns:a16="http://schemas.microsoft.com/office/drawing/2014/main" id="{D73F429E-2728-E049-BDDF-B915452BB52A}"/>
              </a:ext>
            </a:extLst>
          </p:cNvPr>
          <p:cNvSpPr>
            <a:spLocks noGrp="1" noChangeArrowheads="1"/>
          </p:cNvSpPr>
          <p:nvPr>
            <p:ph type="body" idx="1"/>
          </p:nvPr>
        </p:nvSpPr>
        <p:spPr>
          <a:xfrm>
            <a:off x="1752600" y="1752600"/>
            <a:ext cx="8686800" cy="4038600"/>
          </a:xfrm>
        </p:spPr>
        <p:txBody>
          <a:bodyPr/>
          <a:lstStyle/>
          <a:p>
            <a:r>
              <a:rPr lang="en-US" altLang="en-US" sz="2400"/>
              <a:t>Are there low dimensional representations for a set of OD flows?</a:t>
            </a:r>
          </a:p>
          <a:p>
            <a:endParaRPr lang="en-US" altLang="en-US" sz="2400"/>
          </a:p>
          <a:p>
            <a:r>
              <a:rPr lang="en-US" altLang="en-US" sz="2400"/>
              <a:t>Do OD flows share common features?</a:t>
            </a:r>
          </a:p>
          <a:p>
            <a:endParaRPr lang="en-US" altLang="en-US" sz="2400"/>
          </a:p>
          <a:p>
            <a:r>
              <a:rPr lang="en-US" altLang="en-US" sz="2400"/>
              <a:t>What do the features look like?</a:t>
            </a:r>
          </a:p>
          <a:p>
            <a:endParaRPr lang="en-US" altLang="en-US" sz="2400"/>
          </a:p>
          <a:p>
            <a:r>
              <a:rPr lang="en-US" altLang="en-US" sz="2400"/>
              <a:t>Can we get a high-level understanding of a set of OD flows in terms of these features?</a:t>
            </a:r>
          </a:p>
        </p:txBody>
      </p:sp>
    </p:spTree>
    <p:extLst>
      <p:ext uri="{BB962C8B-B14F-4D97-AF65-F5344CB8AC3E}">
        <p14:creationId xmlns:p14="http://schemas.microsoft.com/office/powerpoint/2010/main" val="252694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B533-4EC3-0941-90EF-DE1ABDB433E4}"/>
              </a:ext>
            </a:extLst>
          </p:cNvPr>
          <p:cNvSpPr>
            <a:spLocks noGrp="1"/>
          </p:cNvSpPr>
          <p:nvPr>
            <p:ph type="title"/>
          </p:nvPr>
        </p:nvSpPr>
        <p:spPr/>
        <p:txBody>
          <a:bodyPr/>
          <a:lstStyle/>
          <a:p>
            <a:r>
              <a:rPr lang="en-US" dirty="0"/>
              <a:t>What is Principal Component Analysis (PCA)?</a:t>
            </a:r>
          </a:p>
        </p:txBody>
      </p:sp>
      <p:sp>
        <p:nvSpPr>
          <p:cNvPr id="3" name="Content Placeholder 2">
            <a:extLst>
              <a:ext uri="{FF2B5EF4-FFF2-40B4-BE49-F238E27FC236}">
                <a16:creationId xmlns:a16="http://schemas.microsoft.com/office/drawing/2014/main" id="{FC298E33-D26C-B847-81D6-C94A314E9ABB}"/>
              </a:ext>
            </a:extLst>
          </p:cNvPr>
          <p:cNvSpPr>
            <a:spLocks noGrp="1"/>
          </p:cNvSpPr>
          <p:nvPr>
            <p:ph idx="1"/>
          </p:nvPr>
        </p:nvSpPr>
        <p:spPr/>
        <p:txBody>
          <a:bodyPr>
            <a:normAutofit/>
          </a:bodyPr>
          <a:lstStyle/>
          <a:p>
            <a:r>
              <a:rPr lang="en-US" dirty="0"/>
              <a:t>Each data point can be represented as a </a:t>
            </a:r>
            <a:r>
              <a:rPr lang="en-US" b="1" dirty="0">
                <a:solidFill>
                  <a:srgbClr val="C00000"/>
                </a:solidFill>
              </a:rPr>
              <a:t>linear combination of vectors/features</a:t>
            </a:r>
            <a:r>
              <a:rPr lang="en-US" dirty="0"/>
              <a:t>.</a:t>
            </a:r>
          </a:p>
          <a:p>
            <a:endParaRPr lang="en-US" dirty="0"/>
          </a:p>
          <a:p>
            <a:r>
              <a:rPr lang="en-US" dirty="0"/>
              <a:t>PCA changes the set of component vectors to align in the directions that capture the most variance.</a:t>
            </a:r>
          </a:p>
          <a:p>
            <a:pPr lvl="1"/>
            <a:r>
              <a:rPr lang="en-US" dirty="0"/>
              <a:t>Principal components are linear combinations of the original vectors</a:t>
            </a:r>
          </a:p>
          <a:p>
            <a:pPr lvl="1"/>
            <a:r>
              <a:rPr lang="en-US" dirty="0"/>
              <a:t>Importance of principal components represented by “loading” vector.</a:t>
            </a:r>
          </a:p>
          <a:p>
            <a:pPr lvl="1"/>
            <a:endParaRPr lang="en-US" dirty="0"/>
          </a:p>
          <a:p>
            <a:r>
              <a:rPr lang="en-US" dirty="0"/>
              <a:t>In linear algebra terms, it is a </a:t>
            </a:r>
            <a:r>
              <a:rPr lang="en-US" b="1" dirty="0">
                <a:solidFill>
                  <a:srgbClr val="C00000"/>
                </a:solidFill>
              </a:rPr>
              <a:t>“change in basis”</a:t>
            </a:r>
            <a:r>
              <a:rPr lang="en-US" dirty="0"/>
              <a:t>.</a:t>
            </a:r>
          </a:p>
        </p:txBody>
      </p:sp>
    </p:spTree>
    <p:extLst>
      <p:ext uri="{BB962C8B-B14F-4D97-AF65-F5344CB8AC3E}">
        <p14:creationId xmlns:p14="http://schemas.microsoft.com/office/powerpoint/2010/main" val="36701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a:extLst>
              <a:ext uri="{FF2B5EF4-FFF2-40B4-BE49-F238E27FC236}">
                <a16:creationId xmlns:a16="http://schemas.microsoft.com/office/drawing/2014/main" id="{E9816A67-8187-D64D-9E3E-BB52DF8172E1}"/>
              </a:ext>
            </a:extLst>
          </p:cNvPr>
          <p:cNvSpPr>
            <a:spLocks noGrp="1"/>
          </p:cNvSpPr>
          <p:nvPr>
            <p:ph type="sldNum" sz="quarter" idx="12"/>
          </p:nvPr>
        </p:nvSpPr>
        <p:spPr/>
        <p:txBody>
          <a:bodyPr/>
          <a:lstStyle/>
          <a:p>
            <a:fld id="{175F510E-D33A-7C4E-A061-963E58A40CAD}" type="slidenum">
              <a:rPr lang="en-US" altLang="en-US"/>
              <a:pPr/>
              <a:t>20</a:t>
            </a:fld>
            <a:endParaRPr lang="en-US" altLang="en-US"/>
          </a:p>
        </p:txBody>
      </p:sp>
      <p:sp>
        <p:nvSpPr>
          <p:cNvPr id="69634" name="Line 2">
            <a:extLst>
              <a:ext uri="{FF2B5EF4-FFF2-40B4-BE49-F238E27FC236}">
                <a16:creationId xmlns:a16="http://schemas.microsoft.com/office/drawing/2014/main" id="{E7014250-D372-9A4A-B53D-D3582C9526A2}"/>
              </a:ext>
            </a:extLst>
          </p:cNvPr>
          <p:cNvSpPr>
            <a:spLocks noChangeShapeType="1"/>
          </p:cNvSpPr>
          <p:nvPr/>
        </p:nvSpPr>
        <p:spPr bwMode="auto">
          <a:xfrm>
            <a:off x="3810000" y="3870325"/>
            <a:ext cx="0" cy="1600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5" name="Line 3">
            <a:extLst>
              <a:ext uri="{FF2B5EF4-FFF2-40B4-BE49-F238E27FC236}">
                <a16:creationId xmlns:a16="http://schemas.microsoft.com/office/drawing/2014/main" id="{4F0983BD-4130-4041-BC95-8D084E941EB7}"/>
              </a:ext>
            </a:extLst>
          </p:cNvPr>
          <p:cNvSpPr>
            <a:spLocks noChangeShapeType="1"/>
          </p:cNvSpPr>
          <p:nvPr/>
        </p:nvSpPr>
        <p:spPr bwMode="auto">
          <a:xfrm flipH="1">
            <a:off x="2209800" y="3794125"/>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6" name="Rectangle 4">
            <a:extLst>
              <a:ext uri="{FF2B5EF4-FFF2-40B4-BE49-F238E27FC236}">
                <a16:creationId xmlns:a16="http://schemas.microsoft.com/office/drawing/2014/main" id="{37AA6705-6244-C947-B7E7-E9A8B7BF1E93}"/>
              </a:ext>
            </a:extLst>
          </p:cNvPr>
          <p:cNvSpPr>
            <a:spLocks noGrp="1" noChangeArrowheads="1"/>
          </p:cNvSpPr>
          <p:nvPr>
            <p:ph type="title"/>
          </p:nvPr>
        </p:nvSpPr>
        <p:spPr>
          <a:xfrm>
            <a:off x="1752600" y="304800"/>
            <a:ext cx="8839200" cy="1143000"/>
          </a:xfrm>
        </p:spPr>
        <p:txBody>
          <a:bodyPr/>
          <a:lstStyle/>
          <a:p>
            <a:r>
              <a:rPr lang="en-US" altLang="en-US"/>
              <a:t>Principal Component Analysis</a:t>
            </a:r>
          </a:p>
        </p:txBody>
      </p:sp>
      <p:sp>
        <p:nvSpPr>
          <p:cNvPr id="69637" name="Rectangle 5">
            <a:extLst>
              <a:ext uri="{FF2B5EF4-FFF2-40B4-BE49-F238E27FC236}">
                <a16:creationId xmlns:a16="http://schemas.microsoft.com/office/drawing/2014/main" id="{26992AD4-616A-834D-A7CE-57904B4B895A}"/>
              </a:ext>
            </a:extLst>
          </p:cNvPr>
          <p:cNvSpPr>
            <a:spLocks noChangeArrowheads="1"/>
          </p:cNvSpPr>
          <p:nvPr/>
        </p:nvSpPr>
        <p:spPr bwMode="auto">
          <a:xfrm>
            <a:off x="1828800" y="1752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solidFill>
                  <a:schemeClr val="accent2"/>
                </a:solidFill>
              </a:rPr>
              <a:t>Coordinate transformation method</a:t>
            </a:r>
          </a:p>
        </p:txBody>
      </p:sp>
      <p:sp>
        <p:nvSpPr>
          <p:cNvPr id="69638" name="Line 6">
            <a:extLst>
              <a:ext uri="{FF2B5EF4-FFF2-40B4-BE49-F238E27FC236}">
                <a16:creationId xmlns:a16="http://schemas.microsoft.com/office/drawing/2014/main" id="{5D5F58BA-9083-1045-B2CC-E236D9184A62}"/>
              </a:ext>
            </a:extLst>
          </p:cNvPr>
          <p:cNvSpPr>
            <a:spLocks noChangeShapeType="1"/>
          </p:cNvSpPr>
          <p:nvPr/>
        </p:nvSpPr>
        <p:spPr bwMode="auto">
          <a:xfrm>
            <a:off x="2162175" y="3179764"/>
            <a:ext cx="0" cy="23145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9" name="Line 7">
            <a:extLst>
              <a:ext uri="{FF2B5EF4-FFF2-40B4-BE49-F238E27FC236}">
                <a16:creationId xmlns:a16="http://schemas.microsoft.com/office/drawing/2014/main" id="{C90D53DC-6211-2D4A-9A7B-3B20F02EF469}"/>
              </a:ext>
            </a:extLst>
          </p:cNvPr>
          <p:cNvSpPr>
            <a:spLocks noChangeShapeType="1"/>
          </p:cNvSpPr>
          <p:nvPr/>
        </p:nvSpPr>
        <p:spPr bwMode="auto">
          <a:xfrm flipV="1">
            <a:off x="2162176" y="5470526"/>
            <a:ext cx="2562225" cy="23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WordArt 8">
            <a:extLst>
              <a:ext uri="{FF2B5EF4-FFF2-40B4-BE49-F238E27FC236}">
                <a16:creationId xmlns:a16="http://schemas.microsoft.com/office/drawing/2014/main" id="{B394ED94-6D7E-ED4D-8D73-6EBF5B1D0DA8}"/>
              </a:ext>
            </a:extLst>
          </p:cNvPr>
          <p:cNvSpPr>
            <a:spLocks noChangeArrowheads="1" noChangeShapeType="1" noTextEdit="1"/>
          </p:cNvSpPr>
          <p:nvPr/>
        </p:nvSpPr>
        <p:spPr bwMode="auto">
          <a:xfrm>
            <a:off x="3810001" y="5546725"/>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x1</a:t>
            </a:r>
          </a:p>
        </p:txBody>
      </p:sp>
      <p:sp>
        <p:nvSpPr>
          <p:cNvPr id="69641" name="WordArt 9">
            <a:extLst>
              <a:ext uri="{FF2B5EF4-FFF2-40B4-BE49-F238E27FC236}">
                <a16:creationId xmlns:a16="http://schemas.microsoft.com/office/drawing/2014/main" id="{20F770B9-E7E3-1D48-904A-C0AFDA46B723}"/>
              </a:ext>
            </a:extLst>
          </p:cNvPr>
          <p:cNvSpPr>
            <a:spLocks noChangeArrowheads="1" noChangeShapeType="1" noTextEdit="1"/>
          </p:cNvSpPr>
          <p:nvPr/>
        </p:nvSpPr>
        <p:spPr bwMode="auto">
          <a:xfrm>
            <a:off x="1981201" y="3717925"/>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x2</a:t>
            </a:r>
          </a:p>
        </p:txBody>
      </p:sp>
      <p:sp>
        <p:nvSpPr>
          <p:cNvPr id="69642" name="Oval 10">
            <a:extLst>
              <a:ext uri="{FF2B5EF4-FFF2-40B4-BE49-F238E27FC236}">
                <a16:creationId xmlns:a16="http://schemas.microsoft.com/office/drawing/2014/main" id="{EA092746-B34F-A048-9800-1B87B690EEA6}"/>
              </a:ext>
            </a:extLst>
          </p:cNvPr>
          <p:cNvSpPr>
            <a:spLocks noChangeArrowheads="1"/>
          </p:cNvSpPr>
          <p:nvPr/>
        </p:nvSpPr>
        <p:spPr bwMode="auto">
          <a:xfrm rot="19478134">
            <a:off x="2620964" y="3854451"/>
            <a:ext cx="2001837" cy="982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Line 11">
            <a:extLst>
              <a:ext uri="{FF2B5EF4-FFF2-40B4-BE49-F238E27FC236}">
                <a16:creationId xmlns:a16="http://schemas.microsoft.com/office/drawing/2014/main" id="{F071DA98-C55C-D344-81E1-4281E15350A1}"/>
              </a:ext>
            </a:extLst>
          </p:cNvPr>
          <p:cNvSpPr>
            <a:spLocks noChangeShapeType="1"/>
          </p:cNvSpPr>
          <p:nvPr/>
        </p:nvSpPr>
        <p:spPr bwMode="auto">
          <a:xfrm rot="19478134">
            <a:off x="2401888" y="4286250"/>
            <a:ext cx="260191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Oval 12">
            <a:extLst>
              <a:ext uri="{FF2B5EF4-FFF2-40B4-BE49-F238E27FC236}">
                <a16:creationId xmlns:a16="http://schemas.microsoft.com/office/drawing/2014/main" id="{C5BAE335-E923-B947-AAB4-28F9BF18D20C}"/>
              </a:ext>
            </a:extLst>
          </p:cNvPr>
          <p:cNvSpPr>
            <a:spLocks noChangeArrowheads="1"/>
          </p:cNvSpPr>
          <p:nvPr/>
        </p:nvSpPr>
        <p:spPr bwMode="auto">
          <a:xfrm rot="19478134">
            <a:off x="3759201" y="3802063"/>
            <a:ext cx="66675" cy="698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WordArt 13">
            <a:extLst>
              <a:ext uri="{FF2B5EF4-FFF2-40B4-BE49-F238E27FC236}">
                <a16:creationId xmlns:a16="http://schemas.microsoft.com/office/drawing/2014/main" id="{CEA51819-877D-D549-B42F-85A39E1034C9}"/>
              </a:ext>
            </a:extLst>
          </p:cNvPr>
          <p:cNvSpPr>
            <a:spLocks noChangeArrowheads="1" noChangeShapeType="1" noTextEdit="1"/>
          </p:cNvSpPr>
          <p:nvPr/>
        </p:nvSpPr>
        <p:spPr bwMode="auto">
          <a:xfrm rot="19478134">
            <a:off x="4016375" y="4124326"/>
            <a:ext cx="115888"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46" name="WordArt 14">
            <a:extLst>
              <a:ext uri="{FF2B5EF4-FFF2-40B4-BE49-F238E27FC236}">
                <a16:creationId xmlns:a16="http://schemas.microsoft.com/office/drawing/2014/main" id="{F89195E0-A5F1-B242-8086-44F0116A8CD5}"/>
              </a:ext>
            </a:extLst>
          </p:cNvPr>
          <p:cNvSpPr>
            <a:spLocks noChangeArrowheads="1" noChangeShapeType="1" noTextEdit="1"/>
          </p:cNvSpPr>
          <p:nvPr/>
        </p:nvSpPr>
        <p:spPr bwMode="auto">
          <a:xfrm rot="19478134">
            <a:off x="3241676" y="4071938"/>
            <a:ext cx="117475"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47" name="WordArt 15">
            <a:extLst>
              <a:ext uri="{FF2B5EF4-FFF2-40B4-BE49-F238E27FC236}">
                <a16:creationId xmlns:a16="http://schemas.microsoft.com/office/drawing/2014/main" id="{9D73C13D-FE1A-A74B-9430-2CCF180C31D1}"/>
              </a:ext>
            </a:extLst>
          </p:cNvPr>
          <p:cNvSpPr>
            <a:spLocks noChangeArrowheads="1" noChangeShapeType="1" noTextEdit="1"/>
          </p:cNvSpPr>
          <p:nvPr/>
        </p:nvSpPr>
        <p:spPr bwMode="auto">
          <a:xfrm>
            <a:off x="4830763" y="3319463"/>
            <a:ext cx="207962"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48" name="WordArt 16">
            <a:extLst>
              <a:ext uri="{FF2B5EF4-FFF2-40B4-BE49-F238E27FC236}">
                <a16:creationId xmlns:a16="http://schemas.microsoft.com/office/drawing/2014/main" id="{214D1E6E-B2F1-AF4F-9636-ECB1C9F2D4EB}"/>
              </a:ext>
            </a:extLst>
          </p:cNvPr>
          <p:cNvSpPr>
            <a:spLocks noChangeArrowheads="1" noChangeShapeType="1" noTextEdit="1"/>
          </p:cNvSpPr>
          <p:nvPr/>
        </p:nvSpPr>
        <p:spPr bwMode="auto">
          <a:xfrm>
            <a:off x="2962275" y="3108325"/>
            <a:ext cx="209550"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49" name="Line 17">
            <a:extLst>
              <a:ext uri="{FF2B5EF4-FFF2-40B4-BE49-F238E27FC236}">
                <a16:creationId xmlns:a16="http://schemas.microsoft.com/office/drawing/2014/main" id="{6D774880-67ED-3042-8C43-22F8C1413943}"/>
              </a:ext>
            </a:extLst>
          </p:cNvPr>
          <p:cNvSpPr>
            <a:spLocks noChangeShapeType="1"/>
          </p:cNvSpPr>
          <p:nvPr/>
        </p:nvSpPr>
        <p:spPr bwMode="auto">
          <a:xfrm rot="2010439">
            <a:off x="7380288" y="3032125"/>
            <a:ext cx="0" cy="19177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0" name="Line 18">
            <a:extLst>
              <a:ext uri="{FF2B5EF4-FFF2-40B4-BE49-F238E27FC236}">
                <a16:creationId xmlns:a16="http://schemas.microsoft.com/office/drawing/2014/main" id="{9B006CBE-34A1-834D-8FBF-E81055F2233A}"/>
              </a:ext>
            </a:extLst>
          </p:cNvPr>
          <p:cNvSpPr>
            <a:spLocks noChangeShapeType="1"/>
          </p:cNvSpPr>
          <p:nvPr/>
        </p:nvSpPr>
        <p:spPr bwMode="auto">
          <a:xfrm rot="2010439">
            <a:off x="6642100" y="5461000"/>
            <a:ext cx="2438400" cy="190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WordArt 19">
            <a:extLst>
              <a:ext uri="{FF2B5EF4-FFF2-40B4-BE49-F238E27FC236}">
                <a16:creationId xmlns:a16="http://schemas.microsoft.com/office/drawing/2014/main" id="{5EDAB838-AC7F-8846-94EC-4BEBCF7957B5}"/>
              </a:ext>
            </a:extLst>
          </p:cNvPr>
          <p:cNvSpPr>
            <a:spLocks noChangeArrowheads="1" noChangeShapeType="1" noTextEdit="1"/>
          </p:cNvSpPr>
          <p:nvPr/>
        </p:nvSpPr>
        <p:spPr bwMode="auto">
          <a:xfrm rot="2010439">
            <a:off x="8121650" y="5738813"/>
            <a:ext cx="69850"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x1</a:t>
            </a:r>
          </a:p>
        </p:txBody>
      </p:sp>
      <p:sp>
        <p:nvSpPr>
          <p:cNvPr id="69652" name="WordArt 20">
            <a:extLst>
              <a:ext uri="{FF2B5EF4-FFF2-40B4-BE49-F238E27FC236}">
                <a16:creationId xmlns:a16="http://schemas.microsoft.com/office/drawing/2014/main" id="{EDCE0942-43C8-BB48-A2E4-B870E908E4D0}"/>
              </a:ext>
            </a:extLst>
          </p:cNvPr>
          <p:cNvSpPr>
            <a:spLocks noChangeArrowheads="1" noChangeShapeType="1" noTextEdit="1"/>
          </p:cNvSpPr>
          <p:nvPr/>
        </p:nvSpPr>
        <p:spPr bwMode="auto">
          <a:xfrm rot="2010439">
            <a:off x="7423150" y="3533776"/>
            <a:ext cx="69850"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x2</a:t>
            </a:r>
          </a:p>
        </p:txBody>
      </p:sp>
      <p:sp>
        <p:nvSpPr>
          <p:cNvPr id="69653" name="Oval 21">
            <a:extLst>
              <a:ext uri="{FF2B5EF4-FFF2-40B4-BE49-F238E27FC236}">
                <a16:creationId xmlns:a16="http://schemas.microsoft.com/office/drawing/2014/main" id="{C728AE7C-5E64-6E49-84D0-36F9EF93DA1B}"/>
              </a:ext>
            </a:extLst>
          </p:cNvPr>
          <p:cNvSpPr>
            <a:spLocks noChangeArrowheads="1"/>
          </p:cNvSpPr>
          <p:nvPr/>
        </p:nvSpPr>
        <p:spPr bwMode="auto">
          <a:xfrm rot="21488573">
            <a:off x="7570789" y="4341814"/>
            <a:ext cx="1862137" cy="81438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4" name="Line 22">
            <a:extLst>
              <a:ext uri="{FF2B5EF4-FFF2-40B4-BE49-F238E27FC236}">
                <a16:creationId xmlns:a16="http://schemas.microsoft.com/office/drawing/2014/main" id="{FEECCF3C-990C-ED4E-9A38-1E1C9972669F}"/>
              </a:ext>
            </a:extLst>
          </p:cNvPr>
          <p:cNvSpPr>
            <a:spLocks noChangeShapeType="1"/>
          </p:cNvSpPr>
          <p:nvPr/>
        </p:nvSpPr>
        <p:spPr bwMode="auto">
          <a:xfrm rot="21488573">
            <a:off x="8499475" y="3760788"/>
            <a:ext cx="0" cy="186055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23">
            <a:extLst>
              <a:ext uri="{FF2B5EF4-FFF2-40B4-BE49-F238E27FC236}">
                <a16:creationId xmlns:a16="http://schemas.microsoft.com/office/drawing/2014/main" id="{36DBE7DD-1422-CC44-A478-8F23829F6D71}"/>
              </a:ext>
            </a:extLst>
          </p:cNvPr>
          <p:cNvSpPr>
            <a:spLocks noChangeShapeType="1"/>
          </p:cNvSpPr>
          <p:nvPr/>
        </p:nvSpPr>
        <p:spPr bwMode="auto">
          <a:xfrm rot="21488573">
            <a:off x="7383464" y="4748213"/>
            <a:ext cx="2255837" cy="25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Oval 24">
            <a:extLst>
              <a:ext uri="{FF2B5EF4-FFF2-40B4-BE49-F238E27FC236}">
                <a16:creationId xmlns:a16="http://schemas.microsoft.com/office/drawing/2014/main" id="{E6E3BD24-E6CB-BA41-9584-A8787C03810C}"/>
              </a:ext>
            </a:extLst>
          </p:cNvPr>
          <p:cNvSpPr>
            <a:spLocks noChangeArrowheads="1"/>
          </p:cNvSpPr>
          <p:nvPr/>
        </p:nvSpPr>
        <p:spPr bwMode="auto">
          <a:xfrm rot="21488573">
            <a:off x="8864601" y="4446588"/>
            <a:ext cx="61913" cy="57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WordArt 25">
            <a:extLst>
              <a:ext uri="{FF2B5EF4-FFF2-40B4-BE49-F238E27FC236}">
                <a16:creationId xmlns:a16="http://schemas.microsoft.com/office/drawing/2014/main" id="{AE9B3D6B-7C35-8048-B6AB-85F7CD16E9BA}"/>
              </a:ext>
            </a:extLst>
          </p:cNvPr>
          <p:cNvSpPr>
            <a:spLocks noChangeArrowheads="1" noChangeShapeType="1" noTextEdit="1"/>
          </p:cNvSpPr>
          <p:nvPr/>
        </p:nvSpPr>
        <p:spPr bwMode="auto">
          <a:xfrm rot="21488573">
            <a:off x="8877300" y="4794250"/>
            <a:ext cx="107950" cy="1095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58" name="WordArt 26">
            <a:extLst>
              <a:ext uri="{FF2B5EF4-FFF2-40B4-BE49-F238E27FC236}">
                <a16:creationId xmlns:a16="http://schemas.microsoft.com/office/drawing/2014/main" id="{4A10B0CA-7370-474E-A160-8A76D433271D}"/>
              </a:ext>
            </a:extLst>
          </p:cNvPr>
          <p:cNvSpPr>
            <a:spLocks noChangeArrowheads="1" noChangeShapeType="1" noTextEdit="1"/>
          </p:cNvSpPr>
          <p:nvPr/>
        </p:nvSpPr>
        <p:spPr bwMode="auto">
          <a:xfrm rot="21488573">
            <a:off x="8305800" y="4405314"/>
            <a:ext cx="109538" cy="10953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59" name="WordArt 27">
            <a:extLst>
              <a:ext uri="{FF2B5EF4-FFF2-40B4-BE49-F238E27FC236}">
                <a16:creationId xmlns:a16="http://schemas.microsoft.com/office/drawing/2014/main" id="{C8390E25-38F4-C548-84D3-76F752FA40CD}"/>
              </a:ext>
            </a:extLst>
          </p:cNvPr>
          <p:cNvSpPr>
            <a:spLocks noChangeArrowheads="1" noChangeShapeType="1" noTextEdit="1"/>
          </p:cNvSpPr>
          <p:nvPr/>
        </p:nvSpPr>
        <p:spPr bwMode="auto">
          <a:xfrm>
            <a:off x="9793289" y="4621214"/>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60" name="WordArt 28">
            <a:extLst>
              <a:ext uri="{FF2B5EF4-FFF2-40B4-BE49-F238E27FC236}">
                <a16:creationId xmlns:a16="http://schemas.microsoft.com/office/drawing/2014/main" id="{0882D264-F98B-BC49-BBD4-481A469749AD}"/>
              </a:ext>
            </a:extLst>
          </p:cNvPr>
          <p:cNvSpPr>
            <a:spLocks noChangeArrowheads="1" noChangeShapeType="1" noTextEdit="1"/>
          </p:cNvSpPr>
          <p:nvPr/>
        </p:nvSpPr>
        <p:spPr bwMode="auto">
          <a:xfrm>
            <a:off x="8497889" y="3554414"/>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61" name="Line 29">
            <a:extLst>
              <a:ext uri="{FF2B5EF4-FFF2-40B4-BE49-F238E27FC236}">
                <a16:creationId xmlns:a16="http://schemas.microsoft.com/office/drawing/2014/main" id="{79FF66A5-B2D5-F945-A2D0-A243704F6273}"/>
              </a:ext>
            </a:extLst>
          </p:cNvPr>
          <p:cNvSpPr>
            <a:spLocks noChangeShapeType="1"/>
          </p:cNvSpPr>
          <p:nvPr/>
        </p:nvSpPr>
        <p:spPr bwMode="auto">
          <a:xfrm flipH="1">
            <a:off x="8534400" y="4479925"/>
            <a:ext cx="304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2" name="Line 30">
            <a:extLst>
              <a:ext uri="{FF2B5EF4-FFF2-40B4-BE49-F238E27FC236}">
                <a16:creationId xmlns:a16="http://schemas.microsoft.com/office/drawing/2014/main" id="{D9712316-6C9F-E146-A95F-CEB313C9D6AF}"/>
              </a:ext>
            </a:extLst>
          </p:cNvPr>
          <p:cNvSpPr>
            <a:spLocks noChangeShapeType="1"/>
          </p:cNvSpPr>
          <p:nvPr/>
        </p:nvSpPr>
        <p:spPr bwMode="auto">
          <a:xfrm>
            <a:off x="8915400" y="4556125"/>
            <a:ext cx="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3" name="Rectangle 31">
            <a:extLst>
              <a:ext uri="{FF2B5EF4-FFF2-40B4-BE49-F238E27FC236}">
                <a16:creationId xmlns:a16="http://schemas.microsoft.com/office/drawing/2014/main" id="{564E20B7-866D-AC42-8899-765A71B371FA}"/>
              </a:ext>
            </a:extLst>
          </p:cNvPr>
          <p:cNvSpPr>
            <a:spLocks noChangeArrowheads="1"/>
          </p:cNvSpPr>
          <p:nvPr/>
        </p:nvSpPr>
        <p:spPr bwMode="auto">
          <a:xfrm>
            <a:off x="2438400" y="2422525"/>
            <a:ext cx="14386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accent2"/>
                </a:solidFill>
              </a:rPr>
              <a:t>Original Data</a:t>
            </a:r>
          </a:p>
        </p:txBody>
      </p:sp>
      <p:sp>
        <p:nvSpPr>
          <p:cNvPr id="69664" name="Rectangle 32">
            <a:extLst>
              <a:ext uri="{FF2B5EF4-FFF2-40B4-BE49-F238E27FC236}">
                <a16:creationId xmlns:a16="http://schemas.microsoft.com/office/drawing/2014/main" id="{CBB2AD00-33C6-1944-9CDF-4C2BA3DD9B2F}"/>
              </a:ext>
            </a:extLst>
          </p:cNvPr>
          <p:cNvSpPr>
            <a:spLocks noChangeArrowheads="1"/>
          </p:cNvSpPr>
          <p:nvPr/>
        </p:nvSpPr>
        <p:spPr bwMode="auto">
          <a:xfrm>
            <a:off x="7696201" y="2422525"/>
            <a:ext cx="18940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Transformed Data</a:t>
            </a:r>
          </a:p>
        </p:txBody>
      </p:sp>
      <p:sp>
        <p:nvSpPr>
          <p:cNvPr id="69665" name="Line 33">
            <a:extLst>
              <a:ext uri="{FF2B5EF4-FFF2-40B4-BE49-F238E27FC236}">
                <a16:creationId xmlns:a16="http://schemas.microsoft.com/office/drawing/2014/main" id="{C62DA3A3-1D7A-B445-B53D-14A639083640}"/>
              </a:ext>
            </a:extLst>
          </p:cNvPr>
          <p:cNvSpPr>
            <a:spLocks noChangeShapeType="1"/>
          </p:cNvSpPr>
          <p:nvPr/>
        </p:nvSpPr>
        <p:spPr bwMode="auto">
          <a:xfrm rot="19478134">
            <a:off x="3579813" y="3167064"/>
            <a:ext cx="0" cy="22447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6" name="AutoShape 34">
            <a:extLst>
              <a:ext uri="{FF2B5EF4-FFF2-40B4-BE49-F238E27FC236}">
                <a16:creationId xmlns:a16="http://schemas.microsoft.com/office/drawing/2014/main" id="{7369A50E-5F35-6C49-9D8B-38D0A8A2F10A}"/>
              </a:ext>
            </a:extLst>
          </p:cNvPr>
          <p:cNvSpPr>
            <a:spLocks noChangeArrowheads="1"/>
          </p:cNvSpPr>
          <p:nvPr/>
        </p:nvSpPr>
        <p:spPr bwMode="auto">
          <a:xfrm>
            <a:off x="5791200" y="6308725"/>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7" name="AutoShape 35">
            <a:extLst>
              <a:ext uri="{FF2B5EF4-FFF2-40B4-BE49-F238E27FC236}">
                <a16:creationId xmlns:a16="http://schemas.microsoft.com/office/drawing/2014/main" id="{71332016-BC5E-574C-BA68-086910C6689A}"/>
              </a:ext>
            </a:extLst>
          </p:cNvPr>
          <p:cNvSpPr>
            <a:spLocks noChangeArrowheads="1"/>
          </p:cNvSpPr>
          <p:nvPr/>
        </p:nvSpPr>
        <p:spPr bwMode="auto">
          <a:xfrm>
            <a:off x="5791200" y="4022725"/>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68" name="Group 36">
            <a:extLst>
              <a:ext uri="{FF2B5EF4-FFF2-40B4-BE49-F238E27FC236}">
                <a16:creationId xmlns:a16="http://schemas.microsoft.com/office/drawing/2014/main" id="{9A0EF109-E53B-A84B-8807-E629F6173B21}"/>
              </a:ext>
            </a:extLst>
          </p:cNvPr>
          <p:cNvGrpSpPr>
            <a:grpSpLocks/>
          </p:cNvGrpSpPr>
          <p:nvPr/>
        </p:nvGrpSpPr>
        <p:grpSpPr bwMode="auto">
          <a:xfrm>
            <a:off x="4191000" y="6308726"/>
            <a:ext cx="1219200" cy="396875"/>
            <a:chOff x="1440" y="3504"/>
            <a:chExt cx="768" cy="250"/>
          </a:xfrm>
        </p:grpSpPr>
        <p:sp>
          <p:nvSpPr>
            <p:cNvPr id="69669" name="Rectangle 37">
              <a:extLst>
                <a:ext uri="{FF2B5EF4-FFF2-40B4-BE49-F238E27FC236}">
                  <a16:creationId xmlns:a16="http://schemas.microsoft.com/office/drawing/2014/main" id="{FB9EC51E-F6BA-9647-8557-8F4B72251305}"/>
                </a:ext>
              </a:extLst>
            </p:cNvPr>
            <p:cNvSpPr>
              <a:spLocks noChangeArrowheads="1"/>
            </p:cNvSpPr>
            <p:nvPr/>
          </p:nvSpPr>
          <p:spPr bwMode="auto">
            <a:xfrm>
              <a:off x="1488" y="350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accent2"/>
                  </a:solidFill>
                </a:rPr>
                <a:t>x1 , x2</a:t>
              </a:r>
            </a:p>
          </p:txBody>
        </p:sp>
        <p:grpSp>
          <p:nvGrpSpPr>
            <p:cNvPr id="69670" name="Group 38">
              <a:extLst>
                <a:ext uri="{FF2B5EF4-FFF2-40B4-BE49-F238E27FC236}">
                  <a16:creationId xmlns:a16="http://schemas.microsoft.com/office/drawing/2014/main" id="{2ED829B0-9EEE-674B-96FD-DDA0BDAB2418}"/>
                </a:ext>
              </a:extLst>
            </p:cNvPr>
            <p:cNvGrpSpPr>
              <a:grpSpLocks/>
            </p:cNvGrpSpPr>
            <p:nvPr/>
          </p:nvGrpSpPr>
          <p:grpSpPr bwMode="auto">
            <a:xfrm>
              <a:off x="1440" y="3504"/>
              <a:ext cx="48" cy="240"/>
              <a:chOff x="816" y="3072"/>
              <a:chExt cx="48" cy="384"/>
            </a:xfrm>
          </p:grpSpPr>
          <p:sp>
            <p:nvSpPr>
              <p:cNvPr id="69671" name="Line 39">
                <a:extLst>
                  <a:ext uri="{FF2B5EF4-FFF2-40B4-BE49-F238E27FC236}">
                    <a16:creationId xmlns:a16="http://schemas.microsoft.com/office/drawing/2014/main" id="{B4A8D027-BDDC-6745-8091-EAD8C48C7043}"/>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2" name="Line 40">
                <a:extLst>
                  <a:ext uri="{FF2B5EF4-FFF2-40B4-BE49-F238E27FC236}">
                    <a16:creationId xmlns:a16="http://schemas.microsoft.com/office/drawing/2014/main" id="{6A3FD7A0-39A9-5E42-85A9-87FC551A6DE5}"/>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3" name="Line 41">
                <a:extLst>
                  <a:ext uri="{FF2B5EF4-FFF2-40B4-BE49-F238E27FC236}">
                    <a16:creationId xmlns:a16="http://schemas.microsoft.com/office/drawing/2014/main" id="{D1DC7581-14EB-4E45-B36F-F240572777AF}"/>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74" name="Group 42">
              <a:extLst>
                <a:ext uri="{FF2B5EF4-FFF2-40B4-BE49-F238E27FC236}">
                  <a16:creationId xmlns:a16="http://schemas.microsoft.com/office/drawing/2014/main" id="{44E2E248-2432-2C46-AFE0-BB5D25E1C998}"/>
                </a:ext>
              </a:extLst>
            </p:cNvPr>
            <p:cNvGrpSpPr>
              <a:grpSpLocks/>
            </p:cNvGrpSpPr>
            <p:nvPr/>
          </p:nvGrpSpPr>
          <p:grpSpPr bwMode="auto">
            <a:xfrm rot="-10800000">
              <a:off x="2064" y="3504"/>
              <a:ext cx="48" cy="240"/>
              <a:chOff x="816" y="3072"/>
              <a:chExt cx="48" cy="384"/>
            </a:xfrm>
          </p:grpSpPr>
          <p:sp>
            <p:nvSpPr>
              <p:cNvPr id="69675" name="Line 43">
                <a:extLst>
                  <a:ext uri="{FF2B5EF4-FFF2-40B4-BE49-F238E27FC236}">
                    <a16:creationId xmlns:a16="http://schemas.microsoft.com/office/drawing/2014/main" id="{37CC8284-7CEE-CC42-A97B-A073E8A658C5}"/>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6" name="Line 44">
                <a:extLst>
                  <a:ext uri="{FF2B5EF4-FFF2-40B4-BE49-F238E27FC236}">
                    <a16:creationId xmlns:a16="http://schemas.microsoft.com/office/drawing/2014/main" id="{E4C768F2-3500-3E4D-AB54-6270D8B0D0F5}"/>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7" name="Line 45">
                <a:extLst>
                  <a:ext uri="{FF2B5EF4-FFF2-40B4-BE49-F238E27FC236}">
                    <a16:creationId xmlns:a16="http://schemas.microsoft.com/office/drawing/2014/main" id="{D589D5C0-8056-9345-9382-235FC212E1A8}"/>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9678" name="Group 46">
            <a:extLst>
              <a:ext uri="{FF2B5EF4-FFF2-40B4-BE49-F238E27FC236}">
                <a16:creationId xmlns:a16="http://schemas.microsoft.com/office/drawing/2014/main" id="{4BA035A6-E593-0F43-9744-5043A9233A43}"/>
              </a:ext>
            </a:extLst>
          </p:cNvPr>
          <p:cNvGrpSpPr>
            <a:grpSpLocks/>
          </p:cNvGrpSpPr>
          <p:nvPr/>
        </p:nvGrpSpPr>
        <p:grpSpPr bwMode="auto">
          <a:xfrm>
            <a:off x="6934200" y="6308726"/>
            <a:ext cx="1066800" cy="396875"/>
            <a:chOff x="3408" y="3504"/>
            <a:chExt cx="672" cy="250"/>
          </a:xfrm>
        </p:grpSpPr>
        <p:sp>
          <p:nvSpPr>
            <p:cNvPr id="69679" name="Rectangle 47">
              <a:extLst>
                <a:ext uri="{FF2B5EF4-FFF2-40B4-BE49-F238E27FC236}">
                  <a16:creationId xmlns:a16="http://schemas.microsoft.com/office/drawing/2014/main" id="{EB883DF8-E028-C242-8977-25A9F86CE4A6}"/>
                </a:ext>
              </a:extLst>
            </p:cNvPr>
            <p:cNvSpPr>
              <a:spLocks noChangeArrowheads="1"/>
            </p:cNvSpPr>
            <p:nvPr/>
          </p:nvSpPr>
          <p:spPr bwMode="auto">
            <a:xfrm>
              <a:off x="3456"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FF0000"/>
                  </a:solidFill>
                </a:rPr>
                <a:t>u1 , u2</a:t>
              </a:r>
            </a:p>
          </p:txBody>
        </p:sp>
        <p:grpSp>
          <p:nvGrpSpPr>
            <p:cNvPr id="69680" name="Group 48">
              <a:extLst>
                <a:ext uri="{FF2B5EF4-FFF2-40B4-BE49-F238E27FC236}">
                  <a16:creationId xmlns:a16="http://schemas.microsoft.com/office/drawing/2014/main" id="{520A2378-8AB3-B343-912E-37FEF38B6530}"/>
                </a:ext>
              </a:extLst>
            </p:cNvPr>
            <p:cNvGrpSpPr>
              <a:grpSpLocks/>
            </p:cNvGrpSpPr>
            <p:nvPr/>
          </p:nvGrpSpPr>
          <p:grpSpPr bwMode="auto">
            <a:xfrm>
              <a:off x="3408" y="3504"/>
              <a:ext cx="48" cy="240"/>
              <a:chOff x="3264" y="3744"/>
              <a:chExt cx="48" cy="240"/>
            </a:xfrm>
          </p:grpSpPr>
          <p:sp>
            <p:nvSpPr>
              <p:cNvPr id="69681" name="Line 49">
                <a:extLst>
                  <a:ext uri="{FF2B5EF4-FFF2-40B4-BE49-F238E27FC236}">
                    <a16:creationId xmlns:a16="http://schemas.microsoft.com/office/drawing/2014/main" id="{923FBD61-6616-7B4B-BFA1-834BA93AACF8}"/>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2" name="Line 50">
                <a:extLst>
                  <a:ext uri="{FF2B5EF4-FFF2-40B4-BE49-F238E27FC236}">
                    <a16:creationId xmlns:a16="http://schemas.microsoft.com/office/drawing/2014/main" id="{8B60B7ED-01B5-B646-92D8-0BC93B6FE159}"/>
                  </a:ext>
                </a:extLst>
              </p:cNvPr>
              <p:cNvSpPr>
                <a:spLocks noChangeShapeType="1"/>
              </p:cNvSpPr>
              <p:nvPr/>
            </p:nvSpPr>
            <p:spPr bwMode="auto">
              <a:xfrm>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3" name="Line 51">
                <a:extLst>
                  <a:ext uri="{FF2B5EF4-FFF2-40B4-BE49-F238E27FC236}">
                    <a16:creationId xmlns:a16="http://schemas.microsoft.com/office/drawing/2014/main" id="{C2B3BCFE-D056-1046-8AFF-79AD9BA6895A}"/>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84" name="Group 52">
              <a:extLst>
                <a:ext uri="{FF2B5EF4-FFF2-40B4-BE49-F238E27FC236}">
                  <a16:creationId xmlns:a16="http://schemas.microsoft.com/office/drawing/2014/main" id="{D56512A5-0BF1-F645-9088-204E066A9311}"/>
                </a:ext>
              </a:extLst>
            </p:cNvPr>
            <p:cNvGrpSpPr>
              <a:grpSpLocks/>
            </p:cNvGrpSpPr>
            <p:nvPr/>
          </p:nvGrpSpPr>
          <p:grpSpPr bwMode="auto">
            <a:xfrm rot="-10800000">
              <a:off x="4032" y="3504"/>
              <a:ext cx="48" cy="240"/>
              <a:chOff x="3264" y="3744"/>
              <a:chExt cx="48" cy="240"/>
            </a:xfrm>
          </p:grpSpPr>
          <p:sp>
            <p:nvSpPr>
              <p:cNvPr id="69685" name="Line 53">
                <a:extLst>
                  <a:ext uri="{FF2B5EF4-FFF2-40B4-BE49-F238E27FC236}">
                    <a16:creationId xmlns:a16="http://schemas.microsoft.com/office/drawing/2014/main" id="{8C408BA1-5033-3C41-9082-7A11A37C86F2}"/>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Line 54">
                <a:extLst>
                  <a:ext uri="{FF2B5EF4-FFF2-40B4-BE49-F238E27FC236}">
                    <a16:creationId xmlns:a16="http://schemas.microsoft.com/office/drawing/2014/main" id="{DC117A48-E10E-B143-BADD-22C80229E885}"/>
                  </a:ext>
                </a:extLst>
              </p:cNvPr>
              <p:cNvSpPr>
                <a:spLocks noChangeShapeType="1"/>
              </p:cNvSpPr>
              <p:nvPr/>
            </p:nvSpPr>
            <p:spPr bwMode="auto">
              <a:xfrm flipV="1">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7" name="Line 55">
                <a:extLst>
                  <a:ext uri="{FF2B5EF4-FFF2-40B4-BE49-F238E27FC236}">
                    <a16:creationId xmlns:a16="http://schemas.microsoft.com/office/drawing/2014/main" id="{9D5EC678-C58D-8649-835D-3EBA71CCA8DF}"/>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1037687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5AA17F2C-D23B-E848-A203-DACE42BBD32F}"/>
              </a:ext>
            </a:extLst>
          </p:cNvPr>
          <p:cNvSpPr>
            <a:spLocks noGrp="1"/>
          </p:cNvSpPr>
          <p:nvPr>
            <p:ph type="sldNum" sz="quarter" idx="12"/>
          </p:nvPr>
        </p:nvSpPr>
        <p:spPr/>
        <p:txBody>
          <a:bodyPr/>
          <a:lstStyle/>
          <a:p>
            <a:fld id="{87A5C7EC-1AF4-904D-968C-44B7236F59D7}" type="slidenum">
              <a:rPr lang="en-US" altLang="en-US"/>
              <a:pPr/>
              <a:t>21</a:t>
            </a:fld>
            <a:endParaRPr lang="en-US" altLang="en-US"/>
          </a:p>
        </p:txBody>
      </p:sp>
      <p:sp>
        <p:nvSpPr>
          <p:cNvPr id="71682" name="Rectangle 2">
            <a:extLst>
              <a:ext uri="{FF2B5EF4-FFF2-40B4-BE49-F238E27FC236}">
                <a16:creationId xmlns:a16="http://schemas.microsoft.com/office/drawing/2014/main" id="{2BFCAFB7-E060-CA42-B907-09A47A16D495}"/>
              </a:ext>
            </a:extLst>
          </p:cNvPr>
          <p:cNvSpPr>
            <a:spLocks noGrp="1" noChangeArrowheads="1"/>
          </p:cNvSpPr>
          <p:nvPr>
            <p:ph type="title"/>
          </p:nvPr>
        </p:nvSpPr>
        <p:spPr/>
        <p:txBody>
          <a:bodyPr/>
          <a:lstStyle/>
          <a:p>
            <a:r>
              <a:rPr lang="en-US" altLang="en-US" sz="3600"/>
              <a:t>Properties of Principle Components </a:t>
            </a:r>
          </a:p>
        </p:txBody>
      </p:sp>
      <p:sp>
        <p:nvSpPr>
          <p:cNvPr id="71683" name="Rectangle 3">
            <a:extLst>
              <a:ext uri="{FF2B5EF4-FFF2-40B4-BE49-F238E27FC236}">
                <a16:creationId xmlns:a16="http://schemas.microsoft.com/office/drawing/2014/main" id="{5070ABE3-B66B-6043-98B8-716087C9E889}"/>
              </a:ext>
            </a:extLst>
          </p:cNvPr>
          <p:cNvSpPr>
            <a:spLocks noChangeArrowheads="1"/>
          </p:cNvSpPr>
          <p:nvPr/>
        </p:nvSpPr>
        <p:spPr bwMode="auto">
          <a:xfrm>
            <a:off x="1676400" y="1828801"/>
            <a:ext cx="85344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altLang="en-US" sz="2800"/>
              <a:t>Each PC in the direction of maximum (remaining) energy in the set of OD flows</a:t>
            </a:r>
          </a:p>
          <a:p>
            <a:pPr lvl="1">
              <a:buFontTx/>
              <a:buChar char="•"/>
            </a:pPr>
            <a:r>
              <a:rPr lang="en-US" altLang="en-US" sz="2800"/>
              <a:t>Ordered by amount of energy they capture</a:t>
            </a:r>
          </a:p>
          <a:p>
            <a:pPr>
              <a:buFontTx/>
              <a:buChar char="•"/>
            </a:pPr>
            <a:endParaRPr lang="en-US" altLang="en-US" sz="3200"/>
          </a:p>
          <a:p>
            <a:pPr>
              <a:buFontTx/>
              <a:buChar char="•"/>
            </a:pPr>
            <a:r>
              <a:rPr lang="en-US" altLang="en-US" sz="2800" b="1">
                <a:solidFill>
                  <a:srgbClr val="FF0000"/>
                </a:solidFill>
              </a:rPr>
              <a:t>Eigenflow:</a:t>
            </a:r>
            <a:r>
              <a:rPr lang="en-US" altLang="en-US" sz="2800" b="1"/>
              <a:t> </a:t>
            </a:r>
            <a:r>
              <a:rPr lang="en-US" altLang="en-US" sz="2800"/>
              <a:t> set of OD flows mapped onto a PC;   a common trend</a:t>
            </a:r>
          </a:p>
          <a:p>
            <a:pPr lvl="1">
              <a:buFontTx/>
              <a:buChar char="•"/>
            </a:pPr>
            <a:r>
              <a:rPr lang="en-US" altLang="en-US" sz="2800"/>
              <a:t>Ordered by most common to least common</a:t>
            </a:r>
          </a:p>
        </p:txBody>
      </p:sp>
    </p:spTree>
    <p:extLst>
      <p:ext uri="{BB962C8B-B14F-4D97-AF65-F5344CB8AC3E}">
        <p14:creationId xmlns:p14="http://schemas.microsoft.com/office/powerpoint/2010/main" val="32513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6">
            <a:extLst>
              <a:ext uri="{FF2B5EF4-FFF2-40B4-BE49-F238E27FC236}">
                <a16:creationId xmlns:a16="http://schemas.microsoft.com/office/drawing/2014/main" id="{EEDD28CE-2F46-7942-9273-1DF1DB0EFD4C}"/>
              </a:ext>
            </a:extLst>
          </p:cNvPr>
          <p:cNvSpPr>
            <a:spLocks noGrp="1"/>
          </p:cNvSpPr>
          <p:nvPr>
            <p:ph type="sldNum" sz="quarter" idx="12"/>
          </p:nvPr>
        </p:nvSpPr>
        <p:spPr/>
        <p:txBody>
          <a:bodyPr/>
          <a:lstStyle/>
          <a:p>
            <a:fld id="{57D314AB-503F-8B40-A776-1F07F697FC63}" type="slidenum">
              <a:rPr lang="en-US" altLang="en-US"/>
              <a:pPr/>
              <a:t>22</a:t>
            </a:fld>
            <a:endParaRPr lang="en-US" altLang="en-US"/>
          </a:p>
        </p:txBody>
      </p:sp>
      <p:sp>
        <p:nvSpPr>
          <p:cNvPr id="73730" name="Rectangle 2">
            <a:extLst>
              <a:ext uri="{FF2B5EF4-FFF2-40B4-BE49-F238E27FC236}">
                <a16:creationId xmlns:a16="http://schemas.microsoft.com/office/drawing/2014/main" id="{E447777D-92DC-0248-B731-173F8AD004F0}"/>
              </a:ext>
            </a:extLst>
          </p:cNvPr>
          <p:cNvSpPr>
            <a:spLocks noGrp="1" noChangeArrowheads="1"/>
          </p:cNvSpPr>
          <p:nvPr>
            <p:ph type="title"/>
          </p:nvPr>
        </p:nvSpPr>
        <p:spPr>
          <a:xfrm>
            <a:off x="1989138" y="228600"/>
            <a:ext cx="8145462" cy="1143000"/>
          </a:xfrm>
        </p:spPr>
        <p:txBody>
          <a:bodyPr/>
          <a:lstStyle/>
          <a:p>
            <a:r>
              <a:rPr lang="en-US" altLang="en-US" sz="3600"/>
              <a:t>PCA on OD flows</a:t>
            </a:r>
          </a:p>
        </p:txBody>
      </p:sp>
      <p:grpSp>
        <p:nvGrpSpPr>
          <p:cNvPr id="73731" name="Group 3">
            <a:extLst>
              <a:ext uri="{FF2B5EF4-FFF2-40B4-BE49-F238E27FC236}">
                <a16:creationId xmlns:a16="http://schemas.microsoft.com/office/drawing/2014/main" id="{6F589B68-9E87-5944-BD89-677BD957F0D9}"/>
              </a:ext>
            </a:extLst>
          </p:cNvPr>
          <p:cNvGrpSpPr>
            <a:grpSpLocks/>
          </p:cNvGrpSpPr>
          <p:nvPr/>
        </p:nvGrpSpPr>
        <p:grpSpPr bwMode="auto">
          <a:xfrm>
            <a:off x="2438400" y="2209800"/>
            <a:ext cx="152400" cy="1447800"/>
            <a:chOff x="288" y="1632"/>
            <a:chExt cx="96" cy="912"/>
          </a:xfrm>
        </p:grpSpPr>
        <p:sp>
          <p:nvSpPr>
            <p:cNvPr id="73732" name="Line 4">
              <a:extLst>
                <a:ext uri="{FF2B5EF4-FFF2-40B4-BE49-F238E27FC236}">
                  <a16:creationId xmlns:a16="http://schemas.microsoft.com/office/drawing/2014/main" id="{6BDCC23F-814D-914E-8EC3-E2A2529B761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Line 5">
              <a:extLst>
                <a:ext uri="{FF2B5EF4-FFF2-40B4-BE49-F238E27FC236}">
                  <a16:creationId xmlns:a16="http://schemas.microsoft.com/office/drawing/2014/main" id="{AAC0489C-B514-E64A-80C7-633FC4A4068A}"/>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4" name="Line 6">
              <a:extLst>
                <a:ext uri="{FF2B5EF4-FFF2-40B4-BE49-F238E27FC236}">
                  <a16:creationId xmlns:a16="http://schemas.microsoft.com/office/drawing/2014/main" id="{FDB71F11-405B-A145-A983-694E61FCFA8F}"/>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5" name="Group 7">
            <a:extLst>
              <a:ext uri="{FF2B5EF4-FFF2-40B4-BE49-F238E27FC236}">
                <a16:creationId xmlns:a16="http://schemas.microsoft.com/office/drawing/2014/main" id="{996E7D1E-4D12-834A-805C-91A6A7E59A49}"/>
              </a:ext>
            </a:extLst>
          </p:cNvPr>
          <p:cNvGrpSpPr>
            <a:grpSpLocks/>
          </p:cNvGrpSpPr>
          <p:nvPr/>
        </p:nvGrpSpPr>
        <p:grpSpPr bwMode="auto">
          <a:xfrm>
            <a:off x="5588000" y="2198688"/>
            <a:ext cx="152400" cy="1447800"/>
            <a:chOff x="288" y="1632"/>
            <a:chExt cx="96" cy="912"/>
          </a:xfrm>
        </p:grpSpPr>
        <p:sp>
          <p:nvSpPr>
            <p:cNvPr id="73736" name="Line 8">
              <a:extLst>
                <a:ext uri="{FF2B5EF4-FFF2-40B4-BE49-F238E27FC236}">
                  <a16:creationId xmlns:a16="http://schemas.microsoft.com/office/drawing/2014/main" id="{01AD63A5-4046-404F-8BEB-7B3C67CF6126}"/>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7" name="Line 9">
              <a:extLst>
                <a:ext uri="{FF2B5EF4-FFF2-40B4-BE49-F238E27FC236}">
                  <a16:creationId xmlns:a16="http://schemas.microsoft.com/office/drawing/2014/main" id="{7873F5DF-AC79-454F-BF05-427EEADF1493}"/>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Line 10">
              <a:extLst>
                <a:ext uri="{FF2B5EF4-FFF2-40B4-BE49-F238E27FC236}">
                  <a16:creationId xmlns:a16="http://schemas.microsoft.com/office/drawing/2014/main" id="{DDD62C20-2E93-F14C-A5DC-E93F769AC8F7}"/>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9" name="Group 11">
            <a:extLst>
              <a:ext uri="{FF2B5EF4-FFF2-40B4-BE49-F238E27FC236}">
                <a16:creationId xmlns:a16="http://schemas.microsoft.com/office/drawing/2014/main" id="{FCA48DB8-2A36-B443-B38C-F16D84C74AFE}"/>
              </a:ext>
            </a:extLst>
          </p:cNvPr>
          <p:cNvGrpSpPr>
            <a:grpSpLocks/>
          </p:cNvGrpSpPr>
          <p:nvPr/>
        </p:nvGrpSpPr>
        <p:grpSpPr bwMode="auto">
          <a:xfrm flipH="1">
            <a:off x="3581400" y="2209800"/>
            <a:ext cx="152400" cy="1447800"/>
            <a:chOff x="288" y="1632"/>
            <a:chExt cx="96" cy="912"/>
          </a:xfrm>
        </p:grpSpPr>
        <p:sp>
          <p:nvSpPr>
            <p:cNvPr id="73740" name="Line 12">
              <a:extLst>
                <a:ext uri="{FF2B5EF4-FFF2-40B4-BE49-F238E27FC236}">
                  <a16:creationId xmlns:a16="http://schemas.microsoft.com/office/drawing/2014/main" id="{441C8E7B-C528-9D4E-859E-95259DBEB1E5}"/>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1" name="Line 13">
              <a:extLst>
                <a:ext uri="{FF2B5EF4-FFF2-40B4-BE49-F238E27FC236}">
                  <a16:creationId xmlns:a16="http://schemas.microsoft.com/office/drawing/2014/main" id="{52066309-9339-D347-840E-2C9061A9C821}"/>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4">
              <a:extLst>
                <a:ext uri="{FF2B5EF4-FFF2-40B4-BE49-F238E27FC236}">
                  <a16:creationId xmlns:a16="http://schemas.microsoft.com/office/drawing/2014/main" id="{09ABD10E-2FA7-1446-B536-9FBD72C021CC}"/>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43" name="Group 15">
            <a:extLst>
              <a:ext uri="{FF2B5EF4-FFF2-40B4-BE49-F238E27FC236}">
                <a16:creationId xmlns:a16="http://schemas.microsoft.com/office/drawing/2014/main" id="{F76B0581-ACC6-8642-99F4-FB68071C718D}"/>
              </a:ext>
            </a:extLst>
          </p:cNvPr>
          <p:cNvGrpSpPr>
            <a:grpSpLocks/>
          </p:cNvGrpSpPr>
          <p:nvPr/>
        </p:nvGrpSpPr>
        <p:grpSpPr bwMode="auto">
          <a:xfrm flipH="1">
            <a:off x="6731000" y="2198688"/>
            <a:ext cx="152400" cy="1447800"/>
            <a:chOff x="288" y="1632"/>
            <a:chExt cx="96" cy="912"/>
          </a:xfrm>
        </p:grpSpPr>
        <p:sp>
          <p:nvSpPr>
            <p:cNvPr id="73744" name="Line 16">
              <a:extLst>
                <a:ext uri="{FF2B5EF4-FFF2-40B4-BE49-F238E27FC236}">
                  <a16:creationId xmlns:a16="http://schemas.microsoft.com/office/drawing/2014/main" id="{609F1A4A-82B7-FF42-824D-FD6182D2ACCF}"/>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Line 17">
              <a:extLst>
                <a:ext uri="{FF2B5EF4-FFF2-40B4-BE49-F238E27FC236}">
                  <a16:creationId xmlns:a16="http://schemas.microsoft.com/office/drawing/2014/main" id="{F74CCDD3-137E-EA42-950D-922B73ACBB71}"/>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6" name="Line 18">
              <a:extLst>
                <a:ext uri="{FF2B5EF4-FFF2-40B4-BE49-F238E27FC236}">
                  <a16:creationId xmlns:a16="http://schemas.microsoft.com/office/drawing/2014/main" id="{268821FF-7552-F147-A821-2EFF59B82F69}"/>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47" name="Freeform 19">
            <a:extLst>
              <a:ext uri="{FF2B5EF4-FFF2-40B4-BE49-F238E27FC236}">
                <a16:creationId xmlns:a16="http://schemas.microsoft.com/office/drawing/2014/main" id="{CC4A94E0-61D7-C24E-A12F-1760B2BA4E72}"/>
              </a:ext>
            </a:extLst>
          </p:cNvPr>
          <p:cNvSpPr>
            <a:spLocks/>
          </p:cNvSpPr>
          <p:nvPr/>
        </p:nvSpPr>
        <p:spPr bwMode="auto">
          <a:xfrm>
            <a:off x="31242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8" name="Freeform 20">
            <a:extLst>
              <a:ext uri="{FF2B5EF4-FFF2-40B4-BE49-F238E27FC236}">
                <a16:creationId xmlns:a16="http://schemas.microsoft.com/office/drawing/2014/main" id="{86B540E3-CBBA-8947-AB83-3E4513F9E574}"/>
              </a:ext>
            </a:extLst>
          </p:cNvPr>
          <p:cNvSpPr>
            <a:spLocks/>
          </p:cNvSpPr>
          <p:nvPr/>
        </p:nvSpPr>
        <p:spPr bwMode="auto">
          <a:xfrm>
            <a:off x="28194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9" name="Line 21">
            <a:extLst>
              <a:ext uri="{FF2B5EF4-FFF2-40B4-BE49-F238E27FC236}">
                <a16:creationId xmlns:a16="http://schemas.microsoft.com/office/drawing/2014/main" id="{0A925366-D406-1A48-A9BF-8BC45699CD41}"/>
              </a:ext>
            </a:extLst>
          </p:cNvPr>
          <p:cNvSpPr>
            <a:spLocks noChangeShapeType="1"/>
          </p:cNvSpPr>
          <p:nvPr/>
        </p:nvSpPr>
        <p:spPr bwMode="auto">
          <a:xfrm flipH="1" flipV="1">
            <a:off x="3200400" y="3505200"/>
            <a:ext cx="762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750" name="Group 22">
            <a:extLst>
              <a:ext uri="{FF2B5EF4-FFF2-40B4-BE49-F238E27FC236}">
                <a16:creationId xmlns:a16="http://schemas.microsoft.com/office/drawing/2014/main" id="{597D9CF2-C1C0-0D48-BEB0-84E4E7FB0E08}"/>
              </a:ext>
            </a:extLst>
          </p:cNvPr>
          <p:cNvGrpSpPr>
            <a:grpSpLocks/>
          </p:cNvGrpSpPr>
          <p:nvPr/>
        </p:nvGrpSpPr>
        <p:grpSpPr bwMode="auto">
          <a:xfrm>
            <a:off x="2667000" y="3657600"/>
            <a:ext cx="1250950" cy="412750"/>
            <a:chOff x="768" y="2592"/>
            <a:chExt cx="788" cy="260"/>
          </a:xfrm>
        </p:grpSpPr>
        <p:sp>
          <p:nvSpPr>
            <p:cNvPr id="73751" name="Rectangle 23">
              <a:extLst>
                <a:ext uri="{FF2B5EF4-FFF2-40B4-BE49-F238E27FC236}">
                  <a16:creationId xmlns:a16="http://schemas.microsoft.com/office/drawing/2014/main" id="{9C85D0A7-F4F7-944E-97EE-76ACCBFCA40E}"/>
                </a:ext>
              </a:extLst>
            </p:cNvPr>
            <p:cNvSpPr>
              <a:spLocks noChangeArrowheads="1"/>
            </p:cNvSpPr>
            <p:nvPr/>
          </p:nvSpPr>
          <p:spPr bwMode="auto">
            <a:xfrm>
              <a:off x="768" y="2592"/>
              <a:ext cx="5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OD flow</a:t>
              </a:r>
            </a:p>
          </p:txBody>
        </p:sp>
        <p:sp>
          <p:nvSpPr>
            <p:cNvPr id="73752" name="Rectangle 24">
              <a:extLst>
                <a:ext uri="{FF2B5EF4-FFF2-40B4-BE49-F238E27FC236}">
                  <a16:creationId xmlns:a16="http://schemas.microsoft.com/office/drawing/2014/main" id="{9AA56260-059C-C841-BD0C-1CB801D9884B}"/>
                </a:ext>
              </a:extLst>
            </p:cNvPr>
            <p:cNvSpPr>
              <a:spLocks noChangeArrowheads="1"/>
            </p:cNvSpPr>
            <p:nvPr/>
          </p:nvSpPr>
          <p:spPr bwMode="auto">
            <a:xfrm>
              <a:off x="1440" y="2640"/>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i="1">
                <a:solidFill>
                  <a:schemeClr val="bg2"/>
                </a:solidFill>
              </a:endParaRPr>
            </a:p>
          </p:txBody>
        </p:sp>
      </p:grpSp>
      <p:sp>
        <p:nvSpPr>
          <p:cNvPr id="73753" name="Freeform 25">
            <a:extLst>
              <a:ext uri="{FF2B5EF4-FFF2-40B4-BE49-F238E27FC236}">
                <a16:creationId xmlns:a16="http://schemas.microsoft.com/office/drawing/2014/main" id="{974B5B41-A675-5A4E-93AF-6E0B59716029}"/>
              </a:ext>
            </a:extLst>
          </p:cNvPr>
          <p:cNvSpPr>
            <a:spLocks/>
          </p:cNvSpPr>
          <p:nvPr/>
        </p:nvSpPr>
        <p:spPr bwMode="auto">
          <a:xfrm>
            <a:off x="58928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6">
            <a:extLst>
              <a:ext uri="{FF2B5EF4-FFF2-40B4-BE49-F238E27FC236}">
                <a16:creationId xmlns:a16="http://schemas.microsoft.com/office/drawing/2014/main" id="{E73BFDDB-7E0C-354F-A5E7-23492147F340}"/>
              </a:ext>
            </a:extLst>
          </p:cNvPr>
          <p:cNvSpPr>
            <a:spLocks noChangeShapeType="1"/>
          </p:cNvSpPr>
          <p:nvPr/>
        </p:nvSpPr>
        <p:spPr bwMode="auto">
          <a:xfrm flipH="1" flipV="1">
            <a:off x="6273800" y="34940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Freeform 27">
            <a:extLst>
              <a:ext uri="{FF2B5EF4-FFF2-40B4-BE49-F238E27FC236}">
                <a16:creationId xmlns:a16="http://schemas.microsoft.com/office/drawing/2014/main" id="{0E67998D-F609-4F4B-AFC4-560B6BEF3F40}"/>
              </a:ext>
            </a:extLst>
          </p:cNvPr>
          <p:cNvSpPr>
            <a:spLocks/>
          </p:cNvSpPr>
          <p:nvPr/>
        </p:nvSpPr>
        <p:spPr bwMode="auto">
          <a:xfrm>
            <a:off x="61214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Rectangle 28">
            <a:extLst>
              <a:ext uri="{FF2B5EF4-FFF2-40B4-BE49-F238E27FC236}">
                <a16:creationId xmlns:a16="http://schemas.microsoft.com/office/drawing/2014/main" id="{AC73D70D-6A6A-9946-85AB-D80195C6A3D9}"/>
              </a:ext>
            </a:extLst>
          </p:cNvPr>
          <p:cNvSpPr>
            <a:spLocks noChangeArrowheads="1"/>
          </p:cNvSpPr>
          <p:nvPr/>
        </p:nvSpPr>
        <p:spPr bwMode="auto">
          <a:xfrm>
            <a:off x="2471739" y="1814513"/>
            <a:ext cx="10967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57" name="Rectangle 29">
            <a:extLst>
              <a:ext uri="{FF2B5EF4-FFF2-40B4-BE49-F238E27FC236}">
                <a16:creationId xmlns:a16="http://schemas.microsoft.com/office/drawing/2014/main" id="{B6C5EF4C-5FCD-F74A-B79E-08FAF05B85C3}"/>
              </a:ext>
            </a:extLst>
          </p:cNvPr>
          <p:cNvSpPr>
            <a:spLocks noChangeArrowheads="1"/>
          </p:cNvSpPr>
          <p:nvPr/>
        </p:nvSpPr>
        <p:spPr bwMode="auto">
          <a:xfrm>
            <a:off x="5664200" y="1774825"/>
            <a:ext cx="1050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OD pairs</a:t>
            </a:r>
          </a:p>
        </p:txBody>
      </p:sp>
      <p:sp>
        <p:nvSpPr>
          <p:cNvPr id="73758" name="Rectangle 30">
            <a:extLst>
              <a:ext uri="{FF2B5EF4-FFF2-40B4-BE49-F238E27FC236}">
                <a16:creationId xmlns:a16="http://schemas.microsoft.com/office/drawing/2014/main" id="{11F2CC83-0FBA-D14F-96DD-F97D51F84731}"/>
              </a:ext>
            </a:extLst>
          </p:cNvPr>
          <p:cNvSpPr>
            <a:spLocks noChangeArrowheads="1"/>
          </p:cNvSpPr>
          <p:nvPr/>
        </p:nvSpPr>
        <p:spPr bwMode="auto">
          <a:xfrm rot="5400000" flipV="1">
            <a:off x="1908176" y="277018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sp>
        <p:nvSpPr>
          <p:cNvPr id="73759" name="Rectangle 31">
            <a:extLst>
              <a:ext uri="{FF2B5EF4-FFF2-40B4-BE49-F238E27FC236}">
                <a16:creationId xmlns:a16="http://schemas.microsoft.com/office/drawing/2014/main" id="{DE0C964C-70C7-3248-BE99-CE47E42FBE20}"/>
              </a:ext>
            </a:extLst>
          </p:cNvPr>
          <p:cNvSpPr>
            <a:spLocks noChangeArrowheads="1"/>
          </p:cNvSpPr>
          <p:nvPr/>
        </p:nvSpPr>
        <p:spPr bwMode="auto">
          <a:xfrm rot="5400000" flipV="1">
            <a:off x="4972051" y="268446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grpSp>
        <p:nvGrpSpPr>
          <p:cNvPr id="73760" name="Group 32">
            <a:extLst>
              <a:ext uri="{FF2B5EF4-FFF2-40B4-BE49-F238E27FC236}">
                <a16:creationId xmlns:a16="http://schemas.microsoft.com/office/drawing/2014/main" id="{4F4DA33A-8FE4-A543-A2A2-E4D60B8F93C5}"/>
              </a:ext>
            </a:extLst>
          </p:cNvPr>
          <p:cNvGrpSpPr>
            <a:grpSpLocks/>
          </p:cNvGrpSpPr>
          <p:nvPr/>
        </p:nvGrpSpPr>
        <p:grpSpPr bwMode="auto">
          <a:xfrm>
            <a:off x="8255000" y="2427288"/>
            <a:ext cx="152400" cy="990600"/>
            <a:chOff x="288" y="1632"/>
            <a:chExt cx="96" cy="912"/>
          </a:xfrm>
        </p:grpSpPr>
        <p:sp>
          <p:nvSpPr>
            <p:cNvPr id="73761" name="Line 33">
              <a:extLst>
                <a:ext uri="{FF2B5EF4-FFF2-40B4-BE49-F238E27FC236}">
                  <a16:creationId xmlns:a16="http://schemas.microsoft.com/office/drawing/2014/main" id="{C6AE3911-9571-B947-AB75-FCB89EE60770}"/>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2" name="Line 34">
              <a:extLst>
                <a:ext uri="{FF2B5EF4-FFF2-40B4-BE49-F238E27FC236}">
                  <a16:creationId xmlns:a16="http://schemas.microsoft.com/office/drawing/2014/main" id="{246774B9-1AEF-F040-805B-EACB431DB103}"/>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3" name="Line 35">
              <a:extLst>
                <a:ext uri="{FF2B5EF4-FFF2-40B4-BE49-F238E27FC236}">
                  <a16:creationId xmlns:a16="http://schemas.microsoft.com/office/drawing/2014/main" id="{387BB12E-00BC-EB47-B38E-FB4DEC26BD67}"/>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64" name="Group 36">
            <a:extLst>
              <a:ext uri="{FF2B5EF4-FFF2-40B4-BE49-F238E27FC236}">
                <a16:creationId xmlns:a16="http://schemas.microsoft.com/office/drawing/2014/main" id="{B43D4431-5746-9243-AB84-EA79A6B6D2F7}"/>
              </a:ext>
            </a:extLst>
          </p:cNvPr>
          <p:cNvGrpSpPr>
            <a:grpSpLocks/>
          </p:cNvGrpSpPr>
          <p:nvPr/>
        </p:nvGrpSpPr>
        <p:grpSpPr bwMode="auto">
          <a:xfrm flipH="1">
            <a:off x="9245600" y="2427288"/>
            <a:ext cx="152400" cy="990600"/>
            <a:chOff x="288" y="1632"/>
            <a:chExt cx="96" cy="912"/>
          </a:xfrm>
        </p:grpSpPr>
        <p:sp>
          <p:nvSpPr>
            <p:cNvPr id="73765" name="Line 37">
              <a:extLst>
                <a:ext uri="{FF2B5EF4-FFF2-40B4-BE49-F238E27FC236}">
                  <a16:creationId xmlns:a16="http://schemas.microsoft.com/office/drawing/2014/main" id="{C95F3F4A-F878-944D-979F-3F926EBB02AF}"/>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6" name="Line 38">
              <a:extLst>
                <a:ext uri="{FF2B5EF4-FFF2-40B4-BE49-F238E27FC236}">
                  <a16:creationId xmlns:a16="http://schemas.microsoft.com/office/drawing/2014/main" id="{E711AEFF-2704-6B48-A698-850E31B293ED}"/>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7" name="Line 39">
              <a:extLst>
                <a:ext uri="{FF2B5EF4-FFF2-40B4-BE49-F238E27FC236}">
                  <a16:creationId xmlns:a16="http://schemas.microsoft.com/office/drawing/2014/main" id="{A2B7C335-E378-0D4F-BD24-855E50080F4D}"/>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68" name="Rectangle 40">
            <a:extLst>
              <a:ext uri="{FF2B5EF4-FFF2-40B4-BE49-F238E27FC236}">
                <a16:creationId xmlns:a16="http://schemas.microsoft.com/office/drawing/2014/main" id="{F6DD6C7A-050D-FB49-A084-758E9BDC77C3}"/>
              </a:ext>
            </a:extLst>
          </p:cNvPr>
          <p:cNvSpPr>
            <a:spLocks noChangeArrowheads="1"/>
          </p:cNvSpPr>
          <p:nvPr/>
        </p:nvSpPr>
        <p:spPr bwMode="auto">
          <a:xfrm rot="16200000">
            <a:off x="7417688" y="2800936"/>
            <a:ext cx="10967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69" name="Rectangle 41">
            <a:extLst>
              <a:ext uri="{FF2B5EF4-FFF2-40B4-BE49-F238E27FC236}">
                <a16:creationId xmlns:a16="http://schemas.microsoft.com/office/drawing/2014/main" id="{51C2BACC-945D-4741-93B0-332A5A32A977}"/>
              </a:ext>
            </a:extLst>
          </p:cNvPr>
          <p:cNvSpPr>
            <a:spLocks noChangeArrowheads="1"/>
          </p:cNvSpPr>
          <p:nvPr/>
        </p:nvSpPr>
        <p:spPr bwMode="auto">
          <a:xfrm>
            <a:off x="8170864" y="1938338"/>
            <a:ext cx="10967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70" name="Rectangle 42">
            <a:extLst>
              <a:ext uri="{FF2B5EF4-FFF2-40B4-BE49-F238E27FC236}">
                <a16:creationId xmlns:a16="http://schemas.microsoft.com/office/drawing/2014/main" id="{42F8FAC5-60B6-804E-87B9-AAB923AC116A}"/>
              </a:ext>
            </a:extLst>
          </p:cNvPr>
          <p:cNvSpPr>
            <a:spLocks noChangeArrowheads="1"/>
          </p:cNvSpPr>
          <p:nvPr/>
        </p:nvSpPr>
        <p:spPr bwMode="auto">
          <a:xfrm>
            <a:off x="5892801" y="3646488"/>
            <a:ext cx="1103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Eigenflow</a:t>
            </a:r>
          </a:p>
        </p:txBody>
      </p:sp>
      <p:grpSp>
        <p:nvGrpSpPr>
          <p:cNvPr id="73771" name="Group 43">
            <a:extLst>
              <a:ext uri="{FF2B5EF4-FFF2-40B4-BE49-F238E27FC236}">
                <a16:creationId xmlns:a16="http://schemas.microsoft.com/office/drawing/2014/main" id="{C49E89A4-FDE5-2441-9BBD-49457CD26C71}"/>
              </a:ext>
            </a:extLst>
          </p:cNvPr>
          <p:cNvGrpSpPr>
            <a:grpSpLocks/>
          </p:cNvGrpSpPr>
          <p:nvPr/>
        </p:nvGrpSpPr>
        <p:grpSpPr bwMode="auto">
          <a:xfrm>
            <a:off x="5559426" y="4360868"/>
            <a:ext cx="1558925" cy="646113"/>
            <a:chOff x="2496" y="2976"/>
            <a:chExt cx="982" cy="407"/>
          </a:xfrm>
        </p:grpSpPr>
        <p:sp>
          <p:nvSpPr>
            <p:cNvPr id="73772" name="Rectangle 44">
              <a:extLst>
                <a:ext uri="{FF2B5EF4-FFF2-40B4-BE49-F238E27FC236}">
                  <a16:creationId xmlns:a16="http://schemas.microsoft.com/office/drawing/2014/main" id="{0298B4ED-9B56-5347-A934-55C6C3D0D692}"/>
                </a:ext>
              </a:extLst>
            </p:cNvPr>
            <p:cNvSpPr>
              <a:spLocks noChangeArrowheads="1"/>
            </p:cNvSpPr>
            <p:nvPr/>
          </p:nvSpPr>
          <p:spPr bwMode="auto">
            <a:xfrm>
              <a:off x="2496" y="2976"/>
              <a:ext cx="2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U:</a:t>
              </a:r>
              <a:endParaRPr lang="en-US" altLang="en-US" sz="2000"/>
            </a:p>
          </p:txBody>
        </p:sp>
        <p:sp>
          <p:nvSpPr>
            <p:cNvPr id="73773" name="Rectangle 45">
              <a:extLst>
                <a:ext uri="{FF2B5EF4-FFF2-40B4-BE49-F238E27FC236}">
                  <a16:creationId xmlns:a16="http://schemas.microsoft.com/office/drawing/2014/main" id="{81B71969-84C9-2744-BF14-ECAA04A531A4}"/>
                </a:ext>
              </a:extLst>
            </p:cNvPr>
            <p:cNvSpPr>
              <a:spLocks noChangeArrowheads="1"/>
            </p:cNvSpPr>
            <p:nvPr/>
          </p:nvSpPr>
          <p:spPr bwMode="auto">
            <a:xfrm>
              <a:off x="2784" y="2976"/>
              <a:ext cx="6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Eigenflow</a:t>
              </a:r>
              <a:br>
                <a:rPr lang="en-US" altLang="en-US"/>
              </a:br>
              <a:r>
                <a:rPr lang="en-US" altLang="en-US"/>
                <a:t>matrix</a:t>
              </a:r>
            </a:p>
          </p:txBody>
        </p:sp>
      </p:grpSp>
      <p:grpSp>
        <p:nvGrpSpPr>
          <p:cNvPr id="73774" name="Group 46">
            <a:extLst>
              <a:ext uri="{FF2B5EF4-FFF2-40B4-BE49-F238E27FC236}">
                <a16:creationId xmlns:a16="http://schemas.microsoft.com/office/drawing/2014/main" id="{897D575A-91A1-E540-8322-0D4C74EC3F57}"/>
              </a:ext>
            </a:extLst>
          </p:cNvPr>
          <p:cNvGrpSpPr>
            <a:grpSpLocks/>
          </p:cNvGrpSpPr>
          <p:nvPr/>
        </p:nvGrpSpPr>
        <p:grpSpPr bwMode="auto">
          <a:xfrm>
            <a:off x="2362200" y="4343405"/>
            <a:ext cx="2438400" cy="646113"/>
            <a:chOff x="432" y="2976"/>
            <a:chExt cx="1536" cy="407"/>
          </a:xfrm>
        </p:grpSpPr>
        <p:sp>
          <p:nvSpPr>
            <p:cNvPr id="73775" name="Rectangle 47">
              <a:extLst>
                <a:ext uri="{FF2B5EF4-FFF2-40B4-BE49-F238E27FC236}">
                  <a16:creationId xmlns:a16="http://schemas.microsoft.com/office/drawing/2014/main" id="{4B301D98-54E4-0C41-8E4A-BA7A99932A7F}"/>
                </a:ext>
              </a:extLst>
            </p:cNvPr>
            <p:cNvSpPr>
              <a:spLocks noChangeArrowheads="1"/>
            </p:cNvSpPr>
            <p:nvPr/>
          </p:nvSpPr>
          <p:spPr bwMode="auto">
            <a:xfrm flipH="1">
              <a:off x="432" y="297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t>X:</a:t>
              </a:r>
              <a:endParaRPr lang="en-US" altLang="en-US" sz="2000" i="1"/>
            </a:p>
          </p:txBody>
        </p:sp>
        <p:sp>
          <p:nvSpPr>
            <p:cNvPr id="73776" name="Rectangle 48">
              <a:extLst>
                <a:ext uri="{FF2B5EF4-FFF2-40B4-BE49-F238E27FC236}">
                  <a16:creationId xmlns:a16="http://schemas.microsoft.com/office/drawing/2014/main" id="{A7FA525C-37D1-CB40-9DEE-736F29AAEEFF}"/>
                </a:ext>
              </a:extLst>
            </p:cNvPr>
            <p:cNvSpPr>
              <a:spLocks noChangeArrowheads="1"/>
            </p:cNvSpPr>
            <p:nvPr/>
          </p:nvSpPr>
          <p:spPr bwMode="auto">
            <a:xfrm>
              <a:off x="720" y="2976"/>
              <a:ext cx="59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OD flow</a:t>
              </a:r>
            </a:p>
            <a:p>
              <a:r>
                <a:rPr lang="en-US" altLang="en-US"/>
                <a:t>matrix</a:t>
              </a:r>
            </a:p>
          </p:txBody>
        </p:sp>
      </p:grpSp>
      <p:grpSp>
        <p:nvGrpSpPr>
          <p:cNvPr id="73777" name="Group 49">
            <a:extLst>
              <a:ext uri="{FF2B5EF4-FFF2-40B4-BE49-F238E27FC236}">
                <a16:creationId xmlns:a16="http://schemas.microsoft.com/office/drawing/2014/main" id="{C5D66340-7C34-3547-9C0F-FF12BB7B29D3}"/>
              </a:ext>
            </a:extLst>
          </p:cNvPr>
          <p:cNvGrpSpPr>
            <a:grpSpLocks/>
          </p:cNvGrpSpPr>
          <p:nvPr/>
        </p:nvGrpSpPr>
        <p:grpSpPr bwMode="auto">
          <a:xfrm>
            <a:off x="8194676" y="4329118"/>
            <a:ext cx="1450975" cy="646113"/>
            <a:chOff x="4080" y="2976"/>
            <a:chExt cx="914" cy="407"/>
          </a:xfrm>
        </p:grpSpPr>
        <p:sp>
          <p:nvSpPr>
            <p:cNvPr id="73778" name="Rectangle 50">
              <a:extLst>
                <a:ext uri="{FF2B5EF4-FFF2-40B4-BE49-F238E27FC236}">
                  <a16:creationId xmlns:a16="http://schemas.microsoft.com/office/drawing/2014/main" id="{397A6FF2-ED5B-3C45-8B27-563DF64AEEEC}"/>
                </a:ext>
              </a:extLst>
            </p:cNvPr>
            <p:cNvSpPr>
              <a:spLocks noChangeArrowheads="1"/>
            </p:cNvSpPr>
            <p:nvPr/>
          </p:nvSpPr>
          <p:spPr bwMode="auto">
            <a:xfrm>
              <a:off x="4080" y="2976"/>
              <a:ext cx="2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V:</a:t>
              </a:r>
            </a:p>
          </p:txBody>
        </p:sp>
        <p:sp>
          <p:nvSpPr>
            <p:cNvPr id="73779" name="Rectangle 51">
              <a:extLst>
                <a:ext uri="{FF2B5EF4-FFF2-40B4-BE49-F238E27FC236}">
                  <a16:creationId xmlns:a16="http://schemas.microsoft.com/office/drawing/2014/main" id="{2F628E6D-630A-1F4A-900D-83A287C8828E}"/>
                </a:ext>
              </a:extLst>
            </p:cNvPr>
            <p:cNvSpPr>
              <a:spLocks noChangeArrowheads="1"/>
            </p:cNvSpPr>
            <p:nvPr/>
          </p:nvSpPr>
          <p:spPr bwMode="auto">
            <a:xfrm>
              <a:off x="4368" y="2976"/>
              <a:ext cx="62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Principal</a:t>
              </a:r>
              <a:br>
                <a:rPr lang="en-US" altLang="en-US"/>
              </a:br>
              <a:r>
                <a:rPr lang="en-US" altLang="en-US"/>
                <a:t>matrix</a:t>
              </a:r>
            </a:p>
          </p:txBody>
        </p:sp>
      </p:grpSp>
      <p:grpSp>
        <p:nvGrpSpPr>
          <p:cNvPr id="73780" name="Group 52">
            <a:extLst>
              <a:ext uri="{FF2B5EF4-FFF2-40B4-BE49-F238E27FC236}">
                <a16:creationId xmlns:a16="http://schemas.microsoft.com/office/drawing/2014/main" id="{B2A27A70-0F6F-1341-B197-0BE989377BEC}"/>
              </a:ext>
            </a:extLst>
          </p:cNvPr>
          <p:cNvGrpSpPr>
            <a:grpSpLocks/>
          </p:cNvGrpSpPr>
          <p:nvPr/>
        </p:nvGrpSpPr>
        <p:grpSpPr bwMode="auto">
          <a:xfrm rot="16200000">
            <a:off x="8102600" y="2884488"/>
            <a:ext cx="914400" cy="152400"/>
            <a:chOff x="2928" y="4032"/>
            <a:chExt cx="624" cy="240"/>
          </a:xfrm>
        </p:grpSpPr>
        <p:sp>
          <p:nvSpPr>
            <p:cNvPr id="73781" name="Line 53">
              <a:extLst>
                <a:ext uri="{FF2B5EF4-FFF2-40B4-BE49-F238E27FC236}">
                  <a16:creationId xmlns:a16="http://schemas.microsoft.com/office/drawing/2014/main" id="{27ED2A82-F56E-A44A-B0AF-EF5FBC2D783E}"/>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2" name="Rectangle 54">
              <a:extLst>
                <a:ext uri="{FF2B5EF4-FFF2-40B4-BE49-F238E27FC236}">
                  <a16:creationId xmlns:a16="http://schemas.microsoft.com/office/drawing/2014/main" id="{C4BE8C2C-63A3-324A-96D7-BE52ED208372}"/>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3" name="Rectangle 55">
              <a:extLst>
                <a:ext uri="{FF2B5EF4-FFF2-40B4-BE49-F238E27FC236}">
                  <a16:creationId xmlns:a16="http://schemas.microsoft.com/office/drawing/2014/main" id="{B50809F5-2E3D-6247-A72D-A9246971C102}"/>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4" name="Rectangle 56">
              <a:extLst>
                <a:ext uri="{FF2B5EF4-FFF2-40B4-BE49-F238E27FC236}">
                  <a16:creationId xmlns:a16="http://schemas.microsoft.com/office/drawing/2014/main" id="{3420C7E3-C109-004A-BE6A-8C18F96C62DB}"/>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5" name="Rectangle 57">
              <a:extLst>
                <a:ext uri="{FF2B5EF4-FFF2-40B4-BE49-F238E27FC236}">
                  <a16:creationId xmlns:a16="http://schemas.microsoft.com/office/drawing/2014/main" id="{F66B3CA9-3CB1-F349-855C-B2A9380BB1FD}"/>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6" name="Rectangle 58">
              <a:extLst>
                <a:ext uri="{FF2B5EF4-FFF2-40B4-BE49-F238E27FC236}">
                  <a16:creationId xmlns:a16="http://schemas.microsoft.com/office/drawing/2014/main" id="{C58BB209-BE0A-5046-9B38-5BE238F5BA82}"/>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7" name="Rectangle 59">
              <a:extLst>
                <a:ext uri="{FF2B5EF4-FFF2-40B4-BE49-F238E27FC236}">
                  <a16:creationId xmlns:a16="http://schemas.microsoft.com/office/drawing/2014/main" id="{6691575D-07D7-C440-AA66-1D044C92C3FA}"/>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8" name="Rectangle 60">
              <a:extLst>
                <a:ext uri="{FF2B5EF4-FFF2-40B4-BE49-F238E27FC236}">
                  <a16:creationId xmlns:a16="http://schemas.microsoft.com/office/drawing/2014/main" id="{7E06B956-58BF-BC48-8F0F-BC3D8F89E27F}"/>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9" name="Rectangle 61">
              <a:extLst>
                <a:ext uri="{FF2B5EF4-FFF2-40B4-BE49-F238E27FC236}">
                  <a16:creationId xmlns:a16="http://schemas.microsoft.com/office/drawing/2014/main" id="{DDD74F43-16C1-C443-A873-9E8F17499728}"/>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grpSp>
      <p:grpSp>
        <p:nvGrpSpPr>
          <p:cNvPr id="73790" name="Group 62">
            <a:extLst>
              <a:ext uri="{FF2B5EF4-FFF2-40B4-BE49-F238E27FC236}">
                <a16:creationId xmlns:a16="http://schemas.microsoft.com/office/drawing/2014/main" id="{4DFBD8AE-AE30-1140-9218-839E553965F8}"/>
              </a:ext>
            </a:extLst>
          </p:cNvPr>
          <p:cNvGrpSpPr>
            <a:grpSpLocks/>
          </p:cNvGrpSpPr>
          <p:nvPr/>
        </p:nvGrpSpPr>
        <p:grpSpPr bwMode="auto">
          <a:xfrm rot="5400000">
            <a:off x="8369300" y="2846388"/>
            <a:ext cx="990600" cy="152400"/>
            <a:chOff x="2928" y="4032"/>
            <a:chExt cx="624" cy="240"/>
          </a:xfrm>
        </p:grpSpPr>
        <p:sp>
          <p:nvSpPr>
            <p:cNvPr id="73791" name="Line 63">
              <a:extLst>
                <a:ext uri="{FF2B5EF4-FFF2-40B4-BE49-F238E27FC236}">
                  <a16:creationId xmlns:a16="http://schemas.microsoft.com/office/drawing/2014/main" id="{DBAFDC9E-42F8-6E46-B882-80B4B249C83B}"/>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92" name="Rectangle 64">
              <a:extLst>
                <a:ext uri="{FF2B5EF4-FFF2-40B4-BE49-F238E27FC236}">
                  <a16:creationId xmlns:a16="http://schemas.microsoft.com/office/drawing/2014/main" id="{16CE3452-1FA9-434C-8549-E5FB3737ED54}"/>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3" name="Rectangle 65">
              <a:extLst>
                <a:ext uri="{FF2B5EF4-FFF2-40B4-BE49-F238E27FC236}">
                  <a16:creationId xmlns:a16="http://schemas.microsoft.com/office/drawing/2014/main" id="{9D425D30-D28E-5743-B589-022F99A9FA8A}"/>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4" name="Rectangle 66">
              <a:extLst>
                <a:ext uri="{FF2B5EF4-FFF2-40B4-BE49-F238E27FC236}">
                  <a16:creationId xmlns:a16="http://schemas.microsoft.com/office/drawing/2014/main" id="{56041A85-DD63-E241-8438-80F83E345B76}"/>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5" name="Rectangle 67">
              <a:extLst>
                <a:ext uri="{FF2B5EF4-FFF2-40B4-BE49-F238E27FC236}">
                  <a16:creationId xmlns:a16="http://schemas.microsoft.com/office/drawing/2014/main" id="{D420320A-8FCE-0C44-B986-141A6BBFF5BF}"/>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6" name="Rectangle 68">
              <a:extLst>
                <a:ext uri="{FF2B5EF4-FFF2-40B4-BE49-F238E27FC236}">
                  <a16:creationId xmlns:a16="http://schemas.microsoft.com/office/drawing/2014/main" id="{809FD3B0-498A-9744-91A8-66F38D41CFBB}"/>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7" name="Rectangle 69">
              <a:extLst>
                <a:ext uri="{FF2B5EF4-FFF2-40B4-BE49-F238E27FC236}">
                  <a16:creationId xmlns:a16="http://schemas.microsoft.com/office/drawing/2014/main" id="{7ECDCCA9-21EF-0041-ACF6-AEAC08790B41}"/>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8" name="Rectangle 70">
              <a:extLst>
                <a:ext uri="{FF2B5EF4-FFF2-40B4-BE49-F238E27FC236}">
                  <a16:creationId xmlns:a16="http://schemas.microsoft.com/office/drawing/2014/main" id="{A680510B-A3D4-D444-82B2-E025D4ED6040}"/>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9" name="Rectangle 71">
              <a:extLst>
                <a:ext uri="{FF2B5EF4-FFF2-40B4-BE49-F238E27FC236}">
                  <a16:creationId xmlns:a16="http://schemas.microsoft.com/office/drawing/2014/main" id="{29199BD6-0B2D-B348-824B-13A93BAF2F85}"/>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grpSp>
      <p:sp>
        <p:nvSpPr>
          <p:cNvPr id="73800" name="Line 72">
            <a:extLst>
              <a:ext uri="{FF2B5EF4-FFF2-40B4-BE49-F238E27FC236}">
                <a16:creationId xmlns:a16="http://schemas.microsoft.com/office/drawing/2014/main" id="{F95A26EA-0DB4-AF46-BA98-E0437F425F37}"/>
              </a:ext>
            </a:extLst>
          </p:cNvPr>
          <p:cNvSpPr>
            <a:spLocks noChangeShapeType="1"/>
          </p:cNvSpPr>
          <p:nvPr/>
        </p:nvSpPr>
        <p:spPr bwMode="auto">
          <a:xfrm flipH="1" flipV="1">
            <a:off x="8940800" y="34178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1" name="Rectangle 73">
            <a:extLst>
              <a:ext uri="{FF2B5EF4-FFF2-40B4-BE49-F238E27FC236}">
                <a16:creationId xmlns:a16="http://schemas.microsoft.com/office/drawing/2014/main" id="{9A7F2F5B-5B10-7643-971C-CA43FD955AE0}"/>
              </a:ext>
            </a:extLst>
          </p:cNvPr>
          <p:cNvSpPr>
            <a:spLocks noChangeArrowheads="1"/>
          </p:cNvSpPr>
          <p:nvPr/>
        </p:nvSpPr>
        <p:spPr bwMode="auto">
          <a:xfrm>
            <a:off x="9017000" y="3646488"/>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PC</a:t>
            </a:r>
          </a:p>
        </p:txBody>
      </p:sp>
      <p:sp>
        <p:nvSpPr>
          <p:cNvPr id="73802" name="AutoShape 74">
            <a:extLst>
              <a:ext uri="{FF2B5EF4-FFF2-40B4-BE49-F238E27FC236}">
                <a16:creationId xmlns:a16="http://schemas.microsoft.com/office/drawing/2014/main" id="{15ABC7BA-EF05-EC48-8710-D972B5D5B95C}"/>
              </a:ext>
            </a:extLst>
          </p:cNvPr>
          <p:cNvSpPr>
            <a:spLocks/>
          </p:cNvSpPr>
          <p:nvPr/>
        </p:nvSpPr>
        <p:spPr bwMode="auto">
          <a:xfrm rot="5400000">
            <a:off x="7467600" y="29718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3" name="AutoShape 75">
            <a:extLst>
              <a:ext uri="{FF2B5EF4-FFF2-40B4-BE49-F238E27FC236}">
                <a16:creationId xmlns:a16="http://schemas.microsoft.com/office/drawing/2014/main" id="{E0478752-F5BA-D644-9B44-7E9708BD03CB}"/>
              </a:ext>
            </a:extLst>
          </p:cNvPr>
          <p:cNvSpPr>
            <a:spLocks/>
          </p:cNvSpPr>
          <p:nvPr/>
        </p:nvSpPr>
        <p:spPr bwMode="auto">
          <a:xfrm rot="16200000" flipV="1">
            <a:off x="7391400" y="-6096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05478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8">
            <a:extLst>
              <a:ext uri="{FF2B5EF4-FFF2-40B4-BE49-F238E27FC236}">
                <a16:creationId xmlns:a16="http://schemas.microsoft.com/office/drawing/2014/main" id="{A109CDCC-C4D4-6240-96DD-FAE4C28D87FF}"/>
              </a:ext>
            </a:extLst>
          </p:cNvPr>
          <p:cNvSpPr>
            <a:spLocks noGrp="1"/>
          </p:cNvSpPr>
          <p:nvPr>
            <p:ph type="sldNum" sz="quarter" idx="12"/>
          </p:nvPr>
        </p:nvSpPr>
        <p:spPr/>
        <p:txBody>
          <a:bodyPr/>
          <a:lstStyle/>
          <a:p>
            <a:fld id="{5853ACD1-E531-7341-9DD4-C3745CF3FB0B}" type="slidenum">
              <a:rPr lang="en-US" altLang="en-US"/>
              <a:pPr/>
              <a:t>23</a:t>
            </a:fld>
            <a:endParaRPr lang="en-US" altLang="en-US"/>
          </a:p>
        </p:txBody>
      </p:sp>
      <p:sp>
        <p:nvSpPr>
          <p:cNvPr id="74754" name="Rectangle 2">
            <a:extLst>
              <a:ext uri="{FF2B5EF4-FFF2-40B4-BE49-F238E27FC236}">
                <a16:creationId xmlns:a16="http://schemas.microsoft.com/office/drawing/2014/main" id="{468B73E1-87D9-5A4A-80D3-91C0B1D2D532}"/>
              </a:ext>
            </a:extLst>
          </p:cNvPr>
          <p:cNvSpPr>
            <a:spLocks noGrp="1" noChangeArrowheads="1"/>
          </p:cNvSpPr>
          <p:nvPr>
            <p:ph type="title" sz="quarter"/>
          </p:nvPr>
        </p:nvSpPr>
        <p:spPr>
          <a:xfrm>
            <a:off x="2016126" y="290513"/>
            <a:ext cx="8423275" cy="1143000"/>
          </a:xfrm>
        </p:spPr>
        <p:txBody>
          <a:bodyPr/>
          <a:lstStyle/>
          <a:p>
            <a:r>
              <a:rPr lang="en-US" altLang="en-US" sz="3600"/>
              <a:t>PCA on OD flows (2)</a:t>
            </a:r>
          </a:p>
        </p:txBody>
      </p:sp>
      <p:pic>
        <p:nvPicPr>
          <p:cNvPr id="74755" name="Picture 3">
            <a:extLst>
              <a:ext uri="{FF2B5EF4-FFF2-40B4-BE49-F238E27FC236}">
                <a16:creationId xmlns:a16="http://schemas.microsoft.com/office/drawing/2014/main" id="{0B9FE4F7-2BF1-4D4B-A548-18E5990A7B1B}"/>
              </a:ext>
            </a:extLst>
          </p:cNvPr>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133600" y="1295400"/>
            <a:ext cx="4038600" cy="1143000"/>
          </a:xfrm>
          <a:noFill/>
          <a:ln/>
        </p:spPr>
      </p:pic>
      <p:pic>
        <p:nvPicPr>
          <p:cNvPr id="74756" name="Picture 4">
            <a:extLst>
              <a:ext uri="{FF2B5EF4-FFF2-40B4-BE49-F238E27FC236}">
                <a16:creationId xmlns:a16="http://schemas.microsoft.com/office/drawing/2014/main" id="{910B7C94-44AC-744B-B0F0-F3B90A2078D4}"/>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514601" y="4800600"/>
            <a:ext cx="3762375" cy="1028700"/>
          </a:xfrm>
          <a:noFill/>
          <a:ln/>
        </p:spPr>
      </p:pic>
      <p:sp>
        <p:nvSpPr>
          <p:cNvPr id="74757" name="Rectangle 5">
            <a:extLst>
              <a:ext uri="{FF2B5EF4-FFF2-40B4-BE49-F238E27FC236}">
                <a16:creationId xmlns:a16="http://schemas.microsoft.com/office/drawing/2014/main" id="{0445FE0F-CD46-2D49-9B70-F89D63E94C2B}"/>
              </a:ext>
            </a:extLst>
          </p:cNvPr>
          <p:cNvSpPr>
            <a:spLocks noChangeArrowheads="1"/>
          </p:cNvSpPr>
          <p:nvPr/>
        </p:nvSpPr>
        <p:spPr bwMode="auto">
          <a:xfrm>
            <a:off x="6400800" y="1600201"/>
            <a:ext cx="3657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Each eigenflow is a weighted sum of all OD flows</a:t>
            </a:r>
          </a:p>
          <a:p>
            <a:endParaRPr lang="en-US" altLang="en-US" sz="2000"/>
          </a:p>
          <a:p>
            <a:r>
              <a:rPr lang="en-US" altLang="en-US" sz="2000"/>
              <a:t>Eigenflows are orthonormal</a:t>
            </a:r>
          </a:p>
        </p:txBody>
      </p:sp>
      <p:sp>
        <p:nvSpPr>
          <p:cNvPr id="74758" name="Rectangle 6">
            <a:extLst>
              <a:ext uri="{FF2B5EF4-FFF2-40B4-BE49-F238E27FC236}">
                <a16:creationId xmlns:a16="http://schemas.microsoft.com/office/drawing/2014/main" id="{23AA2548-DBD9-3040-8738-ABC421D4D68E}"/>
              </a:ext>
            </a:extLst>
          </p:cNvPr>
          <p:cNvSpPr>
            <a:spLocks noChangeArrowheads="1"/>
          </p:cNvSpPr>
          <p:nvPr/>
        </p:nvSpPr>
        <p:spPr bwMode="auto">
          <a:xfrm>
            <a:off x="6477000" y="5029201"/>
            <a:ext cx="342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Each OD flow is weighted sum of all eigenflows</a:t>
            </a:r>
          </a:p>
        </p:txBody>
      </p:sp>
      <p:sp>
        <p:nvSpPr>
          <p:cNvPr id="74759" name="Rectangle 7">
            <a:extLst>
              <a:ext uri="{FF2B5EF4-FFF2-40B4-BE49-F238E27FC236}">
                <a16:creationId xmlns:a16="http://schemas.microsoft.com/office/drawing/2014/main" id="{B552898A-03FB-7B44-88BB-FA95FACE6C10}"/>
              </a:ext>
            </a:extLst>
          </p:cNvPr>
          <p:cNvSpPr>
            <a:spLocks noChangeArrowheads="1"/>
          </p:cNvSpPr>
          <p:nvPr/>
        </p:nvSpPr>
        <p:spPr bwMode="auto">
          <a:xfrm>
            <a:off x="6477001" y="3581401"/>
            <a:ext cx="3514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Singular values indicate the energy attributable to a principal component</a:t>
            </a:r>
          </a:p>
        </p:txBody>
      </p:sp>
      <p:grpSp>
        <p:nvGrpSpPr>
          <p:cNvPr id="74760" name="Group 8">
            <a:extLst>
              <a:ext uri="{FF2B5EF4-FFF2-40B4-BE49-F238E27FC236}">
                <a16:creationId xmlns:a16="http://schemas.microsoft.com/office/drawing/2014/main" id="{08032BE1-14FE-F94B-A787-C67C0103A8D9}"/>
              </a:ext>
            </a:extLst>
          </p:cNvPr>
          <p:cNvGrpSpPr>
            <a:grpSpLocks/>
          </p:cNvGrpSpPr>
          <p:nvPr/>
        </p:nvGrpSpPr>
        <p:grpSpPr bwMode="auto">
          <a:xfrm>
            <a:off x="2362200" y="3733801"/>
            <a:ext cx="3562350" cy="638175"/>
            <a:chOff x="336" y="2304"/>
            <a:chExt cx="2244" cy="402"/>
          </a:xfrm>
        </p:grpSpPr>
        <p:pic>
          <p:nvPicPr>
            <p:cNvPr id="74761" name="Picture 9">
              <a:extLst>
                <a:ext uri="{FF2B5EF4-FFF2-40B4-BE49-F238E27FC236}">
                  <a16:creationId xmlns:a16="http://schemas.microsoft.com/office/drawing/2014/main" id="{C9169606-4D52-BA4C-98B2-40407BF0D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2352"/>
              <a:ext cx="80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10">
              <a:extLst>
                <a:ext uri="{FF2B5EF4-FFF2-40B4-BE49-F238E27FC236}">
                  <a16:creationId xmlns:a16="http://schemas.microsoft.com/office/drawing/2014/main" id="{9FAB8D24-1ABC-EE4E-B456-0B8300C61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2352"/>
              <a:ext cx="666"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3" name="Picture 11">
              <a:extLst>
                <a:ext uri="{FF2B5EF4-FFF2-40B4-BE49-F238E27FC236}">
                  <a16:creationId xmlns:a16="http://schemas.microsoft.com/office/drawing/2014/main" id="{CEF63FCE-FEB5-344B-8FFD-35739FB9D5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304"/>
              <a:ext cx="450"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4" name="Rectangle 12">
              <a:extLst>
                <a:ext uri="{FF2B5EF4-FFF2-40B4-BE49-F238E27FC236}">
                  <a16:creationId xmlns:a16="http://schemas.microsoft.com/office/drawing/2014/main" id="{CBF85ABE-3C59-B946-AE02-738035A6FB46}"/>
                </a:ext>
              </a:extLst>
            </p:cNvPr>
            <p:cNvSpPr>
              <a:spLocks noChangeArrowheads="1"/>
            </p:cNvSpPr>
            <p:nvPr/>
          </p:nvSpPr>
          <p:spPr bwMode="auto">
            <a:xfrm>
              <a:off x="1344" y="238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p>
          </p:txBody>
        </p:sp>
      </p:grpSp>
      <p:sp>
        <p:nvSpPr>
          <p:cNvPr id="74765" name="Freeform 13">
            <a:extLst>
              <a:ext uri="{FF2B5EF4-FFF2-40B4-BE49-F238E27FC236}">
                <a16:creationId xmlns:a16="http://schemas.microsoft.com/office/drawing/2014/main" id="{8908BA79-02F9-F048-98CF-DE31E76E9F09}"/>
              </a:ext>
            </a:extLst>
          </p:cNvPr>
          <p:cNvSpPr>
            <a:spLocks/>
          </p:cNvSpPr>
          <p:nvPr/>
        </p:nvSpPr>
        <p:spPr bwMode="auto">
          <a:xfrm flipV="1">
            <a:off x="2438401" y="2514601"/>
            <a:ext cx="74613" cy="563563"/>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4766" name="Group 14">
            <a:extLst>
              <a:ext uri="{FF2B5EF4-FFF2-40B4-BE49-F238E27FC236}">
                <a16:creationId xmlns:a16="http://schemas.microsoft.com/office/drawing/2014/main" id="{0E312803-921E-0542-850F-ED14C3169CF8}"/>
              </a:ext>
            </a:extLst>
          </p:cNvPr>
          <p:cNvGrpSpPr>
            <a:grpSpLocks/>
          </p:cNvGrpSpPr>
          <p:nvPr/>
        </p:nvGrpSpPr>
        <p:grpSpPr bwMode="auto">
          <a:xfrm rot="16200000" flipH="1">
            <a:off x="4000500" y="2705100"/>
            <a:ext cx="685800" cy="152400"/>
            <a:chOff x="2928" y="4032"/>
            <a:chExt cx="624" cy="240"/>
          </a:xfrm>
        </p:grpSpPr>
        <p:sp>
          <p:nvSpPr>
            <p:cNvPr id="74767" name="Line 15">
              <a:extLst>
                <a:ext uri="{FF2B5EF4-FFF2-40B4-BE49-F238E27FC236}">
                  <a16:creationId xmlns:a16="http://schemas.microsoft.com/office/drawing/2014/main" id="{4388250F-1E7A-1A46-962E-C09EDE3B2CA9}"/>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Rectangle 16">
              <a:extLst>
                <a:ext uri="{FF2B5EF4-FFF2-40B4-BE49-F238E27FC236}">
                  <a16:creationId xmlns:a16="http://schemas.microsoft.com/office/drawing/2014/main" id="{2FC107DC-2EA0-E24B-81D2-2B8FB279993F}"/>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4769" name="Rectangle 17">
              <a:extLst>
                <a:ext uri="{FF2B5EF4-FFF2-40B4-BE49-F238E27FC236}">
                  <a16:creationId xmlns:a16="http://schemas.microsoft.com/office/drawing/2014/main" id="{457F6F3F-9E09-9343-B973-37AB3D4AF8C3}"/>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4770" name="Rectangle 18">
              <a:extLst>
                <a:ext uri="{FF2B5EF4-FFF2-40B4-BE49-F238E27FC236}">
                  <a16:creationId xmlns:a16="http://schemas.microsoft.com/office/drawing/2014/main" id="{5B35ECCD-ED8C-7C49-823C-AF8B0BF6FABB}"/>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4771" name="Rectangle 19">
              <a:extLst>
                <a:ext uri="{FF2B5EF4-FFF2-40B4-BE49-F238E27FC236}">
                  <a16:creationId xmlns:a16="http://schemas.microsoft.com/office/drawing/2014/main" id="{54FEE7D4-2FBF-004B-8948-1BB675D9821E}"/>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4772" name="Rectangle 20">
              <a:extLst>
                <a:ext uri="{FF2B5EF4-FFF2-40B4-BE49-F238E27FC236}">
                  <a16:creationId xmlns:a16="http://schemas.microsoft.com/office/drawing/2014/main" id="{E214D4EF-8150-4545-904C-FC88495903A3}"/>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4773" name="Rectangle 21">
              <a:extLst>
                <a:ext uri="{FF2B5EF4-FFF2-40B4-BE49-F238E27FC236}">
                  <a16:creationId xmlns:a16="http://schemas.microsoft.com/office/drawing/2014/main" id="{9A07C298-0BC8-964D-8455-F17C800A5188}"/>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4774" name="Rectangle 22">
              <a:extLst>
                <a:ext uri="{FF2B5EF4-FFF2-40B4-BE49-F238E27FC236}">
                  <a16:creationId xmlns:a16="http://schemas.microsoft.com/office/drawing/2014/main" id="{D9B4E507-0300-104F-B02F-55B0AD7DC542}"/>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4775" name="Rectangle 23">
              <a:extLst>
                <a:ext uri="{FF2B5EF4-FFF2-40B4-BE49-F238E27FC236}">
                  <a16:creationId xmlns:a16="http://schemas.microsoft.com/office/drawing/2014/main" id="{5C4612AC-E198-4342-93CF-B93C6B5B79B0}"/>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grpSp>
      <p:grpSp>
        <p:nvGrpSpPr>
          <p:cNvPr id="74776" name="Group 24">
            <a:extLst>
              <a:ext uri="{FF2B5EF4-FFF2-40B4-BE49-F238E27FC236}">
                <a16:creationId xmlns:a16="http://schemas.microsoft.com/office/drawing/2014/main" id="{4B5CC3FC-A57C-C140-8D26-5B7D541CEF09}"/>
              </a:ext>
            </a:extLst>
          </p:cNvPr>
          <p:cNvGrpSpPr>
            <a:grpSpLocks/>
          </p:cNvGrpSpPr>
          <p:nvPr/>
        </p:nvGrpSpPr>
        <p:grpSpPr bwMode="auto">
          <a:xfrm>
            <a:off x="3048000" y="2438400"/>
            <a:ext cx="76200" cy="685800"/>
            <a:chOff x="288" y="1632"/>
            <a:chExt cx="96" cy="912"/>
          </a:xfrm>
        </p:grpSpPr>
        <p:sp>
          <p:nvSpPr>
            <p:cNvPr id="74777" name="Line 25">
              <a:extLst>
                <a:ext uri="{FF2B5EF4-FFF2-40B4-BE49-F238E27FC236}">
                  <a16:creationId xmlns:a16="http://schemas.microsoft.com/office/drawing/2014/main" id="{007EE818-0665-A24F-BDE2-6BE296F7E25C}"/>
                </a:ext>
              </a:extLst>
            </p:cNvPr>
            <p:cNvSpPr>
              <a:spLocks noChangeShapeType="1"/>
            </p:cNvSpPr>
            <p:nvPr/>
          </p:nvSpPr>
          <p:spPr bwMode="auto">
            <a:xfrm>
              <a:off x="288" y="163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6">
              <a:extLst>
                <a:ext uri="{FF2B5EF4-FFF2-40B4-BE49-F238E27FC236}">
                  <a16:creationId xmlns:a16="http://schemas.microsoft.com/office/drawing/2014/main" id="{D938213C-8892-6C47-B63A-8189CF12FBE3}"/>
                </a:ext>
              </a:extLst>
            </p:cNvPr>
            <p:cNvSpPr>
              <a:spLocks noChangeShapeType="1"/>
            </p:cNvSpPr>
            <p:nvPr/>
          </p:nvSpPr>
          <p:spPr bwMode="auto">
            <a:xfrm>
              <a:off x="288" y="1632"/>
              <a:ext cx="0" cy="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7">
              <a:extLst>
                <a:ext uri="{FF2B5EF4-FFF2-40B4-BE49-F238E27FC236}">
                  <a16:creationId xmlns:a16="http://schemas.microsoft.com/office/drawing/2014/main" id="{0343DF76-BAB8-B544-AA09-31A6F3EF29A8}"/>
                </a:ext>
              </a:extLst>
            </p:cNvPr>
            <p:cNvSpPr>
              <a:spLocks noChangeShapeType="1"/>
            </p:cNvSpPr>
            <p:nvPr/>
          </p:nvSpPr>
          <p:spPr bwMode="auto">
            <a:xfrm>
              <a:off x="288" y="2544"/>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4780" name="Group 28">
            <a:extLst>
              <a:ext uri="{FF2B5EF4-FFF2-40B4-BE49-F238E27FC236}">
                <a16:creationId xmlns:a16="http://schemas.microsoft.com/office/drawing/2014/main" id="{3BBC98BA-E71B-FA4D-96DB-5AF3C96ABB0A}"/>
              </a:ext>
            </a:extLst>
          </p:cNvPr>
          <p:cNvGrpSpPr>
            <a:grpSpLocks/>
          </p:cNvGrpSpPr>
          <p:nvPr/>
        </p:nvGrpSpPr>
        <p:grpSpPr bwMode="auto">
          <a:xfrm flipH="1">
            <a:off x="3810000" y="2438400"/>
            <a:ext cx="76200" cy="685800"/>
            <a:chOff x="288" y="1632"/>
            <a:chExt cx="96" cy="912"/>
          </a:xfrm>
        </p:grpSpPr>
        <p:sp>
          <p:nvSpPr>
            <p:cNvPr id="74781" name="Line 29">
              <a:extLst>
                <a:ext uri="{FF2B5EF4-FFF2-40B4-BE49-F238E27FC236}">
                  <a16:creationId xmlns:a16="http://schemas.microsoft.com/office/drawing/2014/main" id="{F1D787B1-0B81-0549-814D-B37935CEDFFE}"/>
                </a:ext>
              </a:extLst>
            </p:cNvPr>
            <p:cNvSpPr>
              <a:spLocks noChangeShapeType="1"/>
            </p:cNvSpPr>
            <p:nvPr/>
          </p:nvSpPr>
          <p:spPr bwMode="auto">
            <a:xfrm>
              <a:off x="288" y="163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2" name="Line 30">
              <a:extLst>
                <a:ext uri="{FF2B5EF4-FFF2-40B4-BE49-F238E27FC236}">
                  <a16:creationId xmlns:a16="http://schemas.microsoft.com/office/drawing/2014/main" id="{9ACD86BA-6AF3-584D-AAD3-7D3755A1A17C}"/>
                </a:ext>
              </a:extLst>
            </p:cNvPr>
            <p:cNvSpPr>
              <a:spLocks noChangeShapeType="1"/>
            </p:cNvSpPr>
            <p:nvPr/>
          </p:nvSpPr>
          <p:spPr bwMode="auto">
            <a:xfrm>
              <a:off x="288" y="1632"/>
              <a:ext cx="0" cy="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3" name="Line 31">
              <a:extLst>
                <a:ext uri="{FF2B5EF4-FFF2-40B4-BE49-F238E27FC236}">
                  <a16:creationId xmlns:a16="http://schemas.microsoft.com/office/drawing/2014/main" id="{CF45DEF1-2E80-0048-AED0-6838AD5FBB96}"/>
                </a:ext>
              </a:extLst>
            </p:cNvPr>
            <p:cNvSpPr>
              <a:spLocks noChangeShapeType="1"/>
            </p:cNvSpPr>
            <p:nvPr/>
          </p:nvSpPr>
          <p:spPr bwMode="auto">
            <a:xfrm>
              <a:off x="288" y="2544"/>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784" name="Freeform 32">
            <a:extLst>
              <a:ext uri="{FF2B5EF4-FFF2-40B4-BE49-F238E27FC236}">
                <a16:creationId xmlns:a16="http://schemas.microsoft.com/office/drawing/2014/main" id="{3C6DE229-DA4F-D345-BAB6-AB9827B0E407}"/>
              </a:ext>
            </a:extLst>
          </p:cNvPr>
          <p:cNvSpPr>
            <a:spLocks/>
          </p:cNvSpPr>
          <p:nvPr/>
        </p:nvSpPr>
        <p:spPr bwMode="auto">
          <a:xfrm>
            <a:off x="3581400" y="2514601"/>
            <a:ext cx="76200" cy="563563"/>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5" name="Freeform 33">
            <a:extLst>
              <a:ext uri="{FF2B5EF4-FFF2-40B4-BE49-F238E27FC236}">
                <a16:creationId xmlns:a16="http://schemas.microsoft.com/office/drawing/2014/main" id="{E1A1ED85-0EF7-394E-8362-99D006A1D185}"/>
              </a:ext>
            </a:extLst>
          </p:cNvPr>
          <p:cNvSpPr>
            <a:spLocks/>
          </p:cNvSpPr>
          <p:nvPr/>
        </p:nvSpPr>
        <p:spPr bwMode="auto">
          <a:xfrm>
            <a:off x="3276600" y="2514601"/>
            <a:ext cx="76200" cy="563563"/>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6" name="Rectangle 34">
            <a:extLst>
              <a:ext uri="{FF2B5EF4-FFF2-40B4-BE49-F238E27FC236}">
                <a16:creationId xmlns:a16="http://schemas.microsoft.com/office/drawing/2014/main" id="{43C2CAAC-0F10-1743-82A2-B9F4D2B58864}"/>
              </a:ext>
            </a:extLst>
          </p:cNvPr>
          <p:cNvSpPr>
            <a:spLocks noChangeArrowheads="1"/>
          </p:cNvSpPr>
          <p:nvPr/>
        </p:nvSpPr>
        <p:spPr bwMode="auto">
          <a:xfrm>
            <a:off x="2667000" y="2590800"/>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grpSp>
        <p:nvGrpSpPr>
          <p:cNvPr id="74787" name="Group 35">
            <a:extLst>
              <a:ext uri="{FF2B5EF4-FFF2-40B4-BE49-F238E27FC236}">
                <a16:creationId xmlns:a16="http://schemas.microsoft.com/office/drawing/2014/main" id="{8DFCFD3F-A5C5-7C49-BC7C-BB628A6FCF41}"/>
              </a:ext>
            </a:extLst>
          </p:cNvPr>
          <p:cNvGrpSpPr>
            <a:grpSpLocks/>
          </p:cNvGrpSpPr>
          <p:nvPr/>
        </p:nvGrpSpPr>
        <p:grpSpPr bwMode="auto">
          <a:xfrm>
            <a:off x="2514600" y="5791200"/>
            <a:ext cx="1828800" cy="838200"/>
            <a:chOff x="624" y="3360"/>
            <a:chExt cx="1536" cy="816"/>
          </a:xfrm>
        </p:grpSpPr>
        <p:sp>
          <p:nvSpPr>
            <p:cNvPr id="74788" name="Freeform 36">
              <a:extLst>
                <a:ext uri="{FF2B5EF4-FFF2-40B4-BE49-F238E27FC236}">
                  <a16:creationId xmlns:a16="http://schemas.microsoft.com/office/drawing/2014/main" id="{6DCB8AB6-B3F3-FE49-A7B3-901996C7B318}"/>
                </a:ext>
              </a:extLst>
            </p:cNvPr>
            <p:cNvSpPr>
              <a:spLocks/>
            </p:cNvSpPr>
            <p:nvPr/>
          </p:nvSpPr>
          <p:spPr bwMode="auto">
            <a:xfrm>
              <a:off x="624" y="3408"/>
              <a:ext cx="96" cy="768"/>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9" name="Rectangle 37">
              <a:extLst>
                <a:ext uri="{FF2B5EF4-FFF2-40B4-BE49-F238E27FC236}">
                  <a16:creationId xmlns:a16="http://schemas.microsoft.com/office/drawing/2014/main" id="{70549FE8-3243-1E47-8D2E-94636C23A5E2}"/>
                </a:ext>
              </a:extLst>
            </p:cNvPr>
            <p:cNvSpPr>
              <a:spLocks noChangeArrowheads="1"/>
            </p:cNvSpPr>
            <p:nvPr/>
          </p:nvSpPr>
          <p:spPr bwMode="auto">
            <a:xfrm>
              <a:off x="816" y="3600"/>
              <a:ext cx="248"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t>
              </a:r>
            </a:p>
          </p:txBody>
        </p:sp>
        <p:sp>
          <p:nvSpPr>
            <p:cNvPr id="74790" name="Freeform 38">
              <a:extLst>
                <a:ext uri="{FF2B5EF4-FFF2-40B4-BE49-F238E27FC236}">
                  <a16:creationId xmlns:a16="http://schemas.microsoft.com/office/drawing/2014/main" id="{CBA839AE-DCBC-B449-B13D-C3BB04BFB8AC}"/>
                </a:ext>
              </a:extLst>
            </p:cNvPr>
            <p:cNvSpPr>
              <a:spLocks/>
            </p:cNvSpPr>
            <p:nvPr/>
          </p:nvSpPr>
          <p:spPr bwMode="auto">
            <a:xfrm>
              <a:off x="1248" y="3360"/>
              <a:ext cx="48" cy="768"/>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1" name="Freeform 39">
              <a:extLst>
                <a:ext uri="{FF2B5EF4-FFF2-40B4-BE49-F238E27FC236}">
                  <a16:creationId xmlns:a16="http://schemas.microsoft.com/office/drawing/2014/main" id="{3CF178E4-D7B9-D042-911E-3C60FDFA5D2B}"/>
                </a:ext>
              </a:extLst>
            </p:cNvPr>
            <p:cNvSpPr>
              <a:spLocks/>
            </p:cNvSpPr>
            <p:nvPr/>
          </p:nvSpPr>
          <p:spPr bwMode="auto">
            <a:xfrm>
              <a:off x="1680" y="3360"/>
              <a:ext cx="48" cy="768"/>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2" name="Rectangle 40">
              <a:extLst>
                <a:ext uri="{FF2B5EF4-FFF2-40B4-BE49-F238E27FC236}">
                  <a16:creationId xmlns:a16="http://schemas.microsoft.com/office/drawing/2014/main" id="{9B0B653F-1030-3A4C-9D3D-69298CE38E7A}"/>
                </a:ext>
              </a:extLst>
            </p:cNvPr>
            <p:cNvSpPr>
              <a:spLocks noChangeArrowheads="1"/>
            </p:cNvSpPr>
            <p:nvPr/>
          </p:nvSpPr>
          <p:spPr bwMode="auto">
            <a:xfrm>
              <a:off x="1104" y="3600"/>
              <a:ext cx="96"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74793" name="Rectangle 41">
              <a:extLst>
                <a:ext uri="{FF2B5EF4-FFF2-40B4-BE49-F238E27FC236}">
                  <a16:creationId xmlns:a16="http://schemas.microsoft.com/office/drawing/2014/main" id="{943C8C59-352B-8B48-B5FD-86E09EE01F2F}"/>
                </a:ext>
              </a:extLst>
            </p:cNvPr>
            <p:cNvSpPr>
              <a:spLocks noChangeArrowheads="1"/>
            </p:cNvSpPr>
            <p:nvPr/>
          </p:nvSpPr>
          <p:spPr bwMode="auto">
            <a:xfrm>
              <a:off x="1536" y="3744"/>
              <a:ext cx="96" cy="192"/>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4" name="Rectangle 42">
              <a:extLst>
                <a:ext uri="{FF2B5EF4-FFF2-40B4-BE49-F238E27FC236}">
                  <a16:creationId xmlns:a16="http://schemas.microsoft.com/office/drawing/2014/main" id="{29505E21-6482-234E-930F-C1DD7F52E5BC}"/>
                </a:ext>
              </a:extLst>
            </p:cNvPr>
            <p:cNvSpPr>
              <a:spLocks noChangeArrowheads="1"/>
            </p:cNvSpPr>
            <p:nvPr/>
          </p:nvSpPr>
          <p:spPr bwMode="auto">
            <a:xfrm>
              <a:off x="1968" y="3648"/>
              <a:ext cx="96"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5" name="Freeform 43">
              <a:extLst>
                <a:ext uri="{FF2B5EF4-FFF2-40B4-BE49-F238E27FC236}">
                  <a16:creationId xmlns:a16="http://schemas.microsoft.com/office/drawing/2014/main" id="{83F1AAE2-2B76-D849-96FE-30EE122962CA}"/>
                </a:ext>
              </a:extLst>
            </p:cNvPr>
            <p:cNvSpPr>
              <a:spLocks/>
            </p:cNvSpPr>
            <p:nvPr/>
          </p:nvSpPr>
          <p:spPr bwMode="auto">
            <a:xfrm>
              <a:off x="2112" y="3360"/>
              <a:ext cx="48" cy="768"/>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6" name="Rectangle 44">
              <a:extLst>
                <a:ext uri="{FF2B5EF4-FFF2-40B4-BE49-F238E27FC236}">
                  <a16:creationId xmlns:a16="http://schemas.microsoft.com/office/drawing/2014/main" id="{7168EC2E-16E9-AA49-97E7-411B770BB176}"/>
                </a:ext>
              </a:extLst>
            </p:cNvPr>
            <p:cNvSpPr>
              <a:spLocks noChangeArrowheads="1"/>
            </p:cNvSpPr>
            <p:nvPr/>
          </p:nvSpPr>
          <p:spPr bwMode="auto">
            <a:xfrm>
              <a:off x="1296" y="3600"/>
              <a:ext cx="25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74797" name="Rectangle 45">
              <a:extLst>
                <a:ext uri="{FF2B5EF4-FFF2-40B4-BE49-F238E27FC236}">
                  <a16:creationId xmlns:a16="http://schemas.microsoft.com/office/drawing/2014/main" id="{5DA620E1-5473-E14C-A434-051A0647748B}"/>
                </a:ext>
              </a:extLst>
            </p:cNvPr>
            <p:cNvSpPr>
              <a:spLocks noChangeArrowheads="1"/>
            </p:cNvSpPr>
            <p:nvPr/>
          </p:nvSpPr>
          <p:spPr bwMode="auto">
            <a:xfrm>
              <a:off x="1728" y="3600"/>
              <a:ext cx="25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grpSp>
    </p:spTree>
    <p:extLst>
      <p:ext uri="{BB962C8B-B14F-4D97-AF65-F5344CB8AC3E}">
        <p14:creationId xmlns:p14="http://schemas.microsoft.com/office/powerpoint/2010/main" val="702802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 name="Slide Number Placeholder 7">
            <a:extLst>
              <a:ext uri="{FF2B5EF4-FFF2-40B4-BE49-F238E27FC236}">
                <a16:creationId xmlns:a16="http://schemas.microsoft.com/office/drawing/2014/main" id="{D9097A97-3AA6-F94E-8B90-34EAAFF3E2F3}"/>
              </a:ext>
            </a:extLst>
          </p:cNvPr>
          <p:cNvSpPr>
            <a:spLocks noGrp="1"/>
          </p:cNvSpPr>
          <p:nvPr>
            <p:ph type="sldNum" sz="quarter" idx="12"/>
          </p:nvPr>
        </p:nvSpPr>
        <p:spPr/>
        <p:txBody>
          <a:bodyPr/>
          <a:lstStyle/>
          <a:p>
            <a:fld id="{0C4962A4-F304-1A45-BC74-278E696B2184}" type="slidenum">
              <a:rPr lang="en-US" altLang="en-US"/>
              <a:pPr/>
              <a:t>24</a:t>
            </a:fld>
            <a:endParaRPr lang="en-US" altLang="en-US"/>
          </a:p>
        </p:txBody>
      </p:sp>
      <p:sp>
        <p:nvSpPr>
          <p:cNvPr id="75778" name="Rectangle 2">
            <a:extLst>
              <a:ext uri="{FF2B5EF4-FFF2-40B4-BE49-F238E27FC236}">
                <a16:creationId xmlns:a16="http://schemas.microsoft.com/office/drawing/2014/main" id="{762298CD-B338-C544-A919-4C54C1AD5C97}"/>
              </a:ext>
            </a:extLst>
          </p:cNvPr>
          <p:cNvSpPr>
            <a:spLocks noGrp="1" noChangeArrowheads="1"/>
          </p:cNvSpPr>
          <p:nvPr>
            <p:ph type="title"/>
          </p:nvPr>
        </p:nvSpPr>
        <p:spPr/>
        <p:txBody>
          <a:bodyPr/>
          <a:lstStyle/>
          <a:p>
            <a:r>
              <a:rPr lang="en-US" altLang="en-US"/>
              <a:t>An Example Eigenflow and PC</a:t>
            </a:r>
          </a:p>
        </p:txBody>
      </p:sp>
      <p:pic>
        <p:nvPicPr>
          <p:cNvPr id="75779" name="Picture 3">
            <a:extLst>
              <a:ext uri="{FF2B5EF4-FFF2-40B4-BE49-F238E27FC236}">
                <a16:creationId xmlns:a16="http://schemas.microsoft.com/office/drawing/2014/main" id="{2C0CB7B8-2F43-5447-A70A-3681D9E67B16}"/>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38400" y="1524001"/>
            <a:ext cx="5715000" cy="4818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5780" name="Group 4">
            <a:extLst>
              <a:ext uri="{FF2B5EF4-FFF2-40B4-BE49-F238E27FC236}">
                <a16:creationId xmlns:a16="http://schemas.microsoft.com/office/drawing/2014/main" id="{8DD3AC6A-2262-924B-9046-E79241D79936}"/>
              </a:ext>
            </a:extLst>
          </p:cNvPr>
          <p:cNvGrpSpPr>
            <a:grpSpLocks/>
          </p:cNvGrpSpPr>
          <p:nvPr/>
        </p:nvGrpSpPr>
        <p:grpSpPr bwMode="auto">
          <a:xfrm>
            <a:off x="6019800" y="2667001"/>
            <a:ext cx="4516438" cy="3795713"/>
            <a:chOff x="2832" y="1680"/>
            <a:chExt cx="2845" cy="2391"/>
          </a:xfrm>
        </p:grpSpPr>
        <p:pic>
          <p:nvPicPr>
            <p:cNvPr id="75781" name="Picture 5">
              <a:extLst>
                <a:ext uri="{FF2B5EF4-FFF2-40B4-BE49-F238E27FC236}">
                  <a16:creationId xmlns:a16="http://schemas.microsoft.com/office/drawing/2014/main" id="{AAFCA479-1523-5B45-B3DD-827B782887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872"/>
              <a:ext cx="1405" cy="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5782" name="Picture 6">
              <a:extLst>
                <a:ext uri="{FF2B5EF4-FFF2-40B4-BE49-F238E27FC236}">
                  <a16:creationId xmlns:a16="http://schemas.microsoft.com/office/drawing/2014/main" id="{0E84773F-F944-224C-B6EF-AE124C654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3168"/>
              <a:ext cx="1393"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83" name="Line 7">
              <a:extLst>
                <a:ext uri="{FF2B5EF4-FFF2-40B4-BE49-F238E27FC236}">
                  <a16:creationId xmlns:a16="http://schemas.microsoft.com/office/drawing/2014/main" id="{E454DC71-E588-1B40-9544-919A840AF846}"/>
                </a:ext>
              </a:extLst>
            </p:cNvPr>
            <p:cNvSpPr>
              <a:spLocks noChangeShapeType="1"/>
            </p:cNvSpPr>
            <p:nvPr/>
          </p:nvSpPr>
          <p:spPr bwMode="auto">
            <a:xfrm flipH="1">
              <a:off x="3984" y="2784"/>
              <a:ext cx="288"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4" name="Rectangle 8">
              <a:extLst>
                <a:ext uri="{FF2B5EF4-FFF2-40B4-BE49-F238E27FC236}">
                  <a16:creationId xmlns:a16="http://schemas.microsoft.com/office/drawing/2014/main" id="{1D5AF727-71FF-A04F-B00D-06BB5774D394}"/>
                </a:ext>
              </a:extLst>
            </p:cNvPr>
            <p:cNvSpPr>
              <a:spLocks noChangeArrowheads="1"/>
            </p:cNvSpPr>
            <p:nvPr/>
          </p:nvSpPr>
          <p:spPr bwMode="auto">
            <a:xfrm>
              <a:off x="4608" y="1680"/>
              <a:ext cx="8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OD Flow 167</a:t>
              </a:r>
            </a:p>
          </p:txBody>
        </p:sp>
        <p:sp>
          <p:nvSpPr>
            <p:cNvPr id="75785" name="Rectangle 9">
              <a:extLst>
                <a:ext uri="{FF2B5EF4-FFF2-40B4-BE49-F238E27FC236}">
                  <a16:creationId xmlns:a16="http://schemas.microsoft.com/office/drawing/2014/main" id="{A2CFEB0B-ABC2-E244-9342-C5A25ED60082}"/>
                </a:ext>
              </a:extLst>
            </p:cNvPr>
            <p:cNvSpPr>
              <a:spLocks noChangeArrowheads="1"/>
            </p:cNvSpPr>
            <p:nvPr/>
          </p:nvSpPr>
          <p:spPr bwMode="auto">
            <a:xfrm>
              <a:off x="4560" y="2976"/>
              <a:ext cx="7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OD Flow 94</a:t>
              </a:r>
            </a:p>
          </p:txBody>
        </p:sp>
        <p:sp>
          <p:nvSpPr>
            <p:cNvPr id="75786" name="Line 10">
              <a:extLst>
                <a:ext uri="{FF2B5EF4-FFF2-40B4-BE49-F238E27FC236}">
                  <a16:creationId xmlns:a16="http://schemas.microsoft.com/office/drawing/2014/main" id="{7C3806C5-CDCF-A34C-9C7F-4F2B2FDDCB47}"/>
                </a:ext>
              </a:extLst>
            </p:cNvPr>
            <p:cNvSpPr>
              <a:spLocks noChangeShapeType="1"/>
            </p:cNvSpPr>
            <p:nvPr/>
          </p:nvSpPr>
          <p:spPr bwMode="auto">
            <a:xfrm flipH="1">
              <a:off x="2832" y="3408"/>
              <a:ext cx="144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598768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ACC40385-4CB6-0447-9507-1ACC3731910A}"/>
              </a:ext>
            </a:extLst>
          </p:cNvPr>
          <p:cNvSpPr>
            <a:spLocks noGrp="1"/>
          </p:cNvSpPr>
          <p:nvPr>
            <p:ph type="sldNum" sz="quarter" idx="12"/>
          </p:nvPr>
        </p:nvSpPr>
        <p:spPr/>
        <p:txBody>
          <a:bodyPr/>
          <a:lstStyle/>
          <a:p>
            <a:fld id="{5D35ED4C-21DB-A142-B0A2-83041C0EA03F}" type="slidenum">
              <a:rPr lang="en-US" altLang="en-US"/>
              <a:pPr/>
              <a:t>25</a:t>
            </a:fld>
            <a:endParaRPr lang="en-US" altLang="en-US"/>
          </a:p>
        </p:txBody>
      </p:sp>
      <p:pic>
        <p:nvPicPr>
          <p:cNvPr id="78850" name="Picture 2">
            <a:extLst>
              <a:ext uri="{FF2B5EF4-FFF2-40B4-BE49-F238E27FC236}">
                <a16:creationId xmlns:a16="http://schemas.microsoft.com/office/drawing/2014/main" id="{DCEBF8E6-1DA8-F440-87D2-0A21D815CDD5}"/>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95651" y="1766888"/>
            <a:ext cx="5599113"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851" name="Rectangle 3">
            <a:extLst>
              <a:ext uri="{FF2B5EF4-FFF2-40B4-BE49-F238E27FC236}">
                <a16:creationId xmlns:a16="http://schemas.microsoft.com/office/drawing/2014/main" id="{31615500-40EA-4D47-8B82-D1ADAA4EBF9D}"/>
              </a:ext>
            </a:extLst>
          </p:cNvPr>
          <p:cNvSpPr>
            <a:spLocks noGrp="1" noChangeArrowheads="1"/>
          </p:cNvSpPr>
          <p:nvPr>
            <p:ph type="title"/>
          </p:nvPr>
        </p:nvSpPr>
        <p:spPr/>
        <p:txBody>
          <a:bodyPr/>
          <a:lstStyle/>
          <a:p>
            <a:r>
              <a:rPr lang="en-US" altLang="en-US" sz="3600"/>
              <a:t>Low Dimensionality of OD Flows</a:t>
            </a:r>
          </a:p>
        </p:txBody>
      </p:sp>
      <p:sp>
        <p:nvSpPr>
          <p:cNvPr id="78852" name="Rectangle 4">
            <a:extLst>
              <a:ext uri="{FF2B5EF4-FFF2-40B4-BE49-F238E27FC236}">
                <a16:creationId xmlns:a16="http://schemas.microsoft.com/office/drawing/2014/main" id="{0E3CFDBA-CE24-F94D-93AF-C8DDFFFD6704}"/>
              </a:ext>
            </a:extLst>
          </p:cNvPr>
          <p:cNvSpPr>
            <a:spLocks noChangeArrowheads="1"/>
          </p:cNvSpPr>
          <p:nvPr/>
        </p:nvSpPr>
        <p:spPr bwMode="auto">
          <a:xfrm>
            <a:off x="7696200" y="1676401"/>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78853" name="Rectangle 5">
            <a:extLst>
              <a:ext uri="{FF2B5EF4-FFF2-40B4-BE49-F238E27FC236}">
                <a16:creationId xmlns:a16="http://schemas.microsoft.com/office/drawing/2014/main" id="{09795F52-5413-724B-949F-BF43F901419B}"/>
              </a:ext>
            </a:extLst>
          </p:cNvPr>
          <p:cNvSpPr>
            <a:spLocks noChangeArrowheads="1"/>
          </p:cNvSpPr>
          <p:nvPr/>
        </p:nvSpPr>
        <p:spPr bwMode="auto">
          <a:xfrm>
            <a:off x="5715000" y="2986089"/>
            <a:ext cx="2590800" cy="1006475"/>
          </a:xfrm>
          <a:prstGeom prst="rect">
            <a:avLst/>
          </a:prstGeom>
          <a:solidFill>
            <a:srgbClr val="F8F6A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FF0000"/>
                </a:solidFill>
              </a:rPr>
              <a:t>Plot of OD flow energy captured by each dimension.</a:t>
            </a:r>
          </a:p>
        </p:txBody>
      </p:sp>
      <p:sp>
        <p:nvSpPr>
          <p:cNvPr id="78854" name="Rectangle 6">
            <a:extLst>
              <a:ext uri="{FF2B5EF4-FFF2-40B4-BE49-F238E27FC236}">
                <a16:creationId xmlns:a16="http://schemas.microsoft.com/office/drawing/2014/main" id="{AE3CC4BF-122C-A144-93C2-694471FD4157}"/>
              </a:ext>
            </a:extLst>
          </p:cNvPr>
          <p:cNvSpPr>
            <a:spLocks noChangeArrowheads="1"/>
          </p:cNvSpPr>
          <p:nvPr/>
        </p:nvSpPr>
        <p:spPr bwMode="auto">
          <a:xfrm>
            <a:off x="5105400" y="6110288"/>
            <a:ext cx="1752600" cy="381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5" name="Rectangle 7">
            <a:extLst>
              <a:ext uri="{FF2B5EF4-FFF2-40B4-BE49-F238E27FC236}">
                <a16:creationId xmlns:a16="http://schemas.microsoft.com/office/drawing/2014/main" id="{CBD7A41C-F31E-2743-806D-E001D33B88D2}"/>
              </a:ext>
            </a:extLst>
          </p:cNvPr>
          <p:cNvSpPr>
            <a:spLocks noChangeArrowheads="1"/>
          </p:cNvSpPr>
          <p:nvPr/>
        </p:nvSpPr>
        <p:spPr bwMode="auto">
          <a:xfrm>
            <a:off x="5048250" y="6110288"/>
            <a:ext cx="2244012"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Principal Components</a:t>
            </a:r>
          </a:p>
        </p:txBody>
      </p:sp>
      <p:sp>
        <p:nvSpPr>
          <p:cNvPr id="78856" name="Rectangle 8">
            <a:extLst>
              <a:ext uri="{FF2B5EF4-FFF2-40B4-BE49-F238E27FC236}">
                <a16:creationId xmlns:a16="http://schemas.microsoft.com/office/drawing/2014/main" id="{0F8886D0-7F86-F345-8A2F-DA5CF457BF2B}"/>
              </a:ext>
            </a:extLst>
          </p:cNvPr>
          <p:cNvSpPr>
            <a:spLocks noChangeArrowheads="1"/>
          </p:cNvSpPr>
          <p:nvPr/>
        </p:nvSpPr>
        <p:spPr bwMode="auto">
          <a:xfrm>
            <a:off x="2743200" y="3290888"/>
            <a:ext cx="457200" cy="1371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7" name="Rectangle 9">
            <a:extLst>
              <a:ext uri="{FF2B5EF4-FFF2-40B4-BE49-F238E27FC236}">
                <a16:creationId xmlns:a16="http://schemas.microsoft.com/office/drawing/2014/main" id="{5FBB32E7-F9BF-224C-9F8F-66E5C6B74AB8}"/>
              </a:ext>
            </a:extLst>
          </p:cNvPr>
          <p:cNvSpPr>
            <a:spLocks noChangeArrowheads="1"/>
          </p:cNvSpPr>
          <p:nvPr/>
        </p:nvSpPr>
        <p:spPr bwMode="auto">
          <a:xfrm rot="16200000">
            <a:off x="2391569" y="3763169"/>
            <a:ext cx="18605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Energy captured</a:t>
            </a:r>
          </a:p>
        </p:txBody>
      </p:sp>
      <p:sp>
        <p:nvSpPr>
          <p:cNvPr id="78858" name="Line 10">
            <a:extLst>
              <a:ext uri="{FF2B5EF4-FFF2-40B4-BE49-F238E27FC236}">
                <a16:creationId xmlns:a16="http://schemas.microsoft.com/office/drawing/2014/main" id="{FC3FD946-915D-2444-B962-47207F2D4D45}"/>
              </a:ext>
            </a:extLst>
          </p:cNvPr>
          <p:cNvSpPr>
            <a:spLocks noChangeShapeType="1"/>
          </p:cNvSpPr>
          <p:nvPr/>
        </p:nvSpPr>
        <p:spPr bwMode="auto">
          <a:xfrm flipH="1">
            <a:off x="3886200" y="5195888"/>
            <a:ext cx="457200" cy="3810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Rectangle 11">
            <a:extLst>
              <a:ext uri="{FF2B5EF4-FFF2-40B4-BE49-F238E27FC236}">
                <a16:creationId xmlns:a16="http://schemas.microsoft.com/office/drawing/2014/main" id="{631664A4-2954-D14A-AF71-77B1BFF80283}"/>
              </a:ext>
            </a:extLst>
          </p:cNvPr>
          <p:cNvSpPr>
            <a:spLocks noChangeArrowheads="1"/>
          </p:cNvSpPr>
          <p:nvPr/>
        </p:nvSpPr>
        <p:spPr bwMode="auto">
          <a:xfrm>
            <a:off x="1981201" y="1371601"/>
            <a:ext cx="7126759"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FF0000"/>
                </a:solidFill>
              </a:rPr>
              <a:t>Small number of PCs capture most of signal’s structure</a:t>
            </a:r>
          </a:p>
        </p:txBody>
      </p:sp>
    </p:spTree>
    <p:extLst>
      <p:ext uri="{BB962C8B-B14F-4D97-AF65-F5344CB8AC3E}">
        <p14:creationId xmlns:p14="http://schemas.microsoft.com/office/powerpoint/2010/main" val="726608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27859F5-BA46-F743-8BBA-B5E5D46A3DC5}"/>
              </a:ext>
            </a:extLst>
          </p:cNvPr>
          <p:cNvSpPr>
            <a:spLocks noGrp="1"/>
          </p:cNvSpPr>
          <p:nvPr>
            <p:ph type="sldNum" sz="quarter" idx="12"/>
          </p:nvPr>
        </p:nvSpPr>
        <p:spPr/>
        <p:txBody>
          <a:bodyPr/>
          <a:lstStyle/>
          <a:p>
            <a:fld id="{7BEEB351-9F47-3147-AC57-DDDA5B9CD4BD}" type="slidenum">
              <a:rPr lang="en-US" altLang="en-US"/>
              <a:pPr/>
              <a:t>26</a:t>
            </a:fld>
            <a:endParaRPr lang="en-US" altLang="en-US"/>
          </a:p>
        </p:txBody>
      </p:sp>
      <p:sp>
        <p:nvSpPr>
          <p:cNvPr id="87042" name="Rectangle 2">
            <a:extLst>
              <a:ext uri="{FF2B5EF4-FFF2-40B4-BE49-F238E27FC236}">
                <a16:creationId xmlns:a16="http://schemas.microsoft.com/office/drawing/2014/main" id="{16CAD759-6895-624A-AAA8-5FD5F0E51083}"/>
              </a:ext>
            </a:extLst>
          </p:cNvPr>
          <p:cNvSpPr>
            <a:spLocks noGrp="1" noChangeArrowheads="1"/>
          </p:cNvSpPr>
          <p:nvPr>
            <p:ph type="title"/>
          </p:nvPr>
        </p:nvSpPr>
        <p:spPr>
          <a:xfrm>
            <a:off x="1936750" y="290513"/>
            <a:ext cx="8502650" cy="1143000"/>
          </a:xfrm>
        </p:spPr>
        <p:txBody>
          <a:bodyPr/>
          <a:lstStyle/>
          <a:p>
            <a:r>
              <a:rPr lang="en-US" altLang="en-US" sz="3600"/>
              <a:t>Structure of OD Flows</a:t>
            </a:r>
          </a:p>
        </p:txBody>
      </p:sp>
      <p:pic>
        <p:nvPicPr>
          <p:cNvPr id="87043" name="Picture 3">
            <a:extLst>
              <a:ext uri="{FF2B5EF4-FFF2-40B4-BE49-F238E27FC236}">
                <a16:creationId xmlns:a16="http://schemas.microsoft.com/office/drawing/2014/main" id="{0B5BEB53-C83B-8E40-B43B-A876F2E34231}"/>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52600" y="1524001"/>
            <a:ext cx="441960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4" name="Rectangle 4">
            <a:extLst>
              <a:ext uri="{FF2B5EF4-FFF2-40B4-BE49-F238E27FC236}">
                <a16:creationId xmlns:a16="http://schemas.microsoft.com/office/drawing/2014/main" id="{961F9C8E-F0A4-F44B-BE26-AD7D596854F8}"/>
              </a:ext>
            </a:extLst>
          </p:cNvPr>
          <p:cNvSpPr>
            <a:spLocks noChangeArrowheads="1"/>
          </p:cNvSpPr>
          <p:nvPr/>
        </p:nvSpPr>
        <p:spPr bwMode="auto">
          <a:xfrm>
            <a:off x="6477000" y="1752601"/>
            <a:ext cx="3886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Most OD flows have less than 20 significant eigenflows</a:t>
            </a:r>
          </a:p>
          <a:p>
            <a:endParaRPr lang="en-US" altLang="en-US" sz="2800"/>
          </a:p>
          <a:p>
            <a:r>
              <a:rPr lang="en-US" altLang="en-US" sz="2800"/>
              <a:t>Can think of each OD flow as having only a small set of “features”</a:t>
            </a:r>
          </a:p>
          <a:p>
            <a:endParaRPr lang="en-US" altLang="en-US" sz="2800"/>
          </a:p>
          <a:p>
            <a:endParaRPr lang="en-US" altLang="en-US" sz="2800"/>
          </a:p>
        </p:txBody>
      </p:sp>
    </p:spTree>
    <p:extLst>
      <p:ext uri="{BB962C8B-B14F-4D97-AF65-F5344CB8AC3E}">
        <p14:creationId xmlns:p14="http://schemas.microsoft.com/office/powerpoint/2010/main" val="320753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BB3014B-57BB-3646-A43A-193A2F30A198}"/>
              </a:ext>
            </a:extLst>
          </p:cNvPr>
          <p:cNvSpPr>
            <a:spLocks noGrp="1"/>
          </p:cNvSpPr>
          <p:nvPr>
            <p:ph type="sldNum" sz="quarter" idx="12"/>
          </p:nvPr>
        </p:nvSpPr>
        <p:spPr/>
        <p:txBody>
          <a:bodyPr/>
          <a:lstStyle/>
          <a:p>
            <a:fld id="{846CAA6C-1B97-6B44-8277-EC63EDB1B8D5}" type="slidenum">
              <a:rPr lang="en-US" altLang="en-US"/>
              <a:pPr/>
              <a:t>27</a:t>
            </a:fld>
            <a:endParaRPr lang="en-US" altLang="en-US"/>
          </a:p>
        </p:txBody>
      </p:sp>
      <p:sp>
        <p:nvSpPr>
          <p:cNvPr id="22530" name="Rectangle 2">
            <a:extLst>
              <a:ext uri="{FF2B5EF4-FFF2-40B4-BE49-F238E27FC236}">
                <a16:creationId xmlns:a16="http://schemas.microsoft.com/office/drawing/2014/main" id="{338D725E-E061-454E-8667-DBCDD4F588F4}"/>
              </a:ext>
            </a:extLst>
          </p:cNvPr>
          <p:cNvSpPr>
            <a:spLocks noGrp="1" noChangeArrowheads="1"/>
          </p:cNvSpPr>
          <p:nvPr>
            <p:ph type="title"/>
          </p:nvPr>
        </p:nvSpPr>
        <p:spPr/>
        <p:txBody>
          <a:bodyPr/>
          <a:lstStyle/>
          <a:p>
            <a:r>
              <a:rPr lang="en-US" altLang="en-US"/>
              <a:t>Reasons for Low Dimensionality</a:t>
            </a:r>
          </a:p>
        </p:txBody>
      </p:sp>
      <p:sp>
        <p:nvSpPr>
          <p:cNvPr id="22531" name="Rectangle 3">
            <a:extLst>
              <a:ext uri="{FF2B5EF4-FFF2-40B4-BE49-F238E27FC236}">
                <a16:creationId xmlns:a16="http://schemas.microsoft.com/office/drawing/2014/main" id="{3F8E11A3-CE98-9A47-BA97-F4C2B423848A}"/>
              </a:ext>
            </a:extLst>
          </p:cNvPr>
          <p:cNvSpPr>
            <a:spLocks noChangeArrowheads="1"/>
          </p:cNvSpPr>
          <p:nvPr/>
        </p:nvSpPr>
        <p:spPr bwMode="auto">
          <a:xfrm>
            <a:off x="1981200" y="15240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en-US"/>
              <a:t>Generally, traffic on different links is dependent</a:t>
            </a:r>
          </a:p>
          <a:p>
            <a:endParaRPr lang="en-US" altLang="en-US"/>
          </a:p>
          <a:p>
            <a:r>
              <a:rPr lang="en-US" altLang="en-US"/>
              <a:t>Link traffic is the superposition of origin-destination flows (</a:t>
            </a:r>
            <a:r>
              <a:rPr lang="en-US" altLang="en-US">
                <a:solidFill>
                  <a:srgbClr val="0000FF"/>
                </a:solidFill>
              </a:rPr>
              <a:t>OD flows</a:t>
            </a:r>
            <a:r>
              <a:rPr lang="en-US" altLang="en-US"/>
              <a:t>) </a:t>
            </a:r>
          </a:p>
          <a:p>
            <a:pPr lvl="1"/>
            <a:r>
              <a:rPr lang="en-US" altLang="en-US"/>
              <a:t>The same OD flow passes over multiple links, inducing correlation among links</a:t>
            </a:r>
          </a:p>
          <a:p>
            <a:pPr lvl="1"/>
            <a:endParaRPr lang="en-US" altLang="en-US"/>
          </a:p>
          <a:p>
            <a:pPr lvl="1"/>
            <a:r>
              <a:rPr lang="en-US" altLang="en-US"/>
              <a:t>All OD flows tend to vary according to </a:t>
            </a:r>
            <a:br>
              <a:rPr lang="en-US" altLang="en-US"/>
            </a:br>
            <a:r>
              <a:rPr lang="en-US" altLang="en-US"/>
              <a:t>common daily and weekly cycles, and so are themselves correlated </a:t>
            </a:r>
            <a:br>
              <a:rPr lang="en-US" altLang="en-US" i="1">
                <a:solidFill>
                  <a:srgbClr val="0000FF"/>
                </a:solidFill>
              </a:rPr>
            </a:br>
            <a:endParaRPr lang="en-US" altLang="en-US" i="1">
              <a:solidFill>
                <a:srgbClr val="0000FF"/>
              </a:solidFill>
            </a:endParaRPr>
          </a:p>
        </p:txBody>
      </p:sp>
    </p:spTree>
    <p:extLst>
      <p:ext uri="{BB962C8B-B14F-4D97-AF65-F5344CB8AC3E}">
        <p14:creationId xmlns:p14="http://schemas.microsoft.com/office/powerpoint/2010/main" val="4235794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a:extLst>
              <a:ext uri="{FF2B5EF4-FFF2-40B4-BE49-F238E27FC236}">
                <a16:creationId xmlns:a16="http://schemas.microsoft.com/office/drawing/2014/main" id="{15CAEA53-A6C6-6D4C-B440-74DE6DDFBE4A}"/>
              </a:ext>
            </a:extLst>
          </p:cNvPr>
          <p:cNvSpPr>
            <a:spLocks noGrp="1"/>
          </p:cNvSpPr>
          <p:nvPr>
            <p:ph type="sldNum" sz="quarter" idx="12"/>
          </p:nvPr>
        </p:nvSpPr>
        <p:spPr/>
        <p:txBody>
          <a:bodyPr/>
          <a:lstStyle/>
          <a:p>
            <a:fld id="{FAC83A90-0432-7443-B9C3-CC934F539FC4}" type="slidenum">
              <a:rPr lang="en-US" altLang="en-US"/>
              <a:pPr/>
              <a:t>28</a:t>
            </a:fld>
            <a:endParaRPr lang="en-US" altLang="en-US"/>
          </a:p>
        </p:txBody>
      </p:sp>
      <p:sp>
        <p:nvSpPr>
          <p:cNvPr id="80898" name="Rectangle 2">
            <a:extLst>
              <a:ext uri="{FF2B5EF4-FFF2-40B4-BE49-F238E27FC236}">
                <a16:creationId xmlns:a16="http://schemas.microsoft.com/office/drawing/2014/main" id="{E65C1841-B338-234E-8E1E-35AF6CF16256}"/>
              </a:ext>
            </a:extLst>
          </p:cNvPr>
          <p:cNvSpPr>
            <a:spLocks noGrp="1" noChangeArrowheads="1"/>
          </p:cNvSpPr>
          <p:nvPr>
            <p:ph type="title"/>
          </p:nvPr>
        </p:nvSpPr>
        <p:spPr>
          <a:xfrm>
            <a:off x="1704975" y="185738"/>
            <a:ext cx="8686800" cy="1143000"/>
          </a:xfrm>
        </p:spPr>
        <p:txBody>
          <a:bodyPr/>
          <a:lstStyle/>
          <a:p>
            <a:r>
              <a:rPr lang="en-US" altLang="en-US" sz="3600"/>
              <a:t>Approximating With Top 5 Eigenflows</a:t>
            </a:r>
          </a:p>
        </p:txBody>
      </p:sp>
      <p:pic>
        <p:nvPicPr>
          <p:cNvPr id="80899" name="Picture 3">
            <a:extLst>
              <a:ext uri="{FF2B5EF4-FFF2-40B4-BE49-F238E27FC236}">
                <a16:creationId xmlns:a16="http://schemas.microsoft.com/office/drawing/2014/main" id="{51E17416-0BB9-4648-98DB-5E7DD0E03250}"/>
              </a:ext>
            </a:extLst>
          </p:cNvPr>
          <p:cNvPicPr>
            <a:picLocks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2667000" y="1295401"/>
            <a:ext cx="6464300" cy="5192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76963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7">
            <a:extLst>
              <a:ext uri="{FF2B5EF4-FFF2-40B4-BE49-F238E27FC236}">
                <a16:creationId xmlns:a16="http://schemas.microsoft.com/office/drawing/2014/main" id="{9D0BE26C-4848-6746-A8BF-EBCCA7256566}"/>
              </a:ext>
            </a:extLst>
          </p:cNvPr>
          <p:cNvSpPr>
            <a:spLocks noGrp="1"/>
          </p:cNvSpPr>
          <p:nvPr>
            <p:ph type="sldNum" sz="quarter" idx="12"/>
          </p:nvPr>
        </p:nvSpPr>
        <p:spPr/>
        <p:txBody>
          <a:bodyPr/>
          <a:lstStyle/>
          <a:p>
            <a:fld id="{6DB6F527-5A53-4E45-9F83-0531F51360F6}" type="slidenum">
              <a:rPr lang="en-US" altLang="en-US"/>
              <a:pPr/>
              <a:t>29</a:t>
            </a:fld>
            <a:endParaRPr lang="en-US" altLang="en-US"/>
          </a:p>
        </p:txBody>
      </p:sp>
      <p:sp>
        <p:nvSpPr>
          <p:cNvPr id="89090" name="Rectangle 2">
            <a:extLst>
              <a:ext uri="{FF2B5EF4-FFF2-40B4-BE49-F238E27FC236}">
                <a16:creationId xmlns:a16="http://schemas.microsoft.com/office/drawing/2014/main" id="{38A4CB51-7D33-4745-9356-337900DBDF82}"/>
              </a:ext>
            </a:extLst>
          </p:cNvPr>
          <p:cNvSpPr>
            <a:spLocks noGrp="1" noChangeArrowheads="1"/>
          </p:cNvSpPr>
          <p:nvPr>
            <p:ph type="title"/>
          </p:nvPr>
        </p:nvSpPr>
        <p:spPr>
          <a:xfrm>
            <a:off x="1984376" y="290513"/>
            <a:ext cx="8455025" cy="1143000"/>
          </a:xfrm>
        </p:spPr>
        <p:txBody>
          <a:bodyPr/>
          <a:lstStyle/>
          <a:p>
            <a:r>
              <a:rPr lang="en-US" altLang="en-US" sz="3600"/>
              <a:t>Kinds of Eigenflows</a:t>
            </a:r>
          </a:p>
        </p:txBody>
      </p:sp>
      <p:pic>
        <p:nvPicPr>
          <p:cNvPr id="89091" name="Picture 3">
            <a:extLst>
              <a:ext uri="{FF2B5EF4-FFF2-40B4-BE49-F238E27FC236}">
                <a16:creationId xmlns:a16="http://schemas.microsoft.com/office/drawing/2014/main" id="{473B260E-F560-5D4A-9F36-13BFFF015F73}"/>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96201" y="1390651"/>
            <a:ext cx="2816225" cy="2092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9092" name="Picture 4">
            <a:extLst>
              <a:ext uri="{FF2B5EF4-FFF2-40B4-BE49-F238E27FC236}">
                <a16:creationId xmlns:a16="http://schemas.microsoft.com/office/drawing/2014/main" id="{935AE125-135F-1E49-AB48-374BC0064467}"/>
              </a:ext>
            </a:extLst>
          </p:cNvPr>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648200" y="1371601"/>
            <a:ext cx="2852738" cy="2111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9093" name="Picture 5">
            <a:extLst>
              <a:ext uri="{FF2B5EF4-FFF2-40B4-BE49-F238E27FC236}">
                <a16:creationId xmlns:a16="http://schemas.microsoft.com/office/drawing/2014/main" id="{E7664462-C75F-1D46-8647-4E309E7D5389}"/>
              </a:ext>
            </a:extLst>
          </p:cNvPr>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1676400" y="1387475"/>
            <a:ext cx="2819400" cy="2095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9094" name="Rectangle 6">
            <a:extLst>
              <a:ext uri="{FF2B5EF4-FFF2-40B4-BE49-F238E27FC236}">
                <a16:creationId xmlns:a16="http://schemas.microsoft.com/office/drawing/2014/main" id="{4AE0E904-A46B-F140-98FD-5766CA38C241}"/>
              </a:ext>
            </a:extLst>
          </p:cNvPr>
          <p:cNvSpPr>
            <a:spLocks noChangeArrowheads="1"/>
          </p:cNvSpPr>
          <p:nvPr/>
        </p:nvSpPr>
        <p:spPr bwMode="auto">
          <a:xfrm>
            <a:off x="2227264" y="3783014"/>
            <a:ext cx="2054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FF0000"/>
                </a:solidFill>
              </a:rPr>
              <a:t>Deterministic</a:t>
            </a:r>
          </a:p>
          <a:p>
            <a:r>
              <a:rPr lang="en-US" altLang="en-US" sz="2000" b="1">
                <a:solidFill>
                  <a:srgbClr val="FF0000"/>
                </a:solidFill>
              </a:rPr>
              <a:t>d-eigenflows</a:t>
            </a:r>
            <a:endParaRPr lang="en-US" altLang="en-US" sz="2000">
              <a:solidFill>
                <a:srgbClr val="FF0000"/>
              </a:solidFill>
            </a:endParaRPr>
          </a:p>
        </p:txBody>
      </p:sp>
      <p:sp>
        <p:nvSpPr>
          <p:cNvPr id="89095" name="Rectangle 7">
            <a:extLst>
              <a:ext uri="{FF2B5EF4-FFF2-40B4-BE49-F238E27FC236}">
                <a16:creationId xmlns:a16="http://schemas.microsoft.com/office/drawing/2014/main" id="{FA1B060E-8AA1-5D4F-8AB8-64426B5BEE00}"/>
              </a:ext>
            </a:extLst>
          </p:cNvPr>
          <p:cNvSpPr>
            <a:spLocks noChangeArrowheads="1"/>
          </p:cNvSpPr>
          <p:nvPr/>
        </p:nvSpPr>
        <p:spPr bwMode="auto">
          <a:xfrm>
            <a:off x="4876800" y="3770314"/>
            <a:ext cx="297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solidFill>
                  <a:srgbClr val="FF0000"/>
                </a:solidFill>
              </a:rPr>
              <a:t>Spike</a:t>
            </a:r>
          </a:p>
          <a:p>
            <a:pPr algn="ctr"/>
            <a:r>
              <a:rPr lang="en-US" altLang="en-US" sz="2000" b="1">
                <a:solidFill>
                  <a:srgbClr val="FF0000"/>
                </a:solidFill>
              </a:rPr>
              <a:t>s-eigenflows</a:t>
            </a:r>
          </a:p>
        </p:txBody>
      </p:sp>
      <p:sp>
        <p:nvSpPr>
          <p:cNvPr id="89096" name="Rectangle 8">
            <a:extLst>
              <a:ext uri="{FF2B5EF4-FFF2-40B4-BE49-F238E27FC236}">
                <a16:creationId xmlns:a16="http://schemas.microsoft.com/office/drawing/2014/main" id="{8BC928CD-6857-0B42-8F85-8A392CC7663A}"/>
              </a:ext>
            </a:extLst>
          </p:cNvPr>
          <p:cNvSpPr>
            <a:spLocks noChangeArrowheads="1"/>
          </p:cNvSpPr>
          <p:nvPr/>
        </p:nvSpPr>
        <p:spPr bwMode="auto">
          <a:xfrm>
            <a:off x="7696200" y="3754439"/>
            <a:ext cx="297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solidFill>
                  <a:srgbClr val="FF0000"/>
                </a:solidFill>
              </a:rPr>
              <a:t>Noise</a:t>
            </a:r>
          </a:p>
          <a:p>
            <a:pPr algn="ctr"/>
            <a:r>
              <a:rPr lang="en-US" altLang="en-US" sz="2000" b="1">
                <a:solidFill>
                  <a:srgbClr val="FF0000"/>
                </a:solidFill>
              </a:rPr>
              <a:t>n-eigenflows</a:t>
            </a:r>
          </a:p>
        </p:txBody>
      </p:sp>
      <p:sp>
        <p:nvSpPr>
          <p:cNvPr id="89097" name="Rectangle 9">
            <a:extLst>
              <a:ext uri="{FF2B5EF4-FFF2-40B4-BE49-F238E27FC236}">
                <a16:creationId xmlns:a16="http://schemas.microsoft.com/office/drawing/2014/main" id="{4830F0C1-F84E-054E-90E7-94274695A351}"/>
              </a:ext>
            </a:extLst>
          </p:cNvPr>
          <p:cNvSpPr>
            <a:spLocks noChangeArrowheads="1"/>
          </p:cNvSpPr>
          <p:nvPr/>
        </p:nvSpPr>
        <p:spPr bwMode="auto">
          <a:xfrm>
            <a:off x="2057400" y="490855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Periodic trends</a:t>
            </a:r>
          </a:p>
        </p:txBody>
      </p:sp>
      <p:sp>
        <p:nvSpPr>
          <p:cNvPr id="89098" name="Rectangle 10">
            <a:extLst>
              <a:ext uri="{FF2B5EF4-FFF2-40B4-BE49-F238E27FC236}">
                <a16:creationId xmlns:a16="http://schemas.microsoft.com/office/drawing/2014/main" id="{0F0FD56A-402F-B440-A808-63F3184FF34D}"/>
              </a:ext>
            </a:extLst>
          </p:cNvPr>
          <p:cNvSpPr>
            <a:spLocks noChangeArrowheads="1"/>
          </p:cNvSpPr>
          <p:nvPr/>
        </p:nvSpPr>
        <p:spPr bwMode="auto">
          <a:xfrm>
            <a:off x="5202238" y="4833939"/>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Sudden, isolated spikes and drops</a:t>
            </a:r>
          </a:p>
        </p:txBody>
      </p:sp>
      <p:sp>
        <p:nvSpPr>
          <p:cNvPr id="89099" name="Rectangle 11">
            <a:extLst>
              <a:ext uri="{FF2B5EF4-FFF2-40B4-BE49-F238E27FC236}">
                <a16:creationId xmlns:a16="http://schemas.microsoft.com/office/drawing/2014/main" id="{43ACB7BB-9016-404D-8552-509BE276362C}"/>
              </a:ext>
            </a:extLst>
          </p:cNvPr>
          <p:cNvSpPr>
            <a:spLocks noChangeArrowheads="1"/>
          </p:cNvSpPr>
          <p:nvPr/>
        </p:nvSpPr>
        <p:spPr bwMode="auto">
          <a:xfrm>
            <a:off x="8153400" y="4819651"/>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Roughly stationary and Gaussian</a:t>
            </a:r>
          </a:p>
        </p:txBody>
      </p:sp>
    </p:spTree>
    <p:extLst>
      <p:ext uri="{BB962C8B-B14F-4D97-AF65-F5344CB8AC3E}">
        <p14:creationId xmlns:p14="http://schemas.microsoft.com/office/powerpoint/2010/main" val="2318466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0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P spid="89095" grpId="0"/>
      <p:bldP spid="89096" grpId="0"/>
      <p:bldP spid="89097" grpId="0"/>
      <p:bldP spid="89098" grpId="0"/>
      <p:bldP spid="890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EF7A-6D78-684E-B79E-C733F28EB04A}"/>
              </a:ext>
            </a:extLst>
          </p:cNvPr>
          <p:cNvSpPr>
            <a:spLocks noGrp="1"/>
          </p:cNvSpPr>
          <p:nvPr>
            <p:ph type="title"/>
          </p:nvPr>
        </p:nvSpPr>
        <p:spPr/>
        <p:txBody>
          <a:bodyPr/>
          <a:lstStyle/>
          <a:p>
            <a:r>
              <a:rPr lang="en-US" dirty="0"/>
              <a:t>Why Principal Component Analysis (PCA)?</a:t>
            </a:r>
          </a:p>
        </p:txBody>
      </p:sp>
      <p:sp>
        <p:nvSpPr>
          <p:cNvPr id="3" name="Content Placeholder 2">
            <a:extLst>
              <a:ext uri="{FF2B5EF4-FFF2-40B4-BE49-F238E27FC236}">
                <a16:creationId xmlns:a16="http://schemas.microsoft.com/office/drawing/2014/main" id="{5639ECA0-F1B4-6749-B2D9-6DD628232A2E}"/>
              </a:ext>
            </a:extLst>
          </p:cNvPr>
          <p:cNvSpPr>
            <a:spLocks noGrp="1"/>
          </p:cNvSpPr>
          <p:nvPr>
            <p:ph idx="1"/>
          </p:nvPr>
        </p:nvSpPr>
        <p:spPr/>
        <p:txBody>
          <a:bodyPr>
            <a:normAutofit lnSpcReduction="10000"/>
          </a:bodyPr>
          <a:lstStyle/>
          <a:p>
            <a:r>
              <a:rPr lang="en-US" b="1" dirty="0">
                <a:solidFill>
                  <a:srgbClr val="C00000"/>
                </a:solidFill>
              </a:rPr>
              <a:t>Goal: </a:t>
            </a:r>
            <a:r>
              <a:rPr lang="en-US" dirty="0"/>
              <a:t>Represent data in higher dimensions in a smaller number of dimensions.</a:t>
            </a:r>
          </a:p>
          <a:p>
            <a:endParaRPr lang="en-US" dirty="0"/>
          </a:p>
          <a:p>
            <a:r>
              <a:rPr lang="en-US" b="1" dirty="0">
                <a:solidFill>
                  <a:srgbClr val="C00000"/>
                </a:solidFill>
              </a:rPr>
              <a:t>Motivation: </a:t>
            </a:r>
            <a:r>
              <a:rPr lang="en-US" dirty="0"/>
              <a:t>Why is Principal Component Analysis helpful?</a:t>
            </a:r>
          </a:p>
          <a:p>
            <a:pPr lvl="1"/>
            <a:r>
              <a:rPr lang="en-US" b="1" dirty="0"/>
              <a:t>Simplification:</a:t>
            </a:r>
            <a:r>
              <a:rPr lang="en-US" dirty="0"/>
              <a:t> Reduce the dimension/complexity of the data while preserving variance (“interesting” properties of the data)</a:t>
            </a:r>
          </a:p>
          <a:p>
            <a:pPr lvl="1"/>
            <a:r>
              <a:rPr lang="en-US" b="1" dirty="0"/>
              <a:t>Visualization:</a:t>
            </a:r>
            <a:r>
              <a:rPr lang="en-US" dirty="0"/>
              <a:t> Easiest to visualize data in two dimensions, but visualizing all pairs may be prohibitive.</a:t>
            </a:r>
          </a:p>
          <a:p>
            <a:pPr lvl="1"/>
            <a:r>
              <a:rPr lang="en-US" b="1" dirty="0"/>
              <a:t>Noise reduction: </a:t>
            </a:r>
            <a:r>
              <a:rPr lang="en-US" dirty="0"/>
              <a:t>Keeping principal components that capture variance and removing the rest effectively filters noise.</a:t>
            </a:r>
          </a:p>
          <a:p>
            <a:pPr lvl="1"/>
            <a:r>
              <a:rPr lang="en-US" b="1" dirty="0"/>
              <a:t>Clustering:</a:t>
            </a:r>
            <a:r>
              <a:rPr lang="en-US" dirty="0"/>
              <a:t> Spectral clustering attempts to map data points into principal components with the highest contributions.</a:t>
            </a:r>
            <a:endParaRPr lang="en-US" b="1" dirty="0"/>
          </a:p>
        </p:txBody>
      </p:sp>
    </p:spTree>
    <p:extLst>
      <p:ext uri="{BB962C8B-B14F-4D97-AF65-F5344CB8AC3E}">
        <p14:creationId xmlns:p14="http://schemas.microsoft.com/office/powerpoint/2010/main" val="231002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759A476D-EA41-6943-9CA3-B57D72B1D704}"/>
              </a:ext>
            </a:extLst>
          </p:cNvPr>
          <p:cNvSpPr>
            <a:spLocks noGrp="1"/>
          </p:cNvSpPr>
          <p:nvPr>
            <p:ph type="sldNum" sz="quarter" idx="12"/>
          </p:nvPr>
        </p:nvSpPr>
        <p:spPr/>
        <p:txBody>
          <a:bodyPr/>
          <a:lstStyle/>
          <a:p>
            <a:fld id="{0FE237A6-C158-8C44-94F9-20541DD2BD9B}" type="slidenum">
              <a:rPr lang="en-US" altLang="en-US"/>
              <a:pPr/>
              <a:t>30</a:t>
            </a:fld>
            <a:endParaRPr lang="en-US" altLang="en-US"/>
          </a:p>
        </p:txBody>
      </p:sp>
      <p:sp>
        <p:nvSpPr>
          <p:cNvPr id="93186" name="Rectangle 2">
            <a:extLst>
              <a:ext uri="{FF2B5EF4-FFF2-40B4-BE49-F238E27FC236}">
                <a16:creationId xmlns:a16="http://schemas.microsoft.com/office/drawing/2014/main" id="{31795823-9BEE-934F-9863-319E58B14CC4}"/>
              </a:ext>
            </a:extLst>
          </p:cNvPr>
          <p:cNvSpPr>
            <a:spLocks noGrp="1" noChangeArrowheads="1"/>
          </p:cNvSpPr>
          <p:nvPr>
            <p:ph type="title"/>
          </p:nvPr>
        </p:nvSpPr>
        <p:spPr>
          <a:xfrm>
            <a:off x="1908176" y="290513"/>
            <a:ext cx="8531225" cy="1143000"/>
          </a:xfrm>
        </p:spPr>
        <p:txBody>
          <a:bodyPr/>
          <a:lstStyle/>
          <a:p>
            <a:r>
              <a:rPr lang="en-US" altLang="en-US" sz="3200"/>
              <a:t>Hundreds of Eigenflows</a:t>
            </a:r>
            <a:br>
              <a:rPr lang="en-US" altLang="en-US" sz="3200"/>
            </a:br>
            <a:r>
              <a:rPr lang="en-US" altLang="en-US" sz="3200"/>
              <a:t>But Only Three Basic Types</a:t>
            </a:r>
          </a:p>
        </p:txBody>
      </p:sp>
      <p:pic>
        <p:nvPicPr>
          <p:cNvPr id="93187" name="Picture 3">
            <a:extLst>
              <a:ext uri="{FF2B5EF4-FFF2-40B4-BE49-F238E27FC236}">
                <a16:creationId xmlns:a16="http://schemas.microsoft.com/office/drawing/2014/main" id="{6298F7F0-BF75-4742-A700-1289B394D4DD}"/>
              </a:ext>
            </a:extLst>
          </p:cNvPr>
          <p:cNvPicPr>
            <a:picLocks noChangeAspect="1" noChangeArrowheads="1"/>
          </p:cNvPicPr>
          <p:nvPr>
            <p:ph idx="1"/>
          </p:nvPr>
        </p:nvPicPr>
        <p:blipFill>
          <a:blip r:embed="rId3">
            <a:lum contrast="40000"/>
            <a:extLst>
              <a:ext uri="{28A0092B-C50C-407E-A947-70E740481C1C}">
                <a14:useLocalDpi xmlns:a14="http://schemas.microsoft.com/office/drawing/2010/main" val="0"/>
              </a:ext>
            </a:extLst>
          </a:blip>
          <a:srcRect/>
          <a:stretch>
            <a:fillRect/>
          </a:stretch>
        </p:blipFill>
        <p:spPr>
          <a:xfrm>
            <a:off x="1905000" y="1524000"/>
            <a:ext cx="8458200" cy="5099050"/>
          </a:xfrm>
          <a:noFill/>
          <a:ln/>
        </p:spPr>
      </p:pic>
      <p:sp>
        <p:nvSpPr>
          <p:cNvPr id="93188" name="Rectangle 4">
            <a:extLst>
              <a:ext uri="{FF2B5EF4-FFF2-40B4-BE49-F238E27FC236}">
                <a16:creationId xmlns:a16="http://schemas.microsoft.com/office/drawing/2014/main" id="{43761EFB-D16A-9249-9932-17D411AEE843}"/>
              </a:ext>
            </a:extLst>
          </p:cNvPr>
          <p:cNvSpPr>
            <a:spLocks noChangeArrowheads="1"/>
          </p:cNvSpPr>
          <p:nvPr/>
        </p:nvSpPr>
        <p:spPr bwMode="auto">
          <a:xfrm>
            <a:off x="4343400" y="6248400"/>
            <a:ext cx="304800" cy="381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Tree>
    <p:extLst>
      <p:ext uri="{BB962C8B-B14F-4D97-AF65-F5344CB8AC3E}">
        <p14:creationId xmlns:p14="http://schemas.microsoft.com/office/powerpoint/2010/main" val="2640484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a:extLst>
              <a:ext uri="{FF2B5EF4-FFF2-40B4-BE49-F238E27FC236}">
                <a16:creationId xmlns:a16="http://schemas.microsoft.com/office/drawing/2014/main" id="{D27FA137-C158-B743-913C-38AB2013A1CE}"/>
              </a:ext>
            </a:extLst>
          </p:cNvPr>
          <p:cNvSpPr>
            <a:spLocks noGrp="1"/>
          </p:cNvSpPr>
          <p:nvPr>
            <p:ph type="sldNum" sz="quarter" idx="12"/>
          </p:nvPr>
        </p:nvSpPr>
        <p:spPr/>
        <p:txBody>
          <a:bodyPr/>
          <a:lstStyle/>
          <a:p>
            <a:fld id="{681B09D6-094E-764E-BFC0-0EB80A7FC8DF}" type="slidenum">
              <a:rPr lang="en-US" altLang="en-US"/>
              <a:pPr/>
              <a:t>31</a:t>
            </a:fld>
            <a:endParaRPr lang="en-US" altLang="en-US"/>
          </a:p>
        </p:txBody>
      </p:sp>
      <p:grpSp>
        <p:nvGrpSpPr>
          <p:cNvPr id="95234" name="Group 2">
            <a:extLst>
              <a:ext uri="{FF2B5EF4-FFF2-40B4-BE49-F238E27FC236}">
                <a16:creationId xmlns:a16="http://schemas.microsoft.com/office/drawing/2014/main" id="{B5BD6ECA-45A3-604D-8CEB-38CE01674CB4}"/>
              </a:ext>
            </a:extLst>
          </p:cNvPr>
          <p:cNvGrpSpPr>
            <a:grpSpLocks/>
          </p:cNvGrpSpPr>
          <p:nvPr/>
        </p:nvGrpSpPr>
        <p:grpSpPr bwMode="auto">
          <a:xfrm>
            <a:off x="1824039" y="1287463"/>
            <a:ext cx="6173787" cy="5226050"/>
            <a:chOff x="1104" y="384"/>
            <a:chExt cx="3679" cy="3697"/>
          </a:xfrm>
        </p:grpSpPr>
        <p:pic>
          <p:nvPicPr>
            <p:cNvPr id="95235" name="Picture 3">
              <a:extLst>
                <a:ext uri="{FF2B5EF4-FFF2-40B4-BE49-F238E27FC236}">
                  <a16:creationId xmlns:a16="http://schemas.microsoft.com/office/drawing/2014/main" id="{27054249-540E-654A-A899-D38309EAF8C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384"/>
              <a:ext cx="3679" cy="3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5236" name="Rectangle 4">
              <a:extLst>
                <a:ext uri="{FF2B5EF4-FFF2-40B4-BE49-F238E27FC236}">
                  <a16:creationId xmlns:a16="http://schemas.microsoft.com/office/drawing/2014/main" id="{ADAB983B-A6DB-5941-AFF7-F0D27CA67FE1}"/>
                </a:ext>
              </a:extLst>
            </p:cNvPr>
            <p:cNvSpPr>
              <a:spLocks noChangeArrowheads="1"/>
            </p:cNvSpPr>
            <p:nvPr/>
          </p:nvSpPr>
          <p:spPr bwMode="auto">
            <a:xfrm>
              <a:off x="3024" y="576"/>
              <a:ext cx="144" cy="672"/>
            </a:xfrm>
            <a:prstGeom prst="rect">
              <a:avLst/>
            </a:prstGeom>
            <a:solidFill>
              <a:srgbClr val="33CCCC">
                <a:alpha val="4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7" name="Rectangle 5">
              <a:extLst>
                <a:ext uri="{FF2B5EF4-FFF2-40B4-BE49-F238E27FC236}">
                  <a16:creationId xmlns:a16="http://schemas.microsoft.com/office/drawing/2014/main" id="{C0A88343-48F8-7443-8162-227D127050DE}"/>
                </a:ext>
              </a:extLst>
            </p:cNvPr>
            <p:cNvSpPr>
              <a:spLocks noChangeArrowheads="1"/>
            </p:cNvSpPr>
            <p:nvPr/>
          </p:nvSpPr>
          <p:spPr bwMode="auto">
            <a:xfrm>
              <a:off x="3024" y="2352"/>
              <a:ext cx="144" cy="672"/>
            </a:xfrm>
            <a:prstGeom prst="rect">
              <a:avLst/>
            </a:prstGeom>
            <a:solidFill>
              <a:srgbClr val="33CCCC">
                <a:alpha val="4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8" name="Rectangle 6">
              <a:extLst>
                <a:ext uri="{FF2B5EF4-FFF2-40B4-BE49-F238E27FC236}">
                  <a16:creationId xmlns:a16="http://schemas.microsoft.com/office/drawing/2014/main" id="{84AF01B3-7D89-0649-A430-5D3D377DFA03}"/>
                </a:ext>
              </a:extLst>
            </p:cNvPr>
            <p:cNvSpPr>
              <a:spLocks noChangeArrowheads="1"/>
            </p:cNvSpPr>
            <p:nvPr/>
          </p:nvSpPr>
          <p:spPr bwMode="auto">
            <a:xfrm>
              <a:off x="2112" y="2352"/>
              <a:ext cx="144" cy="672"/>
            </a:xfrm>
            <a:prstGeom prst="rect">
              <a:avLst/>
            </a:prstGeom>
            <a:solidFill>
              <a:srgbClr val="33CCCC">
                <a:alpha val="4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Rectangle 7">
              <a:extLst>
                <a:ext uri="{FF2B5EF4-FFF2-40B4-BE49-F238E27FC236}">
                  <a16:creationId xmlns:a16="http://schemas.microsoft.com/office/drawing/2014/main" id="{DCE43F63-9D41-DF4E-A51B-A3980DE1647D}"/>
                </a:ext>
              </a:extLst>
            </p:cNvPr>
            <p:cNvSpPr>
              <a:spLocks noChangeArrowheads="1"/>
            </p:cNvSpPr>
            <p:nvPr/>
          </p:nvSpPr>
          <p:spPr bwMode="auto">
            <a:xfrm>
              <a:off x="2112" y="576"/>
              <a:ext cx="144" cy="672"/>
            </a:xfrm>
            <a:prstGeom prst="rect">
              <a:avLst/>
            </a:prstGeom>
            <a:solidFill>
              <a:srgbClr val="33CCCC">
                <a:alpha val="4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40" name="Rectangle 8">
            <a:extLst>
              <a:ext uri="{FF2B5EF4-FFF2-40B4-BE49-F238E27FC236}">
                <a16:creationId xmlns:a16="http://schemas.microsoft.com/office/drawing/2014/main" id="{61469B16-CCE3-9C48-92E6-ECDF217FC9BF}"/>
              </a:ext>
            </a:extLst>
          </p:cNvPr>
          <p:cNvSpPr>
            <a:spLocks noGrp="1" noChangeArrowheads="1"/>
          </p:cNvSpPr>
          <p:nvPr>
            <p:ph type="title"/>
          </p:nvPr>
        </p:nvSpPr>
        <p:spPr>
          <a:xfrm>
            <a:off x="1828800" y="228600"/>
            <a:ext cx="8839200" cy="1143000"/>
          </a:xfrm>
          <a:noFill/>
          <a:ln/>
        </p:spPr>
        <p:txBody>
          <a:bodyPr/>
          <a:lstStyle/>
          <a:p>
            <a:r>
              <a:rPr lang="en-US" altLang="en-US" sz="3600"/>
              <a:t>An OD Flow, Reconstructed</a:t>
            </a:r>
          </a:p>
        </p:txBody>
      </p:sp>
      <p:sp>
        <p:nvSpPr>
          <p:cNvPr id="95241" name="Text Box 9">
            <a:extLst>
              <a:ext uri="{FF2B5EF4-FFF2-40B4-BE49-F238E27FC236}">
                <a16:creationId xmlns:a16="http://schemas.microsoft.com/office/drawing/2014/main" id="{9C0E3A01-0866-544F-985C-C47594E2F04C}"/>
              </a:ext>
            </a:extLst>
          </p:cNvPr>
          <p:cNvSpPr txBox="1">
            <a:spLocks noChangeArrowheads="1"/>
          </p:cNvSpPr>
          <p:nvPr/>
        </p:nvSpPr>
        <p:spPr bwMode="auto">
          <a:xfrm>
            <a:off x="8253413" y="1792289"/>
            <a:ext cx="11917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OD flow</a:t>
            </a:r>
          </a:p>
        </p:txBody>
      </p:sp>
      <p:sp>
        <p:nvSpPr>
          <p:cNvPr id="95242" name="Text Box 10">
            <a:extLst>
              <a:ext uri="{FF2B5EF4-FFF2-40B4-BE49-F238E27FC236}">
                <a16:creationId xmlns:a16="http://schemas.microsoft.com/office/drawing/2014/main" id="{8EA0D47A-5A21-7446-B4F1-0251CA689A22}"/>
              </a:ext>
            </a:extLst>
          </p:cNvPr>
          <p:cNvSpPr txBox="1">
            <a:spLocks noChangeArrowheads="1"/>
          </p:cNvSpPr>
          <p:nvPr/>
        </p:nvSpPr>
        <p:spPr bwMode="auto">
          <a:xfrm>
            <a:off x="8267700" y="3125789"/>
            <a:ext cx="2024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D-components</a:t>
            </a:r>
          </a:p>
        </p:txBody>
      </p:sp>
      <p:sp>
        <p:nvSpPr>
          <p:cNvPr id="95243" name="Text Box 11">
            <a:extLst>
              <a:ext uri="{FF2B5EF4-FFF2-40B4-BE49-F238E27FC236}">
                <a16:creationId xmlns:a16="http://schemas.microsoft.com/office/drawing/2014/main" id="{497FC964-C2EF-1D41-B504-A039D295BE5B}"/>
              </a:ext>
            </a:extLst>
          </p:cNvPr>
          <p:cNvSpPr txBox="1">
            <a:spLocks noChangeArrowheads="1"/>
          </p:cNvSpPr>
          <p:nvPr/>
        </p:nvSpPr>
        <p:spPr bwMode="auto">
          <a:xfrm>
            <a:off x="8285163" y="4389439"/>
            <a:ext cx="19748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S-components</a:t>
            </a:r>
          </a:p>
        </p:txBody>
      </p:sp>
      <p:sp>
        <p:nvSpPr>
          <p:cNvPr id="95244" name="Text Box 12">
            <a:extLst>
              <a:ext uri="{FF2B5EF4-FFF2-40B4-BE49-F238E27FC236}">
                <a16:creationId xmlns:a16="http://schemas.microsoft.com/office/drawing/2014/main" id="{989181AF-A58E-7241-B60D-7973E6C3C7D1}"/>
              </a:ext>
            </a:extLst>
          </p:cNvPr>
          <p:cNvSpPr txBox="1">
            <a:spLocks noChangeArrowheads="1"/>
          </p:cNvSpPr>
          <p:nvPr/>
        </p:nvSpPr>
        <p:spPr bwMode="auto">
          <a:xfrm>
            <a:off x="8310563" y="5567364"/>
            <a:ext cx="2033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N-components</a:t>
            </a:r>
          </a:p>
        </p:txBody>
      </p:sp>
      <p:sp>
        <p:nvSpPr>
          <p:cNvPr id="95245" name="Rectangle 13">
            <a:extLst>
              <a:ext uri="{FF2B5EF4-FFF2-40B4-BE49-F238E27FC236}">
                <a16:creationId xmlns:a16="http://schemas.microsoft.com/office/drawing/2014/main" id="{BA818849-782C-C448-BABC-1233A1BED92A}"/>
              </a:ext>
            </a:extLst>
          </p:cNvPr>
          <p:cNvSpPr>
            <a:spLocks noChangeArrowheads="1"/>
          </p:cNvSpPr>
          <p:nvPr/>
        </p:nvSpPr>
        <p:spPr bwMode="auto">
          <a:xfrm>
            <a:off x="6632575" y="5384801"/>
            <a:ext cx="1277938" cy="2460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6" name="Rectangle 14">
            <a:extLst>
              <a:ext uri="{FF2B5EF4-FFF2-40B4-BE49-F238E27FC236}">
                <a16:creationId xmlns:a16="http://schemas.microsoft.com/office/drawing/2014/main" id="{745EC4B1-E531-174C-A777-895A561F29D2}"/>
              </a:ext>
            </a:extLst>
          </p:cNvPr>
          <p:cNvSpPr>
            <a:spLocks noChangeArrowheads="1"/>
          </p:cNvSpPr>
          <p:nvPr/>
        </p:nvSpPr>
        <p:spPr bwMode="auto">
          <a:xfrm>
            <a:off x="6654800" y="4129088"/>
            <a:ext cx="1277938" cy="246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7" name="Rectangle 15">
            <a:extLst>
              <a:ext uri="{FF2B5EF4-FFF2-40B4-BE49-F238E27FC236}">
                <a16:creationId xmlns:a16="http://schemas.microsoft.com/office/drawing/2014/main" id="{19D8DC05-0991-D042-9B87-F7EAA9F8D16A}"/>
              </a:ext>
            </a:extLst>
          </p:cNvPr>
          <p:cNvSpPr>
            <a:spLocks noChangeArrowheads="1"/>
          </p:cNvSpPr>
          <p:nvPr/>
        </p:nvSpPr>
        <p:spPr bwMode="auto">
          <a:xfrm>
            <a:off x="6654800" y="2867026"/>
            <a:ext cx="1277938" cy="2460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8" name="Rectangle 16">
            <a:extLst>
              <a:ext uri="{FF2B5EF4-FFF2-40B4-BE49-F238E27FC236}">
                <a16:creationId xmlns:a16="http://schemas.microsoft.com/office/drawing/2014/main" id="{23E48908-ED2A-FB44-BB34-82C4364F9BD5}"/>
              </a:ext>
            </a:extLst>
          </p:cNvPr>
          <p:cNvSpPr>
            <a:spLocks noChangeArrowheads="1"/>
          </p:cNvSpPr>
          <p:nvPr/>
        </p:nvSpPr>
        <p:spPr bwMode="auto">
          <a:xfrm>
            <a:off x="6626225" y="1617663"/>
            <a:ext cx="1277938" cy="246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9497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07A6D7-DF7F-6043-AF2A-79E6BD15E778}"/>
              </a:ext>
            </a:extLst>
          </p:cNvPr>
          <p:cNvSpPr>
            <a:spLocks noGrp="1"/>
          </p:cNvSpPr>
          <p:nvPr>
            <p:ph type="sldNum" sz="quarter" idx="12"/>
          </p:nvPr>
        </p:nvSpPr>
        <p:spPr/>
        <p:txBody>
          <a:bodyPr/>
          <a:lstStyle/>
          <a:p>
            <a:fld id="{A246E19C-FA25-554A-AAD7-300156AE0890}" type="slidenum">
              <a:rPr lang="en-US" altLang="en-US"/>
              <a:pPr/>
              <a:t>32</a:t>
            </a:fld>
            <a:endParaRPr lang="en-US" altLang="en-US"/>
          </a:p>
        </p:txBody>
      </p:sp>
      <p:sp>
        <p:nvSpPr>
          <p:cNvPr id="10242" name="Rectangle 2">
            <a:extLst>
              <a:ext uri="{FF2B5EF4-FFF2-40B4-BE49-F238E27FC236}">
                <a16:creationId xmlns:a16="http://schemas.microsoft.com/office/drawing/2014/main" id="{1E95C467-B482-414D-A6ED-C56D447D357A}"/>
              </a:ext>
            </a:extLst>
          </p:cNvPr>
          <p:cNvSpPr>
            <a:spLocks noGrp="1" noChangeArrowheads="1"/>
          </p:cNvSpPr>
          <p:nvPr>
            <p:ph type="title"/>
          </p:nvPr>
        </p:nvSpPr>
        <p:spPr>
          <a:xfrm>
            <a:off x="1828800" y="619125"/>
            <a:ext cx="8153400" cy="685800"/>
          </a:xfrm>
        </p:spPr>
        <p:txBody>
          <a:bodyPr>
            <a:normAutofit fontScale="90000"/>
          </a:bodyPr>
          <a:lstStyle/>
          <a:p>
            <a:r>
              <a:rPr lang="en-US" altLang="en-US"/>
              <a:t>Application: Anomaly Detection</a:t>
            </a:r>
          </a:p>
        </p:txBody>
      </p:sp>
      <p:sp>
        <p:nvSpPr>
          <p:cNvPr id="10243" name="Rectangle 3">
            <a:extLst>
              <a:ext uri="{FF2B5EF4-FFF2-40B4-BE49-F238E27FC236}">
                <a16:creationId xmlns:a16="http://schemas.microsoft.com/office/drawing/2014/main" id="{9800E25E-6CBE-0742-9216-E244CA32A432}"/>
              </a:ext>
            </a:extLst>
          </p:cNvPr>
          <p:cNvSpPr>
            <a:spLocks noGrp="1" noChangeArrowheads="1"/>
          </p:cNvSpPr>
          <p:nvPr>
            <p:ph type="body" idx="1"/>
          </p:nvPr>
        </p:nvSpPr>
        <p:spPr>
          <a:xfrm>
            <a:off x="1816100" y="1568450"/>
            <a:ext cx="8851900" cy="4648200"/>
          </a:xfrm>
        </p:spPr>
        <p:txBody>
          <a:bodyPr/>
          <a:lstStyle/>
          <a:p>
            <a:pPr marL="533400" indent="-533400"/>
            <a:r>
              <a:rPr lang="en-US" altLang="en-US" sz="2400" b="1"/>
              <a:t>Is my network experiencing </a:t>
            </a:r>
            <a:r>
              <a:rPr lang="en-US" altLang="en-US" sz="2400" b="1">
                <a:solidFill>
                  <a:srgbClr val="0000FF"/>
                </a:solidFill>
              </a:rPr>
              <a:t>unusual</a:t>
            </a:r>
            <a:r>
              <a:rPr lang="en-US" altLang="en-US" sz="2400" b="1"/>
              <a:t> conditions?</a:t>
            </a:r>
            <a:br>
              <a:rPr lang="en-US" altLang="en-US" sz="2400" b="1"/>
            </a:br>
            <a:endParaRPr lang="en-US" altLang="en-US" sz="2400" b="1"/>
          </a:p>
          <a:p>
            <a:pPr marL="533400" indent="-533400"/>
            <a:r>
              <a:rPr lang="en-US" altLang="en-US" sz="2400"/>
              <a:t>Then, adopt the following framework</a:t>
            </a:r>
          </a:p>
          <a:p>
            <a:pPr marL="533400" indent="-533400"/>
            <a:endParaRPr lang="en-US" altLang="en-US" sz="2400"/>
          </a:p>
          <a:p>
            <a:pPr marL="1295400" lvl="2" indent="-381000">
              <a:buFont typeface="Arial" panose="020B0604020202020204" pitchFamily="34" charset="0"/>
              <a:buChar char="–"/>
            </a:pPr>
            <a:r>
              <a:rPr lang="en-US" altLang="en-US" b="1">
                <a:solidFill>
                  <a:srgbClr val="FF0000"/>
                </a:solidFill>
              </a:rPr>
              <a:t>Detection</a:t>
            </a:r>
            <a:br>
              <a:rPr lang="en-US" altLang="en-US" b="1">
                <a:solidFill>
                  <a:srgbClr val="FF0000"/>
                </a:solidFill>
              </a:rPr>
            </a:br>
            <a:r>
              <a:rPr lang="en-US" altLang="en-US"/>
              <a:t>Is there an unusual event? </a:t>
            </a:r>
          </a:p>
          <a:p>
            <a:pPr marL="1295400" lvl="2" indent="-381000">
              <a:buFont typeface="Arial" panose="020B0604020202020204" pitchFamily="34" charset="0"/>
              <a:buChar char="–"/>
            </a:pPr>
            <a:endParaRPr lang="en-US" altLang="en-US"/>
          </a:p>
          <a:p>
            <a:pPr marL="1295400" lvl="2" indent="-381000">
              <a:buFont typeface="Arial" panose="020B0604020202020204" pitchFamily="34" charset="0"/>
              <a:buChar char="–"/>
            </a:pPr>
            <a:r>
              <a:rPr lang="en-US" altLang="en-US" b="1">
                <a:solidFill>
                  <a:srgbClr val="FF0000"/>
                </a:solidFill>
              </a:rPr>
              <a:t>Identification</a:t>
            </a:r>
            <a:br>
              <a:rPr lang="en-US" altLang="en-US" b="1"/>
            </a:br>
            <a:r>
              <a:rPr lang="en-US" altLang="en-US"/>
              <a:t>Which of the possible explanations fits best?</a:t>
            </a:r>
          </a:p>
          <a:p>
            <a:pPr marL="1295400" lvl="2" indent="-381000">
              <a:buFont typeface="Arial" panose="020B0604020202020204" pitchFamily="34" charset="0"/>
              <a:buChar char="–"/>
            </a:pPr>
            <a:endParaRPr lang="en-US" altLang="en-US"/>
          </a:p>
          <a:p>
            <a:pPr marL="1295400" lvl="2" indent="-381000">
              <a:buFont typeface="Arial" panose="020B0604020202020204" pitchFamily="34" charset="0"/>
              <a:buChar char="–"/>
            </a:pPr>
            <a:r>
              <a:rPr lang="en-US" altLang="en-US" b="1">
                <a:solidFill>
                  <a:srgbClr val="FF0000"/>
                </a:solidFill>
              </a:rPr>
              <a:t>Quantification</a:t>
            </a:r>
            <a:br>
              <a:rPr lang="en-US" altLang="en-US" b="1"/>
            </a:br>
            <a:r>
              <a:rPr lang="en-US" altLang="en-US"/>
              <a:t>How serious is the problem?</a:t>
            </a:r>
          </a:p>
        </p:txBody>
      </p:sp>
    </p:spTree>
    <p:extLst>
      <p:ext uri="{BB962C8B-B14F-4D97-AF65-F5344CB8AC3E}">
        <p14:creationId xmlns:p14="http://schemas.microsoft.com/office/powerpoint/2010/main" val="1547661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DE2C5B8-7B6E-254A-9CC4-FE07B0DE3B09}"/>
              </a:ext>
            </a:extLst>
          </p:cNvPr>
          <p:cNvSpPr>
            <a:spLocks noGrp="1"/>
          </p:cNvSpPr>
          <p:nvPr>
            <p:ph type="sldNum" sz="quarter" idx="12"/>
          </p:nvPr>
        </p:nvSpPr>
        <p:spPr/>
        <p:txBody>
          <a:bodyPr/>
          <a:lstStyle/>
          <a:p>
            <a:fld id="{0A5BA089-9537-324B-A545-08C61850FF34}" type="slidenum">
              <a:rPr lang="en-US" altLang="en-US"/>
              <a:pPr/>
              <a:t>33</a:t>
            </a:fld>
            <a:endParaRPr lang="en-US" altLang="en-US"/>
          </a:p>
        </p:txBody>
      </p:sp>
      <p:sp>
        <p:nvSpPr>
          <p:cNvPr id="12290" name="Rectangle 2">
            <a:extLst>
              <a:ext uri="{FF2B5EF4-FFF2-40B4-BE49-F238E27FC236}">
                <a16:creationId xmlns:a16="http://schemas.microsoft.com/office/drawing/2014/main" id="{81735BD6-9850-9C4E-A670-4948BAA47185}"/>
              </a:ext>
            </a:extLst>
          </p:cNvPr>
          <p:cNvSpPr>
            <a:spLocks noGrp="1" noChangeArrowheads="1"/>
          </p:cNvSpPr>
          <p:nvPr>
            <p:ph type="title"/>
          </p:nvPr>
        </p:nvSpPr>
        <p:spPr/>
        <p:txBody>
          <a:bodyPr/>
          <a:lstStyle/>
          <a:p>
            <a:r>
              <a:rPr lang="en-US" altLang="en-US"/>
              <a:t>Statistical Approach	</a:t>
            </a:r>
          </a:p>
        </p:txBody>
      </p:sp>
      <p:sp>
        <p:nvSpPr>
          <p:cNvPr id="12291" name="Rectangle 3">
            <a:extLst>
              <a:ext uri="{FF2B5EF4-FFF2-40B4-BE49-F238E27FC236}">
                <a16:creationId xmlns:a16="http://schemas.microsoft.com/office/drawing/2014/main" id="{148277FF-9D8B-024D-BC73-239805A181D4}"/>
              </a:ext>
            </a:extLst>
          </p:cNvPr>
          <p:cNvSpPr>
            <a:spLocks noGrp="1" noChangeArrowheads="1"/>
          </p:cNvSpPr>
          <p:nvPr>
            <p:ph type="body" idx="1"/>
          </p:nvPr>
        </p:nvSpPr>
        <p:spPr>
          <a:xfrm>
            <a:off x="1981200" y="1600201"/>
            <a:ext cx="8229600" cy="4303713"/>
          </a:xfrm>
        </p:spPr>
        <p:txBody>
          <a:bodyPr/>
          <a:lstStyle/>
          <a:p>
            <a:pPr marL="533400" indent="-533400">
              <a:buNone/>
            </a:pPr>
            <a:r>
              <a:rPr lang="en-US" altLang="en-US"/>
              <a:t>	The advantage of such a framework is that </a:t>
            </a:r>
            <a:br>
              <a:rPr lang="en-US" altLang="en-US"/>
            </a:br>
            <a:r>
              <a:rPr lang="en-US" altLang="en-US"/>
              <a:t>it lends itself to a statistical approach:</a:t>
            </a:r>
            <a:br>
              <a:rPr lang="en-US" altLang="en-US"/>
            </a:br>
            <a:endParaRPr lang="en-US" altLang="en-US"/>
          </a:p>
          <a:p>
            <a:pPr marL="914400" lvl="1" indent="-457200"/>
            <a:r>
              <a:rPr lang="en-US" altLang="en-US" b="1"/>
              <a:t>Detection: </a:t>
            </a:r>
            <a:r>
              <a:rPr lang="en-US" altLang="en-US"/>
              <a:t>Outlier detection</a:t>
            </a:r>
          </a:p>
          <a:p>
            <a:pPr marL="914400" lvl="1" indent="-457200">
              <a:buNone/>
            </a:pPr>
            <a:endParaRPr lang="en-US" altLang="en-US"/>
          </a:p>
          <a:p>
            <a:pPr marL="914400" lvl="1" indent="-457200"/>
            <a:r>
              <a:rPr lang="en-US" altLang="en-US" b="1"/>
              <a:t>Identification: </a:t>
            </a:r>
            <a:r>
              <a:rPr lang="en-US" altLang="en-US"/>
              <a:t>Hypothesis testing</a:t>
            </a:r>
            <a:br>
              <a:rPr lang="en-US" altLang="en-US"/>
            </a:br>
            <a:endParaRPr lang="en-US" altLang="en-US"/>
          </a:p>
          <a:p>
            <a:pPr marL="914400" lvl="1" indent="-457200"/>
            <a:r>
              <a:rPr lang="en-US" altLang="en-US" b="1"/>
              <a:t>Quantification: </a:t>
            </a:r>
            <a:r>
              <a:rPr lang="en-US" altLang="en-US"/>
              <a:t>Estimation</a:t>
            </a:r>
            <a:br>
              <a:rPr lang="en-US" altLang="en-US"/>
            </a:br>
            <a:br>
              <a:rPr lang="en-US" altLang="en-US"/>
            </a:br>
            <a:endParaRPr lang="en-US" altLang="en-US"/>
          </a:p>
        </p:txBody>
      </p:sp>
      <p:sp>
        <p:nvSpPr>
          <p:cNvPr id="12292" name="AutoShape 4">
            <a:extLst>
              <a:ext uri="{FF2B5EF4-FFF2-40B4-BE49-F238E27FC236}">
                <a16:creationId xmlns:a16="http://schemas.microsoft.com/office/drawing/2014/main" id="{7288AD7D-91D6-A64C-964D-180F586817BC}"/>
              </a:ext>
            </a:extLst>
          </p:cNvPr>
          <p:cNvSpPr>
            <a:spLocks/>
          </p:cNvSpPr>
          <p:nvPr/>
        </p:nvSpPr>
        <p:spPr bwMode="auto">
          <a:xfrm>
            <a:off x="7915275" y="2720975"/>
            <a:ext cx="304800" cy="2362200"/>
          </a:xfrm>
          <a:prstGeom prst="rightBrace">
            <a:avLst>
              <a:gd name="adj1" fmla="val 64583"/>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a:extLst>
              <a:ext uri="{FF2B5EF4-FFF2-40B4-BE49-F238E27FC236}">
                <a16:creationId xmlns:a16="http://schemas.microsoft.com/office/drawing/2014/main" id="{4BEF3400-EB39-DD44-8ABD-CE8323EAC2A1}"/>
              </a:ext>
            </a:extLst>
          </p:cNvPr>
          <p:cNvSpPr>
            <a:spLocks noChangeArrowheads="1"/>
          </p:cNvSpPr>
          <p:nvPr/>
        </p:nvSpPr>
        <p:spPr bwMode="auto">
          <a:xfrm>
            <a:off x="8445500" y="3536951"/>
            <a:ext cx="14045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000000"/>
                </a:solidFill>
              </a:rPr>
              <a:t>Anomaly</a:t>
            </a:r>
            <a:br>
              <a:rPr lang="en-US" altLang="en-US" sz="2400" b="1">
                <a:solidFill>
                  <a:srgbClr val="000000"/>
                </a:solidFill>
              </a:rPr>
            </a:br>
            <a:r>
              <a:rPr lang="en-US" altLang="en-US" sz="2400" b="1">
                <a:solidFill>
                  <a:srgbClr val="000000"/>
                </a:solidFill>
              </a:rPr>
              <a:t>Diagnosis</a:t>
            </a:r>
          </a:p>
        </p:txBody>
      </p:sp>
    </p:spTree>
    <p:extLst>
      <p:ext uri="{BB962C8B-B14F-4D97-AF65-F5344CB8AC3E}">
        <p14:creationId xmlns:p14="http://schemas.microsoft.com/office/powerpoint/2010/main" val="821758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24A7F6-C583-F144-95A7-01B83FB376EF}"/>
              </a:ext>
            </a:extLst>
          </p:cNvPr>
          <p:cNvSpPr>
            <a:spLocks noGrp="1"/>
          </p:cNvSpPr>
          <p:nvPr>
            <p:ph type="sldNum" sz="quarter" idx="12"/>
          </p:nvPr>
        </p:nvSpPr>
        <p:spPr/>
        <p:txBody>
          <a:bodyPr/>
          <a:lstStyle/>
          <a:p>
            <a:fld id="{3F40293F-2020-A04E-8A0C-37B86F3FDFB1}" type="slidenum">
              <a:rPr lang="en-US" altLang="en-US"/>
              <a:pPr/>
              <a:t>34</a:t>
            </a:fld>
            <a:endParaRPr lang="en-US" altLang="en-US"/>
          </a:p>
        </p:txBody>
      </p:sp>
      <p:sp>
        <p:nvSpPr>
          <p:cNvPr id="14338" name="Rectangle 2">
            <a:extLst>
              <a:ext uri="{FF2B5EF4-FFF2-40B4-BE49-F238E27FC236}">
                <a16:creationId xmlns:a16="http://schemas.microsoft.com/office/drawing/2014/main" id="{29C61D96-C4E7-5049-AFFB-F368B20A8923}"/>
              </a:ext>
            </a:extLst>
          </p:cNvPr>
          <p:cNvSpPr>
            <a:spLocks noGrp="1" noChangeArrowheads="1"/>
          </p:cNvSpPr>
          <p:nvPr>
            <p:ph type="title"/>
          </p:nvPr>
        </p:nvSpPr>
        <p:spPr/>
        <p:txBody>
          <a:bodyPr/>
          <a:lstStyle/>
          <a:p>
            <a:r>
              <a:rPr lang="en-US" altLang="en-US"/>
              <a:t>State of the Art</a:t>
            </a:r>
          </a:p>
        </p:txBody>
      </p:sp>
      <p:sp>
        <p:nvSpPr>
          <p:cNvPr id="14339" name="Rectangle 3">
            <a:extLst>
              <a:ext uri="{FF2B5EF4-FFF2-40B4-BE49-F238E27FC236}">
                <a16:creationId xmlns:a16="http://schemas.microsoft.com/office/drawing/2014/main" id="{2C208144-436D-714C-BF50-72DB6B7B5839}"/>
              </a:ext>
            </a:extLst>
          </p:cNvPr>
          <p:cNvSpPr>
            <a:spLocks noGrp="1" noChangeArrowheads="1"/>
          </p:cNvSpPr>
          <p:nvPr>
            <p:ph type="body" idx="1"/>
          </p:nvPr>
        </p:nvSpPr>
        <p:spPr/>
        <p:txBody>
          <a:bodyPr/>
          <a:lstStyle/>
          <a:p>
            <a:r>
              <a:rPr lang="en-US" altLang="en-US"/>
              <a:t>Much previous work in anomaly detection, attack detection, and traffic characterization</a:t>
            </a:r>
          </a:p>
          <a:p>
            <a:endParaRPr lang="en-US" altLang="en-US"/>
          </a:p>
          <a:p>
            <a:r>
              <a:rPr lang="en-US" altLang="en-US"/>
              <a:t>Previous work has </a:t>
            </a:r>
          </a:p>
          <a:p>
            <a:pPr lvl="1"/>
            <a:r>
              <a:rPr lang="en-US" altLang="en-US"/>
              <a:t>Relied on rules and heuristics</a:t>
            </a:r>
          </a:p>
          <a:p>
            <a:pPr lvl="1"/>
            <a:r>
              <a:rPr lang="en-US" altLang="en-US"/>
              <a:t>Not taken a general approach </a:t>
            </a:r>
          </a:p>
          <a:p>
            <a:pPr lvl="1"/>
            <a:r>
              <a:rPr lang="en-US" altLang="en-US"/>
              <a:t>Almost exclusively concentrated on measurements from </a:t>
            </a:r>
            <a:r>
              <a:rPr lang="en-US" altLang="en-US" i="1">
                <a:solidFill>
                  <a:srgbClr val="FF0000"/>
                </a:solidFill>
              </a:rPr>
              <a:t>individual links</a:t>
            </a:r>
          </a:p>
          <a:p>
            <a:endParaRPr lang="en-US" altLang="en-US" i="1"/>
          </a:p>
        </p:txBody>
      </p:sp>
    </p:spTree>
    <p:extLst>
      <p:ext uri="{BB962C8B-B14F-4D97-AF65-F5344CB8AC3E}">
        <p14:creationId xmlns:p14="http://schemas.microsoft.com/office/powerpoint/2010/main" val="3241487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5">
            <a:extLst>
              <a:ext uri="{FF2B5EF4-FFF2-40B4-BE49-F238E27FC236}">
                <a16:creationId xmlns:a16="http://schemas.microsoft.com/office/drawing/2014/main" id="{C28BAC3D-6D17-C14C-89A0-7A5E3029BEF1}"/>
              </a:ext>
            </a:extLst>
          </p:cNvPr>
          <p:cNvSpPr>
            <a:spLocks noGrp="1"/>
          </p:cNvSpPr>
          <p:nvPr>
            <p:ph type="sldNum" sz="quarter" idx="12"/>
          </p:nvPr>
        </p:nvSpPr>
        <p:spPr/>
        <p:txBody>
          <a:bodyPr/>
          <a:lstStyle/>
          <a:p>
            <a:fld id="{DCBE0385-05F1-EF40-A691-5A74440DFCAF}" type="slidenum">
              <a:rPr lang="en-US" altLang="en-US"/>
              <a:pPr/>
              <a:t>35</a:t>
            </a:fld>
            <a:endParaRPr lang="en-US" altLang="en-US"/>
          </a:p>
        </p:txBody>
      </p:sp>
      <p:sp>
        <p:nvSpPr>
          <p:cNvPr id="16386" name="Rectangle 2">
            <a:extLst>
              <a:ext uri="{FF2B5EF4-FFF2-40B4-BE49-F238E27FC236}">
                <a16:creationId xmlns:a16="http://schemas.microsoft.com/office/drawing/2014/main" id="{CAEF84A6-A159-4948-9C2B-642C6F59F05F}"/>
              </a:ext>
            </a:extLst>
          </p:cNvPr>
          <p:cNvSpPr>
            <a:spLocks noGrp="1" noChangeArrowheads="1"/>
          </p:cNvSpPr>
          <p:nvPr>
            <p:ph type="title"/>
          </p:nvPr>
        </p:nvSpPr>
        <p:spPr/>
        <p:txBody>
          <a:bodyPr/>
          <a:lstStyle/>
          <a:p>
            <a:r>
              <a:rPr lang="en-US" altLang="en-US"/>
              <a:t>Whole-Network Diagnosis</a:t>
            </a:r>
          </a:p>
        </p:txBody>
      </p:sp>
      <p:sp>
        <p:nvSpPr>
          <p:cNvPr id="16387" name="Rectangle 3">
            <a:extLst>
              <a:ext uri="{FF2B5EF4-FFF2-40B4-BE49-F238E27FC236}">
                <a16:creationId xmlns:a16="http://schemas.microsoft.com/office/drawing/2014/main" id="{1E89833D-E7AF-8044-998E-D714F57A3C5A}"/>
              </a:ext>
            </a:extLst>
          </p:cNvPr>
          <p:cNvSpPr>
            <a:spLocks noGrp="1" noChangeArrowheads="1"/>
          </p:cNvSpPr>
          <p:nvPr>
            <p:ph type="body" idx="1"/>
          </p:nvPr>
        </p:nvSpPr>
        <p:spPr>
          <a:xfrm>
            <a:off x="1866900" y="3797300"/>
            <a:ext cx="8343900" cy="2349500"/>
          </a:xfrm>
        </p:spPr>
        <p:txBody>
          <a:bodyPr/>
          <a:lstStyle/>
          <a:p>
            <a:pPr algn="ctr">
              <a:buFontTx/>
              <a:buNone/>
            </a:pPr>
            <a:r>
              <a:rPr lang="en-US" altLang="en-US"/>
              <a:t>	</a:t>
            </a:r>
            <a:endParaRPr lang="en-US" altLang="en-US" u="sng"/>
          </a:p>
          <a:p>
            <a:pPr>
              <a:buFontTx/>
              <a:buNone/>
            </a:pPr>
            <a:r>
              <a:rPr lang="en-US" altLang="en-US"/>
              <a:t>	Effective diagnosis of network anomalies requires a </a:t>
            </a:r>
            <a:r>
              <a:rPr lang="en-US" altLang="en-US" b="1"/>
              <a:t>whole-network</a:t>
            </a:r>
            <a:r>
              <a:rPr lang="en-US" altLang="en-US"/>
              <a:t> approach</a:t>
            </a:r>
          </a:p>
          <a:p>
            <a:pPr lvl="1">
              <a:buFontTx/>
              <a:buNone/>
            </a:pPr>
            <a:r>
              <a:rPr lang="en-US" altLang="en-US"/>
              <a:t>	For example, diagnosing traffic anomalies requires analyzing traffic from all links</a:t>
            </a:r>
          </a:p>
        </p:txBody>
      </p:sp>
      <p:grpSp>
        <p:nvGrpSpPr>
          <p:cNvPr id="16388" name="Group 4">
            <a:extLst>
              <a:ext uri="{FF2B5EF4-FFF2-40B4-BE49-F238E27FC236}">
                <a16:creationId xmlns:a16="http://schemas.microsoft.com/office/drawing/2014/main" id="{41169C31-F976-0047-BC12-54C008EF3418}"/>
              </a:ext>
            </a:extLst>
          </p:cNvPr>
          <p:cNvGrpSpPr>
            <a:grpSpLocks/>
          </p:cNvGrpSpPr>
          <p:nvPr/>
        </p:nvGrpSpPr>
        <p:grpSpPr bwMode="auto">
          <a:xfrm>
            <a:off x="3741738" y="1452564"/>
            <a:ext cx="3998912" cy="2446337"/>
            <a:chOff x="1357" y="1393"/>
            <a:chExt cx="2896" cy="1647"/>
          </a:xfrm>
        </p:grpSpPr>
        <p:cxnSp>
          <p:nvCxnSpPr>
            <p:cNvPr id="16389" name="AutoShape 5">
              <a:extLst>
                <a:ext uri="{FF2B5EF4-FFF2-40B4-BE49-F238E27FC236}">
                  <a16:creationId xmlns:a16="http://schemas.microsoft.com/office/drawing/2014/main" id="{DC9E346F-F966-AF42-B102-CC9B48E739E4}"/>
                </a:ext>
              </a:extLst>
            </p:cNvPr>
            <p:cNvCxnSpPr>
              <a:cxnSpLocks noChangeShapeType="1"/>
              <a:stCxn id="16398" idx="4"/>
              <a:endCxn id="16402" idx="0"/>
            </p:cNvCxnSpPr>
            <p:nvPr/>
          </p:nvCxnSpPr>
          <p:spPr bwMode="auto">
            <a:xfrm>
              <a:off x="1673" y="1782"/>
              <a:ext cx="127" cy="598"/>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0" name="AutoShape 6">
              <a:extLst>
                <a:ext uri="{FF2B5EF4-FFF2-40B4-BE49-F238E27FC236}">
                  <a16:creationId xmlns:a16="http://schemas.microsoft.com/office/drawing/2014/main" id="{EBFDC020-889D-C244-8AD1-0ACD84C142A0}"/>
                </a:ext>
              </a:extLst>
            </p:cNvPr>
            <p:cNvCxnSpPr>
              <a:cxnSpLocks noChangeShapeType="1"/>
              <a:endCxn id="16403" idx="2"/>
            </p:cNvCxnSpPr>
            <p:nvPr/>
          </p:nvCxnSpPr>
          <p:spPr bwMode="auto">
            <a:xfrm>
              <a:off x="1815" y="2536"/>
              <a:ext cx="593" cy="429"/>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1" name="AutoShape 7">
              <a:extLst>
                <a:ext uri="{FF2B5EF4-FFF2-40B4-BE49-F238E27FC236}">
                  <a16:creationId xmlns:a16="http://schemas.microsoft.com/office/drawing/2014/main" id="{58FC0F86-6214-4E4C-905E-9ABFDF3C6C7F}"/>
                </a:ext>
              </a:extLst>
            </p:cNvPr>
            <p:cNvCxnSpPr>
              <a:cxnSpLocks noChangeShapeType="1"/>
              <a:stCxn id="16399" idx="1"/>
            </p:cNvCxnSpPr>
            <p:nvPr/>
          </p:nvCxnSpPr>
          <p:spPr bwMode="auto">
            <a:xfrm flipH="1" flipV="1">
              <a:off x="1716" y="1730"/>
              <a:ext cx="653" cy="276"/>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2" name="AutoShape 8">
              <a:extLst>
                <a:ext uri="{FF2B5EF4-FFF2-40B4-BE49-F238E27FC236}">
                  <a16:creationId xmlns:a16="http://schemas.microsoft.com/office/drawing/2014/main" id="{2242A069-7F18-3B43-ACB5-5F82DDE54E77}"/>
                </a:ext>
              </a:extLst>
            </p:cNvPr>
            <p:cNvCxnSpPr>
              <a:cxnSpLocks noChangeShapeType="1"/>
              <a:stCxn id="16400" idx="3"/>
              <a:endCxn id="16399" idx="6"/>
            </p:cNvCxnSpPr>
            <p:nvPr/>
          </p:nvCxnSpPr>
          <p:spPr bwMode="auto">
            <a:xfrm flipH="1">
              <a:off x="2483" y="1809"/>
              <a:ext cx="837" cy="258"/>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3" name="AutoShape 9">
              <a:extLst>
                <a:ext uri="{FF2B5EF4-FFF2-40B4-BE49-F238E27FC236}">
                  <a16:creationId xmlns:a16="http://schemas.microsoft.com/office/drawing/2014/main" id="{67CAF55F-0F4F-744E-BD6D-5385DD3AEFE3}"/>
                </a:ext>
              </a:extLst>
            </p:cNvPr>
            <p:cNvCxnSpPr>
              <a:cxnSpLocks noChangeShapeType="1"/>
              <a:stCxn id="16401" idx="4"/>
              <a:endCxn id="16404" idx="7"/>
            </p:cNvCxnSpPr>
            <p:nvPr/>
          </p:nvCxnSpPr>
          <p:spPr bwMode="auto">
            <a:xfrm flipH="1">
              <a:off x="3623" y="1629"/>
              <a:ext cx="376" cy="117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4" name="AutoShape 10">
              <a:extLst>
                <a:ext uri="{FF2B5EF4-FFF2-40B4-BE49-F238E27FC236}">
                  <a16:creationId xmlns:a16="http://schemas.microsoft.com/office/drawing/2014/main" id="{659FB014-EDF6-1744-87F7-1813C04A2E7A}"/>
                </a:ext>
              </a:extLst>
            </p:cNvPr>
            <p:cNvCxnSpPr>
              <a:cxnSpLocks noChangeShapeType="1"/>
              <a:endCxn id="16403" idx="0"/>
            </p:cNvCxnSpPr>
            <p:nvPr/>
          </p:nvCxnSpPr>
          <p:spPr bwMode="auto">
            <a:xfrm>
              <a:off x="2457" y="2126"/>
              <a:ext cx="20" cy="75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5" name="AutoShape 11">
              <a:extLst>
                <a:ext uri="{FF2B5EF4-FFF2-40B4-BE49-F238E27FC236}">
                  <a16:creationId xmlns:a16="http://schemas.microsoft.com/office/drawing/2014/main" id="{9924FE07-F710-6E45-B82C-93C0CB4ACAD9}"/>
                </a:ext>
              </a:extLst>
            </p:cNvPr>
            <p:cNvCxnSpPr>
              <a:cxnSpLocks noChangeShapeType="1"/>
              <a:stCxn id="16399" idx="5"/>
              <a:endCxn id="16404" idx="2"/>
            </p:cNvCxnSpPr>
            <p:nvPr/>
          </p:nvCxnSpPr>
          <p:spPr bwMode="auto">
            <a:xfrm>
              <a:off x="2459" y="2124"/>
              <a:ext cx="1049" cy="739"/>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6" name="AutoShape 12">
              <a:extLst>
                <a:ext uri="{FF2B5EF4-FFF2-40B4-BE49-F238E27FC236}">
                  <a16:creationId xmlns:a16="http://schemas.microsoft.com/office/drawing/2014/main" id="{78838939-D890-C349-BFC1-19CC5585745D}"/>
                </a:ext>
              </a:extLst>
            </p:cNvPr>
            <p:cNvCxnSpPr>
              <a:cxnSpLocks noChangeShapeType="1"/>
              <a:endCxn id="16401" idx="2"/>
            </p:cNvCxnSpPr>
            <p:nvPr/>
          </p:nvCxnSpPr>
          <p:spPr bwMode="auto">
            <a:xfrm flipV="1">
              <a:off x="3423" y="1550"/>
              <a:ext cx="508" cy="177"/>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7" name="AutoShape 13">
              <a:extLst>
                <a:ext uri="{FF2B5EF4-FFF2-40B4-BE49-F238E27FC236}">
                  <a16:creationId xmlns:a16="http://schemas.microsoft.com/office/drawing/2014/main" id="{15CB8A78-447B-2F42-AA5B-3EC259F7E389}"/>
                </a:ext>
              </a:extLst>
            </p:cNvPr>
            <p:cNvCxnSpPr>
              <a:cxnSpLocks noChangeShapeType="1"/>
            </p:cNvCxnSpPr>
            <p:nvPr/>
          </p:nvCxnSpPr>
          <p:spPr bwMode="auto">
            <a:xfrm>
              <a:off x="3373" y="1840"/>
              <a:ext cx="179" cy="998"/>
            </a:xfrm>
            <a:prstGeom prst="straightConnector1">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8" name="Oval 14">
              <a:extLst>
                <a:ext uri="{FF2B5EF4-FFF2-40B4-BE49-F238E27FC236}">
                  <a16:creationId xmlns:a16="http://schemas.microsoft.com/office/drawing/2014/main" id="{2C9E059E-C9B6-4B4C-AA5C-5F376CF328E0}"/>
                </a:ext>
              </a:extLst>
            </p:cNvPr>
            <p:cNvSpPr>
              <a:spLocks noChangeArrowheads="1"/>
            </p:cNvSpPr>
            <p:nvPr/>
          </p:nvSpPr>
          <p:spPr bwMode="auto">
            <a:xfrm>
              <a:off x="1609" y="1626"/>
              <a:ext cx="127" cy="152"/>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Oval 15">
              <a:extLst>
                <a:ext uri="{FF2B5EF4-FFF2-40B4-BE49-F238E27FC236}">
                  <a16:creationId xmlns:a16="http://schemas.microsoft.com/office/drawing/2014/main" id="{B66C3CFD-F630-0E46-86B8-E8C61CC71E81}"/>
                </a:ext>
              </a:extLst>
            </p:cNvPr>
            <p:cNvSpPr>
              <a:spLocks noChangeArrowheads="1"/>
            </p:cNvSpPr>
            <p:nvPr/>
          </p:nvSpPr>
          <p:spPr bwMode="auto">
            <a:xfrm>
              <a:off x="2350" y="1990"/>
              <a:ext cx="127" cy="152"/>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Oval 16">
              <a:extLst>
                <a:ext uri="{FF2B5EF4-FFF2-40B4-BE49-F238E27FC236}">
                  <a16:creationId xmlns:a16="http://schemas.microsoft.com/office/drawing/2014/main" id="{6D05F800-9D9F-254B-BED7-595F64139ED0}"/>
                </a:ext>
              </a:extLst>
            </p:cNvPr>
            <p:cNvSpPr>
              <a:spLocks noChangeArrowheads="1"/>
            </p:cNvSpPr>
            <p:nvPr/>
          </p:nvSpPr>
          <p:spPr bwMode="auto">
            <a:xfrm>
              <a:off x="3302" y="1676"/>
              <a:ext cx="127" cy="152"/>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Oval 17">
              <a:extLst>
                <a:ext uri="{FF2B5EF4-FFF2-40B4-BE49-F238E27FC236}">
                  <a16:creationId xmlns:a16="http://schemas.microsoft.com/office/drawing/2014/main" id="{A8120791-5911-A64D-BFD2-166152F0E359}"/>
                </a:ext>
              </a:extLst>
            </p:cNvPr>
            <p:cNvSpPr>
              <a:spLocks noChangeArrowheads="1"/>
            </p:cNvSpPr>
            <p:nvPr/>
          </p:nvSpPr>
          <p:spPr bwMode="auto">
            <a:xfrm>
              <a:off x="3937" y="1474"/>
              <a:ext cx="127" cy="152"/>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Oval 18">
              <a:extLst>
                <a:ext uri="{FF2B5EF4-FFF2-40B4-BE49-F238E27FC236}">
                  <a16:creationId xmlns:a16="http://schemas.microsoft.com/office/drawing/2014/main" id="{1D3BFC44-DFD6-A94A-844E-05464A89EB64}"/>
                </a:ext>
              </a:extLst>
            </p:cNvPr>
            <p:cNvSpPr>
              <a:spLocks noChangeArrowheads="1"/>
            </p:cNvSpPr>
            <p:nvPr/>
          </p:nvSpPr>
          <p:spPr bwMode="auto">
            <a:xfrm>
              <a:off x="1736" y="2384"/>
              <a:ext cx="127" cy="151"/>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Oval 19">
              <a:extLst>
                <a:ext uri="{FF2B5EF4-FFF2-40B4-BE49-F238E27FC236}">
                  <a16:creationId xmlns:a16="http://schemas.microsoft.com/office/drawing/2014/main" id="{6AFE1978-E5FC-2440-8A89-8A5F657A18B2}"/>
                </a:ext>
              </a:extLst>
            </p:cNvPr>
            <p:cNvSpPr>
              <a:spLocks noChangeArrowheads="1"/>
            </p:cNvSpPr>
            <p:nvPr/>
          </p:nvSpPr>
          <p:spPr bwMode="auto">
            <a:xfrm>
              <a:off x="2414" y="2889"/>
              <a:ext cx="126" cy="151"/>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Oval 20">
              <a:extLst>
                <a:ext uri="{FF2B5EF4-FFF2-40B4-BE49-F238E27FC236}">
                  <a16:creationId xmlns:a16="http://schemas.microsoft.com/office/drawing/2014/main" id="{8AC4D30C-08C5-DE4A-A428-93415FE47E8C}"/>
                </a:ext>
              </a:extLst>
            </p:cNvPr>
            <p:cNvSpPr>
              <a:spLocks noChangeArrowheads="1"/>
            </p:cNvSpPr>
            <p:nvPr/>
          </p:nvSpPr>
          <p:spPr bwMode="auto">
            <a:xfrm>
              <a:off x="3514" y="2787"/>
              <a:ext cx="127" cy="152"/>
            </a:xfrm>
            <a:prstGeom prst="ellipse">
              <a:avLst/>
            </a:prstGeom>
            <a:solidFill>
              <a:schemeClr val="bg2"/>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21">
              <a:extLst>
                <a:ext uri="{FF2B5EF4-FFF2-40B4-BE49-F238E27FC236}">
                  <a16:creationId xmlns:a16="http://schemas.microsoft.com/office/drawing/2014/main" id="{69F346B9-0A57-414E-94F0-6DBC750D8B11}"/>
                </a:ext>
              </a:extLst>
            </p:cNvPr>
            <p:cNvSpPr>
              <a:spLocks noChangeShapeType="1"/>
            </p:cNvSpPr>
            <p:nvPr/>
          </p:nvSpPr>
          <p:spPr bwMode="auto">
            <a:xfrm flipV="1">
              <a:off x="2540" y="2889"/>
              <a:ext cx="974" cy="1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406" name="Group 22">
              <a:extLst>
                <a:ext uri="{FF2B5EF4-FFF2-40B4-BE49-F238E27FC236}">
                  <a16:creationId xmlns:a16="http://schemas.microsoft.com/office/drawing/2014/main" id="{9831D9FA-92FF-9541-8E41-35FA7BCA75F0}"/>
                </a:ext>
              </a:extLst>
            </p:cNvPr>
            <p:cNvGrpSpPr>
              <a:grpSpLocks/>
            </p:cNvGrpSpPr>
            <p:nvPr/>
          </p:nvGrpSpPr>
          <p:grpSpPr bwMode="auto">
            <a:xfrm>
              <a:off x="2045" y="1670"/>
              <a:ext cx="218" cy="156"/>
              <a:chOff x="3572" y="1325"/>
              <a:chExt cx="226" cy="244"/>
            </a:xfrm>
          </p:grpSpPr>
          <p:grpSp>
            <p:nvGrpSpPr>
              <p:cNvPr id="16407" name="Group 23">
                <a:extLst>
                  <a:ext uri="{FF2B5EF4-FFF2-40B4-BE49-F238E27FC236}">
                    <a16:creationId xmlns:a16="http://schemas.microsoft.com/office/drawing/2014/main" id="{7A0E89A0-831F-6641-939A-06819C2A968E}"/>
                  </a:ext>
                </a:extLst>
              </p:cNvPr>
              <p:cNvGrpSpPr>
                <a:grpSpLocks/>
              </p:cNvGrpSpPr>
              <p:nvPr/>
            </p:nvGrpSpPr>
            <p:grpSpPr bwMode="auto">
              <a:xfrm>
                <a:off x="3572" y="1386"/>
                <a:ext cx="226" cy="122"/>
                <a:chOff x="3744" y="1152"/>
                <a:chExt cx="336" cy="192"/>
              </a:xfrm>
            </p:grpSpPr>
            <p:sp>
              <p:nvSpPr>
                <p:cNvPr id="16408" name="Line 24">
                  <a:extLst>
                    <a:ext uri="{FF2B5EF4-FFF2-40B4-BE49-F238E27FC236}">
                      <a16:creationId xmlns:a16="http://schemas.microsoft.com/office/drawing/2014/main" id="{1B4A6247-C7E9-524A-B265-9E06336FF974}"/>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Line 25">
                  <a:extLst>
                    <a:ext uri="{FF2B5EF4-FFF2-40B4-BE49-F238E27FC236}">
                      <a16:creationId xmlns:a16="http://schemas.microsoft.com/office/drawing/2014/main" id="{4A91D98C-9FF1-E24E-9C9E-B7DD59223F84}"/>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6">
                  <a:extLst>
                    <a:ext uri="{FF2B5EF4-FFF2-40B4-BE49-F238E27FC236}">
                      <a16:creationId xmlns:a16="http://schemas.microsoft.com/office/drawing/2014/main" id="{AB80B5AB-0607-444E-8DCA-A3A30B983930}"/>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27">
                  <a:extLst>
                    <a:ext uri="{FF2B5EF4-FFF2-40B4-BE49-F238E27FC236}">
                      <a16:creationId xmlns:a16="http://schemas.microsoft.com/office/drawing/2014/main" id="{918126BD-D8E0-1349-AB34-D16984E36204}"/>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12" name="AutoShape 28">
                <a:extLst>
                  <a:ext uri="{FF2B5EF4-FFF2-40B4-BE49-F238E27FC236}">
                    <a16:creationId xmlns:a16="http://schemas.microsoft.com/office/drawing/2014/main" id="{D27CDCEC-059A-0D40-9335-CA33628FD208}"/>
                  </a:ext>
                </a:extLst>
              </p:cNvPr>
              <p:cNvSpPr>
                <a:spLocks noChangeArrowheads="1"/>
              </p:cNvSpPr>
              <p:nvPr/>
            </p:nvSpPr>
            <p:spPr bwMode="auto">
              <a:xfrm>
                <a:off x="3572" y="1325"/>
                <a:ext cx="226" cy="244"/>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b="1"/>
              </a:p>
            </p:txBody>
          </p:sp>
        </p:grpSp>
        <p:grpSp>
          <p:nvGrpSpPr>
            <p:cNvPr id="16413" name="Group 29">
              <a:extLst>
                <a:ext uri="{FF2B5EF4-FFF2-40B4-BE49-F238E27FC236}">
                  <a16:creationId xmlns:a16="http://schemas.microsoft.com/office/drawing/2014/main" id="{FDFC6EE1-5453-A443-A461-2F1B9D269960}"/>
                </a:ext>
              </a:extLst>
            </p:cNvPr>
            <p:cNvGrpSpPr>
              <a:grpSpLocks/>
            </p:cNvGrpSpPr>
            <p:nvPr/>
          </p:nvGrpSpPr>
          <p:grpSpPr bwMode="auto">
            <a:xfrm>
              <a:off x="3463" y="1474"/>
              <a:ext cx="219" cy="79"/>
              <a:chOff x="3744" y="1152"/>
              <a:chExt cx="336" cy="192"/>
            </a:xfrm>
          </p:grpSpPr>
          <p:sp>
            <p:nvSpPr>
              <p:cNvPr id="16414" name="Line 30">
                <a:extLst>
                  <a:ext uri="{FF2B5EF4-FFF2-40B4-BE49-F238E27FC236}">
                    <a16:creationId xmlns:a16="http://schemas.microsoft.com/office/drawing/2014/main" id="{266B9ADC-500D-834D-9B14-5C51E3BDAC90}"/>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5" name="Line 31">
                <a:extLst>
                  <a:ext uri="{FF2B5EF4-FFF2-40B4-BE49-F238E27FC236}">
                    <a16:creationId xmlns:a16="http://schemas.microsoft.com/office/drawing/2014/main" id="{D4C97BDD-E09D-1648-A468-F133A68F0D99}"/>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Line 32">
                <a:extLst>
                  <a:ext uri="{FF2B5EF4-FFF2-40B4-BE49-F238E27FC236}">
                    <a16:creationId xmlns:a16="http://schemas.microsoft.com/office/drawing/2014/main" id="{6200E748-0E74-5F47-92ED-9A76C2698944}"/>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Line 33">
                <a:extLst>
                  <a:ext uri="{FF2B5EF4-FFF2-40B4-BE49-F238E27FC236}">
                    <a16:creationId xmlns:a16="http://schemas.microsoft.com/office/drawing/2014/main" id="{2E3B52C6-8D5A-1D4F-8C04-5DF5AEE1093B}"/>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18" name="AutoShape 34">
              <a:extLst>
                <a:ext uri="{FF2B5EF4-FFF2-40B4-BE49-F238E27FC236}">
                  <a16:creationId xmlns:a16="http://schemas.microsoft.com/office/drawing/2014/main" id="{71E52E6B-E22D-654B-8727-07F117B38313}"/>
                </a:ext>
              </a:extLst>
            </p:cNvPr>
            <p:cNvSpPr>
              <a:spLocks noChangeArrowheads="1"/>
            </p:cNvSpPr>
            <p:nvPr/>
          </p:nvSpPr>
          <p:spPr bwMode="auto">
            <a:xfrm flipH="1">
              <a:off x="3463" y="1435"/>
              <a:ext cx="219" cy="157"/>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b="1"/>
            </a:p>
          </p:txBody>
        </p:sp>
        <p:grpSp>
          <p:nvGrpSpPr>
            <p:cNvPr id="16419" name="Group 35">
              <a:extLst>
                <a:ext uri="{FF2B5EF4-FFF2-40B4-BE49-F238E27FC236}">
                  <a16:creationId xmlns:a16="http://schemas.microsoft.com/office/drawing/2014/main" id="{517844CC-F9F3-494C-95C7-65FE90C002AE}"/>
                </a:ext>
              </a:extLst>
            </p:cNvPr>
            <p:cNvGrpSpPr>
              <a:grpSpLocks/>
            </p:cNvGrpSpPr>
            <p:nvPr/>
          </p:nvGrpSpPr>
          <p:grpSpPr bwMode="auto">
            <a:xfrm>
              <a:off x="1794" y="2083"/>
              <a:ext cx="139" cy="93"/>
              <a:chOff x="3216" y="1776"/>
              <a:chExt cx="226" cy="244"/>
            </a:xfrm>
          </p:grpSpPr>
          <p:sp>
            <p:nvSpPr>
              <p:cNvPr id="16420" name="Freeform 36">
                <a:extLst>
                  <a:ext uri="{FF2B5EF4-FFF2-40B4-BE49-F238E27FC236}">
                    <a16:creationId xmlns:a16="http://schemas.microsoft.com/office/drawing/2014/main" id="{23CB11D5-DD89-3E4A-B094-40F4B7C94728}"/>
                  </a:ext>
                </a:extLst>
              </p:cNvPr>
              <p:cNvSpPr>
                <a:spLocks/>
              </p:cNvSpPr>
              <p:nvPr/>
            </p:nvSpPr>
            <p:spPr bwMode="auto">
              <a:xfrm>
                <a:off x="3216" y="1872"/>
                <a:ext cx="226" cy="71"/>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1" name="AutoShape 37">
                <a:extLst>
                  <a:ext uri="{FF2B5EF4-FFF2-40B4-BE49-F238E27FC236}">
                    <a16:creationId xmlns:a16="http://schemas.microsoft.com/office/drawing/2014/main" id="{EE4E9230-3437-2E44-8401-40796BAAA144}"/>
                  </a:ext>
                </a:extLst>
              </p:cNvPr>
              <p:cNvSpPr>
                <a:spLocks noChangeArrowheads="1"/>
              </p:cNvSpPr>
              <p:nvPr/>
            </p:nvSpPr>
            <p:spPr bwMode="auto">
              <a:xfrm>
                <a:off x="3216" y="1776"/>
                <a:ext cx="226" cy="244"/>
              </a:xfrm>
              <a:prstGeom prst="wedgeRectCallout">
                <a:avLst>
                  <a:gd name="adj1" fmla="val -43750"/>
                  <a:gd name="adj2" fmla="val 70000"/>
                </a:avLst>
              </a:prstGeom>
              <a:solidFill>
                <a:schemeClr val="bg1">
                  <a:alpha val="22000"/>
                </a:schemeClr>
              </a:soli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16422" name="Group 38">
              <a:extLst>
                <a:ext uri="{FF2B5EF4-FFF2-40B4-BE49-F238E27FC236}">
                  <a16:creationId xmlns:a16="http://schemas.microsoft.com/office/drawing/2014/main" id="{ECA5689F-D3BF-0746-9D8D-17C50820690A}"/>
                </a:ext>
              </a:extLst>
            </p:cNvPr>
            <p:cNvGrpSpPr>
              <a:grpSpLocks/>
            </p:cNvGrpSpPr>
            <p:nvPr/>
          </p:nvGrpSpPr>
          <p:grpSpPr bwMode="auto">
            <a:xfrm>
              <a:off x="2700" y="1748"/>
              <a:ext cx="219" cy="78"/>
              <a:chOff x="3744" y="1152"/>
              <a:chExt cx="336" cy="192"/>
            </a:xfrm>
          </p:grpSpPr>
          <p:sp>
            <p:nvSpPr>
              <p:cNvPr id="16423" name="Line 39">
                <a:extLst>
                  <a:ext uri="{FF2B5EF4-FFF2-40B4-BE49-F238E27FC236}">
                    <a16:creationId xmlns:a16="http://schemas.microsoft.com/office/drawing/2014/main" id="{C68443D8-CB55-1442-8297-A4BF9B5C6F2E}"/>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4" name="Line 40">
                <a:extLst>
                  <a:ext uri="{FF2B5EF4-FFF2-40B4-BE49-F238E27FC236}">
                    <a16:creationId xmlns:a16="http://schemas.microsoft.com/office/drawing/2014/main" id="{A863BAC7-A6FB-A64F-8681-8F41DD57BF70}"/>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Line 41">
                <a:extLst>
                  <a:ext uri="{FF2B5EF4-FFF2-40B4-BE49-F238E27FC236}">
                    <a16:creationId xmlns:a16="http://schemas.microsoft.com/office/drawing/2014/main" id="{CD127FCE-103E-3D4E-B8C7-3C11A139C554}"/>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6" name="Line 42">
                <a:extLst>
                  <a:ext uri="{FF2B5EF4-FFF2-40B4-BE49-F238E27FC236}">
                    <a16:creationId xmlns:a16="http://schemas.microsoft.com/office/drawing/2014/main" id="{A9481B91-A973-1549-B961-288270BAB047}"/>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27" name="AutoShape 43">
              <a:extLst>
                <a:ext uri="{FF2B5EF4-FFF2-40B4-BE49-F238E27FC236}">
                  <a16:creationId xmlns:a16="http://schemas.microsoft.com/office/drawing/2014/main" id="{8E0CB769-9EAA-354F-85E8-DEC9CD704FAB}"/>
                </a:ext>
              </a:extLst>
            </p:cNvPr>
            <p:cNvSpPr>
              <a:spLocks noChangeArrowheads="1"/>
            </p:cNvSpPr>
            <p:nvPr/>
          </p:nvSpPr>
          <p:spPr bwMode="auto">
            <a:xfrm flipH="1">
              <a:off x="2700" y="1709"/>
              <a:ext cx="219" cy="157"/>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b="1"/>
            </a:p>
          </p:txBody>
        </p:sp>
        <p:grpSp>
          <p:nvGrpSpPr>
            <p:cNvPr id="16428" name="Group 44">
              <a:extLst>
                <a:ext uri="{FF2B5EF4-FFF2-40B4-BE49-F238E27FC236}">
                  <a16:creationId xmlns:a16="http://schemas.microsoft.com/office/drawing/2014/main" id="{2A005313-C6DA-864B-8AD8-B8D49562BEA3}"/>
                </a:ext>
              </a:extLst>
            </p:cNvPr>
            <p:cNvGrpSpPr>
              <a:grpSpLocks/>
            </p:cNvGrpSpPr>
            <p:nvPr/>
          </p:nvGrpSpPr>
          <p:grpSpPr bwMode="auto">
            <a:xfrm>
              <a:off x="2072" y="2577"/>
              <a:ext cx="139" cy="93"/>
              <a:chOff x="3216" y="1776"/>
              <a:chExt cx="226" cy="244"/>
            </a:xfrm>
          </p:grpSpPr>
          <p:sp>
            <p:nvSpPr>
              <p:cNvPr id="16429" name="Freeform 45">
                <a:extLst>
                  <a:ext uri="{FF2B5EF4-FFF2-40B4-BE49-F238E27FC236}">
                    <a16:creationId xmlns:a16="http://schemas.microsoft.com/office/drawing/2014/main" id="{8262F754-D847-BC44-8353-0491006C1BA1}"/>
                  </a:ext>
                </a:extLst>
              </p:cNvPr>
              <p:cNvSpPr>
                <a:spLocks/>
              </p:cNvSpPr>
              <p:nvPr/>
            </p:nvSpPr>
            <p:spPr bwMode="auto">
              <a:xfrm>
                <a:off x="3216" y="1872"/>
                <a:ext cx="226" cy="71"/>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0" name="AutoShape 46">
                <a:extLst>
                  <a:ext uri="{FF2B5EF4-FFF2-40B4-BE49-F238E27FC236}">
                    <a16:creationId xmlns:a16="http://schemas.microsoft.com/office/drawing/2014/main" id="{721B69DB-5265-FD42-9C1F-E174D78FCAFA}"/>
                  </a:ext>
                </a:extLst>
              </p:cNvPr>
              <p:cNvSpPr>
                <a:spLocks noChangeArrowheads="1"/>
              </p:cNvSpPr>
              <p:nvPr/>
            </p:nvSpPr>
            <p:spPr bwMode="auto">
              <a:xfrm>
                <a:off x="3216" y="1776"/>
                <a:ext cx="226" cy="244"/>
              </a:xfrm>
              <a:prstGeom prst="wedgeRectCallout">
                <a:avLst>
                  <a:gd name="adj1" fmla="val -43750"/>
                  <a:gd name="adj2" fmla="val 70000"/>
                </a:avLst>
              </a:prstGeom>
              <a:solidFill>
                <a:schemeClr val="bg1">
                  <a:alpha val="22000"/>
                </a:schemeClr>
              </a:soli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16431" name="Group 47">
              <a:extLst>
                <a:ext uri="{FF2B5EF4-FFF2-40B4-BE49-F238E27FC236}">
                  <a16:creationId xmlns:a16="http://schemas.microsoft.com/office/drawing/2014/main" id="{0C4B7BA3-616B-5647-8708-4C42A27033A9}"/>
                </a:ext>
              </a:extLst>
            </p:cNvPr>
            <p:cNvGrpSpPr>
              <a:grpSpLocks/>
            </p:cNvGrpSpPr>
            <p:nvPr/>
          </p:nvGrpSpPr>
          <p:grpSpPr bwMode="auto">
            <a:xfrm>
              <a:off x="2489" y="2422"/>
              <a:ext cx="139" cy="94"/>
              <a:chOff x="3216" y="1776"/>
              <a:chExt cx="226" cy="244"/>
            </a:xfrm>
          </p:grpSpPr>
          <p:sp>
            <p:nvSpPr>
              <p:cNvPr id="16432" name="Freeform 48">
                <a:extLst>
                  <a:ext uri="{FF2B5EF4-FFF2-40B4-BE49-F238E27FC236}">
                    <a16:creationId xmlns:a16="http://schemas.microsoft.com/office/drawing/2014/main" id="{34CCDA72-76C3-6F42-A923-99974F84430D}"/>
                  </a:ext>
                </a:extLst>
              </p:cNvPr>
              <p:cNvSpPr>
                <a:spLocks/>
              </p:cNvSpPr>
              <p:nvPr/>
            </p:nvSpPr>
            <p:spPr bwMode="auto">
              <a:xfrm>
                <a:off x="3216" y="1872"/>
                <a:ext cx="226" cy="71"/>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3" name="AutoShape 49">
                <a:extLst>
                  <a:ext uri="{FF2B5EF4-FFF2-40B4-BE49-F238E27FC236}">
                    <a16:creationId xmlns:a16="http://schemas.microsoft.com/office/drawing/2014/main" id="{C7169C5C-B79A-3049-80B5-095CBEFD1B38}"/>
                  </a:ext>
                </a:extLst>
              </p:cNvPr>
              <p:cNvSpPr>
                <a:spLocks noChangeArrowheads="1"/>
              </p:cNvSpPr>
              <p:nvPr/>
            </p:nvSpPr>
            <p:spPr bwMode="auto">
              <a:xfrm>
                <a:off x="3216" y="1776"/>
                <a:ext cx="226" cy="244"/>
              </a:xfrm>
              <a:prstGeom prst="wedgeRectCallout">
                <a:avLst>
                  <a:gd name="adj1" fmla="val -43750"/>
                  <a:gd name="adj2" fmla="val 70000"/>
                </a:avLst>
              </a:prstGeom>
              <a:solidFill>
                <a:schemeClr val="bg1">
                  <a:alpha val="22000"/>
                </a:schemeClr>
              </a:soli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16434" name="Group 50">
              <a:extLst>
                <a:ext uri="{FF2B5EF4-FFF2-40B4-BE49-F238E27FC236}">
                  <a16:creationId xmlns:a16="http://schemas.microsoft.com/office/drawing/2014/main" id="{54070CB3-BB48-8440-8EF1-21335E75C336}"/>
                </a:ext>
              </a:extLst>
            </p:cNvPr>
            <p:cNvGrpSpPr>
              <a:grpSpLocks/>
            </p:cNvGrpSpPr>
            <p:nvPr/>
          </p:nvGrpSpPr>
          <p:grpSpPr bwMode="auto">
            <a:xfrm>
              <a:off x="2906" y="2299"/>
              <a:ext cx="139" cy="92"/>
              <a:chOff x="3216" y="1776"/>
              <a:chExt cx="226" cy="244"/>
            </a:xfrm>
          </p:grpSpPr>
          <p:sp>
            <p:nvSpPr>
              <p:cNvPr id="16435" name="Freeform 51">
                <a:extLst>
                  <a:ext uri="{FF2B5EF4-FFF2-40B4-BE49-F238E27FC236}">
                    <a16:creationId xmlns:a16="http://schemas.microsoft.com/office/drawing/2014/main" id="{F2D3CA51-5620-1648-8631-DF685D84015B}"/>
                  </a:ext>
                </a:extLst>
              </p:cNvPr>
              <p:cNvSpPr>
                <a:spLocks/>
              </p:cNvSpPr>
              <p:nvPr/>
            </p:nvSpPr>
            <p:spPr bwMode="auto">
              <a:xfrm>
                <a:off x="3216" y="1872"/>
                <a:ext cx="226" cy="71"/>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6" name="AutoShape 52">
                <a:extLst>
                  <a:ext uri="{FF2B5EF4-FFF2-40B4-BE49-F238E27FC236}">
                    <a16:creationId xmlns:a16="http://schemas.microsoft.com/office/drawing/2014/main" id="{4043F2BD-4ADE-7D4A-96C0-9B7A44242CC3}"/>
                  </a:ext>
                </a:extLst>
              </p:cNvPr>
              <p:cNvSpPr>
                <a:spLocks noChangeArrowheads="1"/>
              </p:cNvSpPr>
              <p:nvPr/>
            </p:nvSpPr>
            <p:spPr bwMode="auto">
              <a:xfrm>
                <a:off x="3216" y="1776"/>
                <a:ext cx="226" cy="244"/>
              </a:xfrm>
              <a:prstGeom prst="wedgeRectCallout">
                <a:avLst>
                  <a:gd name="adj1" fmla="val -43750"/>
                  <a:gd name="adj2" fmla="val 70000"/>
                </a:avLst>
              </a:prstGeom>
              <a:solidFill>
                <a:schemeClr val="bg1">
                  <a:alpha val="22000"/>
                </a:schemeClr>
              </a:soli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16437" name="Group 53">
              <a:extLst>
                <a:ext uri="{FF2B5EF4-FFF2-40B4-BE49-F238E27FC236}">
                  <a16:creationId xmlns:a16="http://schemas.microsoft.com/office/drawing/2014/main" id="{F15B46E4-4214-3148-BE6E-501899CA7EAF}"/>
                </a:ext>
              </a:extLst>
            </p:cNvPr>
            <p:cNvGrpSpPr>
              <a:grpSpLocks/>
            </p:cNvGrpSpPr>
            <p:nvPr/>
          </p:nvGrpSpPr>
          <p:grpSpPr bwMode="auto">
            <a:xfrm>
              <a:off x="3462" y="2114"/>
              <a:ext cx="139" cy="93"/>
              <a:chOff x="3216" y="1776"/>
              <a:chExt cx="226" cy="244"/>
            </a:xfrm>
          </p:grpSpPr>
          <p:sp>
            <p:nvSpPr>
              <p:cNvPr id="16438" name="Freeform 54">
                <a:extLst>
                  <a:ext uri="{FF2B5EF4-FFF2-40B4-BE49-F238E27FC236}">
                    <a16:creationId xmlns:a16="http://schemas.microsoft.com/office/drawing/2014/main" id="{DB5F510C-14EF-F64C-A323-D30D521760C3}"/>
                  </a:ext>
                </a:extLst>
              </p:cNvPr>
              <p:cNvSpPr>
                <a:spLocks/>
              </p:cNvSpPr>
              <p:nvPr/>
            </p:nvSpPr>
            <p:spPr bwMode="auto">
              <a:xfrm>
                <a:off x="3216" y="1872"/>
                <a:ext cx="226" cy="71"/>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9" name="AutoShape 55">
                <a:extLst>
                  <a:ext uri="{FF2B5EF4-FFF2-40B4-BE49-F238E27FC236}">
                    <a16:creationId xmlns:a16="http://schemas.microsoft.com/office/drawing/2014/main" id="{D7DBC962-FE55-5148-91D1-2C60437E204C}"/>
                  </a:ext>
                </a:extLst>
              </p:cNvPr>
              <p:cNvSpPr>
                <a:spLocks noChangeArrowheads="1"/>
              </p:cNvSpPr>
              <p:nvPr/>
            </p:nvSpPr>
            <p:spPr bwMode="auto">
              <a:xfrm>
                <a:off x="3216" y="1776"/>
                <a:ext cx="226" cy="244"/>
              </a:xfrm>
              <a:prstGeom prst="wedgeRectCallout">
                <a:avLst>
                  <a:gd name="adj1" fmla="val -43750"/>
                  <a:gd name="adj2" fmla="val 70000"/>
                </a:avLst>
              </a:prstGeom>
              <a:solidFill>
                <a:schemeClr val="bg1">
                  <a:alpha val="22000"/>
                </a:schemeClr>
              </a:soli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16440" name="Group 56">
              <a:extLst>
                <a:ext uri="{FF2B5EF4-FFF2-40B4-BE49-F238E27FC236}">
                  <a16:creationId xmlns:a16="http://schemas.microsoft.com/office/drawing/2014/main" id="{FAAAAFA2-6B0C-5C47-B36E-8F337854E964}"/>
                </a:ext>
              </a:extLst>
            </p:cNvPr>
            <p:cNvGrpSpPr>
              <a:grpSpLocks/>
            </p:cNvGrpSpPr>
            <p:nvPr/>
          </p:nvGrpSpPr>
          <p:grpSpPr bwMode="auto">
            <a:xfrm>
              <a:off x="3832" y="2237"/>
              <a:ext cx="139" cy="93"/>
              <a:chOff x="3216" y="1776"/>
              <a:chExt cx="226" cy="244"/>
            </a:xfrm>
          </p:grpSpPr>
          <p:sp>
            <p:nvSpPr>
              <p:cNvPr id="16441" name="Freeform 57">
                <a:extLst>
                  <a:ext uri="{FF2B5EF4-FFF2-40B4-BE49-F238E27FC236}">
                    <a16:creationId xmlns:a16="http://schemas.microsoft.com/office/drawing/2014/main" id="{80238CF4-26F6-6E4B-8A99-77A0C1E57E9E}"/>
                  </a:ext>
                </a:extLst>
              </p:cNvPr>
              <p:cNvSpPr>
                <a:spLocks/>
              </p:cNvSpPr>
              <p:nvPr/>
            </p:nvSpPr>
            <p:spPr bwMode="auto">
              <a:xfrm>
                <a:off x="3216" y="1872"/>
                <a:ext cx="226" cy="71"/>
              </a:xfrm>
              <a:custGeom>
                <a:avLst/>
                <a:gdLst>
                  <a:gd name="T0" fmla="*/ 0 w 240"/>
                  <a:gd name="T1" fmla="*/ 56 h 56"/>
                  <a:gd name="T2" fmla="*/ 96 w 240"/>
                  <a:gd name="T3" fmla="*/ 8 h 56"/>
                  <a:gd name="T4" fmla="*/ 192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32" y="36"/>
                      <a:pt x="64" y="16"/>
                      <a:pt x="96" y="8"/>
                    </a:cubicBezTo>
                    <a:cubicBezTo>
                      <a:pt x="128" y="0"/>
                      <a:pt x="168" y="0"/>
                      <a:pt x="192" y="8"/>
                    </a:cubicBezTo>
                    <a:cubicBezTo>
                      <a:pt x="216" y="16"/>
                      <a:pt x="228" y="36"/>
                      <a:pt x="240" y="56"/>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2" name="AutoShape 58">
                <a:extLst>
                  <a:ext uri="{FF2B5EF4-FFF2-40B4-BE49-F238E27FC236}">
                    <a16:creationId xmlns:a16="http://schemas.microsoft.com/office/drawing/2014/main" id="{D13E2613-CC3C-8443-8A68-AA5E9690D747}"/>
                  </a:ext>
                </a:extLst>
              </p:cNvPr>
              <p:cNvSpPr>
                <a:spLocks noChangeArrowheads="1"/>
              </p:cNvSpPr>
              <p:nvPr/>
            </p:nvSpPr>
            <p:spPr bwMode="auto">
              <a:xfrm>
                <a:off x="3216" y="1776"/>
                <a:ext cx="226" cy="244"/>
              </a:xfrm>
              <a:prstGeom prst="wedgeRectCallout">
                <a:avLst>
                  <a:gd name="adj1" fmla="val -43750"/>
                  <a:gd name="adj2" fmla="val 70000"/>
                </a:avLst>
              </a:prstGeom>
              <a:solidFill>
                <a:schemeClr val="bg1">
                  <a:alpha val="22000"/>
                </a:schemeClr>
              </a:soli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sp>
          <p:nvSpPr>
            <p:cNvPr id="16443" name="AutoShape 59">
              <a:extLst>
                <a:ext uri="{FF2B5EF4-FFF2-40B4-BE49-F238E27FC236}">
                  <a16:creationId xmlns:a16="http://schemas.microsoft.com/office/drawing/2014/main" id="{2C6F3A33-E7C8-D246-8760-C548FA9CC1DC}"/>
                </a:ext>
              </a:extLst>
            </p:cNvPr>
            <p:cNvSpPr>
              <a:spLocks noChangeArrowheads="1"/>
            </p:cNvSpPr>
            <p:nvPr/>
          </p:nvSpPr>
          <p:spPr bwMode="auto">
            <a:xfrm flipH="1">
              <a:off x="2931" y="2787"/>
              <a:ext cx="219" cy="115"/>
            </a:xfrm>
            <a:prstGeom prst="wedgeRectCallout">
              <a:avLst>
                <a:gd name="adj1" fmla="val -43750"/>
                <a:gd name="adj2" fmla="val 70000"/>
              </a:avLst>
            </a:prstGeom>
            <a:solidFill>
              <a:schemeClr val="bg1">
                <a:alpha val="22000"/>
              </a:schemeClr>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b="1"/>
            </a:p>
          </p:txBody>
        </p:sp>
        <p:sp>
          <p:nvSpPr>
            <p:cNvPr id="16444" name="Freeform 60">
              <a:extLst>
                <a:ext uri="{FF2B5EF4-FFF2-40B4-BE49-F238E27FC236}">
                  <a16:creationId xmlns:a16="http://schemas.microsoft.com/office/drawing/2014/main" id="{42457A67-6846-2F4F-9C92-AA14ED30220A}"/>
                </a:ext>
              </a:extLst>
            </p:cNvPr>
            <p:cNvSpPr>
              <a:spLocks/>
            </p:cNvSpPr>
            <p:nvPr/>
          </p:nvSpPr>
          <p:spPr bwMode="auto">
            <a:xfrm>
              <a:off x="2931" y="2817"/>
              <a:ext cx="188" cy="73"/>
            </a:xfrm>
            <a:custGeom>
              <a:avLst/>
              <a:gdLst>
                <a:gd name="T0" fmla="*/ 0 w 288"/>
                <a:gd name="T1" fmla="*/ 16 h 112"/>
                <a:gd name="T2" fmla="*/ 96 w 288"/>
                <a:gd name="T3" fmla="*/ 16 h 112"/>
                <a:gd name="T4" fmla="*/ 144 w 288"/>
                <a:gd name="T5" fmla="*/ 112 h 112"/>
                <a:gd name="T6" fmla="*/ 192 w 288"/>
                <a:gd name="T7" fmla="*/ 16 h 112"/>
                <a:gd name="T8" fmla="*/ 288 w 288"/>
                <a:gd name="T9" fmla="*/ 16 h 112"/>
              </a:gdLst>
              <a:ahLst/>
              <a:cxnLst>
                <a:cxn ang="0">
                  <a:pos x="T0" y="T1"/>
                </a:cxn>
                <a:cxn ang="0">
                  <a:pos x="T2" y="T3"/>
                </a:cxn>
                <a:cxn ang="0">
                  <a:pos x="T4" y="T5"/>
                </a:cxn>
                <a:cxn ang="0">
                  <a:pos x="T6" y="T7"/>
                </a:cxn>
                <a:cxn ang="0">
                  <a:pos x="T8" y="T9"/>
                </a:cxn>
              </a:cxnLst>
              <a:rect l="0" t="0" r="r" b="b"/>
              <a:pathLst>
                <a:path w="288" h="112">
                  <a:moveTo>
                    <a:pt x="0" y="16"/>
                  </a:moveTo>
                  <a:cubicBezTo>
                    <a:pt x="36" y="8"/>
                    <a:pt x="72" y="0"/>
                    <a:pt x="96" y="16"/>
                  </a:cubicBezTo>
                  <a:cubicBezTo>
                    <a:pt x="120" y="32"/>
                    <a:pt x="128" y="112"/>
                    <a:pt x="144" y="112"/>
                  </a:cubicBezTo>
                  <a:cubicBezTo>
                    <a:pt x="160" y="112"/>
                    <a:pt x="168" y="32"/>
                    <a:pt x="192" y="16"/>
                  </a:cubicBezTo>
                  <a:cubicBezTo>
                    <a:pt x="216" y="0"/>
                    <a:pt x="252" y="8"/>
                    <a:pt x="288" y="16"/>
                  </a:cubicBezTo>
                </a:path>
              </a:pathLst>
            </a:custGeom>
            <a:noFill/>
            <a:ln w="952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5" name="Line 61">
              <a:extLst>
                <a:ext uri="{FF2B5EF4-FFF2-40B4-BE49-F238E27FC236}">
                  <a16:creationId xmlns:a16="http://schemas.microsoft.com/office/drawing/2014/main" id="{F04ECF75-82D6-754A-A88C-3085B21B44CF}"/>
                </a:ext>
              </a:extLst>
            </p:cNvPr>
            <p:cNvSpPr>
              <a:spLocks noChangeShapeType="1"/>
            </p:cNvSpPr>
            <p:nvPr/>
          </p:nvSpPr>
          <p:spPr bwMode="auto">
            <a:xfrm>
              <a:off x="1357" y="1519"/>
              <a:ext cx="252" cy="12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6" name="Line 62">
              <a:extLst>
                <a:ext uri="{FF2B5EF4-FFF2-40B4-BE49-F238E27FC236}">
                  <a16:creationId xmlns:a16="http://schemas.microsoft.com/office/drawing/2014/main" id="{44142480-EA19-C54E-8EC6-E36B6B7F5732}"/>
                </a:ext>
              </a:extLst>
            </p:cNvPr>
            <p:cNvSpPr>
              <a:spLocks noChangeShapeType="1"/>
            </p:cNvSpPr>
            <p:nvPr/>
          </p:nvSpPr>
          <p:spPr bwMode="auto">
            <a:xfrm flipV="1">
              <a:off x="4064" y="1393"/>
              <a:ext cx="189" cy="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447" name="Group 63">
              <a:extLst>
                <a:ext uri="{FF2B5EF4-FFF2-40B4-BE49-F238E27FC236}">
                  <a16:creationId xmlns:a16="http://schemas.microsoft.com/office/drawing/2014/main" id="{4D68437B-FA03-DC4E-8319-6663B14BFDFF}"/>
                </a:ext>
              </a:extLst>
            </p:cNvPr>
            <p:cNvGrpSpPr>
              <a:grpSpLocks/>
            </p:cNvGrpSpPr>
            <p:nvPr/>
          </p:nvGrpSpPr>
          <p:grpSpPr bwMode="auto">
            <a:xfrm>
              <a:off x="2679" y="2829"/>
              <a:ext cx="126" cy="211"/>
              <a:chOff x="3600" y="3792"/>
              <a:chExt cx="96" cy="336"/>
            </a:xfrm>
          </p:grpSpPr>
          <p:sp>
            <p:nvSpPr>
              <p:cNvPr id="16448" name="Line 64">
                <a:extLst>
                  <a:ext uri="{FF2B5EF4-FFF2-40B4-BE49-F238E27FC236}">
                    <a16:creationId xmlns:a16="http://schemas.microsoft.com/office/drawing/2014/main" id="{872113E2-1F13-DB41-A817-000561198890}"/>
                  </a:ext>
                </a:extLst>
              </p:cNvPr>
              <p:cNvSpPr>
                <a:spLocks noChangeShapeType="1"/>
              </p:cNvSpPr>
              <p:nvPr/>
            </p:nvSpPr>
            <p:spPr bwMode="auto">
              <a:xfrm flipH="1">
                <a:off x="3600" y="3792"/>
                <a:ext cx="96"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9" name="Line 65">
                <a:extLst>
                  <a:ext uri="{FF2B5EF4-FFF2-40B4-BE49-F238E27FC236}">
                    <a16:creationId xmlns:a16="http://schemas.microsoft.com/office/drawing/2014/main" id="{98636D3B-AAD3-4445-9715-9B8EF06C56FA}"/>
                  </a:ext>
                </a:extLst>
              </p:cNvPr>
              <p:cNvSpPr>
                <a:spLocks noChangeShapeType="1"/>
              </p:cNvSpPr>
              <p:nvPr/>
            </p:nvSpPr>
            <p:spPr bwMode="auto">
              <a:xfrm flipV="1">
                <a:off x="3600" y="3936"/>
                <a:ext cx="96" cy="4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0" name="Line 66">
                <a:extLst>
                  <a:ext uri="{FF2B5EF4-FFF2-40B4-BE49-F238E27FC236}">
                    <a16:creationId xmlns:a16="http://schemas.microsoft.com/office/drawing/2014/main" id="{EC5ACC75-DFEB-5D4B-BCE5-BD902C417EE8}"/>
                  </a:ext>
                </a:extLst>
              </p:cNvPr>
              <p:cNvSpPr>
                <a:spLocks noChangeShapeType="1"/>
              </p:cNvSpPr>
              <p:nvPr/>
            </p:nvSpPr>
            <p:spPr bwMode="auto">
              <a:xfrm flipH="1">
                <a:off x="3600" y="3936"/>
                <a:ext cx="96"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074191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2DFCA0BC-433D-9948-B966-74BAFF23471F}"/>
              </a:ext>
            </a:extLst>
          </p:cNvPr>
          <p:cNvSpPr>
            <a:spLocks noGrp="1"/>
          </p:cNvSpPr>
          <p:nvPr>
            <p:ph type="sldNum" sz="quarter" idx="12"/>
          </p:nvPr>
        </p:nvSpPr>
        <p:spPr/>
        <p:txBody>
          <a:bodyPr/>
          <a:lstStyle/>
          <a:p>
            <a:fld id="{24EC6C69-8508-8A49-B8B7-E39F63C9B895}" type="slidenum">
              <a:rPr lang="en-US" altLang="en-US"/>
              <a:pPr/>
              <a:t>36</a:t>
            </a:fld>
            <a:endParaRPr lang="en-US" altLang="en-US"/>
          </a:p>
        </p:txBody>
      </p:sp>
      <p:sp>
        <p:nvSpPr>
          <p:cNvPr id="18434" name="Rectangle 2">
            <a:extLst>
              <a:ext uri="{FF2B5EF4-FFF2-40B4-BE49-F238E27FC236}">
                <a16:creationId xmlns:a16="http://schemas.microsoft.com/office/drawing/2014/main" id="{2512EB57-B15F-B34D-AE47-26C3E09792BA}"/>
              </a:ext>
            </a:extLst>
          </p:cNvPr>
          <p:cNvSpPr>
            <a:spLocks noGrp="1" noChangeArrowheads="1"/>
          </p:cNvSpPr>
          <p:nvPr>
            <p:ph type="title"/>
          </p:nvPr>
        </p:nvSpPr>
        <p:spPr/>
        <p:txBody>
          <a:bodyPr/>
          <a:lstStyle/>
          <a:p>
            <a:r>
              <a:rPr lang="en-US" altLang="en-US"/>
              <a:t>Complicated!</a:t>
            </a:r>
          </a:p>
        </p:txBody>
      </p:sp>
      <p:sp>
        <p:nvSpPr>
          <p:cNvPr id="18435" name="Rectangle 3">
            <a:extLst>
              <a:ext uri="{FF2B5EF4-FFF2-40B4-BE49-F238E27FC236}">
                <a16:creationId xmlns:a16="http://schemas.microsoft.com/office/drawing/2014/main" id="{DC694E9E-AFC6-6240-AFF2-972D508D92B9}"/>
              </a:ext>
            </a:extLst>
          </p:cNvPr>
          <p:cNvSpPr>
            <a:spLocks noChangeArrowheads="1"/>
          </p:cNvSpPr>
          <p:nvPr/>
        </p:nvSpPr>
        <p:spPr bwMode="auto">
          <a:xfrm>
            <a:off x="2209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en-US"/>
              <a:t>Need to study traffic from all links in a network simultaneously</a:t>
            </a:r>
          </a:p>
          <a:p>
            <a:pPr lvl="1"/>
            <a:r>
              <a:rPr lang="en-US" altLang="en-US"/>
              <a:t>Large amount of data </a:t>
            </a:r>
          </a:p>
          <a:p>
            <a:pPr lvl="1"/>
            <a:r>
              <a:rPr lang="en-US" altLang="en-US"/>
              <a:t>Traffic is nonstationary</a:t>
            </a:r>
          </a:p>
          <a:p>
            <a:pPr lvl="1"/>
            <a:r>
              <a:rPr lang="en-US" altLang="en-US"/>
              <a:t>Varying link utilization levels</a:t>
            </a:r>
          </a:p>
          <a:p>
            <a:pPr lvl="1"/>
            <a:r>
              <a:rPr lang="en-US" altLang="en-US"/>
              <a:t>100s of links </a:t>
            </a:r>
            <a:r>
              <a:rPr lang="en-US" altLang="en-US">
                <a:sym typeface="Wingdings" pitchFamily="2" charset="2"/>
              </a:rPr>
              <a:t> </a:t>
            </a:r>
            <a:r>
              <a:rPr lang="en-US" altLang="en-US"/>
              <a:t>High dimensionality</a:t>
            </a:r>
          </a:p>
          <a:p>
            <a:pPr>
              <a:buFontTx/>
              <a:buNone/>
            </a:pPr>
            <a:endParaRPr lang="en-US" altLang="en-US"/>
          </a:p>
        </p:txBody>
      </p:sp>
      <p:grpSp>
        <p:nvGrpSpPr>
          <p:cNvPr id="18436" name="Group 4">
            <a:extLst>
              <a:ext uri="{FF2B5EF4-FFF2-40B4-BE49-F238E27FC236}">
                <a16:creationId xmlns:a16="http://schemas.microsoft.com/office/drawing/2014/main" id="{B62C1C31-695D-5D41-9858-AC643DAEDE90}"/>
              </a:ext>
            </a:extLst>
          </p:cNvPr>
          <p:cNvGrpSpPr>
            <a:grpSpLocks/>
          </p:cNvGrpSpPr>
          <p:nvPr/>
        </p:nvGrpSpPr>
        <p:grpSpPr bwMode="auto">
          <a:xfrm>
            <a:off x="2060575" y="1612900"/>
            <a:ext cx="7391400" cy="4579938"/>
            <a:chOff x="338" y="1016"/>
            <a:chExt cx="4656" cy="2885"/>
          </a:xfrm>
        </p:grpSpPr>
        <p:pic>
          <p:nvPicPr>
            <p:cNvPr id="18437" name="Picture 5">
              <a:extLst>
                <a:ext uri="{FF2B5EF4-FFF2-40B4-BE49-F238E27FC236}">
                  <a16:creationId xmlns:a16="http://schemas.microsoft.com/office/drawing/2014/main" id="{709B030B-F8E6-1A4A-8B64-DE8936BA6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 y="1016"/>
              <a:ext cx="4656" cy="2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8" name="Rectangle 6">
              <a:extLst>
                <a:ext uri="{FF2B5EF4-FFF2-40B4-BE49-F238E27FC236}">
                  <a16:creationId xmlns:a16="http://schemas.microsoft.com/office/drawing/2014/main" id="{A2EC81CC-AE28-7A48-BA56-53D82106E708}"/>
                </a:ext>
              </a:extLst>
            </p:cNvPr>
            <p:cNvSpPr>
              <a:spLocks noChangeArrowheads="1"/>
            </p:cNvSpPr>
            <p:nvPr/>
          </p:nvSpPr>
          <p:spPr bwMode="auto">
            <a:xfrm>
              <a:off x="756" y="3378"/>
              <a:ext cx="3849" cy="52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400">
                  <a:solidFill>
                    <a:srgbClr val="FF0000"/>
                  </a:solidFill>
                </a:rPr>
                <a:t>How to extract </a:t>
              </a:r>
              <a:r>
                <a:rPr lang="en-US" altLang="en-US" sz="2400" b="1">
                  <a:solidFill>
                    <a:srgbClr val="FF0000"/>
                  </a:solidFill>
                </a:rPr>
                <a:t>meaning</a:t>
              </a:r>
              <a:r>
                <a:rPr lang="en-US" altLang="en-US" sz="2400">
                  <a:solidFill>
                    <a:srgbClr val="FF0000"/>
                  </a:solidFill>
                </a:rPr>
                <a:t> from such a </a:t>
              </a:r>
              <a:br>
                <a:rPr lang="en-US" altLang="en-US" sz="2400">
                  <a:solidFill>
                    <a:srgbClr val="FF0000"/>
                  </a:solidFill>
                </a:rPr>
              </a:br>
              <a:r>
                <a:rPr lang="en-US" altLang="en-US" sz="2400" b="1">
                  <a:solidFill>
                    <a:srgbClr val="FF0000"/>
                  </a:solidFill>
                </a:rPr>
                <a:t>high-dimensional</a:t>
              </a:r>
              <a:r>
                <a:rPr lang="en-US" altLang="en-US" sz="2400">
                  <a:solidFill>
                    <a:srgbClr val="FF0000"/>
                  </a:solidFill>
                </a:rPr>
                <a:t> data in a systematic manner?</a:t>
              </a:r>
            </a:p>
          </p:txBody>
        </p:sp>
      </p:grpSp>
    </p:spTree>
    <p:extLst>
      <p:ext uri="{BB962C8B-B14F-4D97-AF65-F5344CB8AC3E}">
        <p14:creationId xmlns:p14="http://schemas.microsoft.com/office/powerpoint/2010/main" val="3281424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6A4939D-B277-1F4A-9676-71894674B714}"/>
              </a:ext>
            </a:extLst>
          </p:cNvPr>
          <p:cNvSpPr>
            <a:spLocks noGrp="1"/>
          </p:cNvSpPr>
          <p:nvPr>
            <p:ph type="sldNum" sz="quarter" idx="12"/>
          </p:nvPr>
        </p:nvSpPr>
        <p:spPr/>
        <p:txBody>
          <a:bodyPr/>
          <a:lstStyle/>
          <a:p>
            <a:fld id="{5D6C48A5-F409-9B4C-8D1F-8075EB879294}" type="slidenum">
              <a:rPr lang="en-US" altLang="en-US"/>
              <a:pPr/>
              <a:t>37</a:t>
            </a:fld>
            <a:endParaRPr lang="en-US" altLang="en-US"/>
          </a:p>
        </p:txBody>
      </p:sp>
      <p:sp>
        <p:nvSpPr>
          <p:cNvPr id="20482" name="Rectangle 2">
            <a:extLst>
              <a:ext uri="{FF2B5EF4-FFF2-40B4-BE49-F238E27FC236}">
                <a16:creationId xmlns:a16="http://schemas.microsoft.com/office/drawing/2014/main" id="{63A4754E-0B7B-7440-A652-187D940258F0}"/>
              </a:ext>
            </a:extLst>
          </p:cNvPr>
          <p:cNvSpPr>
            <a:spLocks noGrp="1" noChangeArrowheads="1"/>
          </p:cNvSpPr>
          <p:nvPr>
            <p:ph type="title"/>
          </p:nvPr>
        </p:nvSpPr>
        <p:spPr/>
        <p:txBody>
          <a:bodyPr/>
          <a:lstStyle/>
          <a:p>
            <a:r>
              <a:rPr lang="en-US" altLang="en-US"/>
              <a:t>Low Intrinsic Dimensionality of Link Traffic</a:t>
            </a:r>
          </a:p>
        </p:txBody>
      </p:sp>
      <p:pic>
        <p:nvPicPr>
          <p:cNvPr id="20483" name="Picture 3">
            <a:extLst>
              <a:ext uri="{FF2B5EF4-FFF2-40B4-BE49-F238E27FC236}">
                <a16:creationId xmlns:a16="http://schemas.microsoft.com/office/drawing/2014/main" id="{68EE6E3B-0431-1C4C-A475-F02596FFE74F}"/>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561014" y="1768476"/>
            <a:ext cx="5106987" cy="4068763"/>
          </a:xfrm>
          <a:noFill/>
          <a:ln/>
        </p:spPr>
      </p:pic>
      <p:sp>
        <p:nvSpPr>
          <p:cNvPr id="20484" name="Rectangle 4">
            <a:extLst>
              <a:ext uri="{FF2B5EF4-FFF2-40B4-BE49-F238E27FC236}">
                <a16:creationId xmlns:a16="http://schemas.microsoft.com/office/drawing/2014/main" id="{6D1F1FCB-122E-1B45-800D-A6F3DCD1102C}"/>
              </a:ext>
            </a:extLst>
          </p:cNvPr>
          <p:cNvSpPr>
            <a:spLocks noChangeArrowheads="1"/>
          </p:cNvSpPr>
          <p:nvPr/>
        </p:nvSpPr>
        <p:spPr bwMode="auto">
          <a:xfrm>
            <a:off x="2039938" y="1852613"/>
            <a:ext cx="3733800" cy="3416320"/>
          </a:xfrm>
          <a:prstGeom prst="rect">
            <a:avLst/>
          </a:prstGeom>
          <a:solidFill>
            <a:srgbClr val="F8F6A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rgbClr val="000000"/>
                </a:solidFill>
              </a:rPr>
              <a:t>Key result: </a:t>
            </a:r>
          </a:p>
          <a:p>
            <a:r>
              <a:rPr lang="en-US" altLang="en-US" sz="2400">
                <a:solidFill>
                  <a:srgbClr val="0000FF"/>
                </a:solidFill>
              </a:rPr>
              <a:t>Normal traffic is well approximated by a low dimensional space</a:t>
            </a:r>
          </a:p>
          <a:p>
            <a:endParaRPr lang="en-US" altLang="en-US" sz="2400">
              <a:solidFill>
                <a:srgbClr val="000000"/>
              </a:solidFill>
            </a:endParaRPr>
          </a:p>
          <a:p>
            <a:r>
              <a:rPr lang="en-US" altLang="en-US" sz="2400" i="1">
                <a:solidFill>
                  <a:srgbClr val="000000"/>
                </a:solidFill>
              </a:rPr>
              <a:t>For example:</a:t>
            </a:r>
            <a:r>
              <a:rPr lang="en-US" altLang="en-US" sz="2400">
                <a:solidFill>
                  <a:srgbClr val="000000"/>
                </a:solidFill>
              </a:rPr>
              <a:t> </a:t>
            </a:r>
          </a:p>
          <a:p>
            <a:r>
              <a:rPr lang="en-US" altLang="en-US" sz="2400">
                <a:solidFill>
                  <a:srgbClr val="000000"/>
                </a:solidFill>
              </a:rPr>
              <a:t>Traffic on 40+ links is well approximated in space of only 4 dimensions</a:t>
            </a:r>
          </a:p>
        </p:txBody>
      </p:sp>
    </p:spTree>
    <p:extLst>
      <p:ext uri="{BB962C8B-B14F-4D97-AF65-F5344CB8AC3E}">
        <p14:creationId xmlns:p14="http://schemas.microsoft.com/office/powerpoint/2010/main" val="1253223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7">
            <a:extLst>
              <a:ext uri="{FF2B5EF4-FFF2-40B4-BE49-F238E27FC236}">
                <a16:creationId xmlns:a16="http://schemas.microsoft.com/office/drawing/2014/main" id="{B06329BE-7D40-0342-8334-096CE2370092}"/>
              </a:ext>
            </a:extLst>
          </p:cNvPr>
          <p:cNvSpPr>
            <a:spLocks noGrp="1"/>
          </p:cNvSpPr>
          <p:nvPr>
            <p:ph type="sldNum" sz="quarter" idx="12"/>
          </p:nvPr>
        </p:nvSpPr>
        <p:spPr/>
        <p:txBody>
          <a:bodyPr/>
          <a:lstStyle/>
          <a:p>
            <a:fld id="{D7F5FA1A-E755-0344-88FD-B8338A104E15}" type="slidenum">
              <a:rPr lang="en-US" altLang="en-US"/>
              <a:pPr/>
              <a:t>38</a:t>
            </a:fld>
            <a:endParaRPr lang="en-US" altLang="en-US"/>
          </a:p>
        </p:txBody>
      </p:sp>
      <p:sp>
        <p:nvSpPr>
          <p:cNvPr id="24578" name="Rectangle 2">
            <a:extLst>
              <a:ext uri="{FF2B5EF4-FFF2-40B4-BE49-F238E27FC236}">
                <a16:creationId xmlns:a16="http://schemas.microsoft.com/office/drawing/2014/main" id="{09A5B459-405C-2349-B5E0-FCFB466C823D}"/>
              </a:ext>
            </a:extLst>
          </p:cNvPr>
          <p:cNvSpPr>
            <a:spLocks noGrp="1" noChangeArrowheads="1"/>
          </p:cNvSpPr>
          <p:nvPr>
            <p:ph type="title"/>
          </p:nvPr>
        </p:nvSpPr>
        <p:spPr/>
        <p:txBody>
          <a:bodyPr/>
          <a:lstStyle/>
          <a:p>
            <a:r>
              <a:rPr lang="en-US" altLang="en-US" sz="3600"/>
              <a:t>Anomaly Detection: Subspace Method</a:t>
            </a:r>
          </a:p>
        </p:txBody>
      </p:sp>
      <p:sp>
        <p:nvSpPr>
          <p:cNvPr id="24579" name="Rectangle 3">
            <a:extLst>
              <a:ext uri="{FF2B5EF4-FFF2-40B4-BE49-F238E27FC236}">
                <a16:creationId xmlns:a16="http://schemas.microsoft.com/office/drawing/2014/main" id="{B85DB7FD-3E75-764E-8314-74604E9683D8}"/>
              </a:ext>
            </a:extLst>
          </p:cNvPr>
          <p:cNvSpPr>
            <a:spLocks noGrp="1" noChangeArrowheads="1"/>
          </p:cNvSpPr>
          <p:nvPr>
            <p:ph type="body" sz="half" idx="1"/>
          </p:nvPr>
        </p:nvSpPr>
        <p:spPr>
          <a:xfrm>
            <a:off x="2209800" y="1447800"/>
            <a:ext cx="7962900" cy="4648200"/>
          </a:xfrm>
        </p:spPr>
        <p:txBody>
          <a:bodyPr/>
          <a:lstStyle/>
          <a:p>
            <a:r>
              <a:rPr lang="en-US" altLang="en-US" sz="2400"/>
              <a:t>An approach to separate normal from anomalous traffic </a:t>
            </a:r>
          </a:p>
          <a:p>
            <a:r>
              <a:rPr lang="en-US" altLang="en-US" sz="2400"/>
              <a:t>Define     as the space spanned by the first </a:t>
            </a:r>
            <a:r>
              <a:rPr lang="en-US" altLang="en-US" sz="2400" i="1"/>
              <a:t>k</a:t>
            </a:r>
            <a:r>
              <a:rPr lang="en-US" altLang="en-US" sz="2400"/>
              <a:t> principal components</a:t>
            </a:r>
          </a:p>
          <a:p>
            <a:r>
              <a:rPr lang="en-US" altLang="en-US" sz="2400"/>
              <a:t>Define     as the space spanned by the remaining principal components</a:t>
            </a:r>
          </a:p>
          <a:p>
            <a:r>
              <a:rPr lang="en-US" altLang="en-US" sz="2400"/>
              <a:t>Then, decompose traffic on all links by </a:t>
            </a:r>
            <a:r>
              <a:rPr lang="en-US" altLang="en-US" sz="2400">
                <a:solidFill>
                  <a:srgbClr val="3333FF"/>
                </a:solidFill>
              </a:rPr>
              <a:t>projecting</a:t>
            </a:r>
            <a:r>
              <a:rPr lang="en-US" altLang="en-US" sz="2400"/>
              <a:t> onto     	and	  to obtain:</a:t>
            </a:r>
          </a:p>
        </p:txBody>
      </p:sp>
      <p:pic>
        <p:nvPicPr>
          <p:cNvPr id="24580" name="Picture 4">
            <a:extLst>
              <a:ext uri="{FF2B5EF4-FFF2-40B4-BE49-F238E27FC236}">
                <a16:creationId xmlns:a16="http://schemas.microsoft.com/office/drawing/2014/main" id="{AF9871C0-4AE1-8145-B496-ABE11A426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022" t="19331" r="8022" b="19331"/>
          <a:stretch>
            <a:fillRect/>
          </a:stretch>
        </p:blipFill>
        <p:spPr bwMode="auto">
          <a:xfrm>
            <a:off x="4513263" y="4741863"/>
            <a:ext cx="26162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1" name="Rectangle 5">
            <a:extLst>
              <a:ext uri="{FF2B5EF4-FFF2-40B4-BE49-F238E27FC236}">
                <a16:creationId xmlns:a16="http://schemas.microsoft.com/office/drawing/2014/main" id="{3F5AEF3D-9401-DF46-8B29-C5E2645B8099}"/>
              </a:ext>
            </a:extLst>
          </p:cNvPr>
          <p:cNvSpPr>
            <a:spLocks noChangeArrowheads="1"/>
          </p:cNvSpPr>
          <p:nvPr/>
        </p:nvSpPr>
        <p:spPr bwMode="auto">
          <a:xfrm>
            <a:off x="2249489" y="5653089"/>
            <a:ext cx="18561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Traffic vector of all </a:t>
            </a:r>
            <a:br>
              <a:rPr lang="en-US" altLang="en-US" sz="1600" b="1"/>
            </a:br>
            <a:r>
              <a:rPr lang="en-US" altLang="en-US" sz="1600" b="1"/>
              <a:t>links at a particular </a:t>
            </a:r>
            <a:br>
              <a:rPr lang="en-US" altLang="en-US" sz="1600" b="1"/>
            </a:br>
            <a:r>
              <a:rPr lang="en-US" altLang="en-US" sz="1600" b="1"/>
              <a:t>point in time</a:t>
            </a:r>
          </a:p>
        </p:txBody>
      </p:sp>
      <p:sp>
        <p:nvSpPr>
          <p:cNvPr id="24582" name="Line 6">
            <a:extLst>
              <a:ext uri="{FF2B5EF4-FFF2-40B4-BE49-F238E27FC236}">
                <a16:creationId xmlns:a16="http://schemas.microsoft.com/office/drawing/2014/main" id="{9F25DCC1-D2A0-A34F-81F6-1ACB8CC61761}"/>
              </a:ext>
            </a:extLst>
          </p:cNvPr>
          <p:cNvSpPr>
            <a:spLocks noChangeShapeType="1"/>
          </p:cNvSpPr>
          <p:nvPr/>
        </p:nvSpPr>
        <p:spPr bwMode="auto">
          <a:xfrm flipV="1">
            <a:off x="3975100" y="5245100"/>
            <a:ext cx="533400"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Rectangle 7">
            <a:extLst>
              <a:ext uri="{FF2B5EF4-FFF2-40B4-BE49-F238E27FC236}">
                <a16:creationId xmlns:a16="http://schemas.microsoft.com/office/drawing/2014/main" id="{3D3216DA-9B69-EE4B-AEC0-3F644333E87B}"/>
              </a:ext>
            </a:extLst>
          </p:cNvPr>
          <p:cNvSpPr>
            <a:spLocks noChangeArrowheads="1"/>
          </p:cNvSpPr>
          <p:nvPr/>
        </p:nvSpPr>
        <p:spPr bwMode="auto">
          <a:xfrm>
            <a:off x="4941888" y="5716589"/>
            <a:ext cx="13749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8000"/>
                </a:solidFill>
              </a:rPr>
              <a:t>Normal traffic</a:t>
            </a:r>
            <a:br>
              <a:rPr lang="en-US" altLang="en-US" sz="1600" b="1">
                <a:solidFill>
                  <a:srgbClr val="008000"/>
                </a:solidFill>
              </a:rPr>
            </a:br>
            <a:r>
              <a:rPr lang="en-US" altLang="en-US" sz="1600" b="1">
                <a:solidFill>
                  <a:srgbClr val="008000"/>
                </a:solidFill>
              </a:rPr>
              <a:t>vector</a:t>
            </a:r>
          </a:p>
        </p:txBody>
      </p:sp>
      <p:sp>
        <p:nvSpPr>
          <p:cNvPr id="24584" name="Rectangle 8">
            <a:extLst>
              <a:ext uri="{FF2B5EF4-FFF2-40B4-BE49-F238E27FC236}">
                <a16:creationId xmlns:a16="http://schemas.microsoft.com/office/drawing/2014/main" id="{E34F498F-B8AB-374E-B596-4E58DED04489}"/>
              </a:ext>
            </a:extLst>
          </p:cNvPr>
          <p:cNvSpPr>
            <a:spLocks noChangeArrowheads="1"/>
          </p:cNvSpPr>
          <p:nvPr/>
        </p:nvSpPr>
        <p:spPr bwMode="auto">
          <a:xfrm>
            <a:off x="7392988" y="5576889"/>
            <a:ext cx="14568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0000"/>
                </a:solidFill>
              </a:rPr>
              <a:t>Residual traffic</a:t>
            </a:r>
            <a:br>
              <a:rPr lang="en-US" altLang="en-US" sz="1600" b="1">
                <a:solidFill>
                  <a:srgbClr val="FF0000"/>
                </a:solidFill>
              </a:rPr>
            </a:br>
            <a:r>
              <a:rPr lang="en-US" altLang="en-US" sz="1600" b="1">
                <a:solidFill>
                  <a:srgbClr val="FF0000"/>
                </a:solidFill>
              </a:rPr>
              <a:t>vector</a:t>
            </a:r>
          </a:p>
        </p:txBody>
      </p:sp>
      <p:sp>
        <p:nvSpPr>
          <p:cNvPr id="24585" name="Line 9">
            <a:extLst>
              <a:ext uri="{FF2B5EF4-FFF2-40B4-BE49-F238E27FC236}">
                <a16:creationId xmlns:a16="http://schemas.microsoft.com/office/drawing/2014/main" id="{D761B269-FFDA-B845-B72C-94F0FF868166}"/>
              </a:ext>
            </a:extLst>
          </p:cNvPr>
          <p:cNvSpPr>
            <a:spLocks noChangeShapeType="1"/>
          </p:cNvSpPr>
          <p:nvPr/>
        </p:nvSpPr>
        <p:spPr bwMode="auto">
          <a:xfrm flipH="1" flipV="1">
            <a:off x="5816600" y="5448300"/>
            <a:ext cx="0" cy="3048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Line 10">
            <a:extLst>
              <a:ext uri="{FF2B5EF4-FFF2-40B4-BE49-F238E27FC236}">
                <a16:creationId xmlns:a16="http://schemas.microsoft.com/office/drawing/2014/main" id="{C94F81B8-C21A-4E4A-AC04-203BC5F5866E}"/>
              </a:ext>
            </a:extLst>
          </p:cNvPr>
          <p:cNvSpPr>
            <a:spLocks noChangeShapeType="1"/>
          </p:cNvSpPr>
          <p:nvPr/>
        </p:nvSpPr>
        <p:spPr bwMode="auto">
          <a:xfrm flipH="1" flipV="1">
            <a:off x="6946900" y="5257800"/>
            <a:ext cx="469900" cy="330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4587" name="Picture 11">
            <a:extLst>
              <a:ext uri="{FF2B5EF4-FFF2-40B4-BE49-F238E27FC236}">
                <a16:creationId xmlns:a16="http://schemas.microsoft.com/office/drawing/2014/main" id="{DFC88731-158E-344A-AED4-E106F9603D85}"/>
              </a:ext>
            </a:extLst>
          </p:cNvPr>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3773488" y="4286250"/>
            <a:ext cx="247650" cy="3429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pic>
        <p:nvPicPr>
          <p:cNvPr id="24588" name="Picture 12">
            <a:extLst>
              <a:ext uri="{FF2B5EF4-FFF2-40B4-BE49-F238E27FC236}">
                <a16:creationId xmlns:a16="http://schemas.microsoft.com/office/drawing/2014/main" id="{489EDA7F-8F49-5643-BE51-3547A924B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689" y="4273550"/>
            <a:ext cx="2762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9" name="Picture 13">
            <a:extLst>
              <a:ext uri="{FF2B5EF4-FFF2-40B4-BE49-F238E27FC236}">
                <a16:creationId xmlns:a16="http://schemas.microsoft.com/office/drawing/2014/main" id="{6BB6D86A-858E-6643-B26B-B025A452D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089" y="2311400"/>
            <a:ext cx="2762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90" name="Picture 14">
            <a:extLst>
              <a:ext uri="{FF2B5EF4-FFF2-40B4-BE49-F238E27FC236}">
                <a16:creationId xmlns:a16="http://schemas.microsoft.com/office/drawing/2014/main" id="{89A4D485-086F-B24A-9EB2-80ACFA0F5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675" y="3051176"/>
            <a:ext cx="2349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194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a:extLst>
              <a:ext uri="{FF2B5EF4-FFF2-40B4-BE49-F238E27FC236}">
                <a16:creationId xmlns:a16="http://schemas.microsoft.com/office/drawing/2014/main" id="{7873D68A-9B12-BF46-8A0F-3AAB1960269C}"/>
              </a:ext>
            </a:extLst>
          </p:cNvPr>
          <p:cNvSpPr>
            <a:spLocks noGrp="1"/>
          </p:cNvSpPr>
          <p:nvPr>
            <p:ph type="sldNum" sz="quarter" idx="12"/>
          </p:nvPr>
        </p:nvSpPr>
        <p:spPr/>
        <p:txBody>
          <a:bodyPr/>
          <a:lstStyle/>
          <a:p>
            <a:fld id="{7FB6A566-E4BB-6542-916E-F1A75256649F}" type="slidenum">
              <a:rPr lang="en-US" altLang="en-US"/>
              <a:pPr/>
              <a:t>39</a:t>
            </a:fld>
            <a:endParaRPr lang="en-US" altLang="en-US"/>
          </a:p>
        </p:txBody>
      </p:sp>
      <p:pic>
        <p:nvPicPr>
          <p:cNvPr id="26626" name="Picture 2">
            <a:extLst>
              <a:ext uri="{FF2B5EF4-FFF2-40B4-BE49-F238E27FC236}">
                <a16:creationId xmlns:a16="http://schemas.microsoft.com/office/drawing/2014/main" id="{870B7186-4809-124B-A713-A56F3A8C2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35" t="25000" r="5882" b="23636"/>
          <a:stretch>
            <a:fillRect/>
          </a:stretch>
        </p:blipFill>
        <p:spPr bwMode="auto">
          <a:xfrm>
            <a:off x="2219325" y="1704975"/>
            <a:ext cx="5818188" cy="4503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6627" name="Line 3">
            <a:extLst>
              <a:ext uri="{FF2B5EF4-FFF2-40B4-BE49-F238E27FC236}">
                <a16:creationId xmlns:a16="http://schemas.microsoft.com/office/drawing/2014/main" id="{45B30A65-DA18-F541-A231-46C637937198}"/>
              </a:ext>
            </a:extLst>
          </p:cNvPr>
          <p:cNvSpPr>
            <a:spLocks noChangeShapeType="1"/>
          </p:cNvSpPr>
          <p:nvPr/>
        </p:nvSpPr>
        <p:spPr bwMode="auto">
          <a:xfrm>
            <a:off x="3973514" y="2533650"/>
            <a:ext cx="2473325" cy="2503488"/>
          </a:xfrm>
          <a:prstGeom prst="line">
            <a:avLst/>
          </a:prstGeom>
          <a:noFill/>
          <a:ln w="41275">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Text Box 4">
            <a:extLst>
              <a:ext uri="{FF2B5EF4-FFF2-40B4-BE49-F238E27FC236}">
                <a16:creationId xmlns:a16="http://schemas.microsoft.com/office/drawing/2014/main" id="{1692A689-9894-5847-BB6F-91F859B2921A}"/>
              </a:ext>
            </a:extLst>
          </p:cNvPr>
          <p:cNvSpPr txBox="1">
            <a:spLocks noChangeArrowheads="1"/>
          </p:cNvSpPr>
          <p:nvPr/>
        </p:nvSpPr>
        <p:spPr bwMode="auto">
          <a:xfrm>
            <a:off x="3987800" y="6034089"/>
            <a:ext cx="2137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Traffic on Link 1</a:t>
            </a:r>
          </a:p>
        </p:txBody>
      </p:sp>
      <p:sp>
        <p:nvSpPr>
          <p:cNvPr id="26629" name="Rectangle 5">
            <a:extLst>
              <a:ext uri="{FF2B5EF4-FFF2-40B4-BE49-F238E27FC236}">
                <a16:creationId xmlns:a16="http://schemas.microsoft.com/office/drawing/2014/main" id="{1F45E468-FA0C-1545-BDF3-97F7F7DBA9E0}"/>
              </a:ext>
            </a:extLst>
          </p:cNvPr>
          <p:cNvSpPr>
            <a:spLocks noChangeArrowheads="1"/>
          </p:cNvSpPr>
          <p:nvPr/>
        </p:nvSpPr>
        <p:spPr bwMode="auto">
          <a:xfrm>
            <a:off x="4887913" y="5937250"/>
            <a:ext cx="539750" cy="2238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a:extLst>
              <a:ext uri="{FF2B5EF4-FFF2-40B4-BE49-F238E27FC236}">
                <a16:creationId xmlns:a16="http://schemas.microsoft.com/office/drawing/2014/main" id="{8EBF3F94-4CFA-EA40-89EB-C1C94A5ADEF1}"/>
              </a:ext>
            </a:extLst>
          </p:cNvPr>
          <p:cNvSpPr>
            <a:spLocks noChangeArrowheads="1"/>
          </p:cNvSpPr>
          <p:nvPr/>
        </p:nvSpPr>
        <p:spPr bwMode="auto">
          <a:xfrm>
            <a:off x="2192338" y="3376613"/>
            <a:ext cx="330200" cy="779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Text Box 7">
            <a:extLst>
              <a:ext uri="{FF2B5EF4-FFF2-40B4-BE49-F238E27FC236}">
                <a16:creationId xmlns:a16="http://schemas.microsoft.com/office/drawing/2014/main" id="{D1CBAF62-B424-C84F-B0AB-741A5657B9E6}"/>
              </a:ext>
            </a:extLst>
          </p:cNvPr>
          <p:cNvSpPr txBox="1">
            <a:spLocks noChangeArrowheads="1"/>
          </p:cNvSpPr>
          <p:nvPr/>
        </p:nvSpPr>
        <p:spPr bwMode="auto">
          <a:xfrm rot="16200000">
            <a:off x="1060147" y="3593457"/>
            <a:ext cx="2137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Traffic on Link 2</a:t>
            </a:r>
          </a:p>
        </p:txBody>
      </p:sp>
      <p:sp>
        <p:nvSpPr>
          <p:cNvPr id="26632" name="Rectangle 8">
            <a:extLst>
              <a:ext uri="{FF2B5EF4-FFF2-40B4-BE49-F238E27FC236}">
                <a16:creationId xmlns:a16="http://schemas.microsoft.com/office/drawing/2014/main" id="{E50ABC6E-63D1-DC40-B910-964F44C26219}"/>
              </a:ext>
            </a:extLst>
          </p:cNvPr>
          <p:cNvSpPr>
            <a:spLocks noGrp="1" noChangeArrowheads="1"/>
          </p:cNvSpPr>
          <p:nvPr>
            <p:ph type="title"/>
          </p:nvPr>
        </p:nvSpPr>
        <p:spPr/>
        <p:txBody>
          <a:bodyPr/>
          <a:lstStyle/>
          <a:p>
            <a:r>
              <a:rPr lang="en-US" altLang="en-US"/>
              <a:t>The Subspace Method, Geometrically</a:t>
            </a:r>
          </a:p>
        </p:txBody>
      </p:sp>
      <p:pic>
        <p:nvPicPr>
          <p:cNvPr id="26633" name="Picture 9">
            <a:extLst>
              <a:ext uri="{FF2B5EF4-FFF2-40B4-BE49-F238E27FC236}">
                <a16:creationId xmlns:a16="http://schemas.microsoft.com/office/drawing/2014/main" id="{39A772F6-AC05-574D-BFB7-BCCA48D14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612" t="18288" r="24612" b="18288"/>
          <a:stretch>
            <a:fillRect/>
          </a:stretch>
        </p:blipFill>
        <p:spPr bwMode="auto">
          <a:xfrm>
            <a:off x="8370888" y="3492501"/>
            <a:ext cx="27781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634" name="Group 10">
            <a:extLst>
              <a:ext uri="{FF2B5EF4-FFF2-40B4-BE49-F238E27FC236}">
                <a16:creationId xmlns:a16="http://schemas.microsoft.com/office/drawing/2014/main" id="{2ABADA53-6A35-C141-81A2-707BE52285F0}"/>
              </a:ext>
            </a:extLst>
          </p:cNvPr>
          <p:cNvGrpSpPr>
            <a:grpSpLocks/>
          </p:cNvGrpSpPr>
          <p:nvPr/>
        </p:nvGrpSpPr>
        <p:grpSpPr bwMode="auto">
          <a:xfrm>
            <a:off x="8007350" y="4341813"/>
            <a:ext cx="1582738" cy="1262062"/>
            <a:chOff x="4084" y="2735"/>
            <a:chExt cx="997" cy="795"/>
          </a:xfrm>
        </p:grpSpPr>
        <p:grpSp>
          <p:nvGrpSpPr>
            <p:cNvPr id="26635" name="Group 11">
              <a:extLst>
                <a:ext uri="{FF2B5EF4-FFF2-40B4-BE49-F238E27FC236}">
                  <a16:creationId xmlns:a16="http://schemas.microsoft.com/office/drawing/2014/main" id="{F94F5234-366A-B54C-9F14-2FB1AD846813}"/>
                </a:ext>
              </a:extLst>
            </p:cNvPr>
            <p:cNvGrpSpPr>
              <a:grpSpLocks/>
            </p:cNvGrpSpPr>
            <p:nvPr/>
          </p:nvGrpSpPr>
          <p:grpSpPr bwMode="auto">
            <a:xfrm>
              <a:off x="4084" y="2735"/>
              <a:ext cx="992" cy="329"/>
              <a:chOff x="3997" y="2960"/>
              <a:chExt cx="1251" cy="404"/>
            </a:xfrm>
          </p:grpSpPr>
          <p:pic>
            <p:nvPicPr>
              <p:cNvPr id="26636" name="Picture 12">
                <a:extLst>
                  <a:ext uri="{FF2B5EF4-FFF2-40B4-BE49-F238E27FC236}">
                    <a16:creationId xmlns:a16="http://schemas.microsoft.com/office/drawing/2014/main" id="{2742E533-49E5-1E4F-8EDE-4AA771E94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495" t="26186" r="16989" b="17456"/>
              <a:stretch>
                <a:fillRect/>
              </a:stretch>
            </p:blipFill>
            <p:spPr bwMode="auto">
              <a:xfrm>
                <a:off x="4743" y="2988"/>
                <a:ext cx="505"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7" name="Picture 13">
                <a:extLst>
                  <a:ext uri="{FF2B5EF4-FFF2-40B4-BE49-F238E27FC236}">
                    <a16:creationId xmlns:a16="http://schemas.microsoft.com/office/drawing/2014/main" id="{06589B4B-84EF-CC44-9FE7-F49B089396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1996" t="23042" r="5333" b="23042"/>
              <a:stretch>
                <a:fillRect/>
              </a:stretch>
            </p:blipFill>
            <p:spPr bwMode="auto">
              <a:xfrm>
                <a:off x="3997" y="2960"/>
                <a:ext cx="6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638" name="Group 14">
              <a:extLst>
                <a:ext uri="{FF2B5EF4-FFF2-40B4-BE49-F238E27FC236}">
                  <a16:creationId xmlns:a16="http://schemas.microsoft.com/office/drawing/2014/main" id="{8915B43D-DF53-C74F-992F-D55FA83787B4}"/>
                </a:ext>
              </a:extLst>
            </p:cNvPr>
            <p:cNvGrpSpPr>
              <a:grpSpLocks/>
            </p:cNvGrpSpPr>
            <p:nvPr/>
          </p:nvGrpSpPr>
          <p:grpSpPr bwMode="auto">
            <a:xfrm>
              <a:off x="4123" y="3165"/>
              <a:ext cx="958" cy="365"/>
              <a:chOff x="4236" y="3513"/>
              <a:chExt cx="1209" cy="466"/>
            </a:xfrm>
          </p:grpSpPr>
          <p:pic>
            <p:nvPicPr>
              <p:cNvPr id="26639" name="Picture 15">
                <a:extLst>
                  <a:ext uri="{FF2B5EF4-FFF2-40B4-BE49-F238E27FC236}">
                    <a16:creationId xmlns:a16="http://schemas.microsoft.com/office/drawing/2014/main" id="{310F33FA-A398-9B40-B2FD-8619E93E1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4220" t="24831" r="7111" b="24831"/>
              <a:stretch>
                <a:fillRect/>
              </a:stretch>
            </p:blipFill>
            <p:spPr bwMode="auto">
              <a:xfrm>
                <a:off x="4236" y="3587"/>
                <a:ext cx="636"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0" name="Picture 16">
                <a:extLst>
                  <a:ext uri="{FF2B5EF4-FFF2-40B4-BE49-F238E27FC236}">
                    <a16:creationId xmlns:a16="http://schemas.microsoft.com/office/drawing/2014/main" id="{7B2056D5-4524-9F41-9979-75FABFCB72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7500" t="16554" r="22498" b="16554"/>
              <a:stretch>
                <a:fillRect/>
              </a:stretch>
            </p:blipFill>
            <p:spPr bwMode="auto">
              <a:xfrm>
                <a:off x="4908" y="3513"/>
                <a:ext cx="53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6641" name="Oval 17">
            <a:extLst>
              <a:ext uri="{FF2B5EF4-FFF2-40B4-BE49-F238E27FC236}">
                <a16:creationId xmlns:a16="http://schemas.microsoft.com/office/drawing/2014/main" id="{84FACE47-6C05-9F4F-ACAA-65F771CE03C3}"/>
              </a:ext>
            </a:extLst>
          </p:cNvPr>
          <p:cNvSpPr>
            <a:spLocks noChangeArrowheads="1"/>
          </p:cNvSpPr>
          <p:nvPr/>
        </p:nvSpPr>
        <p:spPr bwMode="auto">
          <a:xfrm>
            <a:off x="5880100" y="4991100"/>
            <a:ext cx="127000" cy="12700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642" name="Picture 18">
            <a:extLst>
              <a:ext uri="{FF2B5EF4-FFF2-40B4-BE49-F238E27FC236}">
                <a16:creationId xmlns:a16="http://schemas.microsoft.com/office/drawing/2014/main" id="{709905D6-8560-7F45-BE62-52A84BEDCC8C}"/>
              </a:ext>
            </a:extLst>
          </p:cNvPr>
          <p:cNvPicPr>
            <a:picLocks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a:xfrm>
            <a:off x="5570538" y="5162551"/>
            <a:ext cx="271462" cy="269875"/>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grpSp>
        <p:nvGrpSpPr>
          <p:cNvPr id="26643" name="Group 19">
            <a:extLst>
              <a:ext uri="{FF2B5EF4-FFF2-40B4-BE49-F238E27FC236}">
                <a16:creationId xmlns:a16="http://schemas.microsoft.com/office/drawing/2014/main" id="{3DD00F6F-B830-8649-B5E7-7E13A78C4D5C}"/>
              </a:ext>
            </a:extLst>
          </p:cNvPr>
          <p:cNvGrpSpPr>
            <a:grpSpLocks/>
          </p:cNvGrpSpPr>
          <p:nvPr/>
        </p:nvGrpSpPr>
        <p:grpSpPr bwMode="auto">
          <a:xfrm>
            <a:off x="3108325" y="1973263"/>
            <a:ext cx="4324350" cy="3789362"/>
            <a:chOff x="768" y="869"/>
            <a:chExt cx="4151" cy="3003"/>
          </a:xfrm>
        </p:grpSpPr>
        <p:pic>
          <p:nvPicPr>
            <p:cNvPr id="26644" name="Picture 20">
              <a:extLst>
                <a:ext uri="{FF2B5EF4-FFF2-40B4-BE49-F238E27FC236}">
                  <a16:creationId xmlns:a16="http://schemas.microsoft.com/office/drawing/2014/main" id="{51DE478E-03D0-0641-9B04-7903E1A979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1020"/>
              <a:ext cx="4134" cy="28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5" name="Rectangle 21">
              <a:extLst>
                <a:ext uri="{FF2B5EF4-FFF2-40B4-BE49-F238E27FC236}">
                  <a16:creationId xmlns:a16="http://schemas.microsoft.com/office/drawing/2014/main" id="{E33FA0C4-7BE3-6146-A4B4-C8EA34BF2797}"/>
                </a:ext>
              </a:extLst>
            </p:cNvPr>
            <p:cNvSpPr>
              <a:spLocks noChangeArrowheads="1"/>
            </p:cNvSpPr>
            <p:nvPr/>
          </p:nvSpPr>
          <p:spPr bwMode="auto">
            <a:xfrm>
              <a:off x="4672" y="869"/>
              <a:ext cx="247" cy="298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46" name="Group 22">
            <a:extLst>
              <a:ext uri="{FF2B5EF4-FFF2-40B4-BE49-F238E27FC236}">
                <a16:creationId xmlns:a16="http://schemas.microsoft.com/office/drawing/2014/main" id="{6589AB48-F8DA-4747-88E1-B5B41781CB9D}"/>
              </a:ext>
            </a:extLst>
          </p:cNvPr>
          <p:cNvGrpSpPr>
            <a:grpSpLocks/>
          </p:cNvGrpSpPr>
          <p:nvPr/>
        </p:nvGrpSpPr>
        <p:grpSpPr bwMode="auto">
          <a:xfrm>
            <a:off x="3492500" y="2057400"/>
            <a:ext cx="3587750" cy="3530600"/>
            <a:chOff x="1240" y="1296"/>
            <a:chExt cx="2260" cy="2224"/>
          </a:xfrm>
        </p:grpSpPr>
        <p:pic>
          <p:nvPicPr>
            <p:cNvPr id="26647" name="Picture 23">
              <a:extLst>
                <a:ext uri="{FF2B5EF4-FFF2-40B4-BE49-F238E27FC236}">
                  <a16:creationId xmlns:a16="http://schemas.microsoft.com/office/drawing/2014/main" id="{9FED2CD3-5E28-ED48-8AD8-7DC92A96BC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24010" t="21324" r="24010" b="21324"/>
            <a:stretch>
              <a:fillRect/>
            </a:stretch>
          </p:blipFill>
          <p:spPr bwMode="auto">
            <a:xfrm>
              <a:off x="3284" y="1396"/>
              <a:ext cx="21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8" name="Line 24">
              <a:extLst>
                <a:ext uri="{FF2B5EF4-FFF2-40B4-BE49-F238E27FC236}">
                  <a16:creationId xmlns:a16="http://schemas.microsoft.com/office/drawing/2014/main" id="{40952EF6-4C52-B441-BDEB-95B13F691706}"/>
                </a:ext>
              </a:extLst>
            </p:cNvPr>
            <p:cNvSpPr>
              <a:spLocks noChangeShapeType="1"/>
            </p:cNvSpPr>
            <p:nvPr/>
          </p:nvSpPr>
          <p:spPr bwMode="auto">
            <a:xfrm flipV="1">
              <a:off x="1240" y="1296"/>
              <a:ext cx="2120" cy="2224"/>
            </a:xfrm>
            <a:prstGeom prst="line">
              <a:avLst/>
            </a:prstGeom>
            <a:noFill/>
            <a:ln w="444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49" name="Group 25">
            <a:extLst>
              <a:ext uri="{FF2B5EF4-FFF2-40B4-BE49-F238E27FC236}">
                <a16:creationId xmlns:a16="http://schemas.microsoft.com/office/drawing/2014/main" id="{987519F5-F477-8D46-9F98-182054142FE6}"/>
              </a:ext>
            </a:extLst>
          </p:cNvPr>
          <p:cNvGrpSpPr>
            <a:grpSpLocks/>
          </p:cNvGrpSpPr>
          <p:nvPr/>
        </p:nvGrpSpPr>
        <p:grpSpPr bwMode="auto">
          <a:xfrm>
            <a:off x="3733800" y="2066926"/>
            <a:ext cx="3073400" cy="3343275"/>
            <a:chOff x="1392" y="1302"/>
            <a:chExt cx="1936" cy="2106"/>
          </a:xfrm>
        </p:grpSpPr>
        <p:pic>
          <p:nvPicPr>
            <p:cNvPr id="26650" name="Picture 26">
              <a:extLst>
                <a:ext uri="{FF2B5EF4-FFF2-40B4-BE49-F238E27FC236}">
                  <a16:creationId xmlns:a16="http://schemas.microsoft.com/office/drawing/2014/main" id="{9C375B99-8A2E-3B4B-A75E-4005D77E7D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l="25943" r="25943" b="19600"/>
            <a:stretch>
              <a:fillRect/>
            </a:stretch>
          </p:blipFill>
          <p:spPr bwMode="auto">
            <a:xfrm>
              <a:off x="1741" y="1302"/>
              <a:ext cx="19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51" name="Line 27">
              <a:extLst>
                <a:ext uri="{FF2B5EF4-FFF2-40B4-BE49-F238E27FC236}">
                  <a16:creationId xmlns:a16="http://schemas.microsoft.com/office/drawing/2014/main" id="{352A179C-0564-6641-AD70-BBE696E47C61}"/>
                </a:ext>
              </a:extLst>
            </p:cNvPr>
            <p:cNvSpPr>
              <a:spLocks noChangeShapeType="1"/>
            </p:cNvSpPr>
            <p:nvPr/>
          </p:nvSpPr>
          <p:spPr bwMode="auto">
            <a:xfrm>
              <a:off x="1392" y="1424"/>
              <a:ext cx="1936" cy="1984"/>
            </a:xfrm>
            <a:prstGeom prst="line">
              <a:avLst/>
            </a:prstGeom>
            <a:noFill/>
            <a:ln w="444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52" name="Group 28">
            <a:extLst>
              <a:ext uri="{FF2B5EF4-FFF2-40B4-BE49-F238E27FC236}">
                <a16:creationId xmlns:a16="http://schemas.microsoft.com/office/drawing/2014/main" id="{550E28C8-579F-B74B-B528-A5D7AF6C20AF}"/>
              </a:ext>
            </a:extLst>
          </p:cNvPr>
          <p:cNvGrpSpPr>
            <a:grpSpLocks/>
          </p:cNvGrpSpPr>
          <p:nvPr/>
        </p:nvGrpSpPr>
        <p:grpSpPr bwMode="auto">
          <a:xfrm>
            <a:off x="4137026" y="3763963"/>
            <a:ext cx="2460625" cy="1123950"/>
            <a:chOff x="1646" y="2371"/>
            <a:chExt cx="1550" cy="708"/>
          </a:xfrm>
        </p:grpSpPr>
        <p:pic>
          <p:nvPicPr>
            <p:cNvPr id="26653" name="Picture 29">
              <a:extLst>
                <a:ext uri="{FF2B5EF4-FFF2-40B4-BE49-F238E27FC236}">
                  <a16:creationId xmlns:a16="http://schemas.microsoft.com/office/drawing/2014/main" id="{CE271F2E-9E1E-674C-B010-D1A0561BFD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24612" t="18288" r="24612" b="18288"/>
            <a:stretch>
              <a:fillRect/>
            </a:stretch>
          </p:blipFill>
          <p:spPr bwMode="auto">
            <a:xfrm>
              <a:off x="2993" y="2642"/>
              <a:ext cx="20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54" name="Picture 30">
              <a:extLst>
                <a:ext uri="{FF2B5EF4-FFF2-40B4-BE49-F238E27FC236}">
                  <a16:creationId xmlns:a16="http://schemas.microsoft.com/office/drawing/2014/main" id="{9BC2F252-02CE-3C40-9391-6041B4755C18}"/>
                </a:ext>
              </a:extLst>
            </p:cNvPr>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l="16273" t="17456" r="16273" b="17456"/>
            <a:stretch>
              <a:fillRect/>
            </a:stretch>
          </p:blipFill>
          <p:spPr bwMode="auto">
            <a:xfrm>
              <a:off x="1646" y="2437"/>
              <a:ext cx="219"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55" name="Line 31">
              <a:extLst>
                <a:ext uri="{FF2B5EF4-FFF2-40B4-BE49-F238E27FC236}">
                  <a16:creationId xmlns:a16="http://schemas.microsoft.com/office/drawing/2014/main" id="{F04D9E66-5BC8-E74A-9894-9BA3D97B73C0}"/>
                </a:ext>
              </a:extLst>
            </p:cNvPr>
            <p:cNvSpPr>
              <a:spLocks noChangeShapeType="1"/>
            </p:cNvSpPr>
            <p:nvPr/>
          </p:nvSpPr>
          <p:spPr bwMode="auto">
            <a:xfrm>
              <a:off x="2327" y="2379"/>
              <a:ext cx="681" cy="7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6" name="Line 32">
              <a:extLst>
                <a:ext uri="{FF2B5EF4-FFF2-40B4-BE49-F238E27FC236}">
                  <a16:creationId xmlns:a16="http://schemas.microsoft.com/office/drawing/2014/main" id="{ED2F1F09-7E0D-AC47-A089-3A141E2BD0D0}"/>
                </a:ext>
              </a:extLst>
            </p:cNvPr>
            <p:cNvSpPr>
              <a:spLocks noChangeShapeType="1"/>
            </p:cNvSpPr>
            <p:nvPr/>
          </p:nvSpPr>
          <p:spPr bwMode="auto">
            <a:xfrm flipH="1">
              <a:off x="2120" y="2371"/>
              <a:ext cx="227" cy="211"/>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57" name="Text Box 33">
            <a:extLst>
              <a:ext uri="{FF2B5EF4-FFF2-40B4-BE49-F238E27FC236}">
                <a16:creationId xmlns:a16="http://schemas.microsoft.com/office/drawing/2014/main" id="{0BD7C5A8-A0AB-5645-9C18-079509840B9C}"/>
              </a:ext>
            </a:extLst>
          </p:cNvPr>
          <p:cNvSpPr txBox="1">
            <a:spLocks noChangeArrowheads="1"/>
          </p:cNvSpPr>
          <p:nvPr/>
        </p:nvSpPr>
        <p:spPr bwMode="auto">
          <a:xfrm>
            <a:off x="7813676" y="1728788"/>
            <a:ext cx="259556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rgbClr val="000000"/>
                </a:solidFill>
              </a:rPr>
              <a:t>In general, anomalous traffic results in a large value of</a:t>
            </a:r>
            <a:r>
              <a:rPr lang="en-US" altLang="en-US" sz="2400">
                <a:solidFill>
                  <a:srgbClr val="000000"/>
                </a:solidFill>
              </a:rPr>
              <a:t> </a:t>
            </a:r>
          </a:p>
        </p:txBody>
      </p:sp>
      <p:grpSp>
        <p:nvGrpSpPr>
          <p:cNvPr id="26658" name="Group 34">
            <a:extLst>
              <a:ext uri="{FF2B5EF4-FFF2-40B4-BE49-F238E27FC236}">
                <a16:creationId xmlns:a16="http://schemas.microsoft.com/office/drawing/2014/main" id="{F5E66DFA-76E8-9E4A-8461-5705369D1328}"/>
              </a:ext>
            </a:extLst>
          </p:cNvPr>
          <p:cNvGrpSpPr>
            <a:grpSpLocks/>
          </p:cNvGrpSpPr>
          <p:nvPr/>
        </p:nvGrpSpPr>
        <p:grpSpPr bwMode="auto">
          <a:xfrm>
            <a:off x="5503864" y="4886326"/>
            <a:ext cx="477837" cy="519113"/>
            <a:chOff x="2507" y="3078"/>
            <a:chExt cx="301" cy="327"/>
          </a:xfrm>
        </p:grpSpPr>
        <p:sp>
          <p:nvSpPr>
            <p:cNvPr id="26659" name="Oval 35">
              <a:extLst>
                <a:ext uri="{FF2B5EF4-FFF2-40B4-BE49-F238E27FC236}">
                  <a16:creationId xmlns:a16="http://schemas.microsoft.com/office/drawing/2014/main" id="{43A0B1A7-9E6E-0345-A736-26DC61EB2A79}"/>
                </a:ext>
              </a:extLst>
            </p:cNvPr>
            <p:cNvSpPr>
              <a:spLocks noChangeArrowheads="1"/>
            </p:cNvSpPr>
            <p:nvPr/>
          </p:nvSpPr>
          <p:spPr bwMode="auto">
            <a:xfrm>
              <a:off x="2762" y="3182"/>
              <a:ext cx="46" cy="4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0" name="Rectangle 36">
              <a:extLst>
                <a:ext uri="{FF2B5EF4-FFF2-40B4-BE49-F238E27FC236}">
                  <a16:creationId xmlns:a16="http://schemas.microsoft.com/office/drawing/2014/main" id="{9E2AB796-AB5D-C648-AA9D-C6ECA6727EF4}"/>
                </a:ext>
              </a:extLst>
            </p:cNvPr>
            <p:cNvSpPr>
              <a:spLocks noChangeArrowheads="1"/>
            </p:cNvSpPr>
            <p:nvPr/>
          </p:nvSpPr>
          <p:spPr bwMode="auto">
            <a:xfrm>
              <a:off x="2507" y="307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000000"/>
                  </a:solidFill>
                  <a:latin typeface="Times" pitchFamily="2" charset="0"/>
                </a:rPr>
                <a:t>y</a:t>
              </a:r>
            </a:p>
          </p:txBody>
        </p:sp>
      </p:grpSp>
      <p:sp>
        <p:nvSpPr>
          <p:cNvPr id="26661" name="Rectangle 37">
            <a:extLst>
              <a:ext uri="{FF2B5EF4-FFF2-40B4-BE49-F238E27FC236}">
                <a16:creationId xmlns:a16="http://schemas.microsoft.com/office/drawing/2014/main" id="{DB7C8B65-CEDF-DF4E-94D9-FE3FD3BF41EA}"/>
              </a:ext>
            </a:extLst>
          </p:cNvPr>
          <p:cNvSpPr>
            <a:spLocks noChangeArrowheads="1"/>
          </p:cNvSpPr>
          <p:nvPr/>
        </p:nvSpPr>
        <p:spPr bwMode="auto">
          <a:xfrm>
            <a:off x="2481264" y="5791200"/>
            <a:ext cx="5356225" cy="2032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Rectangle 38">
            <a:extLst>
              <a:ext uri="{FF2B5EF4-FFF2-40B4-BE49-F238E27FC236}">
                <a16:creationId xmlns:a16="http://schemas.microsoft.com/office/drawing/2014/main" id="{6F3C57E0-B7E4-124B-BFF2-8A85939E08B3}"/>
              </a:ext>
            </a:extLst>
          </p:cNvPr>
          <p:cNvSpPr>
            <a:spLocks noChangeArrowheads="1"/>
          </p:cNvSpPr>
          <p:nvPr/>
        </p:nvSpPr>
        <p:spPr bwMode="auto">
          <a:xfrm>
            <a:off x="2424113" y="1668463"/>
            <a:ext cx="203200" cy="44561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6695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49E3-E0FE-E74D-9C21-372FDBF7F5F5}"/>
              </a:ext>
            </a:extLst>
          </p:cNvPr>
          <p:cNvSpPr>
            <a:spLocks noGrp="1"/>
          </p:cNvSpPr>
          <p:nvPr>
            <p:ph type="title"/>
          </p:nvPr>
        </p:nvSpPr>
        <p:spPr/>
        <p:txBody>
          <a:bodyPr/>
          <a:lstStyle/>
          <a:p>
            <a:r>
              <a:rPr lang="en-US" dirty="0"/>
              <a:t>Two Views of Principal Component Analysis</a:t>
            </a:r>
          </a:p>
        </p:txBody>
      </p:sp>
      <p:sp>
        <p:nvSpPr>
          <p:cNvPr id="4" name="Content Placeholder 3">
            <a:extLst>
              <a:ext uri="{FF2B5EF4-FFF2-40B4-BE49-F238E27FC236}">
                <a16:creationId xmlns:a16="http://schemas.microsoft.com/office/drawing/2014/main" id="{7719D5F8-8CDE-5F41-8E78-7AE1700FACAD}"/>
              </a:ext>
            </a:extLst>
          </p:cNvPr>
          <p:cNvSpPr>
            <a:spLocks noGrp="1"/>
          </p:cNvSpPr>
          <p:nvPr>
            <p:ph sz="half" idx="1"/>
          </p:nvPr>
        </p:nvSpPr>
        <p:spPr>
          <a:xfrm>
            <a:off x="838200" y="2264194"/>
            <a:ext cx="5181600" cy="1593335"/>
          </a:xfrm>
        </p:spPr>
        <p:txBody>
          <a:bodyPr>
            <a:normAutofit lnSpcReduction="10000"/>
          </a:bodyPr>
          <a:lstStyle/>
          <a:p>
            <a:r>
              <a:rPr lang="en-US" dirty="0"/>
              <a:t>Principal component is the vector that captures the most variance in the dataset.</a:t>
            </a:r>
          </a:p>
        </p:txBody>
      </p:sp>
      <p:sp>
        <p:nvSpPr>
          <p:cNvPr id="5" name="Content Placeholder 4">
            <a:extLst>
              <a:ext uri="{FF2B5EF4-FFF2-40B4-BE49-F238E27FC236}">
                <a16:creationId xmlns:a16="http://schemas.microsoft.com/office/drawing/2014/main" id="{A4993E53-3699-1F4B-B46B-112C376D05AE}"/>
              </a:ext>
            </a:extLst>
          </p:cNvPr>
          <p:cNvSpPr>
            <a:spLocks noGrp="1"/>
          </p:cNvSpPr>
          <p:nvPr>
            <p:ph sz="half" idx="2"/>
          </p:nvPr>
        </p:nvSpPr>
        <p:spPr>
          <a:xfrm>
            <a:off x="6172200" y="2264192"/>
            <a:ext cx="5181600" cy="1593335"/>
          </a:xfrm>
        </p:spPr>
        <p:txBody>
          <a:bodyPr>
            <a:normAutofit lnSpcReduction="10000"/>
          </a:bodyPr>
          <a:lstStyle/>
          <a:p>
            <a:r>
              <a:rPr lang="en-US" dirty="0"/>
              <a:t>Principal component is the vector that is closest to the data points. (Minimize squared error to projection.)</a:t>
            </a:r>
          </a:p>
        </p:txBody>
      </p:sp>
      <p:sp>
        <p:nvSpPr>
          <p:cNvPr id="6" name="TextBox 5">
            <a:extLst>
              <a:ext uri="{FF2B5EF4-FFF2-40B4-BE49-F238E27FC236}">
                <a16:creationId xmlns:a16="http://schemas.microsoft.com/office/drawing/2014/main" id="{23EAD46C-1E48-2E41-A9B3-57D004DAAF7B}"/>
              </a:ext>
            </a:extLst>
          </p:cNvPr>
          <p:cNvSpPr txBox="1"/>
          <p:nvPr/>
        </p:nvSpPr>
        <p:spPr>
          <a:xfrm>
            <a:off x="741405" y="1690688"/>
            <a:ext cx="5115698" cy="461665"/>
          </a:xfrm>
          <a:prstGeom prst="rect">
            <a:avLst/>
          </a:prstGeom>
          <a:noFill/>
        </p:spPr>
        <p:txBody>
          <a:bodyPr wrap="square" rtlCol="0">
            <a:spAutoFit/>
          </a:bodyPr>
          <a:lstStyle/>
          <a:p>
            <a:r>
              <a:rPr lang="en-US" sz="2400" b="1" dirty="0">
                <a:solidFill>
                  <a:srgbClr val="C00000"/>
                </a:solidFill>
              </a:rPr>
              <a:t>Capturing Maximum Variance</a:t>
            </a:r>
          </a:p>
        </p:txBody>
      </p:sp>
      <p:sp>
        <p:nvSpPr>
          <p:cNvPr id="7" name="TextBox 6">
            <a:extLst>
              <a:ext uri="{FF2B5EF4-FFF2-40B4-BE49-F238E27FC236}">
                <a16:creationId xmlns:a16="http://schemas.microsoft.com/office/drawing/2014/main" id="{453CA5CD-60F6-E24B-98F0-8D9F6E9DFC4A}"/>
              </a:ext>
            </a:extLst>
          </p:cNvPr>
          <p:cNvSpPr txBox="1"/>
          <p:nvPr/>
        </p:nvSpPr>
        <p:spPr>
          <a:xfrm>
            <a:off x="6096000" y="1690688"/>
            <a:ext cx="5115698" cy="461665"/>
          </a:xfrm>
          <a:prstGeom prst="rect">
            <a:avLst/>
          </a:prstGeom>
          <a:noFill/>
        </p:spPr>
        <p:txBody>
          <a:bodyPr wrap="square" rtlCol="0">
            <a:spAutoFit/>
          </a:bodyPr>
          <a:lstStyle/>
          <a:p>
            <a:r>
              <a:rPr lang="en-US" sz="2400" b="1" dirty="0">
                <a:solidFill>
                  <a:srgbClr val="C00000"/>
                </a:solidFill>
              </a:rPr>
              <a:t>Minimizing Distance to Projection</a:t>
            </a:r>
          </a:p>
        </p:txBody>
      </p:sp>
      <p:pic>
        <p:nvPicPr>
          <p:cNvPr id="10" name="Picture 9">
            <a:extLst>
              <a:ext uri="{FF2B5EF4-FFF2-40B4-BE49-F238E27FC236}">
                <a16:creationId xmlns:a16="http://schemas.microsoft.com/office/drawing/2014/main" id="{6F891DED-0BB4-0946-A6B6-E2F993FD92E2}"/>
              </a:ext>
            </a:extLst>
          </p:cNvPr>
          <p:cNvPicPr>
            <a:picLocks noChangeAspect="1"/>
          </p:cNvPicPr>
          <p:nvPr/>
        </p:nvPicPr>
        <p:blipFill>
          <a:blip r:embed="rId3"/>
          <a:stretch>
            <a:fillRect/>
          </a:stretch>
        </p:blipFill>
        <p:spPr>
          <a:xfrm>
            <a:off x="163980" y="3632200"/>
            <a:ext cx="5194300" cy="3225800"/>
          </a:xfrm>
          <a:prstGeom prst="rect">
            <a:avLst/>
          </a:prstGeom>
        </p:spPr>
      </p:pic>
      <p:pic>
        <p:nvPicPr>
          <p:cNvPr id="11" name="Picture 10">
            <a:extLst>
              <a:ext uri="{FF2B5EF4-FFF2-40B4-BE49-F238E27FC236}">
                <a16:creationId xmlns:a16="http://schemas.microsoft.com/office/drawing/2014/main" id="{4899602B-A04E-F14A-A6F1-4B34FAFAB899}"/>
              </a:ext>
            </a:extLst>
          </p:cNvPr>
          <p:cNvPicPr>
            <a:picLocks noChangeAspect="1"/>
          </p:cNvPicPr>
          <p:nvPr/>
        </p:nvPicPr>
        <p:blipFill>
          <a:blip r:embed="rId4"/>
          <a:stretch>
            <a:fillRect/>
          </a:stretch>
        </p:blipFill>
        <p:spPr>
          <a:xfrm>
            <a:off x="6508376" y="3779950"/>
            <a:ext cx="4703322" cy="2932527"/>
          </a:xfrm>
          <a:prstGeom prst="rect">
            <a:avLst/>
          </a:prstGeom>
        </p:spPr>
      </p:pic>
    </p:spTree>
    <p:extLst>
      <p:ext uri="{BB962C8B-B14F-4D97-AF65-F5344CB8AC3E}">
        <p14:creationId xmlns:p14="http://schemas.microsoft.com/office/powerpoint/2010/main" val="401016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4233F22-9BF1-8245-8D05-388B1E74A20F}"/>
              </a:ext>
            </a:extLst>
          </p:cNvPr>
          <p:cNvSpPr>
            <a:spLocks noGrp="1"/>
          </p:cNvSpPr>
          <p:nvPr>
            <p:ph type="sldNum" sz="quarter" idx="12"/>
          </p:nvPr>
        </p:nvSpPr>
        <p:spPr/>
        <p:txBody>
          <a:bodyPr/>
          <a:lstStyle/>
          <a:p>
            <a:fld id="{2B60FD0F-E88A-6E4A-8C12-CFDF205EB194}" type="slidenum">
              <a:rPr lang="en-US" altLang="en-US"/>
              <a:pPr/>
              <a:t>40</a:t>
            </a:fld>
            <a:endParaRPr lang="en-US" altLang="en-US"/>
          </a:p>
        </p:txBody>
      </p:sp>
      <p:sp>
        <p:nvSpPr>
          <p:cNvPr id="30722" name="Rectangle 2">
            <a:extLst>
              <a:ext uri="{FF2B5EF4-FFF2-40B4-BE49-F238E27FC236}">
                <a16:creationId xmlns:a16="http://schemas.microsoft.com/office/drawing/2014/main" id="{769DF747-B35F-A74B-9153-5015F6B406D8}"/>
              </a:ext>
            </a:extLst>
          </p:cNvPr>
          <p:cNvSpPr>
            <a:spLocks noGrp="1" noChangeArrowheads="1"/>
          </p:cNvSpPr>
          <p:nvPr>
            <p:ph type="title"/>
          </p:nvPr>
        </p:nvSpPr>
        <p:spPr/>
        <p:txBody>
          <a:bodyPr/>
          <a:lstStyle/>
          <a:p>
            <a:r>
              <a:rPr lang="en-US" altLang="en-US"/>
              <a:t>Diagnosing Volume Anomalies</a:t>
            </a:r>
          </a:p>
        </p:txBody>
      </p:sp>
      <p:sp>
        <p:nvSpPr>
          <p:cNvPr id="30723" name="Rectangle 3">
            <a:extLst>
              <a:ext uri="{FF2B5EF4-FFF2-40B4-BE49-F238E27FC236}">
                <a16:creationId xmlns:a16="http://schemas.microsoft.com/office/drawing/2014/main" id="{C5EB1ED0-95C0-8944-868B-07F5497FD5D0}"/>
              </a:ext>
            </a:extLst>
          </p:cNvPr>
          <p:cNvSpPr>
            <a:spLocks noGrp="1" noChangeArrowheads="1"/>
          </p:cNvSpPr>
          <p:nvPr>
            <p:ph type="body" idx="1"/>
          </p:nvPr>
        </p:nvSpPr>
        <p:spPr>
          <a:xfrm>
            <a:off x="1981200" y="1600200"/>
            <a:ext cx="8229600" cy="3048000"/>
          </a:xfrm>
        </p:spPr>
        <p:txBody>
          <a:bodyPr/>
          <a:lstStyle/>
          <a:p>
            <a:pPr>
              <a:buFontTx/>
              <a:buNone/>
            </a:pPr>
            <a:endParaRPr lang="en-US" altLang="en-US"/>
          </a:p>
          <a:p>
            <a:r>
              <a:rPr lang="en-US" altLang="en-US"/>
              <a:t>A </a:t>
            </a:r>
            <a:r>
              <a:rPr lang="en-US" altLang="en-US" b="1">
                <a:solidFill>
                  <a:srgbClr val="FF0000"/>
                </a:solidFill>
              </a:rPr>
              <a:t>volume anomaly</a:t>
            </a:r>
            <a:r>
              <a:rPr lang="en-US" altLang="en-US"/>
              <a:t> is a sudden change in an OD flow’s traffic </a:t>
            </a:r>
            <a:r>
              <a:rPr lang="en-US" altLang="en-US" sz="2400"/>
              <a:t>(</a:t>
            </a:r>
            <a:r>
              <a:rPr lang="en-US" altLang="en-US" sz="2400" i="1"/>
              <a:t>i.e.,</a:t>
            </a:r>
            <a:r>
              <a:rPr lang="en-US" altLang="en-US" sz="2400"/>
              <a:t> point to point traffic)</a:t>
            </a:r>
            <a:br>
              <a:rPr lang="en-US" altLang="en-US"/>
            </a:br>
            <a:endParaRPr lang="en-US" altLang="en-US"/>
          </a:p>
          <a:p>
            <a:r>
              <a:rPr lang="en-US" altLang="en-US" b="1">
                <a:solidFill>
                  <a:srgbClr val="FF0000"/>
                </a:solidFill>
              </a:rPr>
              <a:t>Problem: </a:t>
            </a:r>
            <a:r>
              <a:rPr lang="en-US" altLang="en-US"/>
              <a:t>Given link traffic measurements, diagnose the volume anomalies</a:t>
            </a:r>
          </a:p>
        </p:txBody>
      </p:sp>
    </p:spTree>
    <p:extLst>
      <p:ext uri="{BB962C8B-B14F-4D97-AF65-F5344CB8AC3E}">
        <p14:creationId xmlns:p14="http://schemas.microsoft.com/office/powerpoint/2010/main" val="1060777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6">
            <a:extLst>
              <a:ext uri="{FF2B5EF4-FFF2-40B4-BE49-F238E27FC236}">
                <a16:creationId xmlns:a16="http://schemas.microsoft.com/office/drawing/2014/main" id="{C28B19EC-6BD6-0D42-AA48-1943CCBDCD50}"/>
              </a:ext>
            </a:extLst>
          </p:cNvPr>
          <p:cNvSpPr>
            <a:spLocks noGrp="1"/>
          </p:cNvSpPr>
          <p:nvPr>
            <p:ph type="sldNum" sz="quarter" idx="12"/>
          </p:nvPr>
        </p:nvSpPr>
        <p:spPr/>
        <p:txBody>
          <a:bodyPr/>
          <a:lstStyle/>
          <a:p>
            <a:fld id="{CFC75BA9-C744-1B4D-A5FC-1781D964C8CC}" type="slidenum">
              <a:rPr lang="en-US" altLang="en-US"/>
              <a:pPr/>
              <a:t>41</a:t>
            </a:fld>
            <a:endParaRPr lang="en-US" altLang="en-US"/>
          </a:p>
        </p:txBody>
      </p:sp>
      <p:sp>
        <p:nvSpPr>
          <p:cNvPr id="32770" name="Rectangle 2">
            <a:extLst>
              <a:ext uri="{FF2B5EF4-FFF2-40B4-BE49-F238E27FC236}">
                <a16:creationId xmlns:a16="http://schemas.microsoft.com/office/drawing/2014/main" id="{7D7A34DF-88C6-794C-AEB1-3E95066E0166}"/>
              </a:ext>
            </a:extLst>
          </p:cNvPr>
          <p:cNvSpPr>
            <a:spLocks noGrp="1" noChangeArrowheads="1"/>
          </p:cNvSpPr>
          <p:nvPr>
            <p:ph type="title"/>
          </p:nvPr>
        </p:nvSpPr>
        <p:spPr>
          <a:xfrm>
            <a:off x="1905000" y="228600"/>
            <a:ext cx="8763000" cy="1143000"/>
          </a:xfrm>
        </p:spPr>
        <p:txBody>
          <a:bodyPr/>
          <a:lstStyle/>
          <a:p>
            <a:r>
              <a:rPr lang="en-US" altLang="en-US"/>
              <a:t>An Illustration</a:t>
            </a:r>
          </a:p>
        </p:txBody>
      </p:sp>
      <p:pic>
        <p:nvPicPr>
          <p:cNvPr id="32771" name="Picture 3">
            <a:extLst>
              <a:ext uri="{FF2B5EF4-FFF2-40B4-BE49-F238E27FC236}">
                <a16:creationId xmlns:a16="http://schemas.microsoft.com/office/drawing/2014/main" id="{8649AF38-267B-D04B-9400-764D5E0C9213}"/>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922464" y="1562100"/>
            <a:ext cx="3813175" cy="4616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2" name="Text Box 4">
            <a:extLst>
              <a:ext uri="{FF2B5EF4-FFF2-40B4-BE49-F238E27FC236}">
                <a16:creationId xmlns:a16="http://schemas.microsoft.com/office/drawing/2014/main" id="{45D35A32-1363-FD4F-BAEC-A34658B72D37}"/>
              </a:ext>
            </a:extLst>
          </p:cNvPr>
          <p:cNvSpPr txBox="1">
            <a:spLocks noChangeArrowheads="1"/>
          </p:cNvSpPr>
          <p:nvPr/>
        </p:nvSpPr>
        <p:spPr bwMode="auto">
          <a:xfrm>
            <a:off x="6477000" y="3937000"/>
            <a:ext cx="4191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0000"/>
                </a:solidFill>
              </a:rPr>
              <a:t>The </a:t>
            </a:r>
            <a:r>
              <a:rPr lang="en-US" altLang="en-US" i="1">
                <a:solidFill>
                  <a:srgbClr val="000000"/>
                </a:solidFill>
              </a:rPr>
              <a:t>Diagnosis Problem</a:t>
            </a:r>
            <a:r>
              <a:rPr lang="en-US" altLang="en-US">
                <a:solidFill>
                  <a:srgbClr val="000000"/>
                </a:solidFill>
              </a:rPr>
              <a:t> requires analyzing traffic on all links to:</a:t>
            </a:r>
          </a:p>
          <a:p>
            <a:pPr>
              <a:spcBef>
                <a:spcPct val="50000"/>
              </a:spcBef>
            </a:pPr>
            <a:r>
              <a:rPr lang="en-US" altLang="en-US">
                <a:solidFill>
                  <a:srgbClr val="000000"/>
                </a:solidFill>
              </a:rPr>
              <a:t>1) </a:t>
            </a:r>
            <a:r>
              <a:rPr lang="en-US" altLang="en-US" b="1" u="sng">
                <a:solidFill>
                  <a:srgbClr val="000000"/>
                </a:solidFill>
              </a:rPr>
              <a:t>Detect</a:t>
            </a:r>
            <a:r>
              <a:rPr lang="en-US" altLang="en-US">
                <a:solidFill>
                  <a:srgbClr val="000000"/>
                </a:solidFill>
              </a:rPr>
              <a:t> the time of the anomaly</a:t>
            </a:r>
          </a:p>
          <a:p>
            <a:pPr>
              <a:spcBef>
                <a:spcPct val="50000"/>
              </a:spcBef>
            </a:pPr>
            <a:r>
              <a:rPr lang="en-US" altLang="en-US">
                <a:solidFill>
                  <a:srgbClr val="000000"/>
                </a:solidFill>
              </a:rPr>
              <a:t>2) </a:t>
            </a:r>
            <a:r>
              <a:rPr lang="en-US" altLang="en-US" b="1" u="sng">
                <a:solidFill>
                  <a:srgbClr val="000000"/>
                </a:solidFill>
              </a:rPr>
              <a:t>Identify</a:t>
            </a:r>
            <a:r>
              <a:rPr lang="en-US" altLang="en-US">
                <a:solidFill>
                  <a:srgbClr val="000000"/>
                </a:solidFill>
              </a:rPr>
              <a:t> the source &amp; destination </a:t>
            </a:r>
          </a:p>
          <a:p>
            <a:pPr>
              <a:spcBef>
                <a:spcPct val="50000"/>
              </a:spcBef>
            </a:pPr>
            <a:r>
              <a:rPr lang="en-US" altLang="en-US">
                <a:solidFill>
                  <a:srgbClr val="000000"/>
                </a:solidFill>
              </a:rPr>
              <a:t>3) </a:t>
            </a:r>
            <a:r>
              <a:rPr lang="en-US" altLang="en-US" b="1" u="sng">
                <a:solidFill>
                  <a:srgbClr val="000000"/>
                </a:solidFill>
              </a:rPr>
              <a:t>Quantify</a:t>
            </a:r>
            <a:r>
              <a:rPr lang="en-US" altLang="en-US">
                <a:solidFill>
                  <a:srgbClr val="000000"/>
                </a:solidFill>
              </a:rPr>
              <a:t> the size of the anomaly</a:t>
            </a:r>
          </a:p>
        </p:txBody>
      </p:sp>
      <p:sp>
        <p:nvSpPr>
          <p:cNvPr id="32773" name="AutoShape 5">
            <a:extLst>
              <a:ext uri="{FF2B5EF4-FFF2-40B4-BE49-F238E27FC236}">
                <a16:creationId xmlns:a16="http://schemas.microsoft.com/office/drawing/2014/main" id="{9431F915-97B4-0741-8D7D-811203C84C44}"/>
              </a:ext>
            </a:extLst>
          </p:cNvPr>
          <p:cNvSpPr>
            <a:spLocks/>
          </p:cNvSpPr>
          <p:nvPr/>
        </p:nvSpPr>
        <p:spPr bwMode="auto">
          <a:xfrm>
            <a:off x="1803400" y="1651000"/>
            <a:ext cx="76200" cy="762000"/>
          </a:xfrm>
          <a:prstGeom prst="leftBracket">
            <a:avLst>
              <a:gd name="adj" fmla="val 83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AutoShape 6">
            <a:extLst>
              <a:ext uri="{FF2B5EF4-FFF2-40B4-BE49-F238E27FC236}">
                <a16:creationId xmlns:a16="http://schemas.microsoft.com/office/drawing/2014/main" id="{099288AC-1E43-994E-A986-FBAAF37A3757}"/>
              </a:ext>
            </a:extLst>
          </p:cNvPr>
          <p:cNvSpPr>
            <a:spLocks/>
          </p:cNvSpPr>
          <p:nvPr/>
        </p:nvSpPr>
        <p:spPr bwMode="auto">
          <a:xfrm flipH="1">
            <a:off x="5791200" y="1663700"/>
            <a:ext cx="76200" cy="762000"/>
          </a:xfrm>
          <a:prstGeom prst="leftBracket">
            <a:avLst>
              <a:gd name="adj" fmla="val 83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AutoShape 7">
            <a:extLst>
              <a:ext uri="{FF2B5EF4-FFF2-40B4-BE49-F238E27FC236}">
                <a16:creationId xmlns:a16="http://schemas.microsoft.com/office/drawing/2014/main" id="{6487DF59-BDC5-8246-9EB7-20E5264282BA}"/>
              </a:ext>
            </a:extLst>
          </p:cNvPr>
          <p:cNvSpPr>
            <a:spLocks/>
          </p:cNvSpPr>
          <p:nvPr/>
        </p:nvSpPr>
        <p:spPr bwMode="auto">
          <a:xfrm>
            <a:off x="5740400" y="3073400"/>
            <a:ext cx="304800" cy="3048000"/>
          </a:xfrm>
          <a:prstGeom prst="righ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76" name="Group 8">
            <a:extLst>
              <a:ext uri="{FF2B5EF4-FFF2-40B4-BE49-F238E27FC236}">
                <a16:creationId xmlns:a16="http://schemas.microsoft.com/office/drawing/2014/main" id="{037E89D4-8C8C-C54B-BB39-93BF4035D3E1}"/>
              </a:ext>
            </a:extLst>
          </p:cNvPr>
          <p:cNvGrpSpPr>
            <a:grpSpLocks/>
          </p:cNvGrpSpPr>
          <p:nvPr/>
        </p:nvGrpSpPr>
        <p:grpSpPr bwMode="auto">
          <a:xfrm>
            <a:off x="7061200" y="762000"/>
            <a:ext cx="2451100" cy="2501900"/>
            <a:chOff x="3696" y="1032"/>
            <a:chExt cx="960" cy="984"/>
          </a:xfrm>
        </p:grpSpPr>
        <p:pic>
          <p:nvPicPr>
            <p:cNvPr id="32777" name="Picture 9">
              <a:extLst>
                <a:ext uri="{FF2B5EF4-FFF2-40B4-BE49-F238E27FC236}">
                  <a16:creationId xmlns:a16="http://schemas.microsoft.com/office/drawing/2014/main" id="{2CD8168E-AC24-DA4F-BE0C-96218B18D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032"/>
              <a:ext cx="836"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8" name="Group 10">
              <a:extLst>
                <a:ext uri="{FF2B5EF4-FFF2-40B4-BE49-F238E27FC236}">
                  <a16:creationId xmlns:a16="http://schemas.microsoft.com/office/drawing/2014/main" id="{7A88DC0C-00CC-944B-BCEC-B2DC8F32626F}"/>
                </a:ext>
              </a:extLst>
            </p:cNvPr>
            <p:cNvGrpSpPr>
              <a:grpSpLocks/>
            </p:cNvGrpSpPr>
            <p:nvPr/>
          </p:nvGrpSpPr>
          <p:grpSpPr bwMode="auto">
            <a:xfrm>
              <a:off x="4253" y="1626"/>
              <a:ext cx="46" cy="51"/>
              <a:chOff x="3572" y="1325"/>
              <a:chExt cx="226" cy="244"/>
            </a:xfrm>
          </p:grpSpPr>
          <p:grpSp>
            <p:nvGrpSpPr>
              <p:cNvPr id="32779" name="Group 11">
                <a:extLst>
                  <a:ext uri="{FF2B5EF4-FFF2-40B4-BE49-F238E27FC236}">
                    <a16:creationId xmlns:a16="http://schemas.microsoft.com/office/drawing/2014/main" id="{463AE71F-1697-154C-AF27-22B28B4F413A}"/>
                  </a:ext>
                </a:extLst>
              </p:cNvPr>
              <p:cNvGrpSpPr>
                <a:grpSpLocks/>
              </p:cNvGrpSpPr>
              <p:nvPr/>
            </p:nvGrpSpPr>
            <p:grpSpPr bwMode="auto">
              <a:xfrm>
                <a:off x="3572" y="1386"/>
                <a:ext cx="226" cy="122"/>
                <a:chOff x="3744" y="1152"/>
                <a:chExt cx="336" cy="192"/>
              </a:xfrm>
            </p:grpSpPr>
            <p:sp>
              <p:nvSpPr>
                <p:cNvPr id="32780" name="Line 12">
                  <a:extLst>
                    <a:ext uri="{FF2B5EF4-FFF2-40B4-BE49-F238E27FC236}">
                      <a16:creationId xmlns:a16="http://schemas.microsoft.com/office/drawing/2014/main" id="{F6819E2F-3480-124A-B535-22AAAACBC1B9}"/>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Line 13">
                  <a:extLst>
                    <a:ext uri="{FF2B5EF4-FFF2-40B4-BE49-F238E27FC236}">
                      <a16:creationId xmlns:a16="http://schemas.microsoft.com/office/drawing/2014/main" id="{F70376D7-244D-9140-8AE6-803D9FC21646}"/>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14">
                  <a:extLst>
                    <a:ext uri="{FF2B5EF4-FFF2-40B4-BE49-F238E27FC236}">
                      <a16:creationId xmlns:a16="http://schemas.microsoft.com/office/drawing/2014/main" id="{F579DD43-8AB2-BD47-8E34-5E142CF81FD5}"/>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5">
                  <a:extLst>
                    <a:ext uri="{FF2B5EF4-FFF2-40B4-BE49-F238E27FC236}">
                      <a16:creationId xmlns:a16="http://schemas.microsoft.com/office/drawing/2014/main" id="{48D38C44-D70E-7F48-A8A7-14145FD08D23}"/>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84" name="AutoShape 16">
                <a:extLst>
                  <a:ext uri="{FF2B5EF4-FFF2-40B4-BE49-F238E27FC236}">
                    <a16:creationId xmlns:a16="http://schemas.microsoft.com/office/drawing/2014/main" id="{A10ADF78-521C-9B45-A8AD-67600BEE3E54}"/>
                  </a:ext>
                </a:extLst>
              </p:cNvPr>
              <p:cNvSpPr>
                <a:spLocks noChangeArrowheads="1"/>
              </p:cNvSpPr>
              <p:nvPr/>
            </p:nvSpPr>
            <p:spPr bwMode="auto">
              <a:xfrm>
                <a:off x="3572" y="1325"/>
                <a:ext cx="226" cy="244"/>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grpSp>
          <p:nvGrpSpPr>
            <p:cNvPr id="32785" name="Group 17">
              <a:extLst>
                <a:ext uri="{FF2B5EF4-FFF2-40B4-BE49-F238E27FC236}">
                  <a16:creationId xmlns:a16="http://schemas.microsoft.com/office/drawing/2014/main" id="{0982841C-6FE1-2840-AF75-9193738A9492}"/>
                </a:ext>
              </a:extLst>
            </p:cNvPr>
            <p:cNvGrpSpPr>
              <a:grpSpLocks/>
            </p:cNvGrpSpPr>
            <p:nvPr/>
          </p:nvGrpSpPr>
          <p:grpSpPr bwMode="auto">
            <a:xfrm>
              <a:off x="4198" y="1500"/>
              <a:ext cx="46" cy="50"/>
              <a:chOff x="4848" y="1728"/>
              <a:chExt cx="144" cy="148"/>
            </a:xfrm>
          </p:grpSpPr>
          <p:grpSp>
            <p:nvGrpSpPr>
              <p:cNvPr id="32786" name="Group 18">
                <a:extLst>
                  <a:ext uri="{FF2B5EF4-FFF2-40B4-BE49-F238E27FC236}">
                    <a16:creationId xmlns:a16="http://schemas.microsoft.com/office/drawing/2014/main" id="{6ACB24F8-8D94-EF49-9988-BB1312E81581}"/>
                  </a:ext>
                </a:extLst>
              </p:cNvPr>
              <p:cNvGrpSpPr>
                <a:grpSpLocks/>
              </p:cNvGrpSpPr>
              <p:nvPr/>
            </p:nvGrpSpPr>
            <p:grpSpPr bwMode="auto">
              <a:xfrm>
                <a:off x="4848" y="1765"/>
                <a:ext cx="144" cy="74"/>
                <a:chOff x="3744" y="1152"/>
                <a:chExt cx="336" cy="192"/>
              </a:xfrm>
            </p:grpSpPr>
            <p:sp>
              <p:nvSpPr>
                <p:cNvPr id="32787" name="Line 19">
                  <a:extLst>
                    <a:ext uri="{FF2B5EF4-FFF2-40B4-BE49-F238E27FC236}">
                      <a16:creationId xmlns:a16="http://schemas.microsoft.com/office/drawing/2014/main" id="{EBEC93C2-9D51-0541-8587-D5240B2AF506}"/>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Line 20">
                  <a:extLst>
                    <a:ext uri="{FF2B5EF4-FFF2-40B4-BE49-F238E27FC236}">
                      <a16:creationId xmlns:a16="http://schemas.microsoft.com/office/drawing/2014/main" id="{AA026728-B3F8-1248-946B-1CD338E3A970}"/>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Line 21">
                  <a:extLst>
                    <a:ext uri="{FF2B5EF4-FFF2-40B4-BE49-F238E27FC236}">
                      <a16:creationId xmlns:a16="http://schemas.microsoft.com/office/drawing/2014/main" id="{382DED3D-627E-5D4A-8287-4FEC34108201}"/>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22">
                  <a:extLst>
                    <a:ext uri="{FF2B5EF4-FFF2-40B4-BE49-F238E27FC236}">
                      <a16:creationId xmlns:a16="http://schemas.microsoft.com/office/drawing/2014/main" id="{C3EB2F51-7E75-2342-B4D1-D09E59A7FD76}"/>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91" name="AutoShape 23">
                <a:extLst>
                  <a:ext uri="{FF2B5EF4-FFF2-40B4-BE49-F238E27FC236}">
                    <a16:creationId xmlns:a16="http://schemas.microsoft.com/office/drawing/2014/main" id="{BBB07DFC-C8E2-3544-91F7-BF5A0739B449}"/>
                  </a:ext>
                </a:extLst>
              </p:cNvPr>
              <p:cNvSpPr>
                <a:spLocks noChangeArrowheads="1"/>
              </p:cNvSpPr>
              <p:nvPr/>
            </p:nvSpPr>
            <p:spPr bwMode="auto">
              <a:xfrm flipV="1">
                <a:off x="4848" y="1728"/>
                <a:ext cx="144" cy="148"/>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en-US" altLang="en-US"/>
              </a:p>
            </p:txBody>
          </p:sp>
        </p:grpSp>
        <p:grpSp>
          <p:nvGrpSpPr>
            <p:cNvPr id="32792" name="Group 24">
              <a:extLst>
                <a:ext uri="{FF2B5EF4-FFF2-40B4-BE49-F238E27FC236}">
                  <a16:creationId xmlns:a16="http://schemas.microsoft.com/office/drawing/2014/main" id="{E0FEE478-8AEB-B848-8403-F8E50FA997CA}"/>
                </a:ext>
              </a:extLst>
            </p:cNvPr>
            <p:cNvGrpSpPr>
              <a:grpSpLocks/>
            </p:cNvGrpSpPr>
            <p:nvPr/>
          </p:nvGrpSpPr>
          <p:grpSpPr bwMode="auto">
            <a:xfrm>
              <a:off x="4290" y="1352"/>
              <a:ext cx="46" cy="50"/>
              <a:chOff x="4848" y="1728"/>
              <a:chExt cx="144" cy="148"/>
            </a:xfrm>
          </p:grpSpPr>
          <p:grpSp>
            <p:nvGrpSpPr>
              <p:cNvPr id="32793" name="Group 25">
                <a:extLst>
                  <a:ext uri="{FF2B5EF4-FFF2-40B4-BE49-F238E27FC236}">
                    <a16:creationId xmlns:a16="http://schemas.microsoft.com/office/drawing/2014/main" id="{7DF14E3C-A802-6944-9FCE-FC8384E3BEA4}"/>
                  </a:ext>
                </a:extLst>
              </p:cNvPr>
              <p:cNvGrpSpPr>
                <a:grpSpLocks/>
              </p:cNvGrpSpPr>
              <p:nvPr/>
            </p:nvGrpSpPr>
            <p:grpSpPr bwMode="auto">
              <a:xfrm>
                <a:off x="4848" y="1765"/>
                <a:ext cx="144" cy="74"/>
                <a:chOff x="3744" y="1152"/>
                <a:chExt cx="336" cy="192"/>
              </a:xfrm>
            </p:grpSpPr>
            <p:sp>
              <p:nvSpPr>
                <p:cNvPr id="32794" name="Line 26">
                  <a:extLst>
                    <a:ext uri="{FF2B5EF4-FFF2-40B4-BE49-F238E27FC236}">
                      <a16:creationId xmlns:a16="http://schemas.microsoft.com/office/drawing/2014/main" id="{A8FF7F63-E820-E443-9C21-12F6F470979C}"/>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5" name="Line 27">
                  <a:extLst>
                    <a:ext uri="{FF2B5EF4-FFF2-40B4-BE49-F238E27FC236}">
                      <a16:creationId xmlns:a16="http://schemas.microsoft.com/office/drawing/2014/main" id="{12DD80BA-1D38-A443-BCE7-F7FE68153EAF}"/>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6" name="Line 28">
                  <a:extLst>
                    <a:ext uri="{FF2B5EF4-FFF2-40B4-BE49-F238E27FC236}">
                      <a16:creationId xmlns:a16="http://schemas.microsoft.com/office/drawing/2014/main" id="{26666EDC-EC76-D549-8A3C-F72BECEFB8C7}"/>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7" name="Line 29">
                  <a:extLst>
                    <a:ext uri="{FF2B5EF4-FFF2-40B4-BE49-F238E27FC236}">
                      <a16:creationId xmlns:a16="http://schemas.microsoft.com/office/drawing/2014/main" id="{8A063C57-6BBC-5B4B-8266-3324BBDA066C}"/>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98" name="AutoShape 30">
                <a:extLst>
                  <a:ext uri="{FF2B5EF4-FFF2-40B4-BE49-F238E27FC236}">
                    <a16:creationId xmlns:a16="http://schemas.microsoft.com/office/drawing/2014/main" id="{B31D790D-B897-634C-AB86-F5F4BA70D11B}"/>
                  </a:ext>
                </a:extLst>
              </p:cNvPr>
              <p:cNvSpPr>
                <a:spLocks noChangeArrowheads="1"/>
              </p:cNvSpPr>
              <p:nvPr/>
            </p:nvSpPr>
            <p:spPr bwMode="auto">
              <a:xfrm flipV="1">
                <a:off x="4848" y="1728"/>
                <a:ext cx="144" cy="148"/>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en-US" altLang="en-US"/>
              </a:p>
            </p:txBody>
          </p:sp>
        </p:grpSp>
        <p:grpSp>
          <p:nvGrpSpPr>
            <p:cNvPr id="32799" name="Group 31">
              <a:extLst>
                <a:ext uri="{FF2B5EF4-FFF2-40B4-BE49-F238E27FC236}">
                  <a16:creationId xmlns:a16="http://schemas.microsoft.com/office/drawing/2014/main" id="{89EB6EE5-82A4-0347-B2AA-046DC6678E6A}"/>
                </a:ext>
              </a:extLst>
            </p:cNvPr>
            <p:cNvGrpSpPr>
              <a:grpSpLocks/>
            </p:cNvGrpSpPr>
            <p:nvPr/>
          </p:nvGrpSpPr>
          <p:grpSpPr bwMode="auto">
            <a:xfrm>
              <a:off x="4426" y="1204"/>
              <a:ext cx="47" cy="51"/>
              <a:chOff x="4848" y="1728"/>
              <a:chExt cx="144" cy="148"/>
            </a:xfrm>
          </p:grpSpPr>
          <p:grpSp>
            <p:nvGrpSpPr>
              <p:cNvPr id="32800" name="Group 32">
                <a:extLst>
                  <a:ext uri="{FF2B5EF4-FFF2-40B4-BE49-F238E27FC236}">
                    <a16:creationId xmlns:a16="http://schemas.microsoft.com/office/drawing/2014/main" id="{40BC9638-D187-DC43-BF32-E89FBC74FF17}"/>
                  </a:ext>
                </a:extLst>
              </p:cNvPr>
              <p:cNvGrpSpPr>
                <a:grpSpLocks/>
              </p:cNvGrpSpPr>
              <p:nvPr/>
            </p:nvGrpSpPr>
            <p:grpSpPr bwMode="auto">
              <a:xfrm>
                <a:off x="4848" y="1765"/>
                <a:ext cx="144" cy="74"/>
                <a:chOff x="3744" y="1152"/>
                <a:chExt cx="336" cy="192"/>
              </a:xfrm>
            </p:grpSpPr>
            <p:sp>
              <p:nvSpPr>
                <p:cNvPr id="32801" name="Line 33">
                  <a:extLst>
                    <a:ext uri="{FF2B5EF4-FFF2-40B4-BE49-F238E27FC236}">
                      <a16:creationId xmlns:a16="http://schemas.microsoft.com/office/drawing/2014/main" id="{EDA8D29A-319A-4741-AEC5-9C4FB0053616}"/>
                    </a:ext>
                  </a:extLst>
                </p:cNvPr>
                <p:cNvSpPr>
                  <a:spLocks noChangeShapeType="1"/>
                </p:cNvSpPr>
                <p:nvPr/>
              </p:nvSpPr>
              <p:spPr bwMode="auto">
                <a:xfrm>
                  <a:off x="3744"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2" name="Line 34">
                  <a:extLst>
                    <a:ext uri="{FF2B5EF4-FFF2-40B4-BE49-F238E27FC236}">
                      <a16:creationId xmlns:a16="http://schemas.microsoft.com/office/drawing/2014/main" id="{B7ED79AC-D477-E04F-A6F0-3AD2A193E07C}"/>
                    </a:ext>
                  </a:extLst>
                </p:cNvPr>
                <p:cNvSpPr>
                  <a:spLocks noChangeShapeType="1"/>
                </p:cNvSpPr>
                <p:nvPr/>
              </p:nvSpPr>
              <p:spPr bwMode="auto">
                <a:xfrm flipV="1">
                  <a:off x="3888" y="1152"/>
                  <a:ext cx="0"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3" name="Line 35">
                  <a:extLst>
                    <a:ext uri="{FF2B5EF4-FFF2-40B4-BE49-F238E27FC236}">
                      <a16:creationId xmlns:a16="http://schemas.microsoft.com/office/drawing/2014/main" id="{E45495F6-691D-0345-A964-363211EFB20C}"/>
                    </a:ext>
                  </a:extLst>
                </p:cNvPr>
                <p:cNvSpPr>
                  <a:spLocks noChangeShapeType="1"/>
                </p:cNvSpPr>
                <p:nvPr/>
              </p:nvSpPr>
              <p:spPr bwMode="auto">
                <a:xfrm>
                  <a:off x="3888" y="1152"/>
                  <a:ext cx="48"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4" name="Line 36">
                  <a:extLst>
                    <a:ext uri="{FF2B5EF4-FFF2-40B4-BE49-F238E27FC236}">
                      <a16:creationId xmlns:a16="http://schemas.microsoft.com/office/drawing/2014/main" id="{F7539094-2A87-D342-9965-D984A5193566}"/>
                    </a:ext>
                  </a:extLst>
                </p:cNvPr>
                <p:cNvSpPr>
                  <a:spLocks noChangeShapeType="1"/>
                </p:cNvSpPr>
                <p:nvPr/>
              </p:nvSpPr>
              <p:spPr bwMode="auto">
                <a:xfrm>
                  <a:off x="3936" y="1344"/>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805" name="AutoShape 37">
                <a:extLst>
                  <a:ext uri="{FF2B5EF4-FFF2-40B4-BE49-F238E27FC236}">
                    <a16:creationId xmlns:a16="http://schemas.microsoft.com/office/drawing/2014/main" id="{C525CF60-0E3B-7643-9A1D-7188DB19F3D5}"/>
                  </a:ext>
                </a:extLst>
              </p:cNvPr>
              <p:cNvSpPr>
                <a:spLocks noChangeArrowheads="1"/>
              </p:cNvSpPr>
              <p:nvPr/>
            </p:nvSpPr>
            <p:spPr bwMode="auto">
              <a:xfrm flipV="1">
                <a:off x="4848" y="1728"/>
                <a:ext cx="144" cy="148"/>
              </a:xfrm>
              <a:prstGeom prst="wedgeRectCallout">
                <a:avLst>
                  <a:gd name="adj1" fmla="val -43750"/>
                  <a:gd name="adj2" fmla="val 70000"/>
                </a:avLst>
              </a:prstGeom>
              <a:solidFill>
                <a:schemeClr val="bg1">
                  <a:alpha val="22000"/>
                </a:schemeClr>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en-US" altLang="en-US"/>
              </a:p>
            </p:txBody>
          </p:sp>
        </p:grpSp>
        <p:sp>
          <p:nvSpPr>
            <p:cNvPr id="32806" name="Freeform 38">
              <a:extLst>
                <a:ext uri="{FF2B5EF4-FFF2-40B4-BE49-F238E27FC236}">
                  <a16:creationId xmlns:a16="http://schemas.microsoft.com/office/drawing/2014/main" id="{9105A4D1-8899-6A46-9C5F-565811166329}"/>
                </a:ext>
              </a:extLst>
            </p:cNvPr>
            <p:cNvSpPr>
              <a:spLocks/>
            </p:cNvSpPr>
            <p:nvPr/>
          </p:nvSpPr>
          <p:spPr bwMode="auto">
            <a:xfrm>
              <a:off x="4315" y="1073"/>
              <a:ext cx="310" cy="780"/>
            </a:xfrm>
            <a:custGeom>
              <a:avLst/>
              <a:gdLst>
                <a:gd name="T0" fmla="*/ 720 w 848"/>
                <a:gd name="T1" fmla="*/ 1648 h 1648"/>
                <a:gd name="T2" fmla="*/ 0 w 848"/>
                <a:gd name="T3" fmla="*/ 1072 h 1648"/>
                <a:gd name="T4" fmla="*/ 720 w 848"/>
                <a:gd name="T5" fmla="*/ 160 h 1648"/>
                <a:gd name="T6" fmla="*/ 768 w 848"/>
                <a:gd name="T7" fmla="*/ 112 h 1648"/>
              </a:gdLst>
              <a:ahLst/>
              <a:cxnLst>
                <a:cxn ang="0">
                  <a:pos x="T0" y="T1"/>
                </a:cxn>
                <a:cxn ang="0">
                  <a:pos x="T2" y="T3"/>
                </a:cxn>
                <a:cxn ang="0">
                  <a:pos x="T4" y="T5"/>
                </a:cxn>
                <a:cxn ang="0">
                  <a:pos x="T6" y="T7"/>
                </a:cxn>
              </a:cxnLst>
              <a:rect l="0" t="0" r="r" b="b"/>
              <a:pathLst>
                <a:path w="848" h="1648">
                  <a:moveTo>
                    <a:pt x="720" y="1648"/>
                  </a:moveTo>
                  <a:cubicBezTo>
                    <a:pt x="360" y="1484"/>
                    <a:pt x="0" y="1320"/>
                    <a:pt x="0" y="1072"/>
                  </a:cubicBezTo>
                  <a:cubicBezTo>
                    <a:pt x="0" y="824"/>
                    <a:pt x="592" y="320"/>
                    <a:pt x="720" y="160"/>
                  </a:cubicBezTo>
                  <a:cubicBezTo>
                    <a:pt x="848" y="0"/>
                    <a:pt x="808" y="56"/>
                    <a:pt x="768" y="112"/>
                  </a:cubicBezTo>
                </a:path>
              </a:pathLst>
            </a:custGeom>
            <a:noFill/>
            <a:ln w="28575" cmpd="sng">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7" name="Line 39">
              <a:extLst>
                <a:ext uri="{FF2B5EF4-FFF2-40B4-BE49-F238E27FC236}">
                  <a16:creationId xmlns:a16="http://schemas.microsoft.com/office/drawing/2014/main" id="{838B62A1-ED0F-CC4C-B558-F84B6D239326}"/>
                </a:ext>
              </a:extLst>
            </p:cNvPr>
            <p:cNvSpPr>
              <a:spLocks noChangeShapeType="1"/>
            </p:cNvSpPr>
            <p:nvPr/>
          </p:nvSpPr>
          <p:spPr bwMode="auto">
            <a:xfrm flipV="1">
              <a:off x="4470" y="1041"/>
              <a:ext cx="186" cy="260"/>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808" name="Rectangle 40">
            <a:extLst>
              <a:ext uri="{FF2B5EF4-FFF2-40B4-BE49-F238E27FC236}">
                <a16:creationId xmlns:a16="http://schemas.microsoft.com/office/drawing/2014/main" id="{1F8FFB05-71C3-4C42-AA4C-DFC576165C72}"/>
              </a:ext>
            </a:extLst>
          </p:cNvPr>
          <p:cNvSpPr>
            <a:spLocks noChangeArrowheads="1"/>
          </p:cNvSpPr>
          <p:nvPr/>
        </p:nvSpPr>
        <p:spPr bwMode="auto">
          <a:xfrm>
            <a:off x="7080250" y="3322639"/>
            <a:ext cx="23185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Sprint-Europe Backbone Network</a:t>
            </a:r>
          </a:p>
        </p:txBody>
      </p:sp>
      <p:sp>
        <p:nvSpPr>
          <p:cNvPr id="32809" name="Rectangle 41">
            <a:extLst>
              <a:ext uri="{FF2B5EF4-FFF2-40B4-BE49-F238E27FC236}">
                <a16:creationId xmlns:a16="http://schemas.microsoft.com/office/drawing/2014/main" id="{F812E1F8-82B7-FD40-A502-9A3EDDA87A6D}"/>
              </a:ext>
            </a:extLst>
          </p:cNvPr>
          <p:cNvSpPr>
            <a:spLocks noChangeArrowheads="1"/>
          </p:cNvSpPr>
          <p:nvPr/>
        </p:nvSpPr>
        <p:spPr bwMode="auto">
          <a:xfrm>
            <a:off x="3619500" y="1841500"/>
            <a:ext cx="152400" cy="4114800"/>
          </a:xfrm>
          <a:prstGeom prst="rect">
            <a:avLst/>
          </a:prstGeom>
          <a:solidFill>
            <a:schemeClr val="bg2">
              <a:alpha val="23000"/>
            </a:schemeClr>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18514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87CBDFEB-A93E-9842-9665-C79D850724DA}"/>
              </a:ext>
            </a:extLst>
          </p:cNvPr>
          <p:cNvSpPr>
            <a:spLocks noGrp="1"/>
          </p:cNvSpPr>
          <p:nvPr>
            <p:ph type="sldNum" sz="quarter" idx="12"/>
          </p:nvPr>
        </p:nvSpPr>
        <p:spPr/>
        <p:txBody>
          <a:bodyPr/>
          <a:lstStyle/>
          <a:p>
            <a:fld id="{D53EB71E-4388-BB4D-A0B0-2FA8A0512710}" type="slidenum">
              <a:rPr lang="en-US" altLang="en-US"/>
              <a:pPr/>
              <a:t>42</a:t>
            </a:fld>
            <a:endParaRPr lang="en-US" altLang="en-US"/>
          </a:p>
        </p:txBody>
      </p:sp>
      <p:sp>
        <p:nvSpPr>
          <p:cNvPr id="34818" name="Rectangle 2">
            <a:extLst>
              <a:ext uri="{FF2B5EF4-FFF2-40B4-BE49-F238E27FC236}">
                <a16:creationId xmlns:a16="http://schemas.microsoft.com/office/drawing/2014/main" id="{023494F8-760D-0F43-8E16-85C1761F7C7B}"/>
              </a:ext>
            </a:extLst>
          </p:cNvPr>
          <p:cNvSpPr>
            <a:spLocks noGrp="1" noChangeArrowheads="1"/>
          </p:cNvSpPr>
          <p:nvPr>
            <p:ph type="title"/>
          </p:nvPr>
        </p:nvSpPr>
        <p:spPr/>
        <p:txBody>
          <a:bodyPr/>
          <a:lstStyle/>
          <a:p>
            <a:r>
              <a:rPr lang="en-US" altLang="en-US"/>
              <a:t>Subspace Method: Detection</a:t>
            </a:r>
          </a:p>
        </p:txBody>
      </p:sp>
      <p:grpSp>
        <p:nvGrpSpPr>
          <p:cNvPr id="34819" name="Group 3">
            <a:extLst>
              <a:ext uri="{FF2B5EF4-FFF2-40B4-BE49-F238E27FC236}">
                <a16:creationId xmlns:a16="http://schemas.microsoft.com/office/drawing/2014/main" id="{16B860AD-A276-8747-B7C1-EDEBEDCF7DB2}"/>
              </a:ext>
            </a:extLst>
          </p:cNvPr>
          <p:cNvGrpSpPr>
            <a:grpSpLocks/>
          </p:cNvGrpSpPr>
          <p:nvPr/>
        </p:nvGrpSpPr>
        <p:grpSpPr bwMode="auto">
          <a:xfrm>
            <a:off x="6291264" y="2898775"/>
            <a:ext cx="4192587" cy="3244850"/>
            <a:chOff x="2939" y="858"/>
            <a:chExt cx="2641" cy="2044"/>
          </a:xfrm>
        </p:grpSpPr>
        <p:pic>
          <p:nvPicPr>
            <p:cNvPr id="34820" name="Picture 4">
              <a:extLst>
                <a:ext uri="{FF2B5EF4-FFF2-40B4-BE49-F238E27FC236}">
                  <a16:creationId xmlns:a16="http://schemas.microsoft.com/office/drawing/2014/main" id="{80165DE6-13E9-004F-95F0-D8DF096D1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35" t="25000" r="5882" b="23636"/>
            <a:stretch>
              <a:fillRect/>
            </a:stretch>
          </p:blipFill>
          <p:spPr bwMode="auto">
            <a:xfrm>
              <a:off x="2939" y="858"/>
              <a:ext cx="2641" cy="20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821" name="Line 5">
              <a:extLst>
                <a:ext uri="{FF2B5EF4-FFF2-40B4-BE49-F238E27FC236}">
                  <a16:creationId xmlns:a16="http://schemas.microsoft.com/office/drawing/2014/main" id="{8F36B976-665F-254E-97AE-F799979E8141}"/>
                </a:ext>
              </a:extLst>
            </p:cNvPr>
            <p:cNvSpPr>
              <a:spLocks noChangeShapeType="1"/>
            </p:cNvSpPr>
            <p:nvPr/>
          </p:nvSpPr>
          <p:spPr bwMode="auto">
            <a:xfrm flipV="1">
              <a:off x="4133" y="1307"/>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Line 6">
              <a:extLst>
                <a:ext uri="{FF2B5EF4-FFF2-40B4-BE49-F238E27FC236}">
                  <a16:creationId xmlns:a16="http://schemas.microsoft.com/office/drawing/2014/main" id="{FCBF3B41-AA2F-9346-A71C-09FD6CC7FDF4}"/>
                </a:ext>
              </a:extLst>
            </p:cNvPr>
            <p:cNvSpPr>
              <a:spLocks noChangeShapeType="1"/>
            </p:cNvSpPr>
            <p:nvPr/>
          </p:nvSpPr>
          <p:spPr bwMode="auto">
            <a:xfrm flipV="1">
              <a:off x="3736" y="973"/>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3" name="Rectangle 7">
            <a:extLst>
              <a:ext uri="{FF2B5EF4-FFF2-40B4-BE49-F238E27FC236}">
                <a16:creationId xmlns:a16="http://schemas.microsoft.com/office/drawing/2014/main" id="{3BDAAA48-F5E7-964F-ACB9-DAAF2AFF8D80}"/>
              </a:ext>
            </a:extLst>
          </p:cNvPr>
          <p:cNvSpPr>
            <a:spLocks noGrp="1" noChangeArrowheads="1"/>
          </p:cNvSpPr>
          <p:nvPr>
            <p:ph type="body" idx="1"/>
          </p:nvPr>
        </p:nvSpPr>
        <p:spPr>
          <a:xfrm>
            <a:off x="1981201" y="1600201"/>
            <a:ext cx="4721225" cy="4525963"/>
          </a:xfrm>
          <a:noFill/>
          <a:ln/>
        </p:spPr>
        <p:txBody>
          <a:bodyPr/>
          <a:lstStyle/>
          <a:p>
            <a:r>
              <a:rPr lang="en-US" altLang="en-US" sz="2400"/>
              <a:t>Error Bounds on Squared Prediction Error:</a:t>
            </a:r>
          </a:p>
          <a:p>
            <a:endParaRPr lang="en-US" altLang="en-US" sz="2400"/>
          </a:p>
          <a:p>
            <a:endParaRPr lang="en-US" altLang="en-US" sz="2400"/>
          </a:p>
          <a:p>
            <a:r>
              <a:rPr lang="en-US" altLang="en-US" sz="2400"/>
              <a:t>Assuming multivariate Gaussian data, traffic is normal when,</a:t>
            </a:r>
          </a:p>
          <a:p>
            <a:endParaRPr lang="en-US" altLang="en-US" sz="2400"/>
          </a:p>
          <a:p>
            <a:endParaRPr lang="en-US" altLang="en-US" sz="2400"/>
          </a:p>
          <a:p>
            <a:pPr>
              <a:buFontTx/>
              <a:buNone/>
            </a:pPr>
            <a:r>
              <a:rPr lang="en-US" altLang="en-US" sz="2400"/>
              <a:t>	Result due to </a:t>
            </a:r>
            <a:br>
              <a:rPr lang="en-US" altLang="en-US" sz="2400"/>
            </a:br>
            <a:r>
              <a:rPr lang="en-US" altLang="en-US" sz="1800"/>
              <a:t>[Jackson and Mudholkar, 1979]</a:t>
            </a:r>
            <a:r>
              <a:rPr lang="en-US" altLang="en-US" sz="2400"/>
              <a:t> </a:t>
            </a:r>
          </a:p>
        </p:txBody>
      </p:sp>
      <p:pic>
        <p:nvPicPr>
          <p:cNvPr id="34824" name="Picture 8">
            <a:extLst>
              <a:ext uri="{FF2B5EF4-FFF2-40B4-BE49-F238E27FC236}">
                <a16:creationId xmlns:a16="http://schemas.microsoft.com/office/drawing/2014/main" id="{D2F6ED31-058C-704D-BD85-513DE1880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806" t="21019" r="4404" b="21019"/>
          <a:stretch>
            <a:fillRect/>
          </a:stretch>
        </p:blipFill>
        <p:spPr bwMode="auto">
          <a:xfrm>
            <a:off x="2789239" y="2598738"/>
            <a:ext cx="327183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5" name="Picture 9">
            <a:extLst>
              <a:ext uri="{FF2B5EF4-FFF2-40B4-BE49-F238E27FC236}">
                <a16:creationId xmlns:a16="http://schemas.microsoft.com/office/drawing/2014/main" id="{D982F018-309C-E749-A643-3222A7C8CA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537" t="30798" r="23074" b="30798"/>
          <a:stretch>
            <a:fillRect/>
          </a:stretch>
        </p:blipFill>
        <p:spPr bwMode="auto">
          <a:xfrm>
            <a:off x="3273425" y="4454526"/>
            <a:ext cx="18938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6" name="Rectangle 10">
            <a:extLst>
              <a:ext uri="{FF2B5EF4-FFF2-40B4-BE49-F238E27FC236}">
                <a16:creationId xmlns:a16="http://schemas.microsoft.com/office/drawing/2014/main" id="{9680ECF7-80BE-AE46-9BB5-E9C2AE2DB963}"/>
              </a:ext>
            </a:extLst>
          </p:cNvPr>
          <p:cNvSpPr>
            <a:spLocks noChangeArrowheads="1"/>
          </p:cNvSpPr>
          <p:nvPr/>
        </p:nvSpPr>
        <p:spPr bwMode="auto">
          <a:xfrm>
            <a:off x="6488113" y="5849939"/>
            <a:ext cx="3816350" cy="2174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Rectangle 11">
            <a:extLst>
              <a:ext uri="{FF2B5EF4-FFF2-40B4-BE49-F238E27FC236}">
                <a16:creationId xmlns:a16="http://schemas.microsoft.com/office/drawing/2014/main" id="{3F46C141-4843-F149-B0CF-ECEE1954F95D}"/>
              </a:ext>
            </a:extLst>
          </p:cNvPr>
          <p:cNvSpPr>
            <a:spLocks noChangeArrowheads="1"/>
          </p:cNvSpPr>
          <p:nvPr/>
        </p:nvSpPr>
        <p:spPr bwMode="auto">
          <a:xfrm>
            <a:off x="6272214" y="2844801"/>
            <a:ext cx="319087" cy="31924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Text Box 12">
            <a:extLst>
              <a:ext uri="{FF2B5EF4-FFF2-40B4-BE49-F238E27FC236}">
                <a16:creationId xmlns:a16="http://schemas.microsoft.com/office/drawing/2014/main" id="{E3755DE4-661E-0541-A66B-5EBD3D7C49E3}"/>
              </a:ext>
            </a:extLst>
          </p:cNvPr>
          <p:cNvSpPr txBox="1">
            <a:spLocks noChangeArrowheads="1"/>
          </p:cNvSpPr>
          <p:nvPr/>
        </p:nvSpPr>
        <p:spPr bwMode="auto">
          <a:xfrm>
            <a:off x="7239001" y="5889625"/>
            <a:ext cx="16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Traffic on Link 1</a:t>
            </a:r>
          </a:p>
        </p:txBody>
      </p:sp>
      <p:sp>
        <p:nvSpPr>
          <p:cNvPr id="34829" name="Text Box 13">
            <a:extLst>
              <a:ext uri="{FF2B5EF4-FFF2-40B4-BE49-F238E27FC236}">
                <a16:creationId xmlns:a16="http://schemas.microsoft.com/office/drawing/2014/main" id="{00193B85-86E2-2C48-A766-9964FB877283}"/>
              </a:ext>
            </a:extLst>
          </p:cNvPr>
          <p:cNvSpPr txBox="1">
            <a:spLocks noChangeArrowheads="1"/>
          </p:cNvSpPr>
          <p:nvPr/>
        </p:nvSpPr>
        <p:spPr bwMode="auto">
          <a:xfrm rot="16200000">
            <a:off x="5583120" y="4258747"/>
            <a:ext cx="16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Traffic on Link 2</a:t>
            </a:r>
          </a:p>
        </p:txBody>
      </p:sp>
    </p:spTree>
    <p:extLst>
      <p:ext uri="{BB962C8B-B14F-4D97-AF65-F5344CB8AC3E}">
        <p14:creationId xmlns:p14="http://schemas.microsoft.com/office/powerpoint/2010/main" val="2920561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a:extLst>
              <a:ext uri="{FF2B5EF4-FFF2-40B4-BE49-F238E27FC236}">
                <a16:creationId xmlns:a16="http://schemas.microsoft.com/office/drawing/2014/main" id="{EC5398F9-6202-D145-89E3-FBBF066E2FC2}"/>
              </a:ext>
            </a:extLst>
          </p:cNvPr>
          <p:cNvSpPr>
            <a:spLocks noGrp="1"/>
          </p:cNvSpPr>
          <p:nvPr>
            <p:ph type="sldNum" sz="quarter" idx="12"/>
          </p:nvPr>
        </p:nvSpPr>
        <p:spPr/>
        <p:txBody>
          <a:bodyPr/>
          <a:lstStyle/>
          <a:p>
            <a:fld id="{8D6B7F09-430F-B34E-84B5-863403042E59}" type="slidenum">
              <a:rPr lang="en-US" altLang="en-US"/>
              <a:pPr/>
              <a:t>43</a:t>
            </a:fld>
            <a:endParaRPr lang="en-US" altLang="en-US"/>
          </a:p>
        </p:txBody>
      </p:sp>
      <p:pic>
        <p:nvPicPr>
          <p:cNvPr id="36866" name="Picture 2">
            <a:extLst>
              <a:ext uri="{FF2B5EF4-FFF2-40B4-BE49-F238E27FC236}">
                <a16:creationId xmlns:a16="http://schemas.microsoft.com/office/drawing/2014/main" id="{3BF6FDF4-5236-3D4E-9A6E-A2D042B1E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825" y="917576"/>
            <a:ext cx="1209357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Rectangle 3">
            <a:extLst>
              <a:ext uri="{FF2B5EF4-FFF2-40B4-BE49-F238E27FC236}">
                <a16:creationId xmlns:a16="http://schemas.microsoft.com/office/drawing/2014/main" id="{E26A9732-C61C-6A45-8798-98D7A4EAC867}"/>
              </a:ext>
            </a:extLst>
          </p:cNvPr>
          <p:cNvSpPr>
            <a:spLocks noGrp="1" noChangeArrowheads="1"/>
          </p:cNvSpPr>
          <p:nvPr>
            <p:ph type="title"/>
          </p:nvPr>
        </p:nvSpPr>
        <p:spPr/>
        <p:txBody>
          <a:bodyPr/>
          <a:lstStyle/>
          <a:p>
            <a:r>
              <a:rPr lang="en-US" altLang="en-US"/>
              <a:t>SPE vs. All Traffic</a:t>
            </a:r>
          </a:p>
        </p:txBody>
      </p:sp>
      <p:sp>
        <p:nvSpPr>
          <p:cNvPr id="36868" name="Rectangle 4">
            <a:extLst>
              <a:ext uri="{FF2B5EF4-FFF2-40B4-BE49-F238E27FC236}">
                <a16:creationId xmlns:a16="http://schemas.microsoft.com/office/drawing/2014/main" id="{17D3216C-463B-6347-8132-1EE7DABFF216}"/>
              </a:ext>
            </a:extLst>
          </p:cNvPr>
          <p:cNvSpPr>
            <a:spLocks noChangeArrowheads="1"/>
          </p:cNvSpPr>
          <p:nvPr/>
        </p:nvSpPr>
        <p:spPr bwMode="auto">
          <a:xfrm>
            <a:off x="-3019425" y="1233488"/>
            <a:ext cx="6488113" cy="48625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869" name="Group 5">
            <a:extLst>
              <a:ext uri="{FF2B5EF4-FFF2-40B4-BE49-F238E27FC236}">
                <a16:creationId xmlns:a16="http://schemas.microsoft.com/office/drawing/2014/main" id="{FF41386D-CA5E-A642-AD6D-FADC1B273834}"/>
              </a:ext>
            </a:extLst>
          </p:cNvPr>
          <p:cNvGrpSpPr>
            <a:grpSpLocks/>
          </p:cNvGrpSpPr>
          <p:nvPr/>
        </p:nvGrpSpPr>
        <p:grpSpPr bwMode="auto">
          <a:xfrm>
            <a:off x="9848850" y="1441451"/>
            <a:ext cx="819150" cy="771525"/>
            <a:chOff x="416" y="3816"/>
            <a:chExt cx="317" cy="294"/>
          </a:xfrm>
        </p:grpSpPr>
        <p:pic>
          <p:nvPicPr>
            <p:cNvPr id="36870" name="Picture 6">
              <a:extLst>
                <a:ext uri="{FF2B5EF4-FFF2-40B4-BE49-F238E27FC236}">
                  <a16:creationId xmlns:a16="http://schemas.microsoft.com/office/drawing/2014/main" id="{AE139CFE-F895-A949-9D55-A63F3CAC5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 y="3816"/>
              <a:ext cx="31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Rectangle 7">
              <a:extLst>
                <a:ext uri="{FF2B5EF4-FFF2-40B4-BE49-F238E27FC236}">
                  <a16:creationId xmlns:a16="http://schemas.microsoft.com/office/drawing/2014/main" id="{E1179D0F-FBA5-BE4B-95ED-69E5BD70E8AF}"/>
                </a:ext>
              </a:extLst>
            </p:cNvPr>
            <p:cNvSpPr>
              <a:spLocks noChangeArrowheads="1"/>
            </p:cNvSpPr>
            <p:nvPr/>
          </p:nvSpPr>
          <p:spPr bwMode="auto">
            <a:xfrm>
              <a:off x="504" y="3874"/>
              <a:ext cx="59" cy="5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872" name="Rectangle 8">
            <a:extLst>
              <a:ext uri="{FF2B5EF4-FFF2-40B4-BE49-F238E27FC236}">
                <a16:creationId xmlns:a16="http://schemas.microsoft.com/office/drawing/2014/main" id="{A73C36B4-88EC-FA47-ADAA-0216186BEBA1}"/>
              </a:ext>
            </a:extLst>
          </p:cNvPr>
          <p:cNvSpPr>
            <a:spLocks noChangeArrowheads="1"/>
          </p:cNvSpPr>
          <p:nvPr/>
        </p:nvSpPr>
        <p:spPr bwMode="auto">
          <a:xfrm>
            <a:off x="8577263" y="1625600"/>
            <a:ext cx="1757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000000"/>
                </a:solidFill>
              </a:rPr>
              <a:t>Value of</a:t>
            </a:r>
          </a:p>
        </p:txBody>
      </p:sp>
      <p:sp>
        <p:nvSpPr>
          <p:cNvPr id="36873" name="Rectangle 9">
            <a:extLst>
              <a:ext uri="{FF2B5EF4-FFF2-40B4-BE49-F238E27FC236}">
                <a16:creationId xmlns:a16="http://schemas.microsoft.com/office/drawing/2014/main" id="{36778649-817B-CD41-A263-C018107B366E}"/>
              </a:ext>
            </a:extLst>
          </p:cNvPr>
          <p:cNvSpPr>
            <a:spLocks noChangeArrowheads="1"/>
          </p:cNvSpPr>
          <p:nvPr/>
        </p:nvSpPr>
        <p:spPr bwMode="auto">
          <a:xfrm>
            <a:off x="8605839" y="196373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over time</a:t>
            </a:r>
          </a:p>
        </p:txBody>
      </p:sp>
      <p:pic>
        <p:nvPicPr>
          <p:cNvPr id="36874" name="Picture 10">
            <a:extLst>
              <a:ext uri="{FF2B5EF4-FFF2-40B4-BE49-F238E27FC236}">
                <a16:creationId xmlns:a16="http://schemas.microsoft.com/office/drawing/2014/main" id="{B5C6BDF1-0901-7140-908F-2BD4F1861E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9638" y="3503613"/>
            <a:ext cx="67945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5" name="Rectangle 11">
            <a:extLst>
              <a:ext uri="{FF2B5EF4-FFF2-40B4-BE49-F238E27FC236}">
                <a16:creationId xmlns:a16="http://schemas.microsoft.com/office/drawing/2014/main" id="{AAF2E365-D53B-CC48-9C2A-CB9F30C0DE89}"/>
              </a:ext>
            </a:extLst>
          </p:cNvPr>
          <p:cNvSpPr>
            <a:spLocks noChangeArrowheads="1"/>
          </p:cNvSpPr>
          <p:nvPr/>
        </p:nvSpPr>
        <p:spPr bwMode="auto">
          <a:xfrm>
            <a:off x="8424864" y="3963988"/>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over time</a:t>
            </a:r>
          </a:p>
        </p:txBody>
      </p:sp>
      <p:sp>
        <p:nvSpPr>
          <p:cNvPr id="36876" name="Rectangle 12">
            <a:extLst>
              <a:ext uri="{FF2B5EF4-FFF2-40B4-BE49-F238E27FC236}">
                <a16:creationId xmlns:a16="http://schemas.microsoft.com/office/drawing/2014/main" id="{65E0CE6E-F607-CC44-8A5A-357B86CE1BBC}"/>
              </a:ext>
            </a:extLst>
          </p:cNvPr>
          <p:cNvSpPr>
            <a:spLocks noChangeArrowheads="1"/>
          </p:cNvSpPr>
          <p:nvPr/>
        </p:nvSpPr>
        <p:spPr bwMode="auto">
          <a:xfrm>
            <a:off x="8394701" y="3621088"/>
            <a:ext cx="175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000000"/>
                </a:solidFill>
              </a:rPr>
              <a:t>Value of</a:t>
            </a:r>
          </a:p>
        </p:txBody>
      </p:sp>
      <p:sp>
        <p:nvSpPr>
          <p:cNvPr id="36877" name="Text Box 13">
            <a:extLst>
              <a:ext uri="{FF2B5EF4-FFF2-40B4-BE49-F238E27FC236}">
                <a16:creationId xmlns:a16="http://schemas.microsoft.com/office/drawing/2014/main" id="{3D6D0092-9C0C-824E-B794-FA68B82C65E5}"/>
              </a:ext>
            </a:extLst>
          </p:cNvPr>
          <p:cNvSpPr txBox="1">
            <a:spLocks noChangeArrowheads="1"/>
          </p:cNvSpPr>
          <p:nvPr/>
        </p:nvSpPr>
        <p:spPr bwMode="auto">
          <a:xfrm>
            <a:off x="2403476" y="5761038"/>
            <a:ext cx="6764801" cy="523220"/>
          </a:xfrm>
          <a:prstGeom prst="rect">
            <a:avLst/>
          </a:prstGeom>
          <a:noFill/>
          <a:ln>
            <a:noFill/>
          </a:ln>
          <a:effectLst/>
          <a:extLst>
            <a:ext uri="{909E8E84-426E-40DD-AFC4-6F175D3DCCD1}">
              <a14:hiddenFill xmlns:a14="http://schemas.microsoft.com/office/drawing/2010/main">
                <a:solidFill>
                  <a:srgbClr val="F8F6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SPE  </a:t>
            </a:r>
            <a:r>
              <a:rPr lang="en-US" altLang="en-US" sz="2800">
                <a:solidFill>
                  <a:srgbClr val="000000"/>
                </a:solidFill>
              </a:rPr>
              <a:t>(</a:t>
            </a:r>
            <a:r>
              <a:rPr lang="en-US" altLang="en-US" sz="2400">
                <a:solidFill>
                  <a:srgbClr val="000000"/>
                </a:solidFill>
              </a:rPr>
              <a:t>         </a:t>
            </a:r>
            <a:r>
              <a:rPr lang="en-US" altLang="en-US" sz="2800">
                <a:solidFill>
                  <a:srgbClr val="000000"/>
                </a:solidFill>
              </a:rPr>
              <a:t>)</a:t>
            </a:r>
            <a:r>
              <a:rPr lang="en-US" altLang="en-US" sz="2400">
                <a:solidFill>
                  <a:srgbClr val="000000"/>
                </a:solidFill>
              </a:rPr>
              <a:t>  at anomaly time points clearly stand out</a:t>
            </a:r>
          </a:p>
        </p:txBody>
      </p:sp>
      <p:pic>
        <p:nvPicPr>
          <p:cNvPr id="36878" name="Picture 14">
            <a:extLst>
              <a:ext uri="{FF2B5EF4-FFF2-40B4-BE49-F238E27FC236}">
                <a16:creationId xmlns:a16="http://schemas.microsoft.com/office/drawing/2014/main" id="{A6CE55D5-B162-8544-96A9-B23FB3C5DCE0}"/>
              </a:ext>
            </a:extLst>
          </p:cNvPr>
          <p:cNvPicPr>
            <a:picLocks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3371850" y="5634039"/>
            <a:ext cx="819150" cy="771525"/>
          </a:xfrm>
          <a:solidFill>
            <a:srgbClr val="F8F6A6"/>
          </a:solidFill>
          <a:ln/>
        </p:spPr>
      </p:pic>
    </p:spTree>
    <p:extLst>
      <p:ext uri="{BB962C8B-B14F-4D97-AF65-F5344CB8AC3E}">
        <p14:creationId xmlns:p14="http://schemas.microsoft.com/office/powerpoint/2010/main" val="1953898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74737285-4A91-9F44-918A-BFD561B113BA}"/>
              </a:ext>
            </a:extLst>
          </p:cNvPr>
          <p:cNvSpPr>
            <a:spLocks noGrp="1"/>
          </p:cNvSpPr>
          <p:nvPr>
            <p:ph type="sldNum" sz="quarter" idx="12"/>
          </p:nvPr>
        </p:nvSpPr>
        <p:spPr/>
        <p:txBody>
          <a:bodyPr/>
          <a:lstStyle/>
          <a:p>
            <a:fld id="{DBCA7B88-6666-CD40-8029-0757D5DE16FF}" type="slidenum">
              <a:rPr lang="en-US" altLang="en-US"/>
              <a:pPr/>
              <a:t>44</a:t>
            </a:fld>
            <a:endParaRPr lang="en-US" altLang="en-US"/>
          </a:p>
        </p:txBody>
      </p:sp>
      <p:sp>
        <p:nvSpPr>
          <p:cNvPr id="38914" name="Rectangle 2">
            <a:extLst>
              <a:ext uri="{FF2B5EF4-FFF2-40B4-BE49-F238E27FC236}">
                <a16:creationId xmlns:a16="http://schemas.microsoft.com/office/drawing/2014/main" id="{AEA30B4E-02F0-B741-A582-1467D120AE8B}"/>
              </a:ext>
            </a:extLst>
          </p:cNvPr>
          <p:cNvSpPr>
            <a:spLocks noGrp="1" noChangeArrowheads="1"/>
          </p:cNvSpPr>
          <p:nvPr>
            <p:ph type="title"/>
          </p:nvPr>
        </p:nvSpPr>
        <p:spPr/>
        <p:txBody>
          <a:bodyPr/>
          <a:lstStyle/>
          <a:p>
            <a:r>
              <a:rPr lang="en-US" altLang="en-US"/>
              <a:t>Subspace Method: Identification</a:t>
            </a:r>
          </a:p>
        </p:txBody>
      </p:sp>
      <p:pic>
        <p:nvPicPr>
          <p:cNvPr id="38915" name="Picture 3">
            <a:extLst>
              <a:ext uri="{FF2B5EF4-FFF2-40B4-BE49-F238E27FC236}">
                <a16:creationId xmlns:a16="http://schemas.microsoft.com/office/drawing/2014/main" id="{69F2EE55-44A1-9F46-9523-E22E8936A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010" t="21324" r="24010" b="21324"/>
          <a:stretch>
            <a:fillRect/>
          </a:stretch>
        </p:blipFill>
        <p:spPr bwMode="auto">
          <a:xfrm>
            <a:off x="4987926" y="2093914"/>
            <a:ext cx="2524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916" name="Group 4">
            <a:extLst>
              <a:ext uri="{FF2B5EF4-FFF2-40B4-BE49-F238E27FC236}">
                <a16:creationId xmlns:a16="http://schemas.microsoft.com/office/drawing/2014/main" id="{ED168618-F42A-2F44-8E47-199C3E3021EA}"/>
              </a:ext>
            </a:extLst>
          </p:cNvPr>
          <p:cNvGrpSpPr>
            <a:grpSpLocks/>
          </p:cNvGrpSpPr>
          <p:nvPr/>
        </p:nvGrpSpPr>
        <p:grpSpPr bwMode="auto">
          <a:xfrm>
            <a:off x="7053264" y="1684339"/>
            <a:ext cx="3309937" cy="4308475"/>
            <a:chOff x="2807" y="1033"/>
            <a:chExt cx="2670" cy="2521"/>
          </a:xfrm>
        </p:grpSpPr>
        <p:pic>
          <p:nvPicPr>
            <p:cNvPr id="38917" name="Picture 5">
              <a:extLst>
                <a:ext uri="{FF2B5EF4-FFF2-40B4-BE49-F238E27FC236}">
                  <a16:creationId xmlns:a16="http://schemas.microsoft.com/office/drawing/2014/main" id="{1D8B0404-E718-0941-A831-9425CFC5A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1198"/>
              <a:ext cx="2400" cy="2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8" name="Rectangle 6">
              <a:extLst>
                <a:ext uri="{FF2B5EF4-FFF2-40B4-BE49-F238E27FC236}">
                  <a16:creationId xmlns:a16="http://schemas.microsoft.com/office/drawing/2014/main" id="{55F37B39-001D-DB4B-8376-565EC2C816F2}"/>
                </a:ext>
              </a:extLst>
            </p:cNvPr>
            <p:cNvSpPr>
              <a:spLocks noChangeArrowheads="1"/>
            </p:cNvSpPr>
            <p:nvPr/>
          </p:nvSpPr>
          <p:spPr bwMode="auto">
            <a:xfrm>
              <a:off x="2807" y="1033"/>
              <a:ext cx="2670" cy="142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19" name="Rectangle 7">
            <a:extLst>
              <a:ext uri="{FF2B5EF4-FFF2-40B4-BE49-F238E27FC236}">
                <a16:creationId xmlns:a16="http://schemas.microsoft.com/office/drawing/2014/main" id="{F2E827DB-0374-5B4A-9632-23A525CFD762}"/>
              </a:ext>
            </a:extLst>
          </p:cNvPr>
          <p:cNvSpPr>
            <a:spLocks noGrp="1" noChangeArrowheads="1"/>
          </p:cNvSpPr>
          <p:nvPr>
            <p:ph type="body" sz="half" idx="1"/>
          </p:nvPr>
        </p:nvSpPr>
        <p:spPr>
          <a:xfrm>
            <a:off x="2108200" y="1679575"/>
            <a:ext cx="7480300" cy="4648200"/>
          </a:xfrm>
        </p:spPr>
        <p:txBody>
          <a:bodyPr/>
          <a:lstStyle/>
          <a:p>
            <a:r>
              <a:rPr lang="en-US" altLang="en-US" sz="2400"/>
              <a:t>An anomaly causes a displacement of the state vector away from</a:t>
            </a:r>
          </a:p>
          <a:p>
            <a:r>
              <a:rPr lang="en-US" altLang="en-US" sz="2400"/>
              <a:t>The </a:t>
            </a:r>
            <a:r>
              <a:rPr lang="en-US" altLang="en-US" sz="2400">
                <a:solidFill>
                  <a:srgbClr val="0000FF"/>
                </a:solidFill>
              </a:rPr>
              <a:t>direction</a:t>
            </a:r>
            <a:r>
              <a:rPr lang="en-US" altLang="en-US" sz="2400"/>
              <a:t> of the displacement gives information about the nature of the anomaly</a:t>
            </a:r>
          </a:p>
          <a:p>
            <a:r>
              <a:rPr lang="en-US" altLang="en-US" sz="2400" b="1"/>
              <a:t>Intuition</a:t>
            </a:r>
            <a:r>
              <a:rPr lang="en-US" altLang="en-US" sz="2400"/>
              <a:t>: find the hypothesis that </a:t>
            </a:r>
            <a:r>
              <a:rPr lang="en-US" altLang="en-US" sz="2400">
                <a:solidFill>
                  <a:srgbClr val="0000FF"/>
                </a:solidFill>
              </a:rPr>
              <a:t>best describes</a:t>
            </a:r>
            <a:r>
              <a:rPr lang="en-US" altLang="en-US" sz="2400"/>
              <a:t> a detected anomaly</a:t>
            </a:r>
          </a:p>
          <a:p>
            <a:pPr>
              <a:buFontTx/>
              <a:buNone/>
            </a:pPr>
            <a:endParaRPr lang="en-US" altLang="en-US" sz="2400"/>
          </a:p>
        </p:txBody>
      </p:sp>
      <p:sp>
        <p:nvSpPr>
          <p:cNvPr id="38920" name="Rectangle 8">
            <a:extLst>
              <a:ext uri="{FF2B5EF4-FFF2-40B4-BE49-F238E27FC236}">
                <a16:creationId xmlns:a16="http://schemas.microsoft.com/office/drawing/2014/main" id="{2F8C6C41-C734-6447-A8CC-A2C20EA5EB34}"/>
              </a:ext>
            </a:extLst>
          </p:cNvPr>
          <p:cNvSpPr>
            <a:spLocks noChangeArrowheads="1"/>
          </p:cNvSpPr>
          <p:nvPr/>
        </p:nvSpPr>
        <p:spPr bwMode="auto">
          <a:xfrm>
            <a:off x="2667001" y="4551364"/>
            <a:ext cx="36099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4"/>
            <a:r>
              <a:rPr lang="en-US" altLang="en-US" sz="2000">
                <a:solidFill>
                  <a:srgbClr val="008000"/>
                </a:solidFill>
              </a:rPr>
              <a:t>Select the OD flow that accounts for maximum residual traffic  </a:t>
            </a:r>
          </a:p>
        </p:txBody>
      </p:sp>
      <p:sp>
        <p:nvSpPr>
          <p:cNvPr id="38921" name="AutoShape 9">
            <a:extLst>
              <a:ext uri="{FF2B5EF4-FFF2-40B4-BE49-F238E27FC236}">
                <a16:creationId xmlns:a16="http://schemas.microsoft.com/office/drawing/2014/main" id="{E2ED2D88-410F-8144-B4C7-E446A859DD35}"/>
              </a:ext>
            </a:extLst>
          </p:cNvPr>
          <p:cNvSpPr>
            <a:spLocks/>
          </p:cNvSpPr>
          <p:nvPr/>
        </p:nvSpPr>
        <p:spPr bwMode="auto">
          <a:xfrm>
            <a:off x="8112126" y="4325938"/>
            <a:ext cx="334963" cy="1147762"/>
          </a:xfrm>
          <a:prstGeom prst="leftBrace">
            <a:avLst>
              <a:gd name="adj1" fmla="val 28554"/>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008000"/>
              </a:solidFill>
              <a:latin typeface="Comic Sans MS" panose="030F0902030302020204" pitchFamily="66" charset="0"/>
            </a:endParaRPr>
          </a:p>
        </p:txBody>
      </p:sp>
      <p:sp>
        <p:nvSpPr>
          <p:cNvPr id="38922" name="Line 10">
            <a:extLst>
              <a:ext uri="{FF2B5EF4-FFF2-40B4-BE49-F238E27FC236}">
                <a16:creationId xmlns:a16="http://schemas.microsoft.com/office/drawing/2014/main" id="{B16A38C1-E4BC-654D-9692-BD52C51F873A}"/>
              </a:ext>
            </a:extLst>
          </p:cNvPr>
          <p:cNvSpPr>
            <a:spLocks noChangeShapeType="1"/>
          </p:cNvSpPr>
          <p:nvPr/>
        </p:nvSpPr>
        <p:spPr bwMode="auto">
          <a:xfrm flipV="1">
            <a:off x="6211889" y="4862514"/>
            <a:ext cx="1698625" cy="115887"/>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32489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A5B630D0-690A-8944-9A0C-39A9561F01A1}"/>
              </a:ext>
            </a:extLst>
          </p:cNvPr>
          <p:cNvSpPr>
            <a:spLocks noGrp="1"/>
          </p:cNvSpPr>
          <p:nvPr>
            <p:ph type="sldNum" sz="quarter" idx="12"/>
          </p:nvPr>
        </p:nvSpPr>
        <p:spPr/>
        <p:txBody>
          <a:bodyPr/>
          <a:lstStyle/>
          <a:p>
            <a:fld id="{545405D2-7619-1446-B141-84C7BABE6E8C}" type="slidenum">
              <a:rPr lang="en-US" altLang="en-US"/>
              <a:pPr/>
              <a:t>45</a:t>
            </a:fld>
            <a:endParaRPr lang="en-US" altLang="en-US"/>
          </a:p>
        </p:txBody>
      </p:sp>
      <p:sp>
        <p:nvSpPr>
          <p:cNvPr id="40962" name="Rectangle 2">
            <a:extLst>
              <a:ext uri="{FF2B5EF4-FFF2-40B4-BE49-F238E27FC236}">
                <a16:creationId xmlns:a16="http://schemas.microsoft.com/office/drawing/2014/main" id="{19B05F38-B302-D843-A922-8E7C495814DB}"/>
              </a:ext>
            </a:extLst>
          </p:cNvPr>
          <p:cNvSpPr>
            <a:spLocks noGrp="1" noChangeArrowheads="1"/>
          </p:cNvSpPr>
          <p:nvPr>
            <p:ph type="title"/>
          </p:nvPr>
        </p:nvSpPr>
        <p:spPr/>
        <p:txBody>
          <a:bodyPr/>
          <a:lstStyle/>
          <a:p>
            <a:r>
              <a:rPr lang="en-US" altLang="en-US"/>
              <a:t>Identification: Hypothesis Testing</a:t>
            </a:r>
          </a:p>
        </p:txBody>
      </p:sp>
      <p:sp>
        <p:nvSpPr>
          <p:cNvPr id="40963" name="Rectangle 3">
            <a:extLst>
              <a:ext uri="{FF2B5EF4-FFF2-40B4-BE49-F238E27FC236}">
                <a16:creationId xmlns:a16="http://schemas.microsoft.com/office/drawing/2014/main" id="{FB351F91-77C5-2C44-B3B1-5E302010CBED}"/>
              </a:ext>
            </a:extLst>
          </p:cNvPr>
          <p:cNvSpPr>
            <a:spLocks noGrp="1" noChangeArrowheads="1"/>
          </p:cNvSpPr>
          <p:nvPr>
            <p:ph type="body" idx="1"/>
          </p:nvPr>
        </p:nvSpPr>
        <p:spPr/>
        <p:txBody>
          <a:bodyPr/>
          <a:lstStyle/>
          <a:p>
            <a:r>
              <a:rPr lang="en-US" altLang="en-US"/>
              <a:t>Denote the set of all anomalies</a:t>
            </a:r>
          </a:p>
          <a:p>
            <a:endParaRPr lang="en-US" altLang="en-US"/>
          </a:p>
          <a:p>
            <a:r>
              <a:rPr lang="en-US" altLang="en-US"/>
              <a:t>Each anomaly      adds traffic in some way</a:t>
            </a:r>
          </a:p>
          <a:p>
            <a:r>
              <a:rPr lang="en-US" altLang="en-US"/>
              <a:t>So in the presence of anomaly     :</a:t>
            </a:r>
          </a:p>
          <a:p>
            <a:endParaRPr lang="en-US" altLang="en-US"/>
          </a:p>
          <a:p>
            <a:endParaRPr lang="en-US" altLang="en-US"/>
          </a:p>
          <a:p>
            <a:r>
              <a:rPr lang="en-US" altLang="en-US"/>
              <a:t>And the best estimate of       is found by minimizing the distance to     in the direction of the anomaly</a:t>
            </a:r>
          </a:p>
          <a:p>
            <a:endParaRPr lang="en-US" altLang="en-US"/>
          </a:p>
        </p:txBody>
      </p:sp>
      <p:pic>
        <p:nvPicPr>
          <p:cNvPr id="40964" name="Picture 4">
            <a:extLst>
              <a:ext uri="{FF2B5EF4-FFF2-40B4-BE49-F238E27FC236}">
                <a16:creationId xmlns:a16="http://schemas.microsoft.com/office/drawing/2014/main" id="{48ABA4CA-5D2B-7E48-858F-B69C4C34E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943" b="17294"/>
          <a:stretch>
            <a:fillRect/>
          </a:stretch>
        </p:blipFill>
        <p:spPr bwMode="auto">
          <a:xfrm>
            <a:off x="3654425" y="2052638"/>
            <a:ext cx="3113088"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5" name="Picture 5">
            <a:extLst>
              <a:ext uri="{FF2B5EF4-FFF2-40B4-BE49-F238E27FC236}">
                <a16:creationId xmlns:a16="http://schemas.microsoft.com/office/drawing/2014/main" id="{D5C2641E-2E42-0643-8EDF-DCE27C38B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642" t="19589" r="10321" b="19589"/>
          <a:stretch>
            <a:fillRect/>
          </a:stretch>
        </p:blipFill>
        <p:spPr bwMode="auto">
          <a:xfrm>
            <a:off x="4724401" y="2590800"/>
            <a:ext cx="49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6" name="Picture 6">
            <a:extLst>
              <a:ext uri="{FF2B5EF4-FFF2-40B4-BE49-F238E27FC236}">
                <a16:creationId xmlns:a16="http://schemas.microsoft.com/office/drawing/2014/main" id="{FB369FC0-B81F-F14E-8152-115195430C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1293" r="16550" b="11293"/>
          <a:stretch>
            <a:fillRect/>
          </a:stretch>
        </p:blipFill>
        <p:spPr bwMode="auto">
          <a:xfrm>
            <a:off x="9183688" y="2557464"/>
            <a:ext cx="417512"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7" name="Picture 7">
            <a:extLst>
              <a:ext uri="{FF2B5EF4-FFF2-40B4-BE49-F238E27FC236}">
                <a16:creationId xmlns:a16="http://schemas.microsoft.com/office/drawing/2014/main" id="{2B521390-C22F-DF44-92CE-3DC2EB502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642" t="19589" r="10321" b="19589"/>
          <a:stretch>
            <a:fillRect/>
          </a:stretch>
        </p:blipFill>
        <p:spPr bwMode="auto">
          <a:xfrm>
            <a:off x="7610476" y="3006725"/>
            <a:ext cx="49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8" name="Picture 8">
            <a:extLst>
              <a:ext uri="{FF2B5EF4-FFF2-40B4-BE49-F238E27FC236}">
                <a16:creationId xmlns:a16="http://schemas.microsoft.com/office/drawing/2014/main" id="{27E2D051-EC6D-B942-BEFC-67BF988EE4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9433" t="20003" r="4716" b="20003"/>
          <a:stretch>
            <a:fillRect/>
          </a:stretch>
        </p:blipFill>
        <p:spPr bwMode="auto">
          <a:xfrm>
            <a:off x="3897314" y="3873500"/>
            <a:ext cx="28479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9" name="Picture 9">
            <a:extLst>
              <a:ext uri="{FF2B5EF4-FFF2-40B4-BE49-F238E27FC236}">
                <a16:creationId xmlns:a16="http://schemas.microsoft.com/office/drawing/2014/main" id="{E8F495AB-6A12-5441-97D7-C1FDFDDBDD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0667" t="22066" r="10667" b="11034"/>
          <a:stretch>
            <a:fillRect/>
          </a:stretch>
        </p:blipFill>
        <p:spPr bwMode="auto">
          <a:xfrm>
            <a:off x="6364288" y="4711700"/>
            <a:ext cx="56991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70" name="Picture 10">
            <a:extLst>
              <a:ext uri="{FF2B5EF4-FFF2-40B4-BE49-F238E27FC236}">
                <a16:creationId xmlns:a16="http://schemas.microsoft.com/office/drawing/2014/main" id="{9B9D6FC6-06EB-2248-8CB0-D2D793FDA2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4010" t="21324" r="24010" b="21324"/>
          <a:stretch>
            <a:fillRect/>
          </a:stretch>
        </p:blipFill>
        <p:spPr bwMode="auto">
          <a:xfrm>
            <a:off x="6621464" y="5105401"/>
            <a:ext cx="31273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453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a:extLst>
              <a:ext uri="{FF2B5EF4-FFF2-40B4-BE49-F238E27FC236}">
                <a16:creationId xmlns:a16="http://schemas.microsoft.com/office/drawing/2014/main" id="{885D1712-1DDB-2C40-A01A-B5CE2438A79D}"/>
              </a:ext>
            </a:extLst>
          </p:cNvPr>
          <p:cNvSpPr>
            <a:spLocks noGrp="1"/>
          </p:cNvSpPr>
          <p:nvPr>
            <p:ph type="sldNum" sz="quarter" idx="12"/>
          </p:nvPr>
        </p:nvSpPr>
        <p:spPr/>
        <p:txBody>
          <a:bodyPr/>
          <a:lstStyle/>
          <a:p>
            <a:fld id="{EEDADF4B-8599-B94A-857D-079EDACFB535}" type="slidenum">
              <a:rPr lang="en-US" altLang="en-US"/>
              <a:pPr/>
              <a:t>46</a:t>
            </a:fld>
            <a:endParaRPr lang="en-US" altLang="en-US"/>
          </a:p>
        </p:txBody>
      </p:sp>
      <p:sp>
        <p:nvSpPr>
          <p:cNvPr id="43010" name="Rectangle 2">
            <a:extLst>
              <a:ext uri="{FF2B5EF4-FFF2-40B4-BE49-F238E27FC236}">
                <a16:creationId xmlns:a16="http://schemas.microsoft.com/office/drawing/2014/main" id="{085788DB-3D54-D145-ADC5-A05E0F98E7F8}"/>
              </a:ext>
            </a:extLst>
          </p:cNvPr>
          <p:cNvSpPr>
            <a:spLocks noGrp="1" noChangeArrowheads="1"/>
          </p:cNvSpPr>
          <p:nvPr>
            <p:ph type="title"/>
          </p:nvPr>
        </p:nvSpPr>
        <p:spPr/>
        <p:txBody>
          <a:bodyPr/>
          <a:lstStyle/>
          <a:p>
            <a:r>
              <a:rPr lang="en-US" altLang="en-US"/>
              <a:t>A Geometric Illustration 	</a:t>
            </a:r>
          </a:p>
        </p:txBody>
      </p:sp>
      <p:grpSp>
        <p:nvGrpSpPr>
          <p:cNvPr id="43011" name="Group 3">
            <a:extLst>
              <a:ext uri="{FF2B5EF4-FFF2-40B4-BE49-F238E27FC236}">
                <a16:creationId xmlns:a16="http://schemas.microsoft.com/office/drawing/2014/main" id="{6FB79A7D-6CCE-1E4B-B325-F0AC6818271D}"/>
              </a:ext>
            </a:extLst>
          </p:cNvPr>
          <p:cNvGrpSpPr>
            <a:grpSpLocks/>
          </p:cNvGrpSpPr>
          <p:nvPr/>
        </p:nvGrpSpPr>
        <p:grpSpPr bwMode="auto">
          <a:xfrm>
            <a:off x="6834189" y="1576388"/>
            <a:ext cx="2770187" cy="3854450"/>
            <a:chOff x="3345" y="993"/>
            <a:chExt cx="1160" cy="1918"/>
          </a:xfrm>
        </p:grpSpPr>
        <p:sp>
          <p:nvSpPr>
            <p:cNvPr id="43012" name="Line 4">
              <a:extLst>
                <a:ext uri="{FF2B5EF4-FFF2-40B4-BE49-F238E27FC236}">
                  <a16:creationId xmlns:a16="http://schemas.microsoft.com/office/drawing/2014/main" id="{1C116431-901D-1441-A694-95FC1FA8CA96}"/>
                </a:ext>
              </a:extLst>
            </p:cNvPr>
            <p:cNvSpPr>
              <a:spLocks noChangeShapeType="1"/>
            </p:cNvSpPr>
            <p:nvPr/>
          </p:nvSpPr>
          <p:spPr bwMode="auto">
            <a:xfrm>
              <a:off x="3345" y="2214"/>
              <a:ext cx="1160" cy="6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Line 5">
              <a:extLst>
                <a:ext uri="{FF2B5EF4-FFF2-40B4-BE49-F238E27FC236}">
                  <a16:creationId xmlns:a16="http://schemas.microsoft.com/office/drawing/2014/main" id="{7BF098AB-5DF3-5A49-BABC-413499DA7933}"/>
                </a:ext>
              </a:extLst>
            </p:cNvPr>
            <p:cNvSpPr>
              <a:spLocks noChangeShapeType="1"/>
            </p:cNvSpPr>
            <p:nvPr/>
          </p:nvSpPr>
          <p:spPr bwMode="auto">
            <a:xfrm>
              <a:off x="4505" y="1690"/>
              <a:ext cx="0" cy="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 name="Line 6">
              <a:extLst>
                <a:ext uri="{FF2B5EF4-FFF2-40B4-BE49-F238E27FC236}">
                  <a16:creationId xmlns:a16="http://schemas.microsoft.com/office/drawing/2014/main" id="{16288DA6-CD90-604C-8C88-9F8E1C77A6E5}"/>
                </a:ext>
              </a:extLst>
            </p:cNvPr>
            <p:cNvSpPr>
              <a:spLocks noChangeShapeType="1"/>
            </p:cNvSpPr>
            <p:nvPr/>
          </p:nvSpPr>
          <p:spPr bwMode="auto">
            <a:xfrm>
              <a:off x="3345" y="993"/>
              <a:ext cx="1160" cy="6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 name="Line 7">
              <a:extLst>
                <a:ext uri="{FF2B5EF4-FFF2-40B4-BE49-F238E27FC236}">
                  <a16:creationId xmlns:a16="http://schemas.microsoft.com/office/drawing/2014/main" id="{443D8D13-36E2-6544-B96D-36D23AC48783}"/>
                </a:ext>
              </a:extLst>
            </p:cNvPr>
            <p:cNvSpPr>
              <a:spLocks noChangeShapeType="1"/>
            </p:cNvSpPr>
            <p:nvPr/>
          </p:nvSpPr>
          <p:spPr bwMode="auto">
            <a:xfrm>
              <a:off x="3345" y="993"/>
              <a:ext cx="0" cy="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16" name="Line 8">
            <a:extLst>
              <a:ext uri="{FF2B5EF4-FFF2-40B4-BE49-F238E27FC236}">
                <a16:creationId xmlns:a16="http://schemas.microsoft.com/office/drawing/2014/main" id="{DFE8322F-BC1C-4C4D-A5C6-EADC235E0A49}"/>
              </a:ext>
            </a:extLst>
          </p:cNvPr>
          <p:cNvSpPr>
            <a:spLocks noChangeShapeType="1"/>
          </p:cNvSpPr>
          <p:nvPr/>
        </p:nvSpPr>
        <p:spPr bwMode="auto">
          <a:xfrm flipV="1">
            <a:off x="4278314" y="3736976"/>
            <a:ext cx="3175" cy="231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 name="Line 9">
            <a:extLst>
              <a:ext uri="{FF2B5EF4-FFF2-40B4-BE49-F238E27FC236}">
                <a16:creationId xmlns:a16="http://schemas.microsoft.com/office/drawing/2014/main" id="{2EA484EB-3812-4E41-B37F-E81B17437B6C}"/>
              </a:ext>
            </a:extLst>
          </p:cNvPr>
          <p:cNvSpPr>
            <a:spLocks noChangeShapeType="1"/>
          </p:cNvSpPr>
          <p:nvPr/>
        </p:nvSpPr>
        <p:spPr bwMode="auto">
          <a:xfrm flipV="1">
            <a:off x="4276726" y="3740150"/>
            <a:ext cx="2317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 name="Line 10">
            <a:extLst>
              <a:ext uri="{FF2B5EF4-FFF2-40B4-BE49-F238E27FC236}">
                <a16:creationId xmlns:a16="http://schemas.microsoft.com/office/drawing/2014/main" id="{182326C9-ABF2-8847-AE8C-181C5C7E1727}"/>
              </a:ext>
            </a:extLst>
          </p:cNvPr>
          <p:cNvSpPr>
            <a:spLocks noChangeShapeType="1"/>
          </p:cNvSpPr>
          <p:nvPr/>
        </p:nvSpPr>
        <p:spPr bwMode="auto">
          <a:xfrm>
            <a:off x="2103438" y="3971925"/>
            <a:ext cx="645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Line 11">
            <a:extLst>
              <a:ext uri="{FF2B5EF4-FFF2-40B4-BE49-F238E27FC236}">
                <a16:creationId xmlns:a16="http://schemas.microsoft.com/office/drawing/2014/main" id="{AED30878-089B-B542-AE78-6F650EA181AA}"/>
              </a:ext>
            </a:extLst>
          </p:cNvPr>
          <p:cNvSpPr>
            <a:spLocks noChangeShapeType="1"/>
          </p:cNvSpPr>
          <p:nvPr/>
        </p:nvSpPr>
        <p:spPr bwMode="auto">
          <a:xfrm>
            <a:off x="9618664" y="3971925"/>
            <a:ext cx="6746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Oval 12">
            <a:extLst>
              <a:ext uri="{FF2B5EF4-FFF2-40B4-BE49-F238E27FC236}">
                <a16:creationId xmlns:a16="http://schemas.microsoft.com/office/drawing/2014/main" id="{39042523-1BAB-FA40-BF2B-BF6ED7F0501E}"/>
              </a:ext>
            </a:extLst>
          </p:cNvPr>
          <p:cNvSpPr>
            <a:spLocks noChangeArrowheads="1"/>
          </p:cNvSpPr>
          <p:nvPr/>
        </p:nvSpPr>
        <p:spPr bwMode="auto">
          <a:xfrm>
            <a:off x="3698876" y="2322514"/>
            <a:ext cx="73025" cy="7302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1" name="Line 13">
            <a:extLst>
              <a:ext uri="{FF2B5EF4-FFF2-40B4-BE49-F238E27FC236}">
                <a16:creationId xmlns:a16="http://schemas.microsoft.com/office/drawing/2014/main" id="{E618928E-1CAB-5E42-A41D-F484080F0FE6}"/>
              </a:ext>
            </a:extLst>
          </p:cNvPr>
          <p:cNvSpPr>
            <a:spLocks noChangeShapeType="1"/>
          </p:cNvSpPr>
          <p:nvPr/>
        </p:nvSpPr>
        <p:spPr bwMode="auto">
          <a:xfrm>
            <a:off x="3771900" y="2382839"/>
            <a:ext cx="1905000" cy="137953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14">
            <a:extLst>
              <a:ext uri="{FF2B5EF4-FFF2-40B4-BE49-F238E27FC236}">
                <a16:creationId xmlns:a16="http://schemas.microsoft.com/office/drawing/2014/main" id="{1E722EE8-A523-4941-A074-294A9C94521F}"/>
              </a:ext>
            </a:extLst>
          </p:cNvPr>
          <p:cNvSpPr>
            <a:spLocks noChangeShapeType="1"/>
          </p:cNvSpPr>
          <p:nvPr/>
        </p:nvSpPr>
        <p:spPr bwMode="auto">
          <a:xfrm flipV="1">
            <a:off x="4506913" y="2908301"/>
            <a:ext cx="0" cy="1063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Line 15">
            <a:extLst>
              <a:ext uri="{FF2B5EF4-FFF2-40B4-BE49-F238E27FC236}">
                <a16:creationId xmlns:a16="http://schemas.microsoft.com/office/drawing/2014/main" id="{5F87125D-C76B-AE47-9654-A3DCF7B09020}"/>
              </a:ext>
            </a:extLst>
          </p:cNvPr>
          <p:cNvSpPr>
            <a:spLocks noChangeShapeType="1"/>
          </p:cNvSpPr>
          <p:nvPr/>
        </p:nvSpPr>
        <p:spPr bwMode="auto">
          <a:xfrm>
            <a:off x="4672013" y="3038476"/>
            <a:ext cx="4762"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16">
            <a:extLst>
              <a:ext uri="{FF2B5EF4-FFF2-40B4-BE49-F238E27FC236}">
                <a16:creationId xmlns:a16="http://schemas.microsoft.com/office/drawing/2014/main" id="{4E3BD876-3FBC-4C4F-BEB8-F7061DA9CA45}"/>
              </a:ext>
            </a:extLst>
          </p:cNvPr>
          <p:cNvSpPr>
            <a:spLocks noChangeShapeType="1"/>
          </p:cNvSpPr>
          <p:nvPr/>
        </p:nvSpPr>
        <p:spPr bwMode="auto">
          <a:xfrm flipH="1" flipV="1">
            <a:off x="4505325" y="3119439"/>
            <a:ext cx="171450" cy="12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Oval 17">
            <a:extLst>
              <a:ext uri="{FF2B5EF4-FFF2-40B4-BE49-F238E27FC236}">
                <a16:creationId xmlns:a16="http://schemas.microsoft.com/office/drawing/2014/main" id="{D2143437-ACEF-5E4F-9A69-1D526C2A5263}"/>
              </a:ext>
            </a:extLst>
          </p:cNvPr>
          <p:cNvSpPr>
            <a:spLocks noChangeArrowheads="1"/>
          </p:cNvSpPr>
          <p:nvPr/>
        </p:nvSpPr>
        <p:spPr bwMode="auto">
          <a:xfrm>
            <a:off x="4473576" y="2868614"/>
            <a:ext cx="73025" cy="7302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3026" name="Picture 18">
            <a:extLst>
              <a:ext uri="{FF2B5EF4-FFF2-40B4-BE49-F238E27FC236}">
                <a16:creationId xmlns:a16="http://schemas.microsoft.com/office/drawing/2014/main" id="{1A81A189-8281-3641-8C4F-98ACA65AA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667" t="33099" r="42673" b="11034"/>
          <a:stretch>
            <a:fillRect/>
          </a:stretch>
        </p:blipFill>
        <p:spPr bwMode="auto">
          <a:xfrm>
            <a:off x="3744914" y="1952625"/>
            <a:ext cx="27463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3027" name="Group 19">
            <a:extLst>
              <a:ext uri="{FF2B5EF4-FFF2-40B4-BE49-F238E27FC236}">
                <a16:creationId xmlns:a16="http://schemas.microsoft.com/office/drawing/2014/main" id="{51937709-10A0-FF40-8A2A-F1C90FDFE1CC}"/>
              </a:ext>
            </a:extLst>
          </p:cNvPr>
          <p:cNvGrpSpPr>
            <a:grpSpLocks/>
          </p:cNvGrpSpPr>
          <p:nvPr/>
        </p:nvGrpSpPr>
        <p:grpSpPr bwMode="auto">
          <a:xfrm>
            <a:off x="5383214" y="3141664"/>
            <a:ext cx="1108075" cy="433387"/>
            <a:chOff x="2407" y="2003"/>
            <a:chExt cx="698" cy="273"/>
          </a:xfrm>
        </p:grpSpPr>
        <p:pic>
          <p:nvPicPr>
            <p:cNvPr id="43028" name="Picture 20">
              <a:extLst>
                <a:ext uri="{FF2B5EF4-FFF2-40B4-BE49-F238E27FC236}">
                  <a16:creationId xmlns:a16="http://schemas.microsoft.com/office/drawing/2014/main" id="{7906A29F-FEDC-9C4B-91B1-722E91A93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572" t="11705" r="12859" b="11705"/>
            <a:stretch>
              <a:fillRect/>
            </a:stretch>
          </p:blipFill>
          <p:spPr bwMode="auto">
            <a:xfrm>
              <a:off x="2722" y="2003"/>
              <a:ext cx="38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29" name="Picture 21">
              <a:extLst>
                <a:ext uri="{FF2B5EF4-FFF2-40B4-BE49-F238E27FC236}">
                  <a16:creationId xmlns:a16="http://schemas.microsoft.com/office/drawing/2014/main" id="{EF09E59A-AEF7-3B4D-AD44-97CC79BD3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667" t="33099" r="42673" b="11034"/>
            <a:stretch>
              <a:fillRect/>
            </a:stretch>
          </p:blipFill>
          <p:spPr bwMode="auto">
            <a:xfrm>
              <a:off x="2407" y="2046"/>
              <a:ext cx="17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30" name="Line 22">
              <a:extLst>
                <a:ext uri="{FF2B5EF4-FFF2-40B4-BE49-F238E27FC236}">
                  <a16:creationId xmlns:a16="http://schemas.microsoft.com/office/drawing/2014/main" id="{6CB37E1B-3E1D-9B4A-A505-D28D2BE3E42B}"/>
                </a:ext>
              </a:extLst>
            </p:cNvPr>
            <p:cNvSpPr>
              <a:spLocks noChangeShapeType="1"/>
            </p:cNvSpPr>
            <p:nvPr/>
          </p:nvSpPr>
          <p:spPr bwMode="auto">
            <a:xfrm>
              <a:off x="2600" y="212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31" name="Oval 23">
            <a:extLst>
              <a:ext uri="{FF2B5EF4-FFF2-40B4-BE49-F238E27FC236}">
                <a16:creationId xmlns:a16="http://schemas.microsoft.com/office/drawing/2014/main" id="{015B1DD2-39EB-E74F-B90D-894AE082721C}"/>
              </a:ext>
            </a:extLst>
          </p:cNvPr>
          <p:cNvSpPr>
            <a:spLocks noChangeArrowheads="1"/>
          </p:cNvSpPr>
          <p:nvPr/>
        </p:nvSpPr>
        <p:spPr bwMode="auto">
          <a:xfrm>
            <a:off x="8575676" y="3935414"/>
            <a:ext cx="73025" cy="7302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2" name="Line 24">
            <a:extLst>
              <a:ext uri="{FF2B5EF4-FFF2-40B4-BE49-F238E27FC236}">
                <a16:creationId xmlns:a16="http://schemas.microsoft.com/office/drawing/2014/main" id="{2B0473AB-F945-6542-A6DD-0D88075BE72D}"/>
              </a:ext>
            </a:extLst>
          </p:cNvPr>
          <p:cNvSpPr>
            <a:spLocks noChangeShapeType="1"/>
          </p:cNvSpPr>
          <p:nvPr/>
        </p:nvSpPr>
        <p:spPr bwMode="auto">
          <a:xfrm>
            <a:off x="7061200" y="2133600"/>
            <a:ext cx="2362200" cy="12319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3033" name="Picture 25">
            <a:extLst>
              <a:ext uri="{FF2B5EF4-FFF2-40B4-BE49-F238E27FC236}">
                <a16:creationId xmlns:a16="http://schemas.microsoft.com/office/drawing/2014/main" id="{6D441ACB-F483-1440-AF90-715F5F572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7145" r="4529" b="17145"/>
          <a:stretch>
            <a:fillRect/>
          </a:stretch>
        </p:blipFill>
        <p:spPr bwMode="auto">
          <a:xfrm>
            <a:off x="8312151" y="2165351"/>
            <a:ext cx="13557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34" name="Line 26">
            <a:extLst>
              <a:ext uri="{FF2B5EF4-FFF2-40B4-BE49-F238E27FC236}">
                <a16:creationId xmlns:a16="http://schemas.microsoft.com/office/drawing/2014/main" id="{60FAEE7C-9699-8945-896D-51EAC549F133}"/>
              </a:ext>
            </a:extLst>
          </p:cNvPr>
          <p:cNvSpPr>
            <a:spLocks noChangeShapeType="1"/>
          </p:cNvSpPr>
          <p:nvPr/>
        </p:nvSpPr>
        <p:spPr bwMode="auto">
          <a:xfrm flipV="1">
            <a:off x="8610600" y="3162300"/>
            <a:ext cx="393700" cy="78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5" name="Line 27">
            <a:extLst>
              <a:ext uri="{FF2B5EF4-FFF2-40B4-BE49-F238E27FC236}">
                <a16:creationId xmlns:a16="http://schemas.microsoft.com/office/drawing/2014/main" id="{A75122F1-14A8-9E49-93C6-C0EF2256ECB0}"/>
              </a:ext>
            </a:extLst>
          </p:cNvPr>
          <p:cNvSpPr>
            <a:spLocks noChangeShapeType="1"/>
          </p:cNvSpPr>
          <p:nvPr/>
        </p:nvSpPr>
        <p:spPr bwMode="auto">
          <a:xfrm flipH="1">
            <a:off x="8756650" y="3060700"/>
            <a:ext cx="7620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6" name="Line 28">
            <a:extLst>
              <a:ext uri="{FF2B5EF4-FFF2-40B4-BE49-F238E27FC236}">
                <a16:creationId xmlns:a16="http://schemas.microsoft.com/office/drawing/2014/main" id="{D09AAD16-1BC4-A441-AF4C-05FCC1C19C34}"/>
              </a:ext>
            </a:extLst>
          </p:cNvPr>
          <p:cNvSpPr>
            <a:spLocks noChangeShapeType="1"/>
          </p:cNvSpPr>
          <p:nvPr/>
        </p:nvSpPr>
        <p:spPr bwMode="auto">
          <a:xfrm>
            <a:off x="8750300" y="3219450"/>
            <a:ext cx="171450" cy="88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7" name="Text Box 29">
            <a:extLst>
              <a:ext uri="{FF2B5EF4-FFF2-40B4-BE49-F238E27FC236}">
                <a16:creationId xmlns:a16="http://schemas.microsoft.com/office/drawing/2014/main" id="{62B5DF1E-B902-3F40-A705-ED8DACE6B8F8}"/>
              </a:ext>
            </a:extLst>
          </p:cNvPr>
          <p:cNvSpPr txBox="1">
            <a:spLocks noChangeArrowheads="1"/>
          </p:cNvSpPr>
          <p:nvPr/>
        </p:nvSpPr>
        <p:spPr bwMode="auto">
          <a:xfrm>
            <a:off x="1978026" y="4049713"/>
            <a:ext cx="116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0000"/>
                </a:solidFill>
              </a:rPr>
              <a:t>Normal</a:t>
            </a:r>
          </a:p>
          <a:p>
            <a:r>
              <a:rPr lang="en-US" altLang="en-US" sz="2000">
                <a:solidFill>
                  <a:srgbClr val="000000"/>
                </a:solidFill>
              </a:rPr>
              <a:t>Subspace</a:t>
            </a:r>
          </a:p>
        </p:txBody>
      </p:sp>
      <p:pic>
        <p:nvPicPr>
          <p:cNvPr id="43038" name="Picture 30">
            <a:extLst>
              <a:ext uri="{FF2B5EF4-FFF2-40B4-BE49-F238E27FC236}">
                <a16:creationId xmlns:a16="http://schemas.microsoft.com/office/drawing/2014/main" id="{5BC3D32A-4FC3-6143-94DA-51DFAAC2F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4010" t="21324" r="24010" b="21324"/>
          <a:stretch>
            <a:fillRect/>
          </a:stretch>
        </p:blipFill>
        <p:spPr bwMode="auto">
          <a:xfrm>
            <a:off x="3324225" y="4314826"/>
            <a:ext cx="312738"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39" name="Picture 31">
            <a:extLst>
              <a:ext uri="{FF2B5EF4-FFF2-40B4-BE49-F238E27FC236}">
                <a16:creationId xmlns:a16="http://schemas.microsoft.com/office/drawing/2014/main" id="{7A0ED858-954D-694E-8A8A-BD21184192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5943" r="25943" b="19600"/>
          <a:stretch>
            <a:fillRect/>
          </a:stretch>
        </p:blipFill>
        <p:spPr bwMode="auto">
          <a:xfrm>
            <a:off x="9164639" y="4505326"/>
            <a:ext cx="2444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40" name="Oval 32">
            <a:extLst>
              <a:ext uri="{FF2B5EF4-FFF2-40B4-BE49-F238E27FC236}">
                <a16:creationId xmlns:a16="http://schemas.microsoft.com/office/drawing/2014/main" id="{261EEBD3-3C8A-6941-AF34-AECE8E886779}"/>
              </a:ext>
            </a:extLst>
          </p:cNvPr>
          <p:cNvSpPr>
            <a:spLocks noChangeArrowheads="1"/>
          </p:cNvSpPr>
          <p:nvPr/>
        </p:nvSpPr>
        <p:spPr bwMode="auto">
          <a:xfrm>
            <a:off x="8975726" y="3114676"/>
            <a:ext cx="73025" cy="7302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1" name="Oval 33">
            <a:extLst>
              <a:ext uri="{FF2B5EF4-FFF2-40B4-BE49-F238E27FC236}">
                <a16:creationId xmlns:a16="http://schemas.microsoft.com/office/drawing/2014/main" id="{94FF6EE3-AE51-B54F-B1D9-A9BF5FEB1655}"/>
              </a:ext>
            </a:extLst>
          </p:cNvPr>
          <p:cNvSpPr>
            <a:spLocks noChangeArrowheads="1"/>
          </p:cNvSpPr>
          <p:nvPr/>
        </p:nvSpPr>
        <p:spPr bwMode="auto">
          <a:xfrm>
            <a:off x="7362826" y="2274889"/>
            <a:ext cx="73025" cy="7302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3042" name="Picture 34">
            <a:extLst>
              <a:ext uri="{FF2B5EF4-FFF2-40B4-BE49-F238E27FC236}">
                <a16:creationId xmlns:a16="http://schemas.microsoft.com/office/drawing/2014/main" id="{353C163D-C4FA-DA49-93D6-0A052BFBCC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11705" b="11705"/>
          <a:stretch>
            <a:fillRect/>
          </a:stretch>
        </p:blipFill>
        <p:spPr bwMode="auto">
          <a:xfrm>
            <a:off x="7424739" y="1824038"/>
            <a:ext cx="369887"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43" name="Picture 35">
            <a:extLst>
              <a:ext uri="{FF2B5EF4-FFF2-40B4-BE49-F238E27FC236}">
                <a16:creationId xmlns:a16="http://schemas.microsoft.com/office/drawing/2014/main" id="{BBA6C93F-FF20-F84A-A25A-D234855B59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11034" r="10104" b="11034"/>
          <a:stretch>
            <a:fillRect/>
          </a:stretch>
        </p:blipFill>
        <p:spPr bwMode="auto">
          <a:xfrm>
            <a:off x="4505326" y="2376489"/>
            <a:ext cx="6080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44" name="Picture 36">
            <a:extLst>
              <a:ext uri="{FF2B5EF4-FFF2-40B4-BE49-F238E27FC236}">
                <a16:creationId xmlns:a16="http://schemas.microsoft.com/office/drawing/2014/main" id="{1F0F26C3-F226-B040-91A1-129AB60C2395}"/>
              </a:ext>
            </a:extLst>
          </p:cNvPr>
          <p:cNvPicPr>
            <a:picLocks noChangeAspect="1" noChangeArrowheads="1"/>
          </p:cNvPicPr>
          <p:nvPr>
            <p:ph idx="1"/>
          </p:nvPr>
        </p:nvPicPr>
        <p:blipFill>
          <a:blip r:embed="rId10">
            <a:extLst>
              <a:ext uri="{28A0092B-C50C-407E-A947-70E740481C1C}">
                <a14:useLocalDpi xmlns:a14="http://schemas.microsoft.com/office/drawing/2010/main" val="0"/>
              </a:ext>
            </a:extLst>
          </a:blip>
          <a:srcRect l="4451" t="25665" r="2968" b="15399"/>
          <a:stretch>
            <a:fillRect/>
          </a:stretch>
        </p:blipFill>
        <p:spPr>
          <a:xfrm>
            <a:off x="2009776" y="5548314"/>
            <a:ext cx="3128963" cy="625475"/>
          </a:xfrm>
          <a:noFill/>
          <a:ln/>
        </p:spPr>
      </p:pic>
    </p:spTree>
    <p:extLst>
      <p:ext uri="{BB962C8B-B14F-4D97-AF65-F5344CB8AC3E}">
        <p14:creationId xmlns:p14="http://schemas.microsoft.com/office/powerpoint/2010/main" val="2088574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0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30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0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0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02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30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03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30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0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0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0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0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0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0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0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0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0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3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5460C801-13EB-AC43-BF77-4A87C17A67CC}"/>
              </a:ext>
            </a:extLst>
          </p:cNvPr>
          <p:cNvSpPr>
            <a:spLocks noGrp="1"/>
          </p:cNvSpPr>
          <p:nvPr>
            <p:ph type="sldNum" sz="quarter" idx="12"/>
          </p:nvPr>
        </p:nvSpPr>
        <p:spPr/>
        <p:txBody>
          <a:bodyPr/>
          <a:lstStyle/>
          <a:p>
            <a:fld id="{E523CDF8-57B9-2F49-B22B-F3FEF93BB0AB}" type="slidenum">
              <a:rPr lang="en-US" altLang="en-US"/>
              <a:pPr/>
              <a:t>47</a:t>
            </a:fld>
            <a:endParaRPr lang="en-US" altLang="en-US"/>
          </a:p>
        </p:txBody>
      </p:sp>
      <p:sp>
        <p:nvSpPr>
          <p:cNvPr id="45058" name="Rectangle 2">
            <a:extLst>
              <a:ext uri="{FF2B5EF4-FFF2-40B4-BE49-F238E27FC236}">
                <a16:creationId xmlns:a16="http://schemas.microsoft.com/office/drawing/2014/main" id="{265B67A7-E54A-1145-B9C5-E31844A860EA}"/>
              </a:ext>
            </a:extLst>
          </p:cNvPr>
          <p:cNvSpPr>
            <a:spLocks noGrp="1" noChangeArrowheads="1"/>
          </p:cNvSpPr>
          <p:nvPr>
            <p:ph type="title"/>
          </p:nvPr>
        </p:nvSpPr>
        <p:spPr/>
        <p:txBody>
          <a:bodyPr/>
          <a:lstStyle/>
          <a:p>
            <a:r>
              <a:rPr lang="en-US" altLang="en-US"/>
              <a:t>Selecting the Best Hypothesis</a:t>
            </a:r>
          </a:p>
        </p:txBody>
      </p:sp>
      <p:sp>
        <p:nvSpPr>
          <p:cNvPr id="45059" name="Rectangle 3">
            <a:extLst>
              <a:ext uri="{FF2B5EF4-FFF2-40B4-BE49-F238E27FC236}">
                <a16:creationId xmlns:a16="http://schemas.microsoft.com/office/drawing/2014/main" id="{4F8C75B7-941C-FD4C-946C-33E2B3902859}"/>
              </a:ext>
            </a:extLst>
          </p:cNvPr>
          <p:cNvSpPr>
            <a:spLocks noGrp="1" noChangeArrowheads="1"/>
          </p:cNvSpPr>
          <p:nvPr>
            <p:ph type="body" idx="1"/>
          </p:nvPr>
        </p:nvSpPr>
        <p:spPr/>
        <p:txBody>
          <a:bodyPr/>
          <a:lstStyle/>
          <a:p>
            <a:pPr marL="533400" indent="-533400">
              <a:buNone/>
            </a:pPr>
            <a:r>
              <a:rPr lang="en-US" altLang="en-US"/>
              <a:t>1. For each hypothesized anomaly</a:t>
            </a:r>
          </a:p>
          <a:p>
            <a:pPr marL="533400" indent="-533400">
              <a:buNone/>
            </a:pPr>
            <a:r>
              <a:rPr lang="en-US" altLang="en-US"/>
              <a:t>                                   compute        as:</a:t>
            </a:r>
            <a:br>
              <a:rPr lang="en-US" altLang="en-US"/>
            </a:br>
            <a:endParaRPr lang="en-US" altLang="en-US"/>
          </a:p>
          <a:p>
            <a:pPr marL="533400" indent="-533400">
              <a:buNone/>
            </a:pPr>
            <a:endParaRPr lang="en-US" altLang="en-US"/>
          </a:p>
          <a:p>
            <a:pPr marL="533400" indent="-533400">
              <a:buNone/>
            </a:pPr>
            <a:r>
              <a:rPr lang="en-US" altLang="en-US"/>
              <a:t>2. Select anomaly       as </a:t>
            </a:r>
          </a:p>
        </p:txBody>
      </p:sp>
      <p:pic>
        <p:nvPicPr>
          <p:cNvPr id="45060" name="Picture 4">
            <a:extLst>
              <a:ext uri="{FF2B5EF4-FFF2-40B4-BE49-F238E27FC236}">
                <a16:creationId xmlns:a16="http://schemas.microsoft.com/office/drawing/2014/main" id="{1774A27B-A317-5C4F-9BEA-1B985981B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943" b="17294"/>
          <a:stretch>
            <a:fillRect/>
          </a:stretch>
        </p:blipFill>
        <p:spPr bwMode="auto">
          <a:xfrm>
            <a:off x="2133600" y="2133601"/>
            <a:ext cx="31130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1" name="Picture 5">
            <a:extLst>
              <a:ext uri="{FF2B5EF4-FFF2-40B4-BE49-F238E27FC236}">
                <a16:creationId xmlns:a16="http://schemas.microsoft.com/office/drawing/2014/main" id="{5FE01632-FB30-2041-BDEC-989180D8D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034" r="10104" b="11034"/>
          <a:stretch>
            <a:fillRect/>
          </a:stretch>
        </p:blipFill>
        <p:spPr bwMode="auto">
          <a:xfrm>
            <a:off x="6967538" y="2057400"/>
            <a:ext cx="65246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6">
            <a:extLst>
              <a:ext uri="{FF2B5EF4-FFF2-40B4-BE49-F238E27FC236}">
                <a16:creationId xmlns:a16="http://schemas.microsoft.com/office/drawing/2014/main" id="{7C365FCB-0020-2045-A400-366632CC26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667" t="11165" r="10667" b="11165"/>
          <a:stretch>
            <a:fillRect/>
          </a:stretch>
        </p:blipFill>
        <p:spPr bwMode="auto">
          <a:xfrm>
            <a:off x="4991100" y="3505200"/>
            <a:ext cx="5715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3" name="Picture 7">
            <a:extLst>
              <a:ext uri="{FF2B5EF4-FFF2-40B4-BE49-F238E27FC236}">
                <a16:creationId xmlns:a16="http://schemas.microsoft.com/office/drawing/2014/main" id="{F5F6602B-6897-F747-A2FF-6C3F3034E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2681" b="15120"/>
          <a:stretch>
            <a:fillRect/>
          </a:stretch>
        </p:blipFill>
        <p:spPr bwMode="auto">
          <a:xfrm>
            <a:off x="6197600" y="3479800"/>
            <a:ext cx="35560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4" name="Rectangle 8">
            <a:extLst>
              <a:ext uri="{FF2B5EF4-FFF2-40B4-BE49-F238E27FC236}">
                <a16:creationId xmlns:a16="http://schemas.microsoft.com/office/drawing/2014/main" id="{407898B4-BD75-A44F-BCD8-5ACBB053EDB1}"/>
              </a:ext>
            </a:extLst>
          </p:cNvPr>
          <p:cNvSpPr>
            <a:spLocks noChangeArrowheads="1"/>
          </p:cNvSpPr>
          <p:nvPr/>
        </p:nvSpPr>
        <p:spPr bwMode="auto">
          <a:xfrm>
            <a:off x="2347913" y="4968876"/>
            <a:ext cx="7327900" cy="83099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FF0000"/>
                </a:solidFill>
              </a:rPr>
              <a:t>In this manner, select the anomaly </a:t>
            </a:r>
            <a:br>
              <a:rPr lang="en-US" altLang="en-US" sz="2400" b="1">
                <a:solidFill>
                  <a:srgbClr val="FF0000"/>
                </a:solidFill>
              </a:rPr>
            </a:br>
            <a:r>
              <a:rPr lang="en-US" altLang="en-US" sz="2400" b="1">
                <a:solidFill>
                  <a:srgbClr val="FF0000"/>
                </a:solidFill>
              </a:rPr>
              <a:t>that accounts for maximum residual traffic</a:t>
            </a:r>
          </a:p>
        </p:txBody>
      </p:sp>
      <p:pic>
        <p:nvPicPr>
          <p:cNvPr id="45065" name="Picture 9">
            <a:extLst>
              <a:ext uri="{FF2B5EF4-FFF2-40B4-BE49-F238E27FC236}">
                <a16:creationId xmlns:a16="http://schemas.microsoft.com/office/drawing/2014/main" id="{63D3F5C7-8FA2-6648-B4F2-34970EC99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1613" y="2667000"/>
            <a:ext cx="3211512"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06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a:extLst>
              <a:ext uri="{FF2B5EF4-FFF2-40B4-BE49-F238E27FC236}">
                <a16:creationId xmlns:a16="http://schemas.microsoft.com/office/drawing/2014/main" id="{95996704-0EBD-0841-97CC-A18A955B0516}"/>
              </a:ext>
            </a:extLst>
          </p:cNvPr>
          <p:cNvSpPr>
            <a:spLocks noGrp="1"/>
          </p:cNvSpPr>
          <p:nvPr>
            <p:ph type="sldNum" sz="quarter" idx="12"/>
          </p:nvPr>
        </p:nvSpPr>
        <p:spPr/>
        <p:txBody>
          <a:bodyPr/>
          <a:lstStyle/>
          <a:p>
            <a:fld id="{D6CC8048-F51E-0A43-B725-1922724786FA}" type="slidenum">
              <a:rPr lang="en-US" altLang="en-US"/>
              <a:pPr/>
              <a:t>48</a:t>
            </a:fld>
            <a:endParaRPr lang="en-US" altLang="en-US"/>
          </a:p>
        </p:txBody>
      </p:sp>
      <p:sp>
        <p:nvSpPr>
          <p:cNvPr id="47106" name="Rectangle 2">
            <a:extLst>
              <a:ext uri="{FF2B5EF4-FFF2-40B4-BE49-F238E27FC236}">
                <a16:creationId xmlns:a16="http://schemas.microsoft.com/office/drawing/2014/main" id="{72F7858D-5A5A-4542-B761-F5066D19F33D}"/>
              </a:ext>
            </a:extLst>
          </p:cNvPr>
          <p:cNvSpPr>
            <a:spLocks noGrp="1" noChangeArrowheads="1"/>
          </p:cNvSpPr>
          <p:nvPr>
            <p:ph type="title"/>
          </p:nvPr>
        </p:nvSpPr>
        <p:spPr/>
        <p:txBody>
          <a:bodyPr/>
          <a:lstStyle/>
          <a:p>
            <a:r>
              <a:rPr lang="en-US" altLang="en-US"/>
              <a:t>Subspace Method: Quantification</a:t>
            </a:r>
          </a:p>
        </p:txBody>
      </p:sp>
      <p:sp>
        <p:nvSpPr>
          <p:cNvPr id="47107" name="Rectangle 3">
            <a:extLst>
              <a:ext uri="{FF2B5EF4-FFF2-40B4-BE49-F238E27FC236}">
                <a16:creationId xmlns:a16="http://schemas.microsoft.com/office/drawing/2014/main" id="{620F90A8-37B7-DE4A-ABFF-08E033056DBE}"/>
              </a:ext>
            </a:extLst>
          </p:cNvPr>
          <p:cNvSpPr>
            <a:spLocks noGrp="1" noChangeArrowheads="1"/>
          </p:cNvSpPr>
          <p:nvPr>
            <p:ph type="body" sz="half" idx="1"/>
          </p:nvPr>
        </p:nvSpPr>
        <p:spPr>
          <a:xfrm>
            <a:off x="1981200" y="1600201"/>
            <a:ext cx="8040688" cy="4525963"/>
          </a:xfrm>
        </p:spPr>
        <p:txBody>
          <a:bodyPr/>
          <a:lstStyle/>
          <a:p>
            <a:r>
              <a:rPr lang="en-US" altLang="en-US"/>
              <a:t>Given hypothesized anomaly      , quantification is straightforward</a:t>
            </a:r>
          </a:p>
          <a:p>
            <a:endParaRPr lang="en-US" altLang="en-US"/>
          </a:p>
          <a:p>
            <a:r>
              <a:rPr lang="en-US" altLang="en-US"/>
              <a:t>Estimated per-link anomaly traffic is</a:t>
            </a:r>
          </a:p>
          <a:p>
            <a:endParaRPr lang="en-US" altLang="en-US"/>
          </a:p>
          <a:p>
            <a:endParaRPr lang="en-US" altLang="en-US"/>
          </a:p>
          <a:p>
            <a:r>
              <a:rPr lang="en-US" altLang="en-US"/>
              <a:t>And the portion due to the anomaly is </a:t>
            </a:r>
          </a:p>
          <a:p>
            <a:pPr>
              <a:buFontTx/>
              <a:buNone/>
            </a:pPr>
            <a:endParaRPr lang="en-US" altLang="en-US"/>
          </a:p>
        </p:txBody>
      </p:sp>
      <p:pic>
        <p:nvPicPr>
          <p:cNvPr id="47108" name="Picture 4">
            <a:extLst>
              <a:ext uri="{FF2B5EF4-FFF2-40B4-BE49-F238E27FC236}">
                <a16:creationId xmlns:a16="http://schemas.microsoft.com/office/drawing/2014/main" id="{FB4C8628-8366-1A4D-B86C-71125A29A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51" y="3676650"/>
            <a:ext cx="238601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a:extLst>
              <a:ext uri="{FF2B5EF4-FFF2-40B4-BE49-F238E27FC236}">
                <a16:creationId xmlns:a16="http://schemas.microsoft.com/office/drawing/2014/main" id="{310B9FEC-EC39-9F47-B303-1D53B29CE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5172076"/>
            <a:ext cx="1033462"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a:extLst>
              <a:ext uri="{FF2B5EF4-FFF2-40B4-BE49-F238E27FC236}">
                <a16:creationId xmlns:a16="http://schemas.microsoft.com/office/drawing/2014/main" id="{A592AD57-3EB4-9943-BB88-0098A2D9290C}"/>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7092950" y="1643064"/>
            <a:ext cx="450850" cy="41433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05020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B442-DC40-D842-A65E-9C570238D717}"/>
              </a:ext>
            </a:extLst>
          </p:cNvPr>
          <p:cNvSpPr>
            <a:spLocks noGrp="1"/>
          </p:cNvSpPr>
          <p:nvPr>
            <p:ph type="title"/>
          </p:nvPr>
        </p:nvSpPr>
        <p:spPr/>
        <p:txBody>
          <a:bodyPr/>
          <a:lstStyle/>
          <a:p>
            <a:r>
              <a:rPr lang="en-US" dirty="0"/>
              <a:t>Interpreting Principal Component Projections</a:t>
            </a:r>
          </a:p>
        </p:txBody>
      </p:sp>
      <p:sp>
        <p:nvSpPr>
          <p:cNvPr id="3" name="Content Placeholder 2">
            <a:extLst>
              <a:ext uri="{FF2B5EF4-FFF2-40B4-BE49-F238E27FC236}">
                <a16:creationId xmlns:a16="http://schemas.microsoft.com/office/drawing/2014/main" id="{1F23075F-2A71-0846-9EA4-2AD5A48C84D6}"/>
              </a:ext>
            </a:extLst>
          </p:cNvPr>
          <p:cNvSpPr>
            <a:spLocks noGrp="1"/>
          </p:cNvSpPr>
          <p:nvPr>
            <p:ph idx="1"/>
          </p:nvPr>
        </p:nvSpPr>
        <p:spPr>
          <a:xfrm>
            <a:off x="838199" y="1543237"/>
            <a:ext cx="10515600" cy="4351338"/>
          </a:xfrm>
        </p:spPr>
        <p:txBody>
          <a:bodyPr/>
          <a:lstStyle/>
          <a:p>
            <a:r>
              <a:rPr lang="en-US" dirty="0"/>
              <a:t>Projecting the data points onto the principal component yields the principal components themselves.</a:t>
            </a:r>
          </a:p>
        </p:txBody>
      </p:sp>
      <p:pic>
        <p:nvPicPr>
          <p:cNvPr id="4" name="Picture 3">
            <a:extLst>
              <a:ext uri="{FF2B5EF4-FFF2-40B4-BE49-F238E27FC236}">
                <a16:creationId xmlns:a16="http://schemas.microsoft.com/office/drawing/2014/main" id="{8CE93967-C64C-C340-BABA-7BD662BC5E65}"/>
              </a:ext>
            </a:extLst>
          </p:cNvPr>
          <p:cNvPicPr>
            <a:picLocks noChangeAspect="1"/>
          </p:cNvPicPr>
          <p:nvPr/>
        </p:nvPicPr>
        <p:blipFill>
          <a:blip r:embed="rId2"/>
          <a:stretch>
            <a:fillRect/>
          </a:stretch>
        </p:blipFill>
        <p:spPr>
          <a:xfrm>
            <a:off x="235323" y="2592502"/>
            <a:ext cx="11721353" cy="4265498"/>
          </a:xfrm>
          <a:prstGeom prst="rect">
            <a:avLst/>
          </a:prstGeom>
        </p:spPr>
      </p:pic>
    </p:spTree>
    <p:extLst>
      <p:ext uri="{BB962C8B-B14F-4D97-AF65-F5344CB8AC3E}">
        <p14:creationId xmlns:p14="http://schemas.microsoft.com/office/powerpoint/2010/main" val="25950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9048-6149-A042-A777-1B1EB372D78B}"/>
              </a:ext>
            </a:extLst>
          </p:cNvPr>
          <p:cNvSpPr>
            <a:spLocks noGrp="1"/>
          </p:cNvSpPr>
          <p:nvPr>
            <p:ph type="title"/>
          </p:nvPr>
        </p:nvSpPr>
        <p:spPr/>
        <p:txBody>
          <a:bodyPr/>
          <a:lstStyle/>
          <a:p>
            <a:r>
              <a:rPr lang="en-US" dirty="0"/>
              <a:t>How to Compute Principal Components?</a:t>
            </a:r>
          </a:p>
        </p:txBody>
      </p:sp>
      <p:sp>
        <p:nvSpPr>
          <p:cNvPr id="3" name="Content Placeholder 2">
            <a:extLst>
              <a:ext uri="{FF2B5EF4-FFF2-40B4-BE49-F238E27FC236}">
                <a16:creationId xmlns:a16="http://schemas.microsoft.com/office/drawing/2014/main" id="{2E2E55C4-39F2-B64F-89E6-198F4D5414C0}"/>
              </a:ext>
            </a:extLst>
          </p:cNvPr>
          <p:cNvSpPr>
            <a:spLocks noGrp="1"/>
          </p:cNvSpPr>
          <p:nvPr>
            <p:ph idx="1"/>
          </p:nvPr>
        </p:nvSpPr>
        <p:spPr>
          <a:xfrm>
            <a:off x="838200" y="1825625"/>
            <a:ext cx="10515600" cy="1224755"/>
          </a:xfrm>
        </p:spPr>
        <p:txBody>
          <a:bodyPr/>
          <a:lstStyle/>
          <a:p>
            <a:r>
              <a:rPr lang="en-US" b="1" dirty="0">
                <a:solidFill>
                  <a:srgbClr val="C00000"/>
                </a:solidFill>
              </a:rPr>
              <a:t>Given:</a:t>
            </a:r>
            <a:r>
              <a:rPr lang="en-US" dirty="0"/>
              <a:t> An n x p dataset, </a:t>
            </a:r>
            <a:r>
              <a:rPr lang="en-US" b="1" dirty="0"/>
              <a:t>X</a:t>
            </a:r>
            <a:r>
              <a:rPr lang="en-US" dirty="0"/>
              <a:t>.</a:t>
            </a:r>
          </a:p>
          <a:p>
            <a:r>
              <a:rPr lang="en-US" b="1" dirty="0">
                <a:solidFill>
                  <a:srgbClr val="C00000"/>
                </a:solidFill>
              </a:rPr>
              <a:t>Want:</a:t>
            </a:r>
            <a:r>
              <a:rPr lang="en-US" dirty="0"/>
              <a:t> n x m vectors where m &lt;&lt; p, that capture most variance in </a:t>
            </a:r>
            <a:r>
              <a:rPr lang="en-US" b="1" dirty="0"/>
              <a:t>X</a:t>
            </a:r>
            <a:r>
              <a:rPr lang="en-US" dirty="0"/>
              <a:t>.</a:t>
            </a:r>
          </a:p>
        </p:txBody>
      </p:sp>
      <p:pic>
        <p:nvPicPr>
          <p:cNvPr id="4" name="Picture 3">
            <a:extLst>
              <a:ext uri="{FF2B5EF4-FFF2-40B4-BE49-F238E27FC236}">
                <a16:creationId xmlns:a16="http://schemas.microsoft.com/office/drawing/2014/main" id="{0E97487C-7A45-7F40-9461-D737093F72F3}"/>
              </a:ext>
            </a:extLst>
          </p:cNvPr>
          <p:cNvPicPr>
            <a:picLocks noChangeAspect="1"/>
          </p:cNvPicPr>
          <p:nvPr/>
        </p:nvPicPr>
        <p:blipFill>
          <a:blip r:embed="rId3"/>
          <a:stretch>
            <a:fillRect/>
          </a:stretch>
        </p:blipFill>
        <p:spPr>
          <a:xfrm>
            <a:off x="1491170" y="2827337"/>
            <a:ext cx="5334000" cy="774700"/>
          </a:xfrm>
          <a:prstGeom prst="rect">
            <a:avLst/>
          </a:prstGeom>
        </p:spPr>
      </p:pic>
      <p:pic>
        <p:nvPicPr>
          <p:cNvPr id="6" name="Picture 5">
            <a:extLst>
              <a:ext uri="{FF2B5EF4-FFF2-40B4-BE49-F238E27FC236}">
                <a16:creationId xmlns:a16="http://schemas.microsoft.com/office/drawing/2014/main" id="{035C93FD-3AE2-3143-8007-12EA17ADEE95}"/>
              </a:ext>
            </a:extLst>
          </p:cNvPr>
          <p:cNvPicPr>
            <a:picLocks noChangeAspect="1"/>
          </p:cNvPicPr>
          <p:nvPr/>
        </p:nvPicPr>
        <p:blipFill>
          <a:blip r:embed="rId4"/>
          <a:stretch>
            <a:fillRect/>
          </a:stretch>
        </p:blipFill>
        <p:spPr>
          <a:xfrm>
            <a:off x="1676006" y="3544094"/>
            <a:ext cx="7988300" cy="1701800"/>
          </a:xfrm>
          <a:prstGeom prst="rect">
            <a:avLst/>
          </a:prstGeom>
        </p:spPr>
      </p:pic>
      <p:sp>
        <p:nvSpPr>
          <p:cNvPr id="7" name="Content Placeholder 2">
            <a:extLst>
              <a:ext uri="{FF2B5EF4-FFF2-40B4-BE49-F238E27FC236}">
                <a16:creationId xmlns:a16="http://schemas.microsoft.com/office/drawing/2014/main" id="{FA63CD44-82B7-5B4B-894A-ECF007781D5B}"/>
              </a:ext>
            </a:extLst>
          </p:cNvPr>
          <p:cNvSpPr txBox="1">
            <a:spLocks/>
          </p:cNvSpPr>
          <p:nvPr/>
        </p:nvSpPr>
        <p:spPr>
          <a:xfrm>
            <a:off x="694765" y="5480052"/>
            <a:ext cx="10515600" cy="7747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How: </a:t>
            </a:r>
            <a:r>
              <a:rPr lang="en-US" dirty="0"/>
              <a:t>Project onto the sorted eigenvectors of the </a:t>
            </a:r>
            <a:r>
              <a:rPr lang="en-US"/>
              <a:t>covariance matrix of </a:t>
            </a:r>
            <a:r>
              <a:rPr lang="en-US" b="1"/>
              <a:t>X</a:t>
            </a:r>
            <a:r>
              <a:rPr lang="en-US"/>
              <a:t>.</a:t>
            </a:r>
            <a:endParaRPr lang="en-US" dirty="0"/>
          </a:p>
        </p:txBody>
      </p:sp>
    </p:spTree>
    <p:extLst>
      <p:ext uri="{BB962C8B-B14F-4D97-AF65-F5344CB8AC3E}">
        <p14:creationId xmlns:p14="http://schemas.microsoft.com/office/powerpoint/2010/main" val="359019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52D0-09FD-2A49-AEFC-BF486FB38769}"/>
              </a:ext>
            </a:extLst>
          </p:cNvPr>
          <p:cNvSpPr>
            <a:spLocks noGrp="1"/>
          </p:cNvSpPr>
          <p:nvPr>
            <p:ph type="title"/>
          </p:nvPr>
        </p:nvSpPr>
        <p:spPr/>
        <p:txBody>
          <a:bodyPr/>
          <a:lstStyle/>
          <a:p>
            <a:r>
              <a:rPr lang="en-US" dirty="0"/>
              <a:t>How Many Principal Components?</a:t>
            </a:r>
          </a:p>
        </p:txBody>
      </p:sp>
      <p:sp>
        <p:nvSpPr>
          <p:cNvPr id="3" name="Content Placeholder 2">
            <a:extLst>
              <a:ext uri="{FF2B5EF4-FFF2-40B4-BE49-F238E27FC236}">
                <a16:creationId xmlns:a16="http://schemas.microsoft.com/office/drawing/2014/main" id="{4B05E5B4-6630-2E45-95DC-D65AA0E68AAD}"/>
              </a:ext>
            </a:extLst>
          </p:cNvPr>
          <p:cNvSpPr>
            <a:spLocks noGrp="1"/>
          </p:cNvSpPr>
          <p:nvPr>
            <p:ph idx="1"/>
          </p:nvPr>
        </p:nvSpPr>
        <p:spPr>
          <a:xfrm>
            <a:off x="838200" y="1825625"/>
            <a:ext cx="10515600" cy="1751293"/>
          </a:xfrm>
        </p:spPr>
        <p:txBody>
          <a:bodyPr>
            <a:normAutofit lnSpcReduction="10000"/>
          </a:bodyPr>
          <a:lstStyle/>
          <a:p>
            <a:r>
              <a:rPr lang="en-US" b="1" dirty="0">
                <a:solidFill>
                  <a:srgbClr val="C00000"/>
                </a:solidFill>
              </a:rPr>
              <a:t>Scree plot </a:t>
            </a:r>
            <a:r>
              <a:rPr lang="en-US" dirty="0"/>
              <a:t>shows the distribution of explained variance for the number of principal components (typically shown with eigenvalues).</a:t>
            </a:r>
          </a:p>
          <a:p>
            <a:r>
              <a:rPr lang="en-US" dirty="0"/>
              <a:t>Aim is to find a </a:t>
            </a:r>
            <a:r>
              <a:rPr lang="en-US" b="1" dirty="0">
                <a:solidFill>
                  <a:srgbClr val="C00000"/>
                </a:solidFill>
              </a:rPr>
              <a:t>small number of principal components </a:t>
            </a:r>
            <a:r>
              <a:rPr lang="en-US" dirty="0"/>
              <a:t>that capture the most variance.</a:t>
            </a:r>
          </a:p>
        </p:txBody>
      </p:sp>
      <p:pic>
        <p:nvPicPr>
          <p:cNvPr id="5" name="Picture 4">
            <a:extLst>
              <a:ext uri="{FF2B5EF4-FFF2-40B4-BE49-F238E27FC236}">
                <a16:creationId xmlns:a16="http://schemas.microsoft.com/office/drawing/2014/main" id="{704CBF4E-4995-4143-A6E6-0A97BE7008E7}"/>
              </a:ext>
            </a:extLst>
          </p:cNvPr>
          <p:cNvPicPr>
            <a:picLocks noChangeAspect="1"/>
          </p:cNvPicPr>
          <p:nvPr/>
        </p:nvPicPr>
        <p:blipFill>
          <a:blip r:embed="rId2"/>
          <a:stretch>
            <a:fillRect/>
          </a:stretch>
        </p:blipFill>
        <p:spPr>
          <a:xfrm>
            <a:off x="7054101" y="3809242"/>
            <a:ext cx="4648200" cy="3048758"/>
          </a:xfrm>
          <a:prstGeom prst="rect">
            <a:avLst/>
          </a:prstGeom>
        </p:spPr>
      </p:pic>
      <p:pic>
        <p:nvPicPr>
          <p:cNvPr id="6" name="Picture 5">
            <a:extLst>
              <a:ext uri="{FF2B5EF4-FFF2-40B4-BE49-F238E27FC236}">
                <a16:creationId xmlns:a16="http://schemas.microsoft.com/office/drawing/2014/main" id="{0789AE52-D346-DF49-B0D2-4B71706AA5B6}"/>
              </a:ext>
            </a:extLst>
          </p:cNvPr>
          <p:cNvPicPr>
            <a:picLocks noChangeAspect="1"/>
          </p:cNvPicPr>
          <p:nvPr/>
        </p:nvPicPr>
        <p:blipFill>
          <a:blip r:embed="rId3"/>
          <a:stretch>
            <a:fillRect/>
          </a:stretch>
        </p:blipFill>
        <p:spPr>
          <a:xfrm>
            <a:off x="1680881" y="3860014"/>
            <a:ext cx="4530539" cy="2997986"/>
          </a:xfrm>
          <a:prstGeom prst="rect">
            <a:avLst/>
          </a:prstGeom>
        </p:spPr>
      </p:pic>
    </p:spTree>
    <p:extLst>
      <p:ext uri="{BB962C8B-B14F-4D97-AF65-F5344CB8AC3E}">
        <p14:creationId xmlns:p14="http://schemas.microsoft.com/office/powerpoint/2010/main" val="409011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8D03-322C-3D42-9116-A31A84C568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1E8776A-1612-6742-9CED-2EB7567B84FC}"/>
              </a:ext>
            </a:extLst>
          </p:cNvPr>
          <p:cNvSpPr>
            <a:spLocks noGrp="1"/>
          </p:cNvSpPr>
          <p:nvPr>
            <p:ph idx="1"/>
          </p:nvPr>
        </p:nvSpPr>
        <p:spPr/>
        <p:txBody>
          <a:bodyPr/>
          <a:lstStyle/>
          <a:p>
            <a:r>
              <a:rPr lang="en-US" b="1" dirty="0">
                <a:solidFill>
                  <a:srgbClr val="C00000"/>
                </a:solidFill>
              </a:rPr>
              <a:t>Principal Component Analysis (PCA) </a:t>
            </a:r>
            <a:r>
              <a:rPr lang="en-US" dirty="0"/>
              <a:t>is a way of representing high-dimensional data in lower dimensions.</a:t>
            </a:r>
          </a:p>
          <a:p>
            <a:endParaRPr lang="en-US" dirty="0"/>
          </a:p>
          <a:p>
            <a:r>
              <a:rPr lang="en-US" b="1" dirty="0">
                <a:solidFill>
                  <a:srgbClr val="C00000"/>
                </a:solidFill>
              </a:rPr>
              <a:t>Method:</a:t>
            </a:r>
            <a:r>
              <a:rPr lang="en-US" dirty="0"/>
              <a:t> Projection of the data points onto the eigenvectors of the covariance matrix.</a:t>
            </a:r>
          </a:p>
          <a:p>
            <a:endParaRPr lang="en-US" dirty="0"/>
          </a:p>
          <a:p>
            <a:r>
              <a:rPr lang="en-US" dirty="0"/>
              <a:t>Useful for </a:t>
            </a:r>
            <a:r>
              <a:rPr lang="en-US" b="1" dirty="0">
                <a:solidFill>
                  <a:srgbClr val="C00000"/>
                </a:solidFill>
              </a:rPr>
              <a:t>dimensionality reduction</a:t>
            </a:r>
            <a:br>
              <a:rPr lang="en-US" dirty="0"/>
            </a:br>
            <a:r>
              <a:rPr lang="en-US" dirty="0"/>
              <a:t>(simplification, visualization, noise reduction)</a:t>
            </a:r>
          </a:p>
        </p:txBody>
      </p:sp>
    </p:spTree>
    <p:extLst>
      <p:ext uri="{BB962C8B-B14F-4D97-AF65-F5344CB8AC3E}">
        <p14:creationId xmlns:p14="http://schemas.microsoft.com/office/powerpoint/2010/main" val="136815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F1043-CFF9-6F4C-B3BD-7E4023517B3F}"/>
              </a:ext>
            </a:extLst>
          </p:cNvPr>
          <p:cNvSpPr>
            <a:spLocks noGrp="1"/>
          </p:cNvSpPr>
          <p:nvPr>
            <p:ph type="title"/>
          </p:nvPr>
        </p:nvSpPr>
        <p:spPr>
          <a:xfrm>
            <a:off x="875270" y="2070358"/>
            <a:ext cx="10515600" cy="1325563"/>
          </a:xfrm>
        </p:spPr>
        <p:txBody>
          <a:bodyPr/>
          <a:lstStyle/>
          <a:p>
            <a:r>
              <a:rPr lang="en-US" dirty="0"/>
              <a:t>Applying PCA to Network Anomaly Detection</a:t>
            </a:r>
          </a:p>
        </p:txBody>
      </p:sp>
    </p:spTree>
    <p:extLst>
      <p:ext uri="{BB962C8B-B14F-4D97-AF65-F5344CB8AC3E}">
        <p14:creationId xmlns:p14="http://schemas.microsoft.com/office/powerpoint/2010/main" val="392503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5069</Words>
  <Application>Microsoft Macintosh PowerPoint</Application>
  <PresentationFormat>Widescreen</PresentationFormat>
  <Paragraphs>547</Paragraphs>
  <Slides>48</Slides>
  <Notes>33</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Calibri Light</vt:lpstr>
      <vt:lpstr>Comic Sans MS</vt:lpstr>
      <vt:lpstr>Times</vt:lpstr>
      <vt:lpstr>Office Theme</vt:lpstr>
      <vt:lpstr>Bitmap Image</vt:lpstr>
      <vt:lpstr>Machine Learning for Networking</vt:lpstr>
      <vt:lpstr>What is Principal Component Analysis (PCA)?</vt:lpstr>
      <vt:lpstr>Why Principal Component Analysis (PCA)?</vt:lpstr>
      <vt:lpstr>Two Views of Principal Component Analysis</vt:lpstr>
      <vt:lpstr>Interpreting Principal Component Projections</vt:lpstr>
      <vt:lpstr>How to Compute Principal Components?</vt:lpstr>
      <vt:lpstr>How Many Principal Components?</vt:lpstr>
      <vt:lpstr>Summary</vt:lpstr>
      <vt:lpstr>Applying PCA to Network Anomaly Detection</vt:lpstr>
      <vt:lpstr>Traffic Anomaly Detection: Motivation</vt:lpstr>
      <vt:lpstr>Traditional Network Traffic Analysis</vt:lpstr>
      <vt:lpstr>Network-Wide Traffic Analysis</vt:lpstr>
      <vt:lpstr>This is Complicated</vt:lpstr>
      <vt:lpstr>Origin-Destination Flows</vt:lpstr>
      <vt:lpstr>How to Analyze OD Flows?</vt:lpstr>
      <vt:lpstr>Dimensionality Reduction</vt:lpstr>
      <vt:lpstr>Summary</vt:lpstr>
      <vt:lpstr>Example OD Flows</vt:lpstr>
      <vt:lpstr>Structural Analysis</vt:lpstr>
      <vt:lpstr>Principal Component Analysis</vt:lpstr>
      <vt:lpstr>Properties of Principle Components </vt:lpstr>
      <vt:lpstr>PCA on OD flows</vt:lpstr>
      <vt:lpstr>PCA on OD flows (2)</vt:lpstr>
      <vt:lpstr>An Example Eigenflow and PC</vt:lpstr>
      <vt:lpstr>Low Dimensionality of OD Flows</vt:lpstr>
      <vt:lpstr>Structure of OD Flows</vt:lpstr>
      <vt:lpstr>Reasons for Low Dimensionality</vt:lpstr>
      <vt:lpstr>Approximating With Top 5 Eigenflows</vt:lpstr>
      <vt:lpstr>Kinds of Eigenflows</vt:lpstr>
      <vt:lpstr>Hundreds of Eigenflows But Only Three Basic Types</vt:lpstr>
      <vt:lpstr>An OD Flow, Reconstructed</vt:lpstr>
      <vt:lpstr>Application: Anomaly Detection</vt:lpstr>
      <vt:lpstr>Statistical Approach </vt:lpstr>
      <vt:lpstr>State of the Art</vt:lpstr>
      <vt:lpstr>Whole-Network Diagnosis</vt:lpstr>
      <vt:lpstr>Complicated!</vt:lpstr>
      <vt:lpstr>Low Intrinsic Dimensionality of Link Traffic</vt:lpstr>
      <vt:lpstr>Anomaly Detection: Subspace Method</vt:lpstr>
      <vt:lpstr>The Subspace Method, Geometrically</vt:lpstr>
      <vt:lpstr>Diagnosing Volume Anomalies</vt:lpstr>
      <vt:lpstr>An Illustration</vt:lpstr>
      <vt:lpstr>Subspace Method: Detection</vt:lpstr>
      <vt:lpstr>SPE vs. All Traffic</vt:lpstr>
      <vt:lpstr>Subspace Method: Identification</vt:lpstr>
      <vt:lpstr>Identification: Hypothesis Testing</vt:lpstr>
      <vt:lpstr>A Geometric Illustration  </vt:lpstr>
      <vt:lpstr>Selecting the Best Hypothesis</vt:lpstr>
      <vt:lpstr>Subspace Method: Quantification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Public Policy</dc:title>
  <dc:creator>Nick Feamster</dc:creator>
  <cp:lastModifiedBy>Nick Feamster</cp:lastModifiedBy>
  <cp:revision>24</cp:revision>
  <dcterms:created xsi:type="dcterms:W3CDTF">2020-05-24T20:21:27Z</dcterms:created>
  <dcterms:modified xsi:type="dcterms:W3CDTF">2020-06-14T01:52:55Z</dcterms:modified>
</cp:coreProperties>
</file>