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1206" r:id="rId2"/>
    <p:sldId id="1496" r:id="rId3"/>
    <p:sldId id="1636" r:id="rId4"/>
    <p:sldId id="1500" r:id="rId5"/>
    <p:sldId id="1549" r:id="rId6"/>
    <p:sldId id="1571" r:id="rId7"/>
    <p:sldId id="1573" r:id="rId8"/>
    <p:sldId id="1626" r:id="rId9"/>
    <p:sldId id="1578" r:id="rId10"/>
    <p:sldId id="1634" r:id="rId11"/>
    <p:sldId id="1625" r:id="rId12"/>
    <p:sldId id="1635" r:id="rId13"/>
    <p:sldId id="1616" r:id="rId14"/>
    <p:sldId id="1617" r:id="rId15"/>
    <p:sldId id="1618" r:id="rId16"/>
    <p:sldId id="1630" r:id="rId17"/>
    <p:sldId id="1629" r:id="rId18"/>
    <p:sldId id="1631" r:id="rId19"/>
    <p:sldId id="163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it Gupta" initials="" lastIdx="0" clrIdx="0"/>
  <p:cmAuthor id="1" name="Arpit Gupta" initials="AG" lastIdx="1" clrIdx="1"/>
  <p:cmAuthor id="2" name="Arpit Gupta" initials="AG [2]" lastIdx="0" clrIdx="2"/>
  <p:cmAuthor id="3" name="Arpit Gupta" initials="AG [3]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0FF"/>
    <a:srgbClr val="F5B184"/>
    <a:srgbClr val="00FDFF"/>
    <a:srgbClr val="00B0F0"/>
    <a:srgbClr val="3D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4288" autoAdjust="0"/>
  </p:normalViewPr>
  <p:slideViewPr>
    <p:cSldViewPr snapToGrid="0" snapToObjects="1">
      <p:cViewPr varScale="1">
        <p:scale>
          <a:sx n="109" d="100"/>
          <a:sy n="109" d="100"/>
        </p:scale>
        <p:origin x="12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1688"/>
    </p:cViewPr>
  </p:sorterViewPr>
  <p:notesViewPr>
    <p:cSldViewPr snapToGrid="0" snapToObjects="1">
      <p:cViewPr varScale="1">
        <p:scale>
          <a:sx n="79" d="100"/>
          <a:sy n="79" d="100"/>
        </p:scale>
        <p:origin x="-31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6A4B-E7A7-8142-8CB1-B441A6F163B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0285-E1AE-EB42-87BC-128C9880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A0B6-B635-6E4E-A0BD-AF165E473B6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901C-08B4-6F48-8C7E-553DA0B0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7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2e8a63d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2e8a63d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7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1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8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90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8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24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14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2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50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3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7901C-08B4-6F48-8C7E-553DA0B03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Can we trust ML models with just high F1-scores trained using some data?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3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98A-7617-944E-8DFB-8CB72C1C0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20-7C34-EC4D-B2EC-8A517687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F11E-9C30-FB49-AA82-45B2A5600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DB0F-E9F2-1D42-9E15-ECDE97EF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394-FAD8-EE4B-8333-A4B9D281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B203-ED2B-C44F-9466-CA8C73E5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A6FA-913C-904B-9D29-0CCC6C538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1C28-92B6-8B47-9073-75D5621F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02B4-4575-7243-9D87-AD52F727B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7139-9D75-A746-A991-127502DC7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A5DD-A5D5-4646-A80B-179105F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fld id="{6BC8C012-C1F6-184D-9B14-785771820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>
          <a:solidFill>
            <a:srgbClr val="800000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NL-UCSB/sigcomm-tutori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usteeml.github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unicorn.cs.ucsb.edu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91484"/>
            <a:ext cx="8991599" cy="35188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2222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Closed-Loop “ML for Networks” Pipelines</a:t>
            </a:r>
            <a:br>
              <a:rPr lang="en-US" b="1" dirty="0">
                <a:solidFill>
                  <a:srgbClr val="22222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chemeClr val="bg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ACM SIGCOMM Tutorial</a:t>
            </a:r>
            <a:br>
              <a:rPr lang="en-US" dirty="0">
                <a:solidFill>
                  <a:schemeClr val="bg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chemeClr val="bg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Sep 10, 2023</a:t>
            </a:r>
            <a:endParaRPr lang="en-US" sz="2400" dirty="0">
              <a:solidFill>
                <a:schemeClr val="bg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C8874-3BF2-FA2F-0CF8-661E259A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8" y="4873538"/>
            <a:ext cx="19050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D078B-C41A-9EDA-3DA5-3E0BF75D4491}"/>
              </a:ext>
            </a:extLst>
          </p:cNvPr>
          <p:cNvSpPr txBox="1"/>
          <p:nvPr/>
        </p:nvSpPr>
        <p:spPr>
          <a:xfrm>
            <a:off x="1909994" y="4407108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https://github.com/SNL-UCSB/sigcomm-tutorial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"/>
    </mc:Choice>
    <mc:Fallback xmlns="">
      <p:transition spd="slow" advTm="8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Shortcut Learning (Toy Example)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CA5E2-A53A-5992-8399-9D7535AC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408252"/>
            <a:ext cx="7747000" cy="123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B6A99-6A34-E50F-F92A-6B7D48501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9" t="4880" r="1806" b="3850"/>
          <a:stretch/>
        </p:blipFill>
        <p:spPr>
          <a:xfrm>
            <a:off x="226208" y="3429000"/>
            <a:ext cx="4129790" cy="199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7BD3C-11BB-A816-6507-A269E511CB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6" t="6575" r="2636" b="4230"/>
          <a:stretch/>
        </p:blipFill>
        <p:spPr>
          <a:xfrm>
            <a:off x="5619853" y="3429000"/>
            <a:ext cx="2825647" cy="1993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1851E4-1691-8D43-1709-74B0176CB118}"/>
              </a:ext>
            </a:extLst>
          </p:cNvPr>
          <p:cNvSpPr txBox="1"/>
          <p:nvPr/>
        </p:nvSpPr>
        <p:spPr>
          <a:xfrm>
            <a:off x="1176855" y="282461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Expected Decisions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6B541-6D54-0670-6039-A6C52CB1E76B}"/>
              </a:ext>
            </a:extLst>
          </p:cNvPr>
          <p:cNvSpPr txBox="1"/>
          <p:nvPr/>
        </p:nvSpPr>
        <p:spPr>
          <a:xfrm>
            <a:off x="5806731" y="2824614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 Model’s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B2E11-5E52-920C-C433-B558BD06F702}"/>
              </a:ext>
            </a:extLst>
          </p:cNvPr>
          <p:cNvSpPr/>
          <p:nvPr/>
        </p:nvSpPr>
        <p:spPr>
          <a:xfrm>
            <a:off x="226208" y="4425846"/>
            <a:ext cx="8355661" cy="118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08A697-D3CC-B9E7-1560-DCEC2D6C710D}"/>
              </a:ext>
            </a:extLst>
          </p:cNvPr>
          <p:cNvSpPr/>
          <p:nvPr/>
        </p:nvSpPr>
        <p:spPr>
          <a:xfrm>
            <a:off x="58670" y="5236846"/>
            <a:ext cx="9026660" cy="841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Model learns a </a:t>
            </a:r>
            <a:r>
              <a:rPr lang="en-US" sz="36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shortcut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(image’s location)</a:t>
            </a:r>
          </a:p>
        </p:txBody>
      </p:sp>
    </p:spTree>
    <p:extLst>
      <p:ext uri="{BB962C8B-B14F-4D97-AF65-F5344CB8AC3E}">
        <p14:creationId xmlns:p14="http://schemas.microsoft.com/office/powerpoint/2010/main" val="34419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5;p61">
            <a:extLst>
              <a:ext uri="{FF2B5EF4-FFF2-40B4-BE49-F238E27FC236}">
                <a16:creationId xmlns:a16="http://schemas.microsoft.com/office/drawing/2014/main" id="{FB6A2C5D-7A01-D8F6-2801-F62651705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6" y="6164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Shortcut Learning (Real Example)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5523A7-29D0-FEB1-5C42-0E470392A174}"/>
              </a:ext>
            </a:extLst>
          </p:cNvPr>
          <p:cNvSpPr txBox="1">
            <a:spLocks/>
          </p:cNvSpPr>
          <p:nvPr/>
        </p:nvSpPr>
        <p:spPr bwMode="auto">
          <a:xfrm>
            <a:off x="442434" y="4377157"/>
            <a:ext cx="8520600" cy="18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Observations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All nodes sending benign traffic have the same TTL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Artifact of how the data was curated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learns a 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shortcut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D23F-295A-D8B9-E8FA-E8F617EE52B6}"/>
              </a:ext>
            </a:extLst>
          </p:cNvPr>
          <p:cNvSpPr txBox="1"/>
          <p:nvPr/>
        </p:nvSpPr>
        <p:spPr>
          <a:xfrm>
            <a:off x="185576" y="2183012"/>
            <a:ext cx="475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Learning Problem: </a:t>
            </a:r>
            <a:r>
              <a:rPr lang="en-US" dirty="0">
                <a:solidFill>
                  <a:schemeClr val="bg2"/>
                </a:solidFill>
              </a:rPr>
              <a:t>Detect </a:t>
            </a:r>
            <a:r>
              <a:rPr lang="en-US" dirty="0" err="1">
                <a:solidFill>
                  <a:schemeClr val="bg2"/>
                </a:solidFill>
              </a:rPr>
              <a:t>Bruteforce</a:t>
            </a:r>
            <a:r>
              <a:rPr lang="en-US" dirty="0">
                <a:solidFill>
                  <a:schemeClr val="bg2"/>
                </a:solidFill>
              </a:rPr>
              <a:t> Attack</a:t>
            </a:r>
          </a:p>
          <a:p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: CIC-IDS-2017 Dataset</a:t>
            </a:r>
          </a:p>
          <a:p>
            <a:r>
              <a:rPr lang="en-US" b="1" dirty="0">
                <a:solidFill>
                  <a:schemeClr val="bg2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: Random Forest</a:t>
            </a:r>
          </a:p>
          <a:p>
            <a:r>
              <a:rPr lang="en-US" b="1" dirty="0">
                <a:solidFill>
                  <a:schemeClr val="bg2"/>
                </a:solidFill>
              </a:rPr>
              <a:t>F1-score</a:t>
            </a:r>
            <a:r>
              <a:rPr lang="en-US" dirty="0">
                <a:solidFill>
                  <a:schemeClr val="bg2"/>
                </a:solidFill>
              </a:rPr>
              <a:t>: 0.99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4B96C-EDE3-5FB1-603A-CF553DDAA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5" t="31418" r="24194" b="51080"/>
          <a:stretch/>
        </p:blipFill>
        <p:spPr>
          <a:xfrm>
            <a:off x="4314252" y="1490450"/>
            <a:ext cx="4391924" cy="25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Prevalence of Underspecification Issues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499F6-64A7-606D-29EB-BE1789638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8"/>
          <a:stretch/>
        </p:blipFill>
        <p:spPr>
          <a:xfrm>
            <a:off x="125114" y="2584174"/>
            <a:ext cx="6366323" cy="1649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32ED6-395A-86EB-796E-0DEBFDD0E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60" r="20424"/>
          <a:stretch/>
        </p:blipFill>
        <p:spPr>
          <a:xfrm>
            <a:off x="6491436" y="2812773"/>
            <a:ext cx="2527449" cy="1429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D05CD-3AF1-19E5-7CFE-B6660C705DE1}"/>
              </a:ext>
            </a:extLst>
          </p:cNvPr>
          <p:cNvSpPr txBox="1"/>
          <p:nvPr/>
        </p:nvSpPr>
        <p:spPr>
          <a:xfrm>
            <a:off x="6544558" y="216644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Underspecification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BA1AD1-0D1C-D2ED-E1C8-3AF8A4465618}"/>
              </a:ext>
            </a:extLst>
          </p:cNvPr>
          <p:cNvSpPr/>
          <p:nvPr/>
        </p:nvSpPr>
        <p:spPr>
          <a:xfrm>
            <a:off x="117340" y="4807036"/>
            <a:ext cx="8909320" cy="1341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How can we </a:t>
            </a: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trust</a:t>
            </a: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any ML model trained using the existing </a:t>
            </a: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standard</a:t>
            </a: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ML pipeline</a:t>
            </a:r>
          </a:p>
        </p:txBody>
      </p:sp>
    </p:spTree>
    <p:extLst>
      <p:ext uri="{BB962C8B-B14F-4D97-AF65-F5344CB8AC3E}">
        <p14:creationId xmlns:p14="http://schemas.microsoft.com/office/powerpoint/2010/main" val="597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By answering additional questions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Why is model exhibiting high F1-score?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How is this model making its decisions?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Under what conditions will the model work?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When should we expect it to fail?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Is the training data representative of deployment settings?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How can I collect more representative data?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09320" cy="11430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How can we establish “Trust”?</a:t>
            </a:r>
            <a:endParaRPr lang="en-US" sz="3800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6BC83C-6863-4871-500E-0A179DCC728D}"/>
              </a:ext>
            </a:extLst>
          </p:cNvPr>
          <p:cNvSpPr/>
          <p:nvPr/>
        </p:nvSpPr>
        <p:spPr>
          <a:xfrm>
            <a:off x="117340" y="4957691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Can we answer these questions with our existing ML pipeline/workflow?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4294-74A8-1279-3C8D-1D912482E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9"/>
          <a:stretch/>
        </p:blipFill>
        <p:spPr>
          <a:xfrm>
            <a:off x="89417" y="5135988"/>
            <a:ext cx="2153103" cy="10003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B5E0DE-86D1-9946-D4D9-DEB4FB02C13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165969" y="3599562"/>
            <a:ext cx="0" cy="1536426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How to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 Look Beyond F1-Scores?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45CBA5-3911-6D25-6DC2-98DB8581EB59}"/>
              </a:ext>
            </a:extLst>
          </p:cNvPr>
          <p:cNvSpPr/>
          <p:nvPr/>
        </p:nvSpPr>
        <p:spPr>
          <a:xfrm>
            <a:off x="117340" y="4812097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Standard </a:t>
            </a: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Closed-loop ML Pipelines</a:t>
            </a:r>
            <a:endParaRPr lang="en-US" sz="32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52386B-3DFB-EE1A-9E84-8708FD43A423}"/>
              </a:ext>
            </a:extLst>
          </p:cNvPr>
          <p:cNvSpPr>
            <a:spLocks/>
          </p:cNvSpPr>
          <p:nvPr/>
        </p:nvSpPr>
        <p:spPr>
          <a:xfrm>
            <a:off x="5823532" y="2299639"/>
            <a:ext cx="1089029" cy="501714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3D8724-A4EC-7A00-0F64-C717E4232D64}"/>
              </a:ext>
            </a:extLst>
          </p:cNvPr>
          <p:cNvSpPr>
            <a:spLocks/>
          </p:cNvSpPr>
          <p:nvPr/>
        </p:nvSpPr>
        <p:spPr>
          <a:xfrm>
            <a:off x="6971124" y="2299639"/>
            <a:ext cx="958464" cy="501714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165969" y="2882118"/>
            <a:ext cx="1" cy="3085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2789485"/>
            <a:ext cx="743444" cy="259991"/>
          </a:xfrm>
          <a:prstGeom prst="bentConnector2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433814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547758"/>
            <a:ext cx="242829" cy="734760"/>
          </a:xfrm>
          <a:prstGeom prst="bentConnector2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4"/>
            <a:ext cx="2487636" cy="433814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D017-0A6C-1D49-E9C6-B0EE60816F7F}"/>
              </a:ext>
            </a:extLst>
          </p:cNvPr>
          <p:cNvSpPr txBox="1"/>
          <p:nvPr/>
        </p:nvSpPr>
        <p:spPr>
          <a:xfrm>
            <a:off x="697876" y="3137897"/>
            <a:ext cx="9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99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7" grpId="0" animBg="1"/>
      <p:bldP spid="8" grpId="0" animBg="1"/>
      <p:bldP spid="9" grpId="0" animBg="1"/>
      <p:bldP spid="20" grpId="0" animBg="1"/>
      <p:bldP spid="42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How to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 Realize Closed-loop ML Pipeline?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697876" y="3137897"/>
            <a:ext cx="93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088859"/>
            <a:ext cx="2220015" cy="793259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2400" b="1" kern="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Trustee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088005"/>
            <a:ext cx="2220015" cy="79411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netUnicorn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2882118"/>
            <a:ext cx="1" cy="25577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32114" y="2758351"/>
            <a:ext cx="805713" cy="259991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309275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485489"/>
            <a:ext cx="242829" cy="797029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3"/>
            <a:ext cx="2487636" cy="308421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E437F0-E98D-249C-2F52-6B447B86E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9"/>
          <a:stretch/>
        </p:blipFill>
        <p:spPr>
          <a:xfrm>
            <a:off x="89417" y="5135988"/>
            <a:ext cx="2153103" cy="100033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9A4AE-488A-748F-B679-8B0794006630}"/>
              </a:ext>
            </a:extLst>
          </p:cNvPr>
          <p:cNvCxnSpPr>
            <a:cxnSpLocks/>
            <a:stCxn id="24" idx="0"/>
            <a:endCxn id="81" idx="2"/>
          </p:cNvCxnSpPr>
          <p:nvPr/>
        </p:nvCxnSpPr>
        <p:spPr>
          <a:xfrm flipV="1">
            <a:off x="1165969" y="3599562"/>
            <a:ext cx="0" cy="1536426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290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Objectives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184314B-99C5-11E7-2A2E-5A9BDAEB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Session 1 (This session)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Illustrative overview of standard ML pipeline/workflow for networks</a:t>
            </a:r>
            <a:endParaRPr lang="en-US" sz="20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Session 2 (10:30 am -12 pm)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deep dive into two key building blocks for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closed-loop ML pipelines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Trustee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https://trusteeml.github.io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Learn how it detects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underspecification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problems (detect)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netUnicorn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https://netunicorn.cs.ucsb.edu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Learn how it enables iteratively collecting the “right” data to address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underspecification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problems (rectify)</a:t>
            </a:r>
          </a:p>
        </p:txBody>
      </p:sp>
    </p:spTree>
    <p:extLst>
      <p:ext uri="{BB962C8B-B14F-4D97-AF65-F5344CB8AC3E}">
        <p14:creationId xmlns:p14="http://schemas.microsoft.com/office/powerpoint/2010/main" val="200859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Objectives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184314B-99C5-11E7-2A2E-5A9BDAEB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Session 3 (</a:t>
            </a:r>
            <a:r>
              <a:rPr lang="en-US" sz="3200" b="1" dirty="0">
                <a:solidFill>
                  <a:srgbClr val="FF0000"/>
                </a:solidFill>
              </a:rPr>
              <a:t>1-3:30 pm</a:t>
            </a:r>
            <a:r>
              <a:rPr lang="en-US" sz="3200" b="1" dirty="0">
                <a:solidFill>
                  <a:srgbClr val="333399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Learn how to use closed-loop ML pipeline to develop generalizable ML models</a:t>
            </a:r>
            <a:endParaRPr lang="en-US" sz="32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Session 4 (4-5:30 pm)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Learn about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New tools to develop ML models (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NetAIGym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Past, present, and future of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xAI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tools for (network) security</a:t>
            </a:r>
          </a:p>
          <a:p>
            <a:pPr lvl="2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NetAI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Manifesto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Brainstorm on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Open challenges in developing deployment-ready ML artifacts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Recommendations for the networking community</a:t>
            </a:r>
          </a:p>
          <a:p>
            <a:pPr lvl="1">
              <a:lnSpc>
                <a:spcPct val="12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4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Instructors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Google Shape;127;p25">
            <a:extLst>
              <a:ext uri="{FF2B5EF4-FFF2-40B4-BE49-F238E27FC236}">
                <a16:creationId xmlns:a16="http://schemas.microsoft.com/office/drawing/2014/main" id="{37091107-AC6A-83B9-DE32-6881A8863667}"/>
              </a:ext>
            </a:extLst>
          </p:cNvPr>
          <p:cNvSpPr txBox="1"/>
          <p:nvPr/>
        </p:nvSpPr>
        <p:spPr>
          <a:xfrm>
            <a:off x="324238" y="4332867"/>
            <a:ext cx="15348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Roman Beltiukov</a:t>
            </a:r>
            <a:endParaRPr b="1"/>
          </a:p>
        </p:txBody>
      </p:sp>
      <p:sp>
        <p:nvSpPr>
          <p:cNvPr id="7" name="Google Shape;128;p25">
            <a:extLst>
              <a:ext uri="{FF2B5EF4-FFF2-40B4-BE49-F238E27FC236}">
                <a16:creationId xmlns:a16="http://schemas.microsoft.com/office/drawing/2014/main" id="{67BF3461-DD7A-6682-B2B1-A88F45B9800E}"/>
              </a:ext>
            </a:extLst>
          </p:cNvPr>
          <p:cNvSpPr txBox="1"/>
          <p:nvPr/>
        </p:nvSpPr>
        <p:spPr>
          <a:xfrm>
            <a:off x="7083575" y="4332850"/>
            <a:ext cx="15348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Arpit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Gupta</a:t>
            </a:r>
            <a:endParaRPr b="1"/>
          </a:p>
        </p:txBody>
      </p:sp>
      <p:sp>
        <p:nvSpPr>
          <p:cNvPr id="8" name="Google Shape;129;p25">
            <a:extLst>
              <a:ext uri="{FF2B5EF4-FFF2-40B4-BE49-F238E27FC236}">
                <a16:creationId xmlns:a16="http://schemas.microsoft.com/office/drawing/2014/main" id="{0C853ED7-C33D-E9FF-E32B-9C4129CD1CFB}"/>
              </a:ext>
            </a:extLst>
          </p:cNvPr>
          <p:cNvSpPr txBox="1"/>
          <p:nvPr/>
        </p:nvSpPr>
        <p:spPr>
          <a:xfrm>
            <a:off x="2623993" y="4332850"/>
            <a:ext cx="15348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Ronaldo Ferreira</a:t>
            </a:r>
            <a:endParaRPr b="1"/>
          </a:p>
        </p:txBody>
      </p:sp>
      <p:sp>
        <p:nvSpPr>
          <p:cNvPr id="9" name="Google Shape;131;p25">
            <a:extLst>
              <a:ext uri="{FF2B5EF4-FFF2-40B4-BE49-F238E27FC236}">
                <a16:creationId xmlns:a16="http://schemas.microsoft.com/office/drawing/2014/main" id="{F90E7F40-F93F-9FDC-79B4-44635D953ED1}"/>
              </a:ext>
            </a:extLst>
          </p:cNvPr>
          <p:cNvSpPr txBox="1"/>
          <p:nvPr/>
        </p:nvSpPr>
        <p:spPr>
          <a:xfrm>
            <a:off x="4946538" y="4332867"/>
            <a:ext cx="15348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Walter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Willinger</a:t>
            </a:r>
            <a:endParaRPr b="1"/>
          </a:p>
        </p:txBody>
      </p:sp>
      <p:pic>
        <p:nvPicPr>
          <p:cNvPr id="10" name="Google Shape;132;p25">
            <a:extLst>
              <a:ext uri="{FF2B5EF4-FFF2-40B4-BE49-F238E27FC236}">
                <a16:creationId xmlns:a16="http://schemas.microsoft.com/office/drawing/2014/main" id="{3F39B101-9968-8686-D143-F227C5F798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608" y="2320767"/>
            <a:ext cx="1509054" cy="1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33;p25">
            <a:extLst>
              <a:ext uri="{FF2B5EF4-FFF2-40B4-BE49-F238E27FC236}">
                <a16:creationId xmlns:a16="http://schemas.microsoft.com/office/drawing/2014/main" id="{49077D4F-C9D3-B325-8A44-1B87E127B3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400" y="2268767"/>
            <a:ext cx="1587075" cy="15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4;p25">
            <a:extLst>
              <a:ext uri="{FF2B5EF4-FFF2-40B4-BE49-F238E27FC236}">
                <a16:creationId xmlns:a16="http://schemas.microsoft.com/office/drawing/2014/main" id="{60271B05-94E0-C24D-1CED-8E4EDDC9FA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37" y="2320767"/>
            <a:ext cx="1541450" cy="15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5;p25">
            <a:extLst>
              <a:ext uri="{FF2B5EF4-FFF2-40B4-BE49-F238E27FC236}">
                <a16:creationId xmlns:a16="http://schemas.microsoft.com/office/drawing/2014/main" id="{743C8641-41BC-2AF9-3E3D-77F4DC896D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6856" y="2320782"/>
            <a:ext cx="1509050" cy="15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6;p25">
            <a:extLst>
              <a:ext uri="{FF2B5EF4-FFF2-40B4-BE49-F238E27FC236}">
                <a16:creationId xmlns:a16="http://schemas.microsoft.com/office/drawing/2014/main" id="{B11D5FDD-1DDE-1D17-6345-8A24437CE18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38" y="5338350"/>
            <a:ext cx="1167225" cy="1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7;p25">
            <a:extLst>
              <a:ext uri="{FF2B5EF4-FFF2-40B4-BE49-F238E27FC236}">
                <a16:creationId xmlns:a16="http://schemas.microsoft.com/office/drawing/2014/main" id="{DF302C56-3080-958D-8DB6-E19569F425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7350" y="5251750"/>
            <a:ext cx="1167225" cy="1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38;p25">
            <a:extLst>
              <a:ext uri="{FF2B5EF4-FFF2-40B4-BE49-F238E27FC236}">
                <a16:creationId xmlns:a16="http://schemas.microsoft.com/office/drawing/2014/main" id="{3E82CD70-51FD-E5AE-77DB-A667DA7129F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8475" y="5251742"/>
            <a:ext cx="1154200" cy="1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99348A-500B-6671-6470-AD6E32FD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32" y="5251742"/>
            <a:ext cx="922041" cy="116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8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Special Thanks!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184314B-99C5-11E7-2A2E-5A9BDAEB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Co-organizers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Arthur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Selle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Jacobs (UFRGS)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Lisandro Granville (UFRGS)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Wenbo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Guo (Purdue)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Hooman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Mohajeri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(UCSB)</a:t>
            </a:r>
            <a:endParaRPr lang="en-US" sz="32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Panelists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Wenbo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Guo (Purdue)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Menglei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Zhang (Intel)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TAs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Punnal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Ismail Khan,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Satyandra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Guthula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(UCSB)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0208C9-F926-344D-AEF6-817BDF68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36" y="2087485"/>
            <a:ext cx="678665" cy="80715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is ML for Networks?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8" name="Down Arrow 27"/>
          <p:cNvSpPr>
            <a:spLocks noChangeAspect="1"/>
          </p:cNvSpPr>
          <p:nvPr/>
        </p:nvSpPr>
        <p:spPr>
          <a:xfrm rot="16200000">
            <a:off x="4418621" y="2564499"/>
            <a:ext cx="439947" cy="1322088"/>
          </a:xfrm>
          <a:prstGeom prst="down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413580-C768-5E40-AA47-3E216E174416}"/>
              </a:ext>
            </a:extLst>
          </p:cNvPr>
          <p:cNvSpPr/>
          <p:nvPr/>
        </p:nvSpPr>
        <p:spPr>
          <a:xfrm>
            <a:off x="5364949" y="2977472"/>
            <a:ext cx="2270126" cy="531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Regular" charset="0"/>
                <a:ea typeface="Helvetica Neue Regular" charset="0"/>
                <a:cs typeface="Helvetica Neue Regular" charset="0"/>
              </a:rPr>
              <a:t>Control</a:t>
            </a:r>
          </a:p>
        </p:txBody>
      </p:sp>
      <p:sp>
        <p:nvSpPr>
          <p:cNvPr id="41" name="Cloud 40"/>
          <p:cNvSpPr/>
          <p:nvPr/>
        </p:nvSpPr>
        <p:spPr>
          <a:xfrm>
            <a:off x="1929882" y="4196870"/>
            <a:ext cx="4992800" cy="217216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896341" y="4772298"/>
            <a:ext cx="950718" cy="32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06936" y="5079596"/>
            <a:ext cx="33" cy="509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166812" y="4772298"/>
            <a:ext cx="950718" cy="32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896374" y="5400742"/>
            <a:ext cx="1340091" cy="49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77407" y="5400742"/>
            <a:ext cx="1340156" cy="49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asted-image.jpg"/>
          <p:cNvPicPr/>
          <p:nvPr/>
        </p:nvPicPr>
        <p:blipFill>
          <a:blip r:embed="rId4"/>
          <a:srcRect l="6992" t="10113" r="10135" b="11501"/>
          <a:stretch>
            <a:fillRect/>
          </a:stretch>
        </p:blipFill>
        <p:spPr>
          <a:xfrm>
            <a:off x="4117530" y="4464999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jpg"/>
          <p:cNvPicPr/>
          <p:nvPr/>
        </p:nvPicPr>
        <p:blipFill>
          <a:blip r:embed="rId4"/>
          <a:srcRect l="6992" t="10113" r="10135" b="11501"/>
          <a:stretch>
            <a:fillRect/>
          </a:stretch>
        </p:blipFill>
        <p:spPr>
          <a:xfrm>
            <a:off x="2388001" y="478614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jpg"/>
          <p:cNvPicPr/>
          <p:nvPr/>
        </p:nvPicPr>
        <p:blipFill>
          <a:blip r:embed="rId4"/>
          <a:srcRect l="6992" t="10113" r="10135" b="11501"/>
          <a:stretch>
            <a:fillRect/>
          </a:stretch>
        </p:blipFill>
        <p:spPr>
          <a:xfrm>
            <a:off x="5847059" y="478614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jpg"/>
          <p:cNvPicPr/>
          <p:nvPr/>
        </p:nvPicPr>
        <p:blipFill>
          <a:blip r:embed="rId4"/>
          <a:srcRect l="6992" t="10113" r="10135" b="11501"/>
          <a:stretch>
            <a:fillRect/>
          </a:stretch>
        </p:blipFill>
        <p:spPr>
          <a:xfrm>
            <a:off x="4117563" y="5589314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Down Arrow 26"/>
          <p:cNvSpPr>
            <a:spLocks noChangeAspect="1"/>
          </p:cNvSpPr>
          <p:nvPr/>
        </p:nvSpPr>
        <p:spPr>
          <a:xfrm>
            <a:off x="6038846" y="3587565"/>
            <a:ext cx="470152" cy="1131971"/>
          </a:xfrm>
          <a:prstGeom prst="down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   </a:t>
            </a:r>
          </a:p>
        </p:txBody>
      </p:sp>
      <p:sp>
        <p:nvSpPr>
          <p:cNvPr id="4" name="Down Arrow 3"/>
          <p:cNvSpPr>
            <a:spLocks noChangeAspect="1"/>
          </p:cNvSpPr>
          <p:nvPr/>
        </p:nvSpPr>
        <p:spPr>
          <a:xfrm rot="10800000">
            <a:off x="2559823" y="3593222"/>
            <a:ext cx="435748" cy="1131971"/>
          </a:xfrm>
          <a:prstGeom prst="down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              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CAC7E0-E174-8445-8FBB-8E755FBF2660}"/>
              </a:ext>
            </a:extLst>
          </p:cNvPr>
          <p:cNvSpPr/>
          <p:nvPr/>
        </p:nvSpPr>
        <p:spPr>
          <a:xfrm>
            <a:off x="1482705" y="1828799"/>
            <a:ext cx="6311778" cy="1762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Helvetica Neue Regular" charset="0"/>
              <a:ea typeface="Helvetica Neue Regular" charset="0"/>
              <a:cs typeface="Helvetica Neue Regular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0D447C-F6FC-1A40-A1E2-D74800F9CC70}"/>
              </a:ext>
            </a:extLst>
          </p:cNvPr>
          <p:cNvSpPr/>
          <p:nvPr/>
        </p:nvSpPr>
        <p:spPr>
          <a:xfrm>
            <a:off x="1743090" y="2979722"/>
            <a:ext cx="2175483" cy="5291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Monitor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CE889-F400-230E-3FCF-98077E041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521" r="9341" b="40077"/>
          <a:stretch/>
        </p:blipFill>
        <p:spPr>
          <a:xfrm>
            <a:off x="3910955" y="1929383"/>
            <a:ext cx="1322089" cy="10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is ML for Networks </a:t>
            </a:r>
            <a:r>
              <a:rPr lang="en-US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you</a:t>
            </a:r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?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2534F46-3705-1F42-CCFC-B041D0E2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i="1" dirty="0">
                <a:solidFill>
                  <a:srgbClr val="333399"/>
                </a:solidFill>
              </a:rPr>
              <a:t>Learning problems</a:t>
            </a:r>
            <a:endParaRPr lang="en-US" sz="3200" b="1" dirty="0">
              <a:solidFill>
                <a:srgbClr val="333399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76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Learning Problems for Networks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184314B-99C5-11E7-2A2E-5A9BDAEB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i="1" dirty="0">
                <a:solidFill>
                  <a:srgbClr val="333399"/>
                </a:solidFill>
              </a:rPr>
              <a:t>Learning</a:t>
            </a:r>
            <a:r>
              <a:rPr lang="en-US" sz="3200" b="1" dirty="0">
                <a:solidFill>
                  <a:srgbClr val="333399"/>
                </a:solidFill>
              </a:rPr>
              <a:t> for networks is not new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Learning is intrinsic to networking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Attributable to inherent partial visibility into network’s state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Entails multiple complex closed-loops across different spatial and temporal granularities</a:t>
            </a:r>
            <a:endParaRPr lang="en-US" sz="32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Examples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For TCP, end-hosts need to infer capacity of bottleneck link and round-trip time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For video streaming, client needs to infer future network bandwidth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86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9139084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Approaches to Solve Learning Problems</a:t>
            </a:r>
            <a:endParaRPr lang="en-US" b="1" dirty="0">
              <a:solidFill>
                <a:srgbClr val="FF000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ADB0F-E9F2-1D42-9E15-ECDE97EFB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Regular" charset="0"/>
              <a:ea typeface="+mn-ea"/>
              <a:cs typeface="+mn-cs"/>
            </a:endParaRPr>
          </a:p>
        </p:txBody>
      </p:sp>
      <p:sp>
        <p:nvSpPr>
          <p:cNvPr id="2" name="AutoShape 4" descr="mage result for faceboo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184314B-99C5-11E7-2A2E-5A9BDAEB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643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Simple (transparent, explainable) heuristics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E.g., current breed of congestion control and ABR algorithms employ simple rule-based approach to infer network state</a:t>
            </a:r>
            <a:endParaRPr lang="en-US" sz="20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chemeClr val="accent2"/>
                </a:solidFill>
              </a:rPr>
              <a:t>Machine Learning for Networks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Recent works have shown ML-based solutions can better detect subtle and complex patterns in data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better decisions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E.g., Aurora (TCP),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Pensieve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(ABR), …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Past Decade</a:t>
            </a:r>
          </a:p>
          <a:p>
            <a:pPr lvl="1"/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Academia</a:t>
            </a:r>
            <a:r>
              <a:rPr lang="en-US" sz="1600" b="1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2"/>
            <a:r>
              <a:rPr lang="en-US" sz="16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1000+ research publications</a:t>
            </a:r>
          </a:p>
          <a:p>
            <a:pPr lvl="1"/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Industry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/>
            <a:r>
              <a:rPr lang="en-US" sz="16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multiple prominent ML-based networking products and companies</a:t>
            </a:r>
          </a:p>
          <a:p>
            <a:pPr lvl="1"/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VCs/private equity/government</a:t>
            </a:r>
            <a:r>
              <a:rPr lang="en-US" sz="1600" b="1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2"/>
            <a:r>
              <a:rPr lang="en-US" sz="16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hundreds of billions of dollars invested</a:t>
            </a:r>
          </a:p>
          <a:p>
            <a:endParaRPr lang="en-US" sz="2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Expected Outcome</a:t>
            </a:r>
          </a:p>
          <a:p>
            <a:pPr marL="457200" lvl="1" indent="0">
              <a:buNone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We should expect successful adoption of ML-based solutions </a:t>
            </a:r>
          </a:p>
          <a:p>
            <a:endParaRPr lang="en-US" sz="2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Reality </a:t>
            </a:r>
          </a:p>
          <a:p>
            <a:pPr marL="457200" lvl="1" indent="0">
              <a:buNone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Reluctance to deploy/adopt ML-based networking solutions</a:t>
            </a:r>
          </a:p>
          <a:p>
            <a:endParaRPr lang="en-US" sz="2000" b="1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How are we doing as a Community?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CAD24B-EF4A-0E87-8855-0B1D49787238}"/>
              </a:ext>
            </a:extLst>
          </p:cNvPr>
          <p:cNvSpPr/>
          <p:nvPr/>
        </p:nvSpPr>
        <p:spPr>
          <a:xfrm>
            <a:off x="0" y="4866100"/>
            <a:ext cx="8909320" cy="93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Why do we see this reluctance?</a:t>
            </a:r>
          </a:p>
        </p:txBody>
      </p:sp>
    </p:spTree>
    <p:extLst>
      <p:ext uri="{BB962C8B-B14F-4D97-AF65-F5344CB8AC3E}">
        <p14:creationId xmlns:p14="http://schemas.microsoft.com/office/powerpoint/2010/main" val="22127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Standard ML Pipeline/Workflow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45CBA5-3911-6D25-6DC2-98DB8581EB59}"/>
              </a:ext>
            </a:extLst>
          </p:cNvPr>
          <p:cNvSpPr/>
          <p:nvPr/>
        </p:nvSpPr>
        <p:spPr>
          <a:xfrm>
            <a:off x="117340" y="4812097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Train high-performing learning models (e.g., ones with high F1-scores)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203F700-009F-4D22-F6EE-DD8059CD545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440AD91-CAB8-472F-28D1-8777D430B64B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0BA511CB-2572-FFE0-413F-0E607AAAD661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4E8CFCFA-7C49-D48A-C5A0-2B5C075781EB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F8B528A-4CFE-AE84-E7A7-51A44D60A2CB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8F42CCF1-3E55-81E0-BC15-AC4013DD3C5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39D41F1-D282-291E-D0BF-953DA6A9EA8B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80FBAB-4672-FBF5-0A12-E637ECD1AC4D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AF002FD-EDEC-A6AC-BAB9-EA342A7BB648}"/>
              </a:ext>
            </a:extLst>
          </p:cNvPr>
          <p:cNvCxnSpPr>
            <a:cxnSpLocks/>
            <a:stCxn id="107" idx="3"/>
            <a:endCxn id="104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A7364B7-A225-741E-19E2-9C5A7C1CF308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62B177-D9EF-FD38-04FE-B144B495EB7E}"/>
              </a:ext>
            </a:extLst>
          </p:cNvPr>
          <p:cNvSpPr txBox="1"/>
          <p:nvPr/>
        </p:nvSpPr>
        <p:spPr>
          <a:xfrm>
            <a:off x="6679702" y="3185242"/>
            <a:ext cx="8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7187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Resulting Artifacts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203F700-009F-4D22-F6EE-DD8059CD545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440AD91-CAB8-472F-28D1-8777D430B64B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0BA511CB-2572-FFE0-413F-0E607AAAD661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4E8CFCFA-7C49-D48A-C5A0-2B5C075781EB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F8B528A-4CFE-AE84-E7A7-51A44D60A2CB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8F42CCF1-3E55-81E0-BC15-AC4013DD3C5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39D41F1-D282-291E-D0BF-953DA6A9EA8B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80FBAB-4672-FBF5-0A12-E637ECD1AC4D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AF002FD-EDEC-A6AC-BAB9-EA342A7BB648}"/>
              </a:ext>
            </a:extLst>
          </p:cNvPr>
          <p:cNvCxnSpPr>
            <a:cxnSpLocks/>
            <a:stCxn id="107" idx="3"/>
            <a:endCxn id="104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A7364B7-A225-741E-19E2-9C5A7C1CF308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62B177-D9EF-FD38-04FE-B144B495EB7E}"/>
              </a:ext>
            </a:extLst>
          </p:cNvPr>
          <p:cNvSpPr txBox="1"/>
          <p:nvPr/>
        </p:nvSpPr>
        <p:spPr>
          <a:xfrm>
            <a:off x="6679702" y="3185242"/>
            <a:ext cx="8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8AC500-8857-047F-19CE-D8B18298D1CF}"/>
              </a:ext>
            </a:extLst>
          </p:cNvPr>
          <p:cNvSpPr txBox="1"/>
          <p:nvPr/>
        </p:nvSpPr>
        <p:spPr>
          <a:xfrm>
            <a:off x="2592599" y="2205132"/>
            <a:ext cx="487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</a:t>
            </a:r>
            <a:r>
              <a:rPr lang="en-US" b="1" dirty="0" err="1"/>
              <a:t>Bruteforce</a:t>
            </a:r>
            <a:r>
              <a:rPr lang="en-US" b="1" dirty="0"/>
              <a:t> Attack Detection Problem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D95484-928B-301A-5C3B-DCDECB63B6C1}"/>
              </a:ext>
            </a:extLst>
          </p:cNvPr>
          <p:cNvSpPr txBox="1"/>
          <p:nvPr/>
        </p:nvSpPr>
        <p:spPr>
          <a:xfrm>
            <a:off x="694524" y="42063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CIC-IDS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A6A2F-5EC7-15E1-53E1-E28A9B1C98F3}"/>
              </a:ext>
            </a:extLst>
          </p:cNvPr>
          <p:cNvSpPr txBox="1"/>
          <p:nvPr/>
        </p:nvSpPr>
        <p:spPr>
          <a:xfrm>
            <a:off x="1797628" y="4086127"/>
            <a:ext cx="18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CICFlowmeter</a:t>
            </a:r>
            <a:endParaRPr lang="en-US" sz="1600" b="1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 Random Forest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899741F-EE9D-8BFB-836F-BD0E4D6988CE}"/>
              </a:ext>
            </a:extLst>
          </p:cNvPr>
          <p:cNvSpPr txBox="1"/>
          <p:nvPr/>
        </p:nvSpPr>
        <p:spPr>
          <a:xfrm>
            <a:off x="6561027" y="4083236"/>
            <a:ext cx="1072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0.9+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F1-Score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A873EC-0721-9DBF-BA23-A726834B1C7D}"/>
              </a:ext>
            </a:extLst>
          </p:cNvPr>
          <p:cNvSpPr/>
          <p:nvPr/>
        </p:nvSpPr>
        <p:spPr>
          <a:xfrm>
            <a:off x="0" y="4866100"/>
            <a:ext cx="8909320" cy="93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 high F1 score is desired but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3449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Underspecification Issues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472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Shortcut Learning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takes shortcuts to classify data</a:t>
            </a: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OOD Issues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does not generalize to out-of-distribution samples</a:t>
            </a: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Spurious Correlations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picks up wrong correlations in the data</a:t>
            </a:r>
          </a:p>
          <a:p>
            <a:pPr lvl="2" defTabSz="914400"/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091FA-9197-4A78-7290-2AB1EAE43468}"/>
              </a:ext>
            </a:extLst>
          </p:cNvPr>
          <p:cNvSpPr/>
          <p:nvPr/>
        </p:nvSpPr>
        <p:spPr>
          <a:xfrm>
            <a:off x="117340" y="4971394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 negatively affects learning models’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379773562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231170</TotalTime>
  <Words>787</Words>
  <Application>Microsoft Macintosh PowerPoint</Application>
  <PresentationFormat>On-screen Show (4:3)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 Neue</vt:lpstr>
      <vt:lpstr>Helvetica Neue Condensed</vt:lpstr>
      <vt:lpstr>Helvetica Neue Regular</vt:lpstr>
      <vt:lpstr>1_Default Design</vt:lpstr>
      <vt:lpstr>Closed-Loop “ML for Networks” Pipelines ACM SIGCOMM Tutorial Sep 10, 2023</vt:lpstr>
      <vt:lpstr>What is ML for Networks?</vt:lpstr>
      <vt:lpstr>What is ML for Networks for you?</vt:lpstr>
      <vt:lpstr>Learning Problems for Networks</vt:lpstr>
      <vt:lpstr>Approaches to Solve Learning Problems</vt:lpstr>
      <vt:lpstr>How are we doing as a Community?</vt:lpstr>
      <vt:lpstr>Standard ML Pipeline/Workflow</vt:lpstr>
      <vt:lpstr>Resulting Artifacts</vt:lpstr>
      <vt:lpstr>Underspecification Issues</vt:lpstr>
      <vt:lpstr>Shortcut Learning (Toy Example)</vt:lpstr>
      <vt:lpstr>Shortcut Learning (Real Example)</vt:lpstr>
      <vt:lpstr>Prevalence of Underspecification Issues</vt:lpstr>
      <vt:lpstr>How can we establish “Trust”?</vt:lpstr>
      <vt:lpstr>How to Look Beyond F1-Scores?</vt:lpstr>
      <vt:lpstr>How to Realize Closed-loop ML Pipeline?</vt:lpstr>
      <vt:lpstr>Objectives</vt:lpstr>
      <vt:lpstr>Objectives</vt:lpstr>
      <vt:lpstr>Instructors</vt:lpstr>
      <vt:lpstr>Special Thanks!</vt:lpstr>
    </vt:vector>
  </TitlesOfParts>
  <Manager/>
  <Company>Princeton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SDX</dc:title>
  <dc:subject/>
  <dc:creator>Arpit Gupta</dc:creator>
  <cp:keywords/>
  <dc:description/>
  <cp:lastModifiedBy>Microsoft Office User</cp:lastModifiedBy>
  <cp:revision>9294</cp:revision>
  <cp:lastPrinted>2016-03-07T21:19:57Z</cp:lastPrinted>
  <dcterms:created xsi:type="dcterms:W3CDTF">2013-11-06T15:33:08Z</dcterms:created>
  <dcterms:modified xsi:type="dcterms:W3CDTF">2023-09-22T14:31:17Z</dcterms:modified>
  <cp:category/>
</cp:coreProperties>
</file>