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1206" r:id="rId2"/>
    <p:sldId id="1617" r:id="rId3"/>
    <p:sldId id="1618" r:id="rId4"/>
    <p:sldId id="1619" r:id="rId5"/>
    <p:sldId id="1620" r:id="rId6"/>
    <p:sldId id="1622" r:id="rId7"/>
    <p:sldId id="1624" r:id="rId8"/>
    <p:sldId id="1625" r:id="rId9"/>
    <p:sldId id="1627" r:id="rId10"/>
    <p:sldId id="1628" r:id="rId11"/>
    <p:sldId id="1629" r:id="rId12"/>
    <p:sldId id="1630" r:id="rId13"/>
    <p:sldId id="1634" r:id="rId14"/>
    <p:sldId id="1643" r:id="rId15"/>
    <p:sldId id="1631" r:id="rId16"/>
    <p:sldId id="1632" r:id="rId17"/>
    <p:sldId id="1663" r:id="rId18"/>
    <p:sldId id="1644" r:id="rId19"/>
    <p:sldId id="1635" r:id="rId20"/>
    <p:sldId id="1664" r:id="rId21"/>
    <p:sldId id="1639" r:id="rId22"/>
    <p:sldId id="1640" r:id="rId23"/>
    <p:sldId id="1641" r:id="rId24"/>
    <p:sldId id="1642" r:id="rId25"/>
    <p:sldId id="1645" r:id="rId26"/>
    <p:sldId id="1636" r:id="rId27"/>
    <p:sldId id="1638" r:id="rId28"/>
    <p:sldId id="1647" r:id="rId29"/>
    <p:sldId id="1646" r:id="rId30"/>
    <p:sldId id="1649" r:id="rId31"/>
    <p:sldId id="1650" r:id="rId32"/>
    <p:sldId id="1651" r:id="rId33"/>
    <p:sldId id="1652" r:id="rId34"/>
    <p:sldId id="1653" r:id="rId35"/>
    <p:sldId id="1659" r:id="rId36"/>
    <p:sldId id="1661" r:id="rId37"/>
    <p:sldId id="1660" r:id="rId38"/>
    <p:sldId id="1656" r:id="rId39"/>
    <p:sldId id="1657" r:id="rId40"/>
    <p:sldId id="1658" r:id="rId41"/>
    <p:sldId id="1662" r:id="rId42"/>
    <p:sldId id="318" r:id="rId43"/>
    <p:sldId id="1655" r:id="rId44"/>
    <p:sldId id="165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pit Gupta" initials="" lastIdx="0" clrIdx="0"/>
  <p:cmAuthor id="1" name="Arpit Gupta" initials="AG" lastIdx="1" clrIdx="1"/>
  <p:cmAuthor id="2" name="Arpit Gupta" initials="AG [2]" lastIdx="0" clrIdx="2"/>
  <p:cmAuthor id="3" name="Arpit Gupta" initials="AG [3]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0FF"/>
    <a:srgbClr val="F5B184"/>
    <a:srgbClr val="00FDFF"/>
    <a:srgbClr val="00B0F0"/>
    <a:srgbClr val="3D7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 autoAdjust="0"/>
    <p:restoredTop sz="84300" autoAdjust="0"/>
  </p:normalViewPr>
  <p:slideViewPr>
    <p:cSldViewPr snapToGrid="0" snapToObjects="1">
      <p:cViewPr varScale="1">
        <p:scale>
          <a:sx n="121" d="100"/>
          <a:sy n="121" d="100"/>
        </p:scale>
        <p:origin x="3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1688"/>
    </p:cViewPr>
  </p:sorterViewPr>
  <p:notesViewPr>
    <p:cSldViewPr snapToGrid="0" snapToObjects="1">
      <p:cViewPr varScale="1">
        <p:scale>
          <a:sx n="79" d="100"/>
          <a:sy n="79" d="100"/>
        </p:scale>
        <p:origin x="-31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6A4B-E7A7-8142-8CB1-B441A6F163B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0285-E1AE-EB42-87BC-128C9880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A0B6-B635-6E4E-A0BD-AF165E473B6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901C-08B4-6F48-8C7E-553DA0B0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0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8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4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56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6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2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Trustee is a novel XAI technique to produce global explanations from black-box in the form a high-fidelity and low-complexity decision tree.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idea behind Trustee is too augment the traditional ML development  pipeline with 2 extra steps, that consist in extracting a decision tree explanation from the model, and analyze it looking for issues that maybe cause the ML model to fail.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aid domain experts in that last, Trustee also produces a Trust Report, which summarizes some key insights from the produced explanation, which the experts can use to decide whether they trust the models decisions or not.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0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6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defTabSz="914400"/>
            <a:r>
              <a:rPr lang="en-US" sz="12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Experimenter: express data-collection intents</a:t>
            </a:r>
          </a:p>
          <a:p>
            <a:pPr lvl="1" defTabSz="914400"/>
            <a:r>
              <a:rPr lang="en-US" sz="12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Developers: translate intents to mechanisms</a:t>
            </a:r>
            <a:endParaRPr lang="en-US" sz="1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5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defTabSz="914400"/>
            <a:r>
              <a:rPr lang="en-US" sz="12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Experimenter: express data-collection intents</a:t>
            </a:r>
          </a:p>
          <a:p>
            <a:pPr lvl="1" defTabSz="914400"/>
            <a:r>
              <a:rPr lang="en-US" sz="12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Developers: translate intents to mechanisms</a:t>
            </a:r>
            <a:endParaRPr lang="en-US" sz="1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58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3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74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4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12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74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1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93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4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9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8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9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2e8a63d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2e8a63d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7649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8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5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4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64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c7cfe467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c7cfe467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16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6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5b901196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5b901196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758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2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9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2e8a63d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2e8a63d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8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2e8a63d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2e8a63d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07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98dcd99a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98dcd99a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1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E98A-7617-944E-8DFB-8CB72C1C0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20-7C34-EC4D-B2EC-8A5176876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F11E-9C30-FB49-AA82-45B2A5600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7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rgbClr val="F5F0ED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3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DB0F-E9F2-1D42-9E15-ECDE97EFB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1394-FAD8-EE4B-8333-A4B9D281C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B203-ED2B-C44F-9466-CA8C73E5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A6FA-913C-904B-9D29-0CCC6C538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1C28-92B6-8B47-9073-75D5621F4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02B4-4575-7243-9D87-AD52F727B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7139-9D75-A746-A991-127502DC7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A5DD-A5D5-4646-A80B-179105F9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Helvetica Neue Regular" charset="0"/>
              </a:defRPr>
            </a:lvl1pPr>
          </a:lstStyle>
          <a:p>
            <a:pPr>
              <a:defRPr/>
            </a:pPr>
            <a:fld id="{6BC8C012-C1F6-184D-9B14-7857718203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>
          <a:solidFill>
            <a:srgbClr val="800000"/>
          </a:solidFill>
          <a:latin typeface="Helvetica Neue Regular" charset="0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Helvetica Neue Regular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Helvetica Neue Regular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Neue Regular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Neue Regular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Neue Regular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NL-UCSB/sigcomm-tutori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rusteeml.github.io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netunicorn.cs.ucsb.edu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2" y="635196"/>
            <a:ext cx="8991599" cy="35188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2222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 Search of </a:t>
            </a:r>
            <a:r>
              <a:rPr lang="en-US" b="1" dirty="0">
                <a:solidFill>
                  <a:srgbClr val="22222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Networking </a:t>
            </a:r>
            <a:r>
              <a:rPr lang="en-US" b="1" dirty="0">
                <a:solidFill>
                  <a:srgbClr val="222222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Unicorn</a:t>
            </a:r>
            <a:br>
              <a:rPr lang="en-US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400" b="0" i="0" dirty="0">
                <a:solidFill>
                  <a:schemeClr val="bg2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“Thin Waist” Data-Collection Platform to Develop Generalizable ML Models for Networking Problems</a:t>
            </a:r>
            <a:endParaRPr lang="en-US" sz="2400" b="1" dirty="0">
              <a:solidFill>
                <a:schemeClr val="bg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52048" y="3429000"/>
            <a:ext cx="8839200" cy="1265106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Session 2</a:t>
            </a:r>
            <a:endParaRPr lang="en-US" sz="32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ML4Nets Tutorial, SIGCOMM’23 </a:t>
            </a:r>
          </a:p>
          <a:p>
            <a:pPr>
              <a:lnSpc>
                <a:spcPct val="120000"/>
              </a:lnSpc>
            </a:pP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FAA92-8DCA-E9C7-3688-B9D2C62C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20" y="5286670"/>
            <a:ext cx="1353700" cy="135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FD56F7-FE41-9E38-5E78-EECA14203C25}"/>
              </a:ext>
            </a:extLst>
          </p:cNvPr>
          <p:cNvSpPr txBox="1"/>
          <p:nvPr/>
        </p:nvSpPr>
        <p:spPr>
          <a:xfrm>
            <a:off x="1909765" y="4805722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https://github.com/SNL-UCSB/sigcomm-tutorial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5"/>
    </mc:Choice>
    <mc:Fallback xmlns="">
      <p:transition spd="slow" advTm="8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Our Approach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4065864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D280DA-CDFF-AA57-585B-110813E6DA99}"/>
              </a:ext>
            </a:extLst>
          </p:cNvPr>
          <p:cNvSpPr txBox="1"/>
          <p:nvPr/>
        </p:nvSpPr>
        <p:spPr>
          <a:xfrm>
            <a:off x="833185" y="3632054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732636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739225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723952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654832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Trustee</a:t>
            </a:r>
            <a:endParaRPr kumimoji="0" 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654832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Collection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6" y="1874947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62621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 flipH="1">
            <a:off x="1165969" y="3323552"/>
            <a:ext cx="1" cy="30850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4059501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63248" y="3230919"/>
            <a:ext cx="743444" cy="259991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2221018"/>
            <a:ext cx="2461381" cy="433814"/>
          </a:xfrm>
          <a:prstGeom prst="bentConnector2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989192"/>
            <a:ext cx="242829" cy="734760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2221018"/>
            <a:ext cx="2487636" cy="433814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4059501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876416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65877" y="1497991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Iterative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36A48C-B6A7-9C0E-76D2-3E2C05167301}"/>
              </a:ext>
            </a:extLst>
          </p:cNvPr>
          <p:cNvSpPr/>
          <p:nvPr/>
        </p:nvSpPr>
        <p:spPr>
          <a:xfrm>
            <a:off x="117340" y="4971394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Trustee’s report to iteratively collect new data 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close the loop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79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Existing Data Collection Efforts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4729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Entails three distinct operations</a:t>
            </a: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Specification</a:t>
            </a:r>
          </a:p>
          <a:p>
            <a:pPr lvl="1" indent="0" defTabSz="914400">
              <a:buNone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Express </a:t>
            </a:r>
            <a:r>
              <a:rPr lang="en-US" sz="20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intents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 that specify what data to collect or generate for the experiment </a:t>
            </a:r>
          </a:p>
          <a:p>
            <a:pPr lvl="1" indent="0" defTabSz="914400">
              <a:buNone/>
            </a:pP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Deployment </a:t>
            </a:r>
          </a:p>
          <a:p>
            <a:pPr lvl="1" indent="0" defTabSz="914400">
              <a:buNone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Translate high-level intents into target-specific commands and configurations (</a:t>
            </a:r>
            <a:r>
              <a:rPr lang="en-US" sz="20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mechanism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lvl="1" indent="0" defTabSz="914400">
              <a:buNone/>
            </a:pP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Execution </a:t>
            </a:r>
          </a:p>
          <a:p>
            <a:pPr lvl="1" indent="0" defTabSz="914400">
              <a:buNone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Orchestrate data collection while handling different runtime events (</a:t>
            </a:r>
            <a:r>
              <a:rPr lang="en-US" sz="20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mechanism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8336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Existing Data Collection Efforts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Key (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problematic</a:t>
            </a: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) attributes</a:t>
            </a: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Fragmented</a:t>
            </a:r>
          </a:p>
          <a:p>
            <a:pPr lvl="1" indent="0" defTabSz="914400">
              <a:buNone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Designed for specific learning problems and network environments</a:t>
            </a: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Monolithic </a:t>
            </a:r>
          </a:p>
          <a:p>
            <a:pPr lvl="1" indent="0" defTabSz="914400">
              <a:buNone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Lack modularity, no clear separation between intents and mechanisms</a:t>
            </a: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One-off </a:t>
            </a:r>
          </a:p>
          <a:p>
            <a:pPr lvl="1" indent="0" defTabSz="914400">
              <a:buNone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Not suited for iterative data collection </a:t>
            </a:r>
          </a:p>
        </p:txBody>
      </p:sp>
    </p:spTree>
    <p:extLst>
      <p:ext uri="{BB962C8B-B14F-4D97-AF65-F5344CB8AC3E}">
        <p14:creationId xmlns:p14="http://schemas.microsoft.com/office/powerpoint/2010/main" val="12215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New Data-Collection Platform-- </a:t>
            </a:r>
            <a:r>
              <a:rPr lang="en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netUnicorn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Key (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desired</a:t>
            </a: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) attributes</a:t>
            </a:r>
          </a:p>
          <a:p>
            <a:pPr defTabSz="914400"/>
            <a:r>
              <a:rPr lang="en-US" sz="2400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Fragmented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Unified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Enables data collection for any learning problem from any network environment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Monolithic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Modular 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Decouples data-collection intents from mechanisms</a:t>
            </a:r>
          </a:p>
          <a:p>
            <a:pPr lvl="1" defTabSz="914400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Disaggregates intents into independent and reusable pipelines and tasks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Disaggregates mechanisms into independent services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One-off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Iterative</a:t>
            </a: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Simplifies iterative data collection for a given learning problem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427561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New Data-Collection Platform-- </a:t>
            </a:r>
            <a:r>
              <a:rPr lang="en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netUnicorn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Key (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desired</a:t>
            </a: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) attributes</a:t>
            </a:r>
          </a:p>
          <a:p>
            <a:pPr defTabSz="914400"/>
            <a:r>
              <a:rPr lang="en-US" sz="2400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Fragmented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Unified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Enables data collection for any learning problem from any network environment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Monolithic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Modular 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Decouples data-collection intents from mechanisms</a:t>
            </a:r>
          </a:p>
          <a:p>
            <a:pPr lvl="1" defTabSz="914400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Disaggregates intents into independent and reusable pipelines and tasks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Disaggregates mechanisms into independent services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One-off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Iterative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Simplifies iterative data collection for a given learning problem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290710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Existing Data Collection Efforts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D483CBA-0F10-7534-76F3-541C681C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8" y="2133599"/>
            <a:ext cx="4566508" cy="41579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47CCC9-40C4-94FB-2CD7-EAA1501021B8}"/>
              </a:ext>
            </a:extLst>
          </p:cNvPr>
          <p:cNvSpPr txBox="1"/>
          <p:nvPr/>
        </p:nvSpPr>
        <p:spPr>
          <a:xfrm>
            <a:off x="5538951" y="213359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Problems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7A8196-7F0A-1BE6-7229-BE3617D5EB88}"/>
              </a:ext>
            </a:extLst>
          </p:cNvPr>
          <p:cNvSpPr txBox="1"/>
          <p:nvPr/>
        </p:nvSpPr>
        <p:spPr>
          <a:xfrm>
            <a:off x="1865697" y="1610378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Video 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Fingerprinting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17336C-9461-7C13-EBE5-1714AC41C7C0}"/>
              </a:ext>
            </a:extLst>
          </p:cNvPr>
          <p:cNvSpPr txBox="1"/>
          <p:nvPr/>
        </p:nvSpPr>
        <p:spPr>
          <a:xfrm>
            <a:off x="3605050" y="1610378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QoE</a:t>
            </a:r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Inference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97EE6-2B43-9918-7449-9693FCE5DD98}"/>
              </a:ext>
            </a:extLst>
          </p:cNvPr>
          <p:cNvSpPr txBox="1"/>
          <p:nvPr/>
        </p:nvSpPr>
        <p:spPr>
          <a:xfrm>
            <a:off x="441152" y="161546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Bruteforce</a:t>
            </a:r>
            <a:endParaRPr lang="en-US" sz="1400" b="1" dirty="0">
              <a:solidFill>
                <a:schemeClr val="bg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1D9163-ABC3-F68E-29CF-CB175DAF96C4}"/>
              </a:ext>
            </a:extLst>
          </p:cNvPr>
          <p:cNvSpPr txBox="1"/>
          <p:nvPr/>
        </p:nvSpPr>
        <p:spPr>
          <a:xfrm>
            <a:off x="245132" y="230114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3AEE9E-38EF-FEBB-9EA2-D71C654855E3}"/>
              </a:ext>
            </a:extLst>
          </p:cNvPr>
          <p:cNvSpPr txBox="1"/>
          <p:nvPr/>
        </p:nvSpPr>
        <p:spPr>
          <a:xfrm>
            <a:off x="1121724" y="230522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SSH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81592-9BE7-24B3-8DC9-3F163120E9DA}"/>
              </a:ext>
            </a:extLst>
          </p:cNvPr>
          <p:cNvSpPr txBox="1"/>
          <p:nvPr/>
        </p:nvSpPr>
        <p:spPr>
          <a:xfrm>
            <a:off x="5762088" y="3317391"/>
            <a:ext cx="18149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Fragmented</a:t>
            </a:r>
          </a:p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collection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09F490-A3FF-C93B-AC89-B85F1F498A72}"/>
              </a:ext>
            </a:extLst>
          </p:cNvPr>
          <p:cNvSpPr txBox="1"/>
          <p:nvPr/>
        </p:nvSpPr>
        <p:spPr>
          <a:xfrm>
            <a:off x="5417122" y="4813069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Network environments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5F925-E661-F3ED-4F37-2E4DB693C4CD}"/>
              </a:ext>
            </a:extLst>
          </p:cNvPr>
          <p:cNvSpPr txBox="1"/>
          <p:nvPr/>
        </p:nvSpPr>
        <p:spPr>
          <a:xfrm>
            <a:off x="4873095" y="5903639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Physical/virtual Network infrastructures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14923D-262F-42E7-7DB9-833954E140CB}"/>
              </a:ext>
            </a:extLst>
          </p:cNvPr>
          <p:cNvSpPr txBox="1"/>
          <p:nvPr/>
        </p:nvSpPr>
        <p:spPr>
          <a:xfrm>
            <a:off x="573107" y="6291548"/>
            <a:ext cx="5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5FE3DA-FBC8-23D5-C734-A71AEB2F884A}"/>
              </a:ext>
            </a:extLst>
          </p:cNvPr>
          <p:cNvSpPr txBox="1"/>
          <p:nvPr/>
        </p:nvSpPr>
        <p:spPr>
          <a:xfrm>
            <a:off x="2133397" y="62915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Netrics</a:t>
            </a:r>
            <a:endParaRPr lang="en-US" sz="1400" dirty="0">
              <a:solidFill>
                <a:schemeClr val="bg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15068D-8701-C64D-79DA-705388AF27BD}"/>
              </a:ext>
            </a:extLst>
          </p:cNvPr>
          <p:cNvSpPr txBox="1"/>
          <p:nvPr/>
        </p:nvSpPr>
        <p:spPr>
          <a:xfrm>
            <a:off x="3746133" y="629154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UCSB</a:t>
            </a:r>
          </a:p>
        </p:txBody>
      </p:sp>
    </p:spTree>
    <p:extLst>
      <p:ext uri="{BB962C8B-B14F-4D97-AF65-F5344CB8AC3E}">
        <p14:creationId xmlns:p14="http://schemas.microsoft.com/office/powerpoint/2010/main" val="335620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Embrace an Hourglass Model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CCC9-40C4-94FB-2CD7-EAA1501021B8}"/>
              </a:ext>
            </a:extLst>
          </p:cNvPr>
          <p:cNvSpPr txBox="1"/>
          <p:nvPr/>
        </p:nvSpPr>
        <p:spPr>
          <a:xfrm>
            <a:off x="5538951" y="213359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Problems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81592-9BE7-24B3-8DC9-3F163120E9DA}"/>
              </a:ext>
            </a:extLst>
          </p:cNvPr>
          <p:cNvSpPr txBox="1"/>
          <p:nvPr/>
        </p:nvSpPr>
        <p:spPr>
          <a:xfrm>
            <a:off x="5810659" y="3334834"/>
            <a:ext cx="18149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Unified</a:t>
            </a:r>
          </a:p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collection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09F490-A3FF-C93B-AC89-B85F1F498A72}"/>
              </a:ext>
            </a:extLst>
          </p:cNvPr>
          <p:cNvSpPr txBox="1"/>
          <p:nvPr/>
        </p:nvSpPr>
        <p:spPr>
          <a:xfrm>
            <a:off x="5417122" y="4813069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Network environments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5F925-E661-F3ED-4F37-2E4DB693C4CD}"/>
              </a:ext>
            </a:extLst>
          </p:cNvPr>
          <p:cNvSpPr txBox="1"/>
          <p:nvPr/>
        </p:nvSpPr>
        <p:spPr>
          <a:xfrm>
            <a:off x="4873095" y="5903639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Physical/virtual Network infrastructures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3F607B-B69C-3DD8-0C75-641FA0DB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3" y="1900584"/>
            <a:ext cx="4031141" cy="46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Embrace an Hourglass Model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CCC9-40C4-94FB-2CD7-EAA1501021B8}"/>
              </a:ext>
            </a:extLst>
          </p:cNvPr>
          <p:cNvSpPr txBox="1"/>
          <p:nvPr/>
        </p:nvSpPr>
        <p:spPr>
          <a:xfrm>
            <a:off x="5538951" y="213359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Problems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81592-9BE7-24B3-8DC9-3F163120E9DA}"/>
              </a:ext>
            </a:extLst>
          </p:cNvPr>
          <p:cNvSpPr txBox="1"/>
          <p:nvPr/>
        </p:nvSpPr>
        <p:spPr>
          <a:xfrm>
            <a:off x="5810659" y="3334834"/>
            <a:ext cx="18149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Unified</a:t>
            </a:r>
          </a:p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collection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09F490-A3FF-C93B-AC89-B85F1F498A72}"/>
              </a:ext>
            </a:extLst>
          </p:cNvPr>
          <p:cNvSpPr txBox="1"/>
          <p:nvPr/>
        </p:nvSpPr>
        <p:spPr>
          <a:xfrm>
            <a:off x="5417122" y="4813069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Network environments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5F925-E661-F3ED-4F37-2E4DB693C4CD}"/>
              </a:ext>
            </a:extLst>
          </p:cNvPr>
          <p:cNvSpPr txBox="1"/>
          <p:nvPr/>
        </p:nvSpPr>
        <p:spPr>
          <a:xfrm>
            <a:off x="4873095" y="5903639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Physical/virtual Network infrastructures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3F607B-B69C-3DD8-0C75-641FA0DB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3" y="1900584"/>
            <a:ext cx="4031141" cy="4692970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1F6E11E-69B8-6813-53C1-0A316018A287}"/>
              </a:ext>
            </a:extLst>
          </p:cNvPr>
          <p:cNvSpPr/>
          <p:nvPr/>
        </p:nvSpPr>
        <p:spPr>
          <a:xfrm>
            <a:off x="117340" y="4971394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 collection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“thin waist” 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addresses the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fragmentation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issue</a:t>
            </a:r>
          </a:p>
        </p:txBody>
      </p:sp>
    </p:spTree>
    <p:extLst>
      <p:ext uri="{BB962C8B-B14F-4D97-AF65-F5344CB8AC3E}">
        <p14:creationId xmlns:p14="http://schemas.microsoft.com/office/powerpoint/2010/main" val="6948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New Data-Collection Platform-- </a:t>
            </a:r>
            <a:r>
              <a:rPr lang="en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netUnicorn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Key (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desired</a:t>
            </a: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) attributes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Fragmented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Unified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Enables data collection for any learning problem from any network environment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Monolithic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Modular 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Decouples data-collection intents from mechanisms</a:t>
            </a:r>
          </a:p>
          <a:p>
            <a:pPr lvl="1" defTabSz="914400"/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Disaggregates intents into independent and reusable pipelines and tasks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Disaggregates mechanisms into independent services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One-off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Iterative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Simplifies iterative data collection for a given learning problem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328436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Disaggregate Intents (Modular)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Key Stakeholders</a:t>
            </a:r>
          </a:p>
          <a:p>
            <a:pPr lvl="1" defTabSz="914400"/>
            <a:r>
              <a:rPr lang="en-US" sz="20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Experimenters (intents) </a:t>
            </a: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vs.  Developers (mechanisms) </a:t>
            </a:r>
          </a:p>
          <a:p>
            <a:pPr lvl="1" indent="0" defTabSz="914400">
              <a:buNone/>
            </a:pP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Programming Abstractions for 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Experimenters </a:t>
            </a:r>
            <a:endParaRPr lang="en-US" sz="2400" b="1" kern="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  <a:sym typeface="Wingdings" pitchFamily="2" charset="2"/>
            </a:endParaRP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Tasks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independent and reusable data-collection operations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Pipelines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ordered collection of tasks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Nodes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abstract data collection targets with disparate attributes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Experiments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Ordered collection of (Pipeline, node) pairs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endParaRPr lang="en-US" sz="20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9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How to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 Look Beyond F1-Scores?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D280DA-CDFF-AA57-585B-110813E6DA99}"/>
              </a:ext>
            </a:extLst>
          </p:cNvPr>
          <p:cNvSpPr txBox="1"/>
          <p:nvPr/>
        </p:nvSpPr>
        <p:spPr>
          <a:xfrm>
            <a:off x="833185" y="319062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45CBA5-3911-6D25-6DC2-98DB8581EB59}"/>
              </a:ext>
            </a:extLst>
          </p:cNvPr>
          <p:cNvSpPr/>
          <p:nvPr/>
        </p:nvSpPr>
        <p:spPr>
          <a:xfrm>
            <a:off x="117340" y="4812097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Augment existing ML Pipeline to develop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closed-loop </a:t>
            </a: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ML pipeline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52386B-3DFB-EE1A-9E84-8708FD43A423}"/>
              </a:ext>
            </a:extLst>
          </p:cNvPr>
          <p:cNvSpPr>
            <a:spLocks/>
          </p:cNvSpPr>
          <p:nvPr/>
        </p:nvSpPr>
        <p:spPr>
          <a:xfrm>
            <a:off x="5823532" y="2299639"/>
            <a:ext cx="1089029" cy="501714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3D8724-A4EC-7A00-0F64-C717E4232D64}"/>
              </a:ext>
            </a:extLst>
          </p:cNvPr>
          <p:cNvSpPr>
            <a:spLocks/>
          </p:cNvSpPr>
          <p:nvPr/>
        </p:nvSpPr>
        <p:spPr>
          <a:xfrm>
            <a:off x="6971124" y="2299639"/>
            <a:ext cx="958464" cy="501714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6" y="1433513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1847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 flipH="1">
            <a:off x="1165969" y="2882118"/>
            <a:ext cx="1" cy="3085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63248" y="2789485"/>
            <a:ext cx="743444" cy="259991"/>
          </a:xfrm>
          <a:prstGeom prst="bentConnector2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1779584"/>
            <a:ext cx="2461381" cy="433814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547758"/>
            <a:ext cx="242829" cy="734760"/>
          </a:xfrm>
          <a:prstGeom prst="bentConnector2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1779584"/>
            <a:ext cx="2487636" cy="433814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43498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53053" y="134577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</p:spTree>
    <p:extLst>
      <p:ext uri="{BB962C8B-B14F-4D97-AF65-F5344CB8AC3E}">
        <p14:creationId xmlns:p14="http://schemas.microsoft.com/office/powerpoint/2010/main" val="368992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Disaggregate Intents (Modular)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Key Stakeholders</a:t>
            </a:r>
          </a:p>
          <a:p>
            <a:pPr lvl="1" defTabSz="914400"/>
            <a:r>
              <a:rPr lang="en-US" sz="20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Experimenters (intents) </a:t>
            </a: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vs.  Developers (mechanisms) </a:t>
            </a:r>
          </a:p>
          <a:p>
            <a:pPr lvl="1" indent="0" defTabSz="914400">
              <a:buNone/>
            </a:pP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Programming Abstractions for 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Experimenters </a:t>
            </a:r>
            <a:endParaRPr lang="en-US" sz="2400" b="1" kern="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  <a:sym typeface="Wingdings" pitchFamily="2" charset="2"/>
            </a:endParaRP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Tasks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independent and reusable data-collection operations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Pipelines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ordered collection of tasks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Nodes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abstract data collection targets with disparate attributes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Experiments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: Ordered collection of (Pipeline, node) pairs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endParaRPr lang="en-US" sz="20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62DB5C5-1FF2-CAF1-E4E8-89CA148FB918}"/>
              </a:ext>
            </a:extLst>
          </p:cNvPr>
          <p:cNvSpPr/>
          <p:nvPr/>
        </p:nvSpPr>
        <p:spPr>
          <a:xfrm>
            <a:off x="117340" y="4971394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Disaggregates intents into smaller reusable pipelines and tasks</a:t>
            </a:r>
          </a:p>
        </p:txBody>
      </p:sp>
    </p:spTree>
    <p:extLst>
      <p:ext uri="{BB962C8B-B14F-4D97-AF65-F5344CB8AC3E}">
        <p14:creationId xmlns:p14="http://schemas.microsoft.com/office/powerpoint/2010/main" val="35980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Illustrative Example – HTTP </a:t>
            </a:r>
            <a:r>
              <a:rPr lang="en-US" b="1" dirty="0" err="1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Bruteforce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FB59FD-8FA7-23AC-2284-CA2B634CD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" t="9703" r="2956" b="20103"/>
          <a:stretch/>
        </p:blipFill>
        <p:spPr>
          <a:xfrm>
            <a:off x="222564" y="2496451"/>
            <a:ext cx="7160342" cy="93254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91608-D999-B9BE-5E19-AE6197D4A64A}"/>
              </a:ext>
            </a:extLst>
          </p:cNvPr>
          <p:cNvSpPr/>
          <p:nvPr/>
        </p:nvSpPr>
        <p:spPr>
          <a:xfrm>
            <a:off x="117340" y="4567126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Select nodes from two different network infrastructures: cloud, 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92A88-C9AB-8151-C45A-33A131950172}"/>
              </a:ext>
            </a:extLst>
          </p:cNvPr>
          <p:cNvSpPr txBox="1"/>
          <p:nvPr/>
        </p:nvSpPr>
        <p:spPr>
          <a:xfrm>
            <a:off x="7847479" y="257163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3D160-17EE-FDCB-58FA-B993F4D567E6}"/>
              </a:ext>
            </a:extLst>
          </p:cNvPr>
          <p:cNvSpPr txBox="1"/>
          <p:nvPr/>
        </p:nvSpPr>
        <p:spPr>
          <a:xfrm>
            <a:off x="7582182" y="2846431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Benign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B852-6378-4454-B158-B504086A0391}"/>
              </a:ext>
            </a:extLst>
          </p:cNvPr>
          <p:cNvSpPr txBox="1"/>
          <p:nvPr/>
        </p:nvSpPr>
        <p:spPr>
          <a:xfrm>
            <a:off x="7481994" y="3121223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Malicious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AD016-F20B-4E07-91F0-0A1AD7E6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Illustrative Example – HTTP </a:t>
            </a:r>
            <a:r>
              <a:rPr lang="en-US" b="1" dirty="0" err="1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Bruteforce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91608-D999-B9BE-5E19-AE6197D4A64A}"/>
              </a:ext>
            </a:extLst>
          </p:cNvPr>
          <p:cNvSpPr/>
          <p:nvPr/>
        </p:nvSpPr>
        <p:spPr>
          <a:xfrm>
            <a:off x="117340" y="4567126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Define workflow for three node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92A88-C9AB-8151-C45A-33A131950172}"/>
              </a:ext>
            </a:extLst>
          </p:cNvPr>
          <p:cNvSpPr txBox="1"/>
          <p:nvPr/>
        </p:nvSpPr>
        <p:spPr>
          <a:xfrm>
            <a:off x="7655750" y="1905596"/>
            <a:ext cx="88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3D160-17EE-FDCB-58FA-B993F4D567E6}"/>
              </a:ext>
            </a:extLst>
          </p:cNvPr>
          <p:cNvSpPr txBox="1"/>
          <p:nvPr/>
        </p:nvSpPr>
        <p:spPr>
          <a:xfrm>
            <a:off x="7634108" y="3790684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Benign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B852-6378-4454-B158-B504086A0391}"/>
              </a:ext>
            </a:extLst>
          </p:cNvPr>
          <p:cNvSpPr txBox="1"/>
          <p:nvPr/>
        </p:nvSpPr>
        <p:spPr>
          <a:xfrm>
            <a:off x="7533921" y="2848140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Malicious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56704-A761-3BD2-640F-7D4EC16A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91" y="1433513"/>
            <a:ext cx="5619462" cy="2991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F6CC0-2F95-9048-BEDE-B49BDEB9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Illustrative Example – HTTP </a:t>
            </a:r>
            <a:r>
              <a:rPr lang="en-US" b="1" dirty="0" err="1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Bruteforce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91608-D999-B9BE-5E19-AE6197D4A64A}"/>
              </a:ext>
            </a:extLst>
          </p:cNvPr>
          <p:cNvSpPr/>
          <p:nvPr/>
        </p:nvSpPr>
        <p:spPr>
          <a:xfrm>
            <a:off x="117340" y="4567126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Map pipelines to nodes to complete expressing the data collection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91E86-3A7A-7D39-4A29-AED4F1612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" r="-1" b="3547"/>
          <a:stretch/>
        </p:blipFill>
        <p:spPr>
          <a:xfrm>
            <a:off x="1616588" y="2816219"/>
            <a:ext cx="5910824" cy="12255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4AE2F-B6B7-6E95-2AF1-1EFC5AA4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Illustrative Example – HTTP </a:t>
            </a:r>
            <a:r>
              <a:rPr lang="en-US" b="1" dirty="0" err="1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Bruteforce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91608-D999-B9BE-5E19-AE6197D4A64A}"/>
              </a:ext>
            </a:extLst>
          </p:cNvPr>
          <p:cNvSpPr/>
          <p:nvPr/>
        </p:nvSpPr>
        <p:spPr>
          <a:xfrm>
            <a:off x="79240" y="5341925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Disaggregation simplifies expressing (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new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) data-collection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BDF0D-A04B-CFBB-1B7C-845B2C80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55" y="1433513"/>
            <a:ext cx="5041490" cy="3604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FAF2B-622D-D7D1-4FD4-B10A7D2C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New Data-Collection Platform-- </a:t>
            </a:r>
            <a:r>
              <a:rPr lang="en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netUnicorn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3043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Key (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desired</a:t>
            </a: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) attributes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Fragmented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Unified</a:t>
            </a: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Enables data collection for any learning problem from any network environment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Monolithic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Modular </a:t>
            </a:r>
          </a:p>
          <a:p>
            <a:pPr lvl="1" defTabSz="9144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Decouples data-collection intents from mechanisms</a:t>
            </a:r>
          </a:p>
          <a:p>
            <a:pPr lvl="1" defTabSz="914400"/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Disaggregates intents into independent and reusable pipelines and tasks</a:t>
            </a:r>
          </a:p>
          <a:p>
            <a:pPr lvl="1" defTabSz="914400"/>
            <a:r>
              <a:rPr lang="en-US" sz="2000" b="1" kern="0" dirty="0">
                <a:latin typeface="Helvetica Neue" charset="0"/>
                <a:ea typeface="Helvetica Neue" charset="0"/>
                <a:cs typeface="Helvetica Neue" charset="0"/>
              </a:rPr>
              <a:t>Disaggregates mechanisms into independent services</a:t>
            </a:r>
            <a:endParaRPr lang="en-US" sz="2400" b="1" kern="0" dirty="0"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One-off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 Iterative</a:t>
            </a:r>
            <a:endParaRPr lang="en-US" sz="2400" b="1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Simplifies iterative data collection for a given learning problem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55916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Disaggregate Mechanisms (Modular)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35B503-DC94-0D28-6DAF-831197A4A386}"/>
              </a:ext>
            </a:extLst>
          </p:cNvPr>
          <p:cNvSpPr>
            <a:spLocks/>
          </p:cNvSpPr>
          <p:nvPr/>
        </p:nvSpPr>
        <p:spPr>
          <a:xfrm>
            <a:off x="532385" y="3580361"/>
            <a:ext cx="3450186" cy="1015783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BEB36F1-C89C-45FD-56F6-8AA36C0CB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597" y="3778619"/>
            <a:ext cx="914400" cy="9144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FAE38D-CCA0-50AC-D822-F5B22E1216F5}"/>
              </a:ext>
            </a:extLst>
          </p:cNvPr>
          <p:cNvSpPr>
            <a:spLocks/>
          </p:cNvSpPr>
          <p:nvPr/>
        </p:nvSpPr>
        <p:spPr>
          <a:xfrm>
            <a:off x="7201075" y="4041332"/>
            <a:ext cx="1006509" cy="35543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Gateway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D05E73-B080-65E1-B6C4-F5CA4514A514}"/>
              </a:ext>
            </a:extLst>
          </p:cNvPr>
          <p:cNvSpPr>
            <a:spLocks/>
          </p:cNvSpPr>
          <p:nvPr/>
        </p:nvSpPr>
        <p:spPr>
          <a:xfrm>
            <a:off x="5248184" y="4032210"/>
            <a:ext cx="1006508" cy="35543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F1674B-AC11-DC7A-0445-D07C9A88BA01}"/>
              </a:ext>
            </a:extLst>
          </p:cNvPr>
          <p:cNvSpPr>
            <a:spLocks/>
          </p:cNvSpPr>
          <p:nvPr/>
        </p:nvSpPr>
        <p:spPr>
          <a:xfrm>
            <a:off x="2157825" y="2595449"/>
            <a:ext cx="4545317" cy="420491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FEC30A-0088-A7BA-AC78-BE3E8492B5B0}"/>
              </a:ext>
            </a:extLst>
          </p:cNvPr>
          <p:cNvSpPr>
            <a:spLocks/>
          </p:cNvSpPr>
          <p:nvPr/>
        </p:nvSpPr>
        <p:spPr>
          <a:xfrm>
            <a:off x="4979023" y="3580362"/>
            <a:ext cx="3450186" cy="1032552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8979E5D-6E38-028A-9702-AB357BE8B171}"/>
              </a:ext>
            </a:extLst>
          </p:cNvPr>
          <p:cNvSpPr>
            <a:spLocks/>
          </p:cNvSpPr>
          <p:nvPr/>
        </p:nvSpPr>
        <p:spPr>
          <a:xfrm>
            <a:off x="2705391" y="1723687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F37A3E1-8715-F932-9D55-6F19D1D396DC}"/>
              </a:ext>
            </a:extLst>
          </p:cNvPr>
          <p:cNvSpPr>
            <a:spLocks/>
          </p:cNvSpPr>
          <p:nvPr/>
        </p:nvSpPr>
        <p:spPr>
          <a:xfrm>
            <a:off x="7038362" y="55238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B1EF569-0559-2CDC-B870-141DCC909541}"/>
              </a:ext>
            </a:extLst>
          </p:cNvPr>
          <p:cNvSpPr>
            <a:spLocks/>
          </p:cNvSpPr>
          <p:nvPr/>
        </p:nvSpPr>
        <p:spPr>
          <a:xfrm>
            <a:off x="7190762" y="56762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B1F5C3F-88ED-7E80-309F-697508D809FD}"/>
              </a:ext>
            </a:extLst>
          </p:cNvPr>
          <p:cNvSpPr>
            <a:spLocks/>
          </p:cNvSpPr>
          <p:nvPr/>
        </p:nvSpPr>
        <p:spPr>
          <a:xfrm>
            <a:off x="7343162" y="58286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DEB2301-3430-9046-4E53-CC0FF4921859}"/>
              </a:ext>
            </a:extLst>
          </p:cNvPr>
          <p:cNvSpPr>
            <a:spLocks/>
          </p:cNvSpPr>
          <p:nvPr/>
        </p:nvSpPr>
        <p:spPr>
          <a:xfrm>
            <a:off x="7495562" y="59810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C10FD1D-1A55-4995-10F5-2A3CE787F046}"/>
              </a:ext>
            </a:extLst>
          </p:cNvPr>
          <p:cNvSpPr>
            <a:spLocks/>
          </p:cNvSpPr>
          <p:nvPr/>
        </p:nvSpPr>
        <p:spPr>
          <a:xfrm>
            <a:off x="7647962" y="61334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D77693F-DB1A-5587-A0C8-A4982AA1AA36}"/>
              </a:ext>
            </a:extLst>
          </p:cNvPr>
          <p:cNvSpPr>
            <a:spLocks/>
          </p:cNvSpPr>
          <p:nvPr/>
        </p:nvSpPr>
        <p:spPr>
          <a:xfrm>
            <a:off x="1246159" y="58286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AA6B19-80CD-5799-9625-5ECD2282F14F}"/>
              </a:ext>
            </a:extLst>
          </p:cNvPr>
          <p:cNvSpPr>
            <a:spLocks/>
          </p:cNvSpPr>
          <p:nvPr/>
        </p:nvSpPr>
        <p:spPr>
          <a:xfrm>
            <a:off x="1398559" y="59810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28BF7E5-21A3-CFF4-4695-0DF23A1130BB}"/>
              </a:ext>
            </a:extLst>
          </p:cNvPr>
          <p:cNvSpPr>
            <a:spLocks/>
          </p:cNvSpPr>
          <p:nvPr/>
        </p:nvSpPr>
        <p:spPr>
          <a:xfrm>
            <a:off x="1550959" y="61334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 Systems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066F3-50D7-4AE5-2A5F-B1CCEB7184D0}"/>
              </a:ext>
            </a:extLst>
          </p:cNvPr>
          <p:cNvSpPr txBox="1"/>
          <p:nvPr/>
        </p:nvSpPr>
        <p:spPr>
          <a:xfrm>
            <a:off x="4014091" y="178004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Client(s)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253464-D318-8B53-D443-57B2A02E75A1}"/>
              </a:ext>
            </a:extLst>
          </p:cNvPr>
          <p:cNvSpPr txBox="1"/>
          <p:nvPr/>
        </p:nvSpPr>
        <p:spPr>
          <a:xfrm>
            <a:off x="3617347" y="2622485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Mediation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C6DD8-B845-6107-4C49-280326B46DA9}"/>
              </a:ext>
            </a:extLst>
          </p:cNvPr>
          <p:cNvSpPr txBox="1"/>
          <p:nvPr/>
        </p:nvSpPr>
        <p:spPr>
          <a:xfrm>
            <a:off x="3888327" y="464080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Datastore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98E99-2D7D-EC10-F7DB-ECF1AACEBD67}"/>
              </a:ext>
            </a:extLst>
          </p:cNvPr>
          <p:cNvSpPr txBox="1"/>
          <p:nvPr/>
        </p:nvSpPr>
        <p:spPr>
          <a:xfrm>
            <a:off x="1213386" y="362473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E6BD9-C6CE-E1C0-AE17-E69244DC20A2}"/>
              </a:ext>
            </a:extLst>
          </p:cNvPr>
          <p:cNvSpPr txBox="1"/>
          <p:nvPr/>
        </p:nvSpPr>
        <p:spPr>
          <a:xfrm>
            <a:off x="5847779" y="3629635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Execution Services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640D14-64AF-6DEA-5A28-2A74C227032E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4430484" y="2144178"/>
            <a:ext cx="0" cy="45127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1DD71A-6598-224E-32BA-29FD2A2721FA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2257478" y="3015940"/>
            <a:ext cx="2173006" cy="56442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80B56-5F21-5F1D-CA8B-1D076897F34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430484" y="3015940"/>
            <a:ext cx="2273632" cy="564422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19F62-5BFC-68A3-E24A-00CA1E842E1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971252" y="4463409"/>
            <a:ext cx="21946" cy="1365245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F09E74-20FC-4918-B9E2-0CFA3A9E2360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5001145" y="6343700"/>
            <a:ext cx="2646817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ABEB92-8116-3111-E278-ECE92EC966B0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flipV="1">
            <a:off x="7698839" y="4396765"/>
            <a:ext cx="5491" cy="112708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A2719FB-4814-C808-96E3-7A70B46ED2F1}"/>
              </a:ext>
            </a:extLst>
          </p:cNvPr>
          <p:cNvSpPr>
            <a:spLocks/>
          </p:cNvSpPr>
          <p:nvPr/>
        </p:nvSpPr>
        <p:spPr>
          <a:xfrm>
            <a:off x="532385" y="2592259"/>
            <a:ext cx="7896821" cy="2393023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Mechanisms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1B04E5-19F3-B7DF-4693-1240DE68013A}"/>
              </a:ext>
            </a:extLst>
          </p:cNvPr>
          <p:cNvSpPr txBox="1"/>
          <p:nvPr/>
        </p:nvSpPr>
        <p:spPr>
          <a:xfrm>
            <a:off x="4428627" y="2198788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Experiments (</a:t>
            </a:r>
            <a:r>
              <a:rPr lang="en-US" sz="14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Intents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2645F6-01C7-4ABB-9107-260DDFCC502C}"/>
              </a:ext>
            </a:extLst>
          </p:cNvPr>
          <p:cNvSpPr txBox="1"/>
          <p:nvPr/>
        </p:nvSpPr>
        <p:spPr>
          <a:xfrm>
            <a:off x="2971252" y="525307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CD1DC2-2597-7DAA-71EA-A75FADC4DD9B}"/>
              </a:ext>
            </a:extLst>
          </p:cNvPr>
          <p:cNvSpPr txBox="1"/>
          <p:nvPr/>
        </p:nvSpPr>
        <p:spPr>
          <a:xfrm>
            <a:off x="5688745" y="60154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64892F-9E7A-27C9-9C27-A886232D5DB6}"/>
              </a:ext>
            </a:extLst>
          </p:cNvPr>
          <p:cNvSpPr txBox="1"/>
          <p:nvPr/>
        </p:nvSpPr>
        <p:spPr>
          <a:xfrm>
            <a:off x="7799707" y="514603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2172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Disaggregate Mechanisms (Modular)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61C315-D7E1-43A6-C32D-C13594EB4C5D}"/>
              </a:ext>
            </a:extLst>
          </p:cNvPr>
          <p:cNvGrpSpPr/>
          <p:nvPr/>
        </p:nvGrpSpPr>
        <p:grpSpPr>
          <a:xfrm>
            <a:off x="425818" y="2572777"/>
            <a:ext cx="8121379" cy="2439819"/>
            <a:chOff x="2480584" y="811275"/>
            <a:chExt cx="3442461" cy="1626545"/>
          </a:xfrm>
          <a:solidFill>
            <a:sysClr val="window" lastClr="FFFFFF">
              <a:lumMod val="95000"/>
            </a:sys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BFD9725-E94A-B6FC-8A49-0C13B40C50E0}"/>
                </a:ext>
              </a:extLst>
            </p:cNvPr>
            <p:cNvSpPr>
              <a:spLocks/>
            </p:cNvSpPr>
            <p:nvPr/>
          </p:nvSpPr>
          <p:spPr>
            <a:xfrm>
              <a:off x="2480584" y="811275"/>
              <a:ext cx="3442461" cy="1626545"/>
            </a:xfrm>
            <a:prstGeom prst="roundRect">
              <a:avLst>
                <a:gd name="adj" fmla="val 809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AD96E48-BBAB-086C-2C54-A599B1294F4A}"/>
                </a:ext>
              </a:extLst>
            </p:cNvPr>
            <p:cNvSpPr>
              <a:spLocks/>
            </p:cNvSpPr>
            <p:nvPr/>
          </p:nvSpPr>
          <p:spPr>
            <a:xfrm>
              <a:off x="3214741" y="1733722"/>
              <a:ext cx="70819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Connectivity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Manager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6323F58-6EF3-351D-BF87-2747BBD28043}"/>
                </a:ext>
              </a:extLst>
            </p:cNvPr>
            <p:cNvSpPr>
              <a:spLocks/>
            </p:cNvSpPr>
            <p:nvPr/>
          </p:nvSpPr>
          <p:spPr>
            <a:xfrm>
              <a:off x="2551646" y="1784232"/>
              <a:ext cx="550291" cy="236955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Compiler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35B503-DC94-0D28-6DAF-831197A4A386}"/>
              </a:ext>
            </a:extLst>
          </p:cNvPr>
          <p:cNvSpPr>
            <a:spLocks/>
          </p:cNvSpPr>
          <p:nvPr/>
        </p:nvSpPr>
        <p:spPr>
          <a:xfrm>
            <a:off x="532385" y="3580361"/>
            <a:ext cx="3450186" cy="1015783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BEB36F1-C89C-45FD-56F6-8AA36C0CB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597" y="3778619"/>
            <a:ext cx="914400" cy="9144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FAE38D-CCA0-50AC-D822-F5B22E1216F5}"/>
              </a:ext>
            </a:extLst>
          </p:cNvPr>
          <p:cNvSpPr>
            <a:spLocks/>
          </p:cNvSpPr>
          <p:nvPr/>
        </p:nvSpPr>
        <p:spPr>
          <a:xfrm>
            <a:off x="7201075" y="4041332"/>
            <a:ext cx="1006509" cy="35543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Gateway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D05E73-B080-65E1-B6C4-F5CA4514A514}"/>
              </a:ext>
            </a:extLst>
          </p:cNvPr>
          <p:cNvSpPr>
            <a:spLocks/>
          </p:cNvSpPr>
          <p:nvPr/>
        </p:nvSpPr>
        <p:spPr>
          <a:xfrm>
            <a:off x="5248184" y="4032210"/>
            <a:ext cx="1006508" cy="35543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F1674B-AC11-DC7A-0445-D07C9A88BA01}"/>
              </a:ext>
            </a:extLst>
          </p:cNvPr>
          <p:cNvSpPr>
            <a:spLocks/>
          </p:cNvSpPr>
          <p:nvPr/>
        </p:nvSpPr>
        <p:spPr>
          <a:xfrm>
            <a:off x="2157825" y="2595449"/>
            <a:ext cx="4545317" cy="420491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FEC30A-0088-A7BA-AC78-BE3E8492B5B0}"/>
              </a:ext>
            </a:extLst>
          </p:cNvPr>
          <p:cNvSpPr>
            <a:spLocks/>
          </p:cNvSpPr>
          <p:nvPr/>
        </p:nvSpPr>
        <p:spPr>
          <a:xfrm>
            <a:off x="4979023" y="3580362"/>
            <a:ext cx="3450186" cy="1032552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8979E5D-6E38-028A-9702-AB357BE8B171}"/>
              </a:ext>
            </a:extLst>
          </p:cNvPr>
          <p:cNvSpPr>
            <a:spLocks/>
          </p:cNvSpPr>
          <p:nvPr/>
        </p:nvSpPr>
        <p:spPr>
          <a:xfrm>
            <a:off x="2705391" y="1723687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F37A3E1-8715-F932-9D55-6F19D1D396DC}"/>
              </a:ext>
            </a:extLst>
          </p:cNvPr>
          <p:cNvSpPr>
            <a:spLocks/>
          </p:cNvSpPr>
          <p:nvPr/>
        </p:nvSpPr>
        <p:spPr>
          <a:xfrm>
            <a:off x="7038362" y="55238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B1EF569-0559-2CDC-B870-141DCC909541}"/>
              </a:ext>
            </a:extLst>
          </p:cNvPr>
          <p:cNvSpPr>
            <a:spLocks/>
          </p:cNvSpPr>
          <p:nvPr/>
        </p:nvSpPr>
        <p:spPr>
          <a:xfrm>
            <a:off x="7190762" y="56762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B1F5C3F-88ED-7E80-309F-697508D809FD}"/>
              </a:ext>
            </a:extLst>
          </p:cNvPr>
          <p:cNvSpPr>
            <a:spLocks/>
          </p:cNvSpPr>
          <p:nvPr/>
        </p:nvSpPr>
        <p:spPr>
          <a:xfrm>
            <a:off x="7343162" y="58286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DEB2301-3430-9046-4E53-CC0FF4921859}"/>
              </a:ext>
            </a:extLst>
          </p:cNvPr>
          <p:cNvSpPr>
            <a:spLocks/>
          </p:cNvSpPr>
          <p:nvPr/>
        </p:nvSpPr>
        <p:spPr>
          <a:xfrm>
            <a:off x="7495562" y="59810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C10FD1D-1A55-4995-10F5-2A3CE787F046}"/>
              </a:ext>
            </a:extLst>
          </p:cNvPr>
          <p:cNvSpPr>
            <a:spLocks/>
          </p:cNvSpPr>
          <p:nvPr/>
        </p:nvSpPr>
        <p:spPr>
          <a:xfrm>
            <a:off x="7647962" y="61334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D77693F-DB1A-5587-A0C8-A4982AA1AA36}"/>
              </a:ext>
            </a:extLst>
          </p:cNvPr>
          <p:cNvSpPr>
            <a:spLocks/>
          </p:cNvSpPr>
          <p:nvPr/>
        </p:nvSpPr>
        <p:spPr>
          <a:xfrm>
            <a:off x="1246159" y="58286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AA6B19-80CD-5799-9625-5ECD2282F14F}"/>
              </a:ext>
            </a:extLst>
          </p:cNvPr>
          <p:cNvSpPr>
            <a:spLocks/>
          </p:cNvSpPr>
          <p:nvPr/>
        </p:nvSpPr>
        <p:spPr>
          <a:xfrm>
            <a:off x="1398559" y="59810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28BF7E5-21A3-CFF4-4695-0DF23A1130BB}"/>
              </a:ext>
            </a:extLst>
          </p:cNvPr>
          <p:cNvSpPr>
            <a:spLocks/>
          </p:cNvSpPr>
          <p:nvPr/>
        </p:nvSpPr>
        <p:spPr>
          <a:xfrm>
            <a:off x="1550959" y="61334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 Systems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066F3-50D7-4AE5-2A5F-B1CCEB7184D0}"/>
              </a:ext>
            </a:extLst>
          </p:cNvPr>
          <p:cNvSpPr txBox="1"/>
          <p:nvPr/>
        </p:nvSpPr>
        <p:spPr>
          <a:xfrm>
            <a:off x="4014091" y="178004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Client(s)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253464-D318-8B53-D443-57B2A02E75A1}"/>
              </a:ext>
            </a:extLst>
          </p:cNvPr>
          <p:cNvSpPr txBox="1"/>
          <p:nvPr/>
        </p:nvSpPr>
        <p:spPr>
          <a:xfrm>
            <a:off x="3570058" y="2622485"/>
            <a:ext cx="1717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Mediation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C6DD8-B845-6107-4C49-280326B46DA9}"/>
              </a:ext>
            </a:extLst>
          </p:cNvPr>
          <p:cNvSpPr txBox="1"/>
          <p:nvPr/>
        </p:nvSpPr>
        <p:spPr>
          <a:xfrm>
            <a:off x="3857068" y="464080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Datastore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98E99-2D7D-EC10-F7DB-ECF1AACEBD67}"/>
              </a:ext>
            </a:extLst>
          </p:cNvPr>
          <p:cNvSpPr txBox="1"/>
          <p:nvPr/>
        </p:nvSpPr>
        <p:spPr>
          <a:xfrm>
            <a:off x="1160487" y="3624730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E6BD9-C6CE-E1C0-AE17-E69244DC20A2}"/>
              </a:ext>
            </a:extLst>
          </p:cNvPr>
          <p:cNvSpPr txBox="1"/>
          <p:nvPr/>
        </p:nvSpPr>
        <p:spPr>
          <a:xfrm>
            <a:off x="5796483" y="3629635"/>
            <a:ext cx="1813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Execution Services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640D14-64AF-6DEA-5A28-2A74C227032E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4430484" y="2144178"/>
            <a:ext cx="0" cy="45127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1DD71A-6598-224E-32BA-29FD2A2721FA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2257478" y="3015940"/>
            <a:ext cx="2173006" cy="56442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80B56-5F21-5F1D-CA8B-1D076897F34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430484" y="3015940"/>
            <a:ext cx="2273632" cy="564422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19F62-5BFC-68A3-E24A-00CA1E842E1E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2971252" y="4463409"/>
            <a:ext cx="21946" cy="1365245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F09E74-20FC-4918-B9E2-0CFA3A9E2360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5001145" y="6343700"/>
            <a:ext cx="2646817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ABEB92-8116-3111-E278-ECE92EC966B0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flipV="1">
            <a:off x="7698839" y="4396765"/>
            <a:ext cx="5491" cy="112708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0692D2-C212-4A6D-410A-E39EB42632EC}"/>
              </a:ext>
            </a:extLst>
          </p:cNvPr>
          <p:cNvSpPr txBox="1"/>
          <p:nvPr/>
        </p:nvSpPr>
        <p:spPr>
          <a:xfrm>
            <a:off x="4428627" y="2198788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Experiments (Intents)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F844-975A-EAB1-C4B7-5760A3848EE4}"/>
              </a:ext>
            </a:extLst>
          </p:cNvPr>
          <p:cNvSpPr txBox="1"/>
          <p:nvPr/>
        </p:nvSpPr>
        <p:spPr>
          <a:xfrm>
            <a:off x="2971252" y="525307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521B3-C435-0F16-B308-215CCBF272A7}"/>
              </a:ext>
            </a:extLst>
          </p:cNvPr>
          <p:cNvSpPr txBox="1"/>
          <p:nvPr/>
        </p:nvSpPr>
        <p:spPr>
          <a:xfrm>
            <a:off x="5688745" y="60154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5520E-6A58-000D-C850-BD6213F72BE8}"/>
              </a:ext>
            </a:extLst>
          </p:cNvPr>
          <p:cNvSpPr txBox="1"/>
          <p:nvPr/>
        </p:nvSpPr>
        <p:spPr>
          <a:xfrm>
            <a:off x="7799707" y="514603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AB45158-81C2-2425-8DF1-565FAE2FF3E7}"/>
              </a:ext>
            </a:extLst>
          </p:cNvPr>
          <p:cNvSpPr/>
          <p:nvPr/>
        </p:nvSpPr>
        <p:spPr>
          <a:xfrm>
            <a:off x="188541" y="5319583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Disaggregates mechanisms into smaller independent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microservices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B99D3-C51F-3FA3-0556-0F65B5625777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4430484" y="3015940"/>
            <a:ext cx="50313" cy="76267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324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Disaggregate Mechanisms (Modular)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61C315-D7E1-43A6-C32D-C13594EB4C5D}"/>
              </a:ext>
            </a:extLst>
          </p:cNvPr>
          <p:cNvGrpSpPr/>
          <p:nvPr/>
        </p:nvGrpSpPr>
        <p:grpSpPr>
          <a:xfrm>
            <a:off x="425818" y="2572777"/>
            <a:ext cx="8121379" cy="2439819"/>
            <a:chOff x="2480584" y="811275"/>
            <a:chExt cx="3442461" cy="1626545"/>
          </a:xfrm>
          <a:solidFill>
            <a:sysClr val="window" lastClr="FFFFFF">
              <a:lumMod val="95000"/>
            </a:sys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BFD9725-E94A-B6FC-8A49-0C13B40C50E0}"/>
                </a:ext>
              </a:extLst>
            </p:cNvPr>
            <p:cNvSpPr>
              <a:spLocks/>
            </p:cNvSpPr>
            <p:nvPr/>
          </p:nvSpPr>
          <p:spPr>
            <a:xfrm>
              <a:off x="2480584" y="811275"/>
              <a:ext cx="3442461" cy="1626545"/>
            </a:xfrm>
            <a:prstGeom prst="roundRect">
              <a:avLst>
                <a:gd name="adj" fmla="val 809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AD96E48-BBAB-086C-2C54-A599B1294F4A}"/>
                </a:ext>
              </a:extLst>
            </p:cNvPr>
            <p:cNvSpPr>
              <a:spLocks/>
            </p:cNvSpPr>
            <p:nvPr/>
          </p:nvSpPr>
          <p:spPr>
            <a:xfrm>
              <a:off x="3214741" y="1733722"/>
              <a:ext cx="70819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Connectivity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Manager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6323F58-6EF3-351D-BF87-2747BBD28043}"/>
                </a:ext>
              </a:extLst>
            </p:cNvPr>
            <p:cNvSpPr>
              <a:spLocks/>
            </p:cNvSpPr>
            <p:nvPr/>
          </p:nvSpPr>
          <p:spPr>
            <a:xfrm>
              <a:off x="2551646" y="1784232"/>
              <a:ext cx="550291" cy="236955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Compiler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35B503-DC94-0D28-6DAF-831197A4A386}"/>
              </a:ext>
            </a:extLst>
          </p:cNvPr>
          <p:cNvSpPr>
            <a:spLocks/>
          </p:cNvSpPr>
          <p:nvPr/>
        </p:nvSpPr>
        <p:spPr>
          <a:xfrm>
            <a:off x="532385" y="3580361"/>
            <a:ext cx="3450186" cy="1015783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BEB36F1-C89C-45FD-56F6-8AA36C0CB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597" y="3778619"/>
            <a:ext cx="914400" cy="9144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FAE38D-CCA0-50AC-D822-F5B22E1216F5}"/>
              </a:ext>
            </a:extLst>
          </p:cNvPr>
          <p:cNvSpPr>
            <a:spLocks/>
          </p:cNvSpPr>
          <p:nvPr/>
        </p:nvSpPr>
        <p:spPr>
          <a:xfrm>
            <a:off x="7201075" y="4041332"/>
            <a:ext cx="1006509" cy="35543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Gateway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D05E73-B080-65E1-B6C4-F5CA4514A514}"/>
              </a:ext>
            </a:extLst>
          </p:cNvPr>
          <p:cNvSpPr>
            <a:spLocks/>
          </p:cNvSpPr>
          <p:nvPr/>
        </p:nvSpPr>
        <p:spPr>
          <a:xfrm>
            <a:off x="5248184" y="4032210"/>
            <a:ext cx="1006508" cy="355433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F1674B-AC11-DC7A-0445-D07C9A88BA01}"/>
              </a:ext>
            </a:extLst>
          </p:cNvPr>
          <p:cNvSpPr>
            <a:spLocks/>
          </p:cNvSpPr>
          <p:nvPr/>
        </p:nvSpPr>
        <p:spPr>
          <a:xfrm>
            <a:off x="2157825" y="2595449"/>
            <a:ext cx="4545317" cy="420491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FEC30A-0088-A7BA-AC78-BE3E8492B5B0}"/>
              </a:ext>
            </a:extLst>
          </p:cNvPr>
          <p:cNvSpPr>
            <a:spLocks/>
          </p:cNvSpPr>
          <p:nvPr/>
        </p:nvSpPr>
        <p:spPr>
          <a:xfrm>
            <a:off x="4979023" y="3580362"/>
            <a:ext cx="3450186" cy="1032552"/>
          </a:xfrm>
          <a:prstGeom prst="roundRect">
            <a:avLst>
              <a:gd name="adj" fmla="val 809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8979E5D-6E38-028A-9702-AB357BE8B171}"/>
              </a:ext>
            </a:extLst>
          </p:cNvPr>
          <p:cNvSpPr>
            <a:spLocks/>
          </p:cNvSpPr>
          <p:nvPr/>
        </p:nvSpPr>
        <p:spPr>
          <a:xfrm>
            <a:off x="2705391" y="1723687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F37A3E1-8715-F932-9D55-6F19D1D396DC}"/>
              </a:ext>
            </a:extLst>
          </p:cNvPr>
          <p:cNvSpPr>
            <a:spLocks/>
          </p:cNvSpPr>
          <p:nvPr/>
        </p:nvSpPr>
        <p:spPr>
          <a:xfrm>
            <a:off x="7038362" y="55238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B1EF569-0559-2CDC-B870-141DCC909541}"/>
              </a:ext>
            </a:extLst>
          </p:cNvPr>
          <p:cNvSpPr>
            <a:spLocks/>
          </p:cNvSpPr>
          <p:nvPr/>
        </p:nvSpPr>
        <p:spPr>
          <a:xfrm>
            <a:off x="7190762" y="56762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B1F5C3F-88ED-7E80-309F-697508D809FD}"/>
              </a:ext>
            </a:extLst>
          </p:cNvPr>
          <p:cNvSpPr>
            <a:spLocks/>
          </p:cNvSpPr>
          <p:nvPr/>
        </p:nvSpPr>
        <p:spPr>
          <a:xfrm>
            <a:off x="7343162" y="58286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DEB2301-3430-9046-4E53-CC0FF4921859}"/>
              </a:ext>
            </a:extLst>
          </p:cNvPr>
          <p:cNvSpPr>
            <a:spLocks/>
          </p:cNvSpPr>
          <p:nvPr/>
        </p:nvSpPr>
        <p:spPr>
          <a:xfrm>
            <a:off x="7495562" y="59810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C10FD1D-1A55-4995-10F5-2A3CE787F046}"/>
              </a:ext>
            </a:extLst>
          </p:cNvPr>
          <p:cNvSpPr>
            <a:spLocks/>
          </p:cNvSpPr>
          <p:nvPr/>
        </p:nvSpPr>
        <p:spPr>
          <a:xfrm>
            <a:off x="7647962" y="6133454"/>
            <a:ext cx="1320954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D77693F-DB1A-5587-A0C8-A4982AA1AA36}"/>
              </a:ext>
            </a:extLst>
          </p:cNvPr>
          <p:cNvSpPr>
            <a:spLocks/>
          </p:cNvSpPr>
          <p:nvPr/>
        </p:nvSpPr>
        <p:spPr>
          <a:xfrm>
            <a:off x="1246159" y="58286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AA6B19-80CD-5799-9625-5ECD2282F14F}"/>
              </a:ext>
            </a:extLst>
          </p:cNvPr>
          <p:cNvSpPr>
            <a:spLocks/>
          </p:cNvSpPr>
          <p:nvPr/>
        </p:nvSpPr>
        <p:spPr>
          <a:xfrm>
            <a:off x="1398559" y="59810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28BF7E5-21A3-CFF4-4695-0DF23A1130BB}"/>
              </a:ext>
            </a:extLst>
          </p:cNvPr>
          <p:cNvSpPr>
            <a:spLocks/>
          </p:cNvSpPr>
          <p:nvPr/>
        </p:nvSpPr>
        <p:spPr>
          <a:xfrm>
            <a:off x="1550959" y="6133454"/>
            <a:ext cx="3450186" cy="420491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 Systems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066F3-50D7-4AE5-2A5F-B1CCEB7184D0}"/>
              </a:ext>
            </a:extLst>
          </p:cNvPr>
          <p:cNvSpPr txBox="1"/>
          <p:nvPr/>
        </p:nvSpPr>
        <p:spPr>
          <a:xfrm>
            <a:off x="4014091" y="178004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Client(s)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253464-D318-8B53-D443-57B2A02E75A1}"/>
              </a:ext>
            </a:extLst>
          </p:cNvPr>
          <p:cNvSpPr txBox="1"/>
          <p:nvPr/>
        </p:nvSpPr>
        <p:spPr>
          <a:xfrm>
            <a:off x="3617347" y="2622485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Mediation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C6DD8-B845-6107-4C49-280326B46DA9}"/>
              </a:ext>
            </a:extLst>
          </p:cNvPr>
          <p:cNvSpPr txBox="1"/>
          <p:nvPr/>
        </p:nvSpPr>
        <p:spPr>
          <a:xfrm>
            <a:off x="3888327" y="464080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Datastore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98E99-2D7D-EC10-F7DB-ECF1AACEBD67}"/>
              </a:ext>
            </a:extLst>
          </p:cNvPr>
          <p:cNvSpPr txBox="1"/>
          <p:nvPr/>
        </p:nvSpPr>
        <p:spPr>
          <a:xfrm>
            <a:off x="1213386" y="3624730"/>
            <a:ext cx="188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E6BD9-C6CE-E1C0-AE17-E69244DC20A2}"/>
              </a:ext>
            </a:extLst>
          </p:cNvPr>
          <p:cNvSpPr txBox="1"/>
          <p:nvPr/>
        </p:nvSpPr>
        <p:spPr>
          <a:xfrm>
            <a:off x="5847779" y="3629635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Execution Services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640D14-64AF-6DEA-5A28-2A74C227032E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4430484" y="2144178"/>
            <a:ext cx="0" cy="45127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1DD71A-6598-224E-32BA-29FD2A2721FA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2257478" y="3015940"/>
            <a:ext cx="2173006" cy="56442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80B56-5F21-5F1D-CA8B-1D076897F34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430484" y="3015940"/>
            <a:ext cx="2273632" cy="564422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19F62-5BFC-68A3-E24A-00CA1E842E1E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2971252" y="4463409"/>
            <a:ext cx="21946" cy="1365245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F09E74-20FC-4918-B9E2-0CFA3A9E2360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5001145" y="6343700"/>
            <a:ext cx="2646817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ABEB92-8116-3111-E278-ECE92EC966B0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flipV="1">
            <a:off x="7698839" y="4396765"/>
            <a:ext cx="5491" cy="112708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0692D2-C212-4A6D-410A-E39EB42632EC}"/>
              </a:ext>
            </a:extLst>
          </p:cNvPr>
          <p:cNvSpPr txBox="1"/>
          <p:nvPr/>
        </p:nvSpPr>
        <p:spPr>
          <a:xfrm>
            <a:off x="4428627" y="2198788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Experiments (Intents)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F844-975A-EAB1-C4B7-5760A3848EE4}"/>
              </a:ext>
            </a:extLst>
          </p:cNvPr>
          <p:cNvSpPr txBox="1"/>
          <p:nvPr/>
        </p:nvSpPr>
        <p:spPr>
          <a:xfrm>
            <a:off x="2971252" y="525307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521B3-C435-0F16-B308-215CCBF272A7}"/>
              </a:ext>
            </a:extLst>
          </p:cNvPr>
          <p:cNvSpPr txBox="1"/>
          <p:nvPr/>
        </p:nvSpPr>
        <p:spPr>
          <a:xfrm>
            <a:off x="5688745" y="60154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5520E-6A58-000D-C850-BD6213F72BE8}"/>
              </a:ext>
            </a:extLst>
          </p:cNvPr>
          <p:cNvSpPr txBox="1"/>
          <p:nvPr/>
        </p:nvSpPr>
        <p:spPr>
          <a:xfrm>
            <a:off x="7799707" y="514603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B99D3-C51F-3FA3-0556-0F65B5625777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4430484" y="3015940"/>
            <a:ext cx="50313" cy="76267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CC4D3D1-E5DE-DC84-7A09-0451E51670FE}"/>
              </a:ext>
            </a:extLst>
          </p:cNvPr>
          <p:cNvSpPr/>
          <p:nvPr/>
        </p:nvSpPr>
        <p:spPr>
          <a:xfrm>
            <a:off x="226208" y="2199491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Disaggregation simplifies adding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new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58775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simplify collecting data for different learning problems from a given environment?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simplify collecting data for a given learning problem from different network environments?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Does our closed-loop ML pipeline helps address the underspecification issues?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12361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How to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 Realize Closed-loop ML Pipeline?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D280DA-CDFF-AA57-585B-110813E6DA99}"/>
              </a:ext>
            </a:extLst>
          </p:cNvPr>
          <p:cNvSpPr txBox="1"/>
          <p:nvPr/>
        </p:nvSpPr>
        <p:spPr>
          <a:xfrm>
            <a:off x="833185" y="319062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2400" b="1" kern="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Trustee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netUnicorn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6" y="1433513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1847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 flipH="1">
            <a:off x="1165969" y="2882118"/>
            <a:ext cx="1" cy="30850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63248" y="2789485"/>
            <a:ext cx="743444" cy="259991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1779584"/>
            <a:ext cx="2461381" cy="433814"/>
          </a:xfrm>
          <a:prstGeom prst="bentConnector2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547758"/>
            <a:ext cx="242829" cy="734760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1779584"/>
            <a:ext cx="2487636" cy="433814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43498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53053" y="134577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F285C0C-868F-6B8F-B81C-DB92560C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4254577"/>
            <a:ext cx="8763000" cy="2172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Trustee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Explain and analyze ML model’s decision making</a:t>
            </a:r>
            <a:endParaRPr lang="en-US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 err="1">
                <a:solidFill>
                  <a:srgbClr val="333399"/>
                </a:solidFill>
              </a:rPr>
              <a:t>netUnicorn</a:t>
            </a:r>
            <a:endParaRPr lang="en-US" sz="3200" b="1" dirty="0">
              <a:solidFill>
                <a:srgbClr val="333399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Iteratively collect the “right” data for a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022901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Data-collection Infrastructures</a:t>
            </a:r>
          </a:p>
          <a:p>
            <a:pPr marL="1085850" lvl="1" indent="-342900"/>
            <a:r>
              <a:rPr lang="en-US" sz="18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Infrastructures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campus network (UCSB), cloud (AWS, Azure, Digita</a:t>
            </a:r>
            <a:r>
              <a:rPr lang="en-US" sz="18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l Ocean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) </a:t>
            </a:r>
          </a:p>
          <a:p>
            <a:pPr marL="1085850" lvl="1" indent="-342900"/>
            <a:r>
              <a:rPr lang="en-US" sz="18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Deployment systems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1800" kern="0" dirty="0" err="1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SaltStack</a:t>
            </a:r>
            <a:r>
              <a:rPr lang="en-US" sz="18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and Azure Containers (</a:t>
            </a:r>
            <a:r>
              <a:rPr lang="en-US" sz="18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200 </a:t>
            </a:r>
            <a:r>
              <a:rPr lang="en-US" sz="1800" b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LLoCs</a:t>
            </a:r>
            <a:r>
              <a:rPr lang="en-US" sz="18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sz="18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 indent="0" defTabSz="914400">
              <a:buNone/>
            </a:pP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Tasks</a:t>
            </a:r>
          </a:p>
          <a:p>
            <a:pPr lvl="1" indent="0" defTabSz="914400">
              <a:buNone/>
            </a:pP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Implemented </a:t>
            </a:r>
            <a:r>
              <a:rPr lang="en-US" sz="18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20+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data-collection tasks (</a:t>
            </a:r>
            <a:r>
              <a:rPr lang="en-US" sz="18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900 </a:t>
            </a:r>
            <a:r>
              <a:rPr lang="en-US" sz="1800" b="1" kern="0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LLoCs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lvl="1" indent="0" defTabSz="914400">
              <a:buNone/>
            </a:pPr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ML Pipelines </a:t>
            </a:r>
          </a:p>
          <a:p>
            <a:pPr marL="1085850" lvl="1" indent="-342900"/>
            <a:r>
              <a:rPr lang="en-US" sz="18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Pre-processing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1800" kern="0" dirty="0" err="1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CICFlowMeter</a:t>
            </a:r>
            <a:endParaRPr lang="en-US" sz="18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085850" lvl="1" indent="-342900"/>
            <a:r>
              <a:rPr lang="en-US" sz="1800" b="1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Models</a:t>
            </a:r>
            <a:r>
              <a:rPr lang="en-US" sz="18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Multi-layer perceptron (MLP), Gradient Boosting (GB), and Random Forest (RF) </a:t>
            </a:r>
            <a:endParaRPr lang="en-US" sz="18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Evaluation Setup</a:t>
            </a:r>
          </a:p>
        </p:txBody>
      </p:sp>
    </p:spTree>
    <p:extLst>
      <p:ext uri="{BB962C8B-B14F-4D97-AF65-F5344CB8AC3E}">
        <p14:creationId xmlns:p14="http://schemas.microsoft.com/office/powerpoint/2010/main" val="401337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simplify collecting data for different learning problems from a given environment?</a:t>
            </a:r>
          </a:p>
          <a:p>
            <a:pPr marL="0" indent="0">
              <a:buNone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0" indent="0">
              <a:buNone/>
            </a:pPr>
            <a:r>
              <a:rPr lang="en-US" sz="2000" i="1" dirty="0">
                <a:latin typeface="Helvetica Neue" charset="0"/>
                <a:ea typeface="Helvetica Neue" charset="0"/>
                <a:cs typeface="Helvetica Neue" charset="0"/>
              </a:rPr>
              <a:t>Expressing data-collection experiments for </a:t>
            </a:r>
            <a:r>
              <a:rPr lang="en-US" sz="2000" b="1" i="1" dirty="0">
                <a:latin typeface="Helvetica Neue" charset="0"/>
                <a:ea typeface="Helvetica Neue" charset="0"/>
                <a:cs typeface="Helvetica Neue" charset="0"/>
              </a:rPr>
              <a:t>three</a:t>
            </a:r>
            <a:r>
              <a:rPr lang="en-US" sz="2000" i="1" dirty="0">
                <a:latin typeface="Helvetica Neue" charset="0"/>
                <a:ea typeface="Helvetica Neue" charset="0"/>
                <a:cs typeface="Helvetica Neue" charset="0"/>
              </a:rPr>
              <a:t> different learning problems required </a:t>
            </a:r>
            <a:r>
              <a:rPr lang="en-US" sz="2000" b="1" i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&lt; 40 </a:t>
            </a:r>
            <a:r>
              <a:rPr lang="en-US" sz="2000" b="1" i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LLoCs</a:t>
            </a:r>
            <a:r>
              <a:rPr lang="en-US" sz="2000" b="1" i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000" i="1" dirty="0">
                <a:latin typeface="Helvetica Neue" charset="0"/>
                <a:ea typeface="Helvetica Neue" charset="0"/>
                <a:cs typeface="Helvetica Neue" charset="0"/>
              </a:rPr>
              <a:t>each</a:t>
            </a: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simplify collecting data for a given learning problem from different network environments?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Does our closed-loop ML pipeline helps address the underspecification issues?</a:t>
            </a: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Key Results</a:t>
            </a:r>
          </a:p>
        </p:txBody>
      </p:sp>
    </p:spTree>
    <p:extLst>
      <p:ext uri="{BB962C8B-B14F-4D97-AF65-F5344CB8AC3E}">
        <p14:creationId xmlns:p14="http://schemas.microsoft.com/office/powerpoint/2010/main" val="3275889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simplify collecting data for different learning problems from a given environment?</a:t>
            </a:r>
          </a:p>
          <a:p>
            <a:pPr marL="0" indent="0">
              <a:buNone/>
            </a:pP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simplify collecting data for a given learning problem from different network environments?</a:t>
            </a:r>
          </a:p>
          <a:p>
            <a:endParaRPr lang="en-US" sz="24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sz="2000" i="1" dirty="0">
                <a:latin typeface="Helvetica Neue" charset="0"/>
                <a:ea typeface="Helvetica Neue" charset="0"/>
                <a:cs typeface="Helvetica Neue" charset="0"/>
              </a:rPr>
              <a:t>Changing the environment for existing pipeline required </a:t>
            </a:r>
            <a:r>
              <a:rPr lang="en-US" sz="2000" b="1" i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&lt; 5 </a:t>
            </a:r>
            <a:r>
              <a:rPr lang="en-US" sz="2000" b="1" i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LLoCs</a:t>
            </a:r>
            <a:endParaRPr lang="en-US" sz="2000" b="1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Does our closed-loop ML pipeline helps address the underspecification issues?</a:t>
            </a: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Key Results</a:t>
            </a:r>
          </a:p>
        </p:txBody>
      </p:sp>
    </p:spTree>
    <p:extLst>
      <p:ext uri="{BB962C8B-B14F-4D97-AF65-F5344CB8AC3E}">
        <p14:creationId xmlns:p14="http://schemas.microsoft.com/office/powerpoint/2010/main" val="273266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simplify collecting data for different learning problems from a given environment?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Does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simplify collecting data for a given learning problem from different network environments?</a:t>
            </a:r>
          </a:p>
          <a:p>
            <a:endParaRPr lang="en-US" sz="24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Does our closed-loop ML pipeline helps address the underspecification issues?</a:t>
            </a:r>
          </a:p>
          <a:p>
            <a:endParaRPr lang="en-US" sz="24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For a given use case (HTTP </a:t>
            </a:r>
            <a:r>
              <a:rPr lang="en-US" sz="2000" i="1" dirty="0" err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Bruteforce</a:t>
            </a:r>
            <a:r>
              <a:rPr lang="en-US" sz="2000" i="1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 Attack), iterative data collection required </a:t>
            </a:r>
            <a:r>
              <a:rPr lang="en-US" sz="2000" b="1" i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&lt; 10 </a:t>
            </a:r>
            <a:r>
              <a:rPr lang="en-US" sz="2000" b="1" i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LLoCs</a:t>
            </a:r>
            <a:r>
              <a:rPr lang="en-US" sz="2000" b="1" i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and new data </a:t>
            </a:r>
            <a:r>
              <a:rPr lang="en-US" sz="2000" b="1" i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eliminated obvious model shortcuts</a:t>
            </a: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Key Results</a:t>
            </a:r>
          </a:p>
        </p:txBody>
      </p:sp>
    </p:spTree>
    <p:extLst>
      <p:ext uri="{BB962C8B-B14F-4D97-AF65-F5344CB8AC3E}">
        <p14:creationId xmlns:p14="http://schemas.microsoft.com/office/powerpoint/2010/main" val="3024517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5;p61">
            <a:extLst>
              <a:ext uri="{FF2B5EF4-FFF2-40B4-BE49-F238E27FC236}">
                <a16:creationId xmlns:a16="http://schemas.microsoft.com/office/drawing/2014/main" id="{FB6A2C5D-7A01-D8F6-2801-F62651705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6" y="6164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Detecting HTTP </a:t>
            </a:r>
            <a:r>
              <a:rPr lang="en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Bruteforce</a:t>
            </a: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Attacks (Recall)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5523A7-29D0-FEB1-5C42-0E470392A174}"/>
              </a:ext>
            </a:extLst>
          </p:cNvPr>
          <p:cNvSpPr txBox="1">
            <a:spLocks/>
          </p:cNvSpPr>
          <p:nvPr/>
        </p:nvSpPr>
        <p:spPr bwMode="auto">
          <a:xfrm>
            <a:off x="442434" y="4377157"/>
            <a:ext cx="8520600" cy="18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Observations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All nodes sending benign traffic have the same TTL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 learns a shortcut---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underspecification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D23F-295A-D8B9-E8FA-E8F617EE52B6}"/>
              </a:ext>
            </a:extLst>
          </p:cNvPr>
          <p:cNvSpPr txBox="1"/>
          <p:nvPr/>
        </p:nvSpPr>
        <p:spPr>
          <a:xfrm>
            <a:off x="185576" y="2069309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: CIC-IDS-2017 Dataset</a:t>
            </a:r>
          </a:p>
          <a:p>
            <a:r>
              <a:rPr lang="en-US" b="1" dirty="0">
                <a:solidFill>
                  <a:schemeClr val="bg2"/>
                </a:solidFill>
              </a:rPr>
              <a:t>Model</a:t>
            </a:r>
            <a:r>
              <a:rPr lang="en-US" dirty="0">
                <a:solidFill>
                  <a:schemeClr val="bg2"/>
                </a:solidFill>
              </a:rPr>
              <a:t>: Random Forest</a:t>
            </a:r>
          </a:p>
          <a:p>
            <a:r>
              <a:rPr lang="en-US" b="1" dirty="0">
                <a:solidFill>
                  <a:schemeClr val="bg2"/>
                </a:solidFill>
              </a:rPr>
              <a:t>F1-score</a:t>
            </a:r>
            <a:r>
              <a:rPr lang="en-US" dirty="0">
                <a:solidFill>
                  <a:schemeClr val="bg2"/>
                </a:solidFill>
              </a:rPr>
              <a:t>: 0.99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4B96C-EDE3-5FB1-603A-CF553DDAA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5" t="31418" r="24194" b="51080"/>
          <a:stretch/>
        </p:blipFill>
        <p:spPr>
          <a:xfrm>
            <a:off x="3715164" y="1490450"/>
            <a:ext cx="4391924" cy="25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2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Iterative Data Collection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DDAA4-493C-AC5A-B6B6-DCB2F9761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" t="6410" b="11303"/>
          <a:stretch/>
        </p:blipFill>
        <p:spPr>
          <a:xfrm>
            <a:off x="142585" y="1983659"/>
            <a:ext cx="9001415" cy="2780070"/>
          </a:xfrm>
          <a:prstGeom prst="rect">
            <a:avLst/>
          </a:prstGeom>
          <a:effectLst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837235-2BCA-4AB2-FC71-1052EC4D0DBE}"/>
              </a:ext>
            </a:extLst>
          </p:cNvPr>
          <p:cNvSpPr/>
          <p:nvPr/>
        </p:nvSpPr>
        <p:spPr>
          <a:xfrm>
            <a:off x="117340" y="5015640"/>
            <a:ext cx="9001414" cy="13187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Replicates issue with CIC-IDS dataset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71F95-C13E-516D-06D9-309C7111883D}"/>
              </a:ext>
            </a:extLst>
          </p:cNvPr>
          <p:cNvSpPr/>
          <p:nvPr/>
        </p:nvSpPr>
        <p:spPr>
          <a:xfrm>
            <a:off x="3382471" y="1433513"/>
            <a:ext cx="5736284" cy="1819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96BAB-C535-BBF8-4D7E-F4154F984A80}"/>
              </a:ext>
            </a:extLst>
          </p:cNvPr>
          <p:cNvSpPr/>
          <p:nvPr/>
        </p:nvSpPr>
        <p:spPr>
          <a:xfrm>
            <a:off x="3154840" y="3249262"/>
            <a:ext cx="5871820" cy="16238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2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Iterative Data Collection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DDAA4-493C-AC5A-B6B6-DCB2F9761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" t="6410" b="11303"/>
          <a:stretch/>
        </p:blipFill>
        <p:spPr>
          <a:xfrm>
            <a:off x="142585" y="1983659"/>
            <a:ext cx="9001415" cy="2780070"/>
          </a:xfrm>
          <a:prstGeom prst="rect">
            <a:avLst/>
          </a:prstGeom>
          <a:effectLst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837235-2BCA-4AB2-FC71-1052EC4D0DBE}"/>
              </a:ext>
            </a:extLst>
          </p:cNvPr>
          <p:cNvSpPr/>
          <p:nvPr/>
        </p:nvSpPr>
        <p:spPr>
          <a:xfrm>
            <a:off x="117340" y="5015640"/>
            <a:ext cx="9001414" cy="13187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Model learns a new shortcut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71F95-C13E-516D-06D9-309C7111883D}"/>
              </a:ext>
            </a:extLst>
          </p:cNvPr>
          <p:cNvSpPr/>
          <p:nvPr/>
        </p:nvSpPr>
        <p:spPr>
          <a:xfrm>
            <a:off x="6117579" y="1433513"/>
            <a:ext cx="3001176" cy="1819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96BAB-C535-BBF8-4D7E-F4154F984A80}"/>
              </a:ext>
            </a:extLst>
          </p:cNvPr>
          <p:cNvSpPr/>
          <p:nvPr/>
        </p:nvSpPr>
        <p:spPr>
          <a:xfrm>
            <a:off x="6092334" y="3249262"/>
            <a:ext cx="2934326" cy="16238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75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Iterative Data Collection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DDAA4-493C-AC5A-B6B6-DCB2F9761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" t="6410" b="11303"/>
          <a:stretch/>
        </p:blipFill>
        <p:spPr>
          <a:xfrm>
            <a:off x="142585" y="1983659"/>
            <a:ext cx="9001415" cy="27800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837235-2BCA-4AB2-FC71-1052EC4D0DBE}"/>
              </a:ext>
            </a:extLst>
          </p:cNvPr>
          <p:cNvSpPr/>
          <p:nvPr/>
        </p:nvSpPr>
        <p:spPr>
          <a:xfrm>
            <a:off x="117340" y="5015640"/>
            <a:ext cx="9001414" cy="13187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netUnicorn’s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iterative data collection helps eliminate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underspecification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issues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7" y="566452"/>
            <a:ext cx="8740811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200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netUnicorn</a:t>
            </a:r>
            <a:r>
              <a:rPr lang="en" sz="3200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realizes Data Collection “Thin Waist”</a:t>
            </a:r>
            <a:endParaRPr sz="3200"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CCC9-40C4-94FB-2CD7-EAA1501021B8}"/>
              </a:ext>
            </a:extLst>
          </p:cNvPr>
          <p:cNvSpPr txBox="1"/>
          <p:nvPr/>
        </p:nvSpPr>
        <p:spPr>
          <a:xfrm>
            <a:off x="5538951" y="213359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Problems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81592-9BE7-24B3-8DC9-3F163120E9DA}"/>
              </a:ext>
            </a:extLst>
          </p:cNvPr>
          <p:cNvSpPr txBox="1"/>
          <p:nvPr/>
        </p:nvSpPr>
        <p:spPr>
          <a:xfrm>
            <a:off x="5946209" y="3334834"/>
            <a:ext cx="154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netUnicorn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09F490-A3FF-C93B-AC89-B85F1F498A72}"/>
              </a:ext>
            </a:extLst>
          </p:cNvPr>
          <p:cNvSpPr txBox="1"/>
          <p:nvPr/>
        </p:nvSpPr>
        <p:spPr>
          <a:xfrm>
            <a:off x="5417122" y="4813069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Network environments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5F925-E661-F3ED-4F37-2E4DB693C4CD}"/>
              </a:ext>
            </a:extLst>
          </p:cNvPr>
          <p:cNvSpPr txBox="1"/>
          <p:nvPr/>
        </p:nvSpPr>
        <p:spPr>
          <a:xfrm>
            <a:off x="4873095" y="5903639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Physical/virtual Network infrastructures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3F607B-B69C-3DD8-0C75-641FA0DB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3" y="1900584"/>
            <a:ext cx="4031141" cy="46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“Thin Waist” enables Closed-loop ML Pipeline</a:t>
            </a:r>
            <a:endParaRPr lang="en-US" sz="3600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D280DA-CDFF-AA57-585B-110813E6DA99}"/>
              </a:ext>
            </a:extLst>
          </p:cNvPr>
          <p:cNvSpPr txBox="1"/>
          <p:nvPr/>
        </p:nvSpPr>
        <p:spPr>
          <a:xfrm>
            <a:off x="833185" y="319062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2400" kern="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Trustee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netUnicorn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6" y="1433513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1847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 flipH="1">
            <a:off x="1165969" y="2882118"/>
            <a:ext cx="1" cy="30850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63248" y="2789485"/>
            <a:ext cx="743444" cy="259991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1779584"/>
            <a:ext cx="2461381" cy="433814"/>
          </a:xfrm>
          <a:prstGeom prst="bentConnector2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547758"/>
            <a:ext cx="242829" cy="734760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1779584"/>
            <a:ext cx="2487636" cy="433814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43498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53053" y="134577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F285C0C-868F-6B8F-B81C-DB92560C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4254577"/>
            <a:ext cx="8763000" cy="2172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 err="1">
                <a:solidFill>
                  <a:srgbClr val="333399"/>
                </a:solidFill>
              </a:rPr>
              <a:t>netUnicorn</a:t>
            </a:r>
            <a:endParaRPr lang="en-US" sz="3200" b="1" dirty="0">
              <a:solidFill>
                <a:srgbClr val="333399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Collect the “right” data for a learning problem</a:t>
            </a:r>
            <a:endParaRPr lang="en-US" sz="32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1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Trustee --- A Model Analysis Framework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4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833910"/>
            <a:ext cx="9144003" cy="3201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91A266-EBFF-B4DE-ED3E-32AC5AA385CA}"/>
              </a:ext>
            </a:extLst>
          </p:cNvPr>
          <p:cNvSpPr/>
          <p:nvPr/>
        </p:nvSpPr>
        <p:spPr>
          <a:xfrm>
            <a:off x="111838" y="5137873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Augments ML pipeline to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explain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analyze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model’s decision making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56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Lucida Sans Regular"/>
              </a:rPr>
              <a:t>Closed-loop Pipeline helps Establish Trust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17824-1F33-6E1F-F7C2-FCB3441C0606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02203" y="3624430"/>
            <a:ext cx="93618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D280DA-CDFF-AA57-585B-110813E6DA99}"/>
              </a:ext>
            </a:extLst>
          </p:cNvPr>
          <p:cNvSpPr txBox="1"/>
          <p:nvPr/>
        </p:nvSpPr>
        <p:spPr>
          <a:xfrm>
            <a:off x="833185" y="319062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32DA75-BE47-57CE-1A74-453F1676536F}"/>
              </a:ext>
            </a:extLst>
          </p:cNvPr>
          <p:cNvGrpSpPr/>
          <p:nvPr/>
        </p:nvGrpSpPr>
        <p:grpSpPr>
          <a:xfrm>
            <a:off x="4355897" y="3291202"/>
            <a:ext cx="2298155" cy="653729"/>
            <a:chOff x="2489149" y="1442800"/>
            <a:chExt cx="1532104" cy="435819"/>
          </a:xfrm>
          <a:solidFill>
            <a:sysClr val="window" lastClr="FFFFFF">
              <a:lumMod val="95000"/>
            </a:sysClr>
          </a:solidFill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1CB35EA-13D1-6F10-C218-39B3DA482A58}"/>
                </a:ext>
              </a:extLst>
            </p:cNvPr>
            <p:cNvSpPr>
              <a:spLocks/>
            </p:cNvSpPr>
            <p:nvPr/>
          </p:nvSpPr>
          <p:spPr>
            <a:xfrm>
              <a:off x="2489149" y="1442800"/>
              <a:ext cx="1532104" cy="435819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C309E38-37E5-5C3F-868E-36BEBFAB05C6}"/>
                </a:ext>
              </a:extLst>
            </p:cNvPr>
            <p:cNvSpPr>
              <a:spLocks/>
            </p:cNvSpPr>
            <p:nvPr/>
          </p:nvSpPr>
          <p:spPr>
            <a:xfrm>
              <a:off x="2527613" y="1496813"/>
              <a:ext cx="616260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5498BB9-62BF-120F-4A8E-24685DEB2A3D}"/>
                </a:ext>
              </a:extLst>
            </p:cNvPr>
            <p:cNvSpPr>
              <a:spLocks/>
            </p:cNvSpPr>
            <p:nvPr/>
          </p:nvSpPr>
          <p:spPr>
            <a:xfrm>
              <a:off x="3190744" y="1492806"/>
              <a:ext cx="791176" cy="337974"/>
            </a:xfrm>
            <a:prstGeom prst="roundRect">
              <a:avLst>
                <a:gd name="adj" fmla="val 809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Evaluation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84D1BD4-DA67-04D1-1020-14F4A504DEB9}"/>
              </a:ext>
            </a:extLst>
          </p:cNvPr>
          <p:cNvSpPr>
            <a:spLocks/>
          </p:cNvSpPr>
          <p:nvPr/>
        </p:nvSpPr>
        <p:spPr>
          <a:xfrm>
            <a:off x="1638389" y="3297791"/>
            <a:ext cx="1831341" cy="653277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 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selection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B47A87-352D-994E-6D20-5BBD6AB53E94}"/>
              </a:ext>
            </a:extLst>
          </p:cNvPr>
          <p:cNvSpPr>
            <a:spLocks/>
          </p:cNvSpPr>
          <p:nvPr/>
        </p:nvSpPr>
        <p:spPr>
          <a:xfrm>
            <a:off x="7540219" y="3282518"/>
            <a:ext cx="1375181" cy="677355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4EA0DF-E042-236F-AFA3-3CBD41C2CFD2}"/>
              </a:ext>
            </a:extLst>
          </p:cNvPr>
          <p:cNvSpPr>
            <a:spLocks/>
          </p:cNvSpPr>
          <p:nvPr/>
        </p:nvSpPr>
        <p:spPr>
          <a:xfrm>
            <a:off x="5764966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2400" b="1" kern="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Trustee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55FA80-3699-7140-24ED-80A6CECA312D}"/>
              </a:ext>
            </a:extLst>
          </p:cNvPr>
          <p:cNvSpPr>
            <a:spLocks/>
          </p:cNvSpPr>
          <p:nvPr/>
        </p:nvSpPr>
        <p:spPr>
          <a:xfrm>
            <a:off x="55962" y="2213398"/>
            <a:ext cx="2220015" cy="668720"/>
          </a:xfrm>
          <a:prstGeom prst="roundRect">
            <a:avLst>
              <a:gd name="adj" fmla="val 80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netUnicorn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D44684-84B3-B155-D708-F4AF1290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6" y="1433513"/>
            <a:ext cx="759987" cy="692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1CA7BA-BC79-CCCB-EC6E-26438A2FA3AF}"/>
              </a:ext>
            </a:extLst>
          </p:cNvPr>
          <p:cNvSpPr txBox="1"/>
          <p:nvPr/>
        </p:nvSpPr>
        <p:spPr>
          <a:xfrm>
            <a:off x="3178236" y="21847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Expert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1F972D-0CAD-F88F-97B3-722272D1073E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 flipH="1">
            <a:off x="1165969" y="2882118"/>
            <a:ext cx="1" cy="30850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531015-15E1-883C-EF14-69F8477A092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6654052" y="3618067"/>
            <a:ext cx="886167" cy="312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EDC962-44FA-666A-D6DC-578A152EBF22}"/>
              </a:ext>
            </a:extLst>
          </p:cNvPr>
          <p:cNvCxnSpPr>
            <a:cxnSpLocks/>
            <a:stCxn id="83" idx="0"/>
            <a:endCxn id="7" idx="1"/>
          </p:cNvCxnSpPr>
          <p:nvPr/>
        </p:nvCxnSpPr>
        <p:spPr>
          <a:xfrm rot="5400000" flipH="1" flipV="1">
            <a:off x="5263248" y="2789485"/>
            <a:ext cx="743444" cy="259991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229AAEC-1A79-1AD3-8EC5-0485AADB3C7B}"/>
              </a:ext>
            </a:extLst>
          </p:cNvPr>
          <p:cNvCxnSpPr>
            <a:cxnSpLocks/>
            <a:stCxn id="32" idx="3"/>
            <a:endCxn id="7" idx="0"/>
          </p:cNvCxnSpPr>
          <p:nvPr/>
        </p:nvCxnSpPr>
        <p:spPr>
          <a:xfrm>
            <a:off x="4413593" y="1779584"/>
            <a:ext cx="2461381" cy="433814"/>
          </a:xfrm>
          <a:prstGeom prst="bentConnector2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4EED0A2-AF9D-1CA0-F1F7-45597E806145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>
            <a:off x="7984981" y="2547758"/>
            <a:ext cx="242829" cy="734760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7E5F350-978B-6634-E0D2-B8AA4B4483A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 flipV="1">
            <a:off x="1165970" y="1779584"/>
            <a:ext cx="2487636" cy="433814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DA64B1-846E-2E5D-BF00-86B5BFD32D10}"/>
              </a:ext>
            </a:extLst>
          </p:cNvPr>
          <p:cNvCxnSpPr>
            <a:cxnSpLocks/>
            <a:stCxn id="87" idx="3"/>
            <a:endCxn id="83" idx="1"/>
          </p:cNvCxnSpPr>
          <p:nvPr/>
        </p:nvCxnSpPr>
        <p:spPr>
          <a:xfrm flipV="1">
            <a:off x="3469730" y="3618067"/>
            <a:ext cx="886167" cy="636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027422-3568-1FE2-6AB0-93267B479C5C}"/>
              </a:ext>
            </a:extLst>
          </p:cNvPr>
          <p:cNvSpPr txBox="1"/>
          <p:nvPr/>
        </p:nvSpPr>
        <p:spPr>
          <a:xfrm>
            <a:off x="6874973" y="143498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results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2B5387-E06A-9FC1-2388-3102C573F1DC}"/>
              </a:ext>
            </a:extLst>
          </p:cNvPr>
          <p:cNvSpPr txBox="1"/>
          <p:nvPr/>
        </p:nvSpPr>
        <p:spPr>
          <a:xfrm>
            <a:off x="53053" y="134577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Data-collection intents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F285C0C-868F-6B8F-B81C-DB92560C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4" y="4254577"/>
            <a:ext cx="8763000" cy="2172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333399"/>
                </a:solidFill>
              </a:rPr>
              <a:t>Trustee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Explain and analyze ML model’s decision making</a:t>
            </a:r>
            <a:endParaRPr lang="en-US" b="1" dirty="0">
              <a:solidFill>
                <a:srgbClr val="33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b="1" dirty="0" err="1">
                <a:solidFill>
                  <a:srgbClr val="333399"/>
                </a:solidFill>
              </a:rPr>
              <a:t>netUnicorn</a:t>
            </a:r>
            <a:endParaRPr lang="en-US" sz="3200" b="1" dirty="0">
              <a:solidFill>
                <a:srgbClr val="333399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Iteratively collect the “right” data for a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429167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latin typeface="Helvetica Neue" charset="0"/>
                <a:ea typeface="Helvetica Neue" charset="0"/>
                <a:cs typeface="Helvetica Neue" charset="0"/>
              </a:rPr>
              <a:t>Establishing Trust</a:t>
            </a:r>
            <a:r>
              <a:rPr lang="en-US" sz="2400" kern="0" dirty="0">
                <a:latin typeface="Helvetica Neue" charset="0"/>
                <a:ea typeface="Helvetica Neue" charset="0"/>
                <a:cs typeface="Helvetica Neue" charset="0"/>
              </a:rPr>
              <a:t> in ML model requires looking beyond F1-scores</a:t>
            </a: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We propose augmenting the standard ML pipeline with</a:t>
            </a:r>
            <a:endParaRPr lang="en-US" sz="2400" kern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028700" lvl="1"/>
            <a:r>
              <a:rPr lang="en-US" sz="20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Trustee</a:t>
            </a:r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explain and analyze model’s decision making</a:t>
            </a:r>
            <a:endParaRPr lang="en-US" sz="20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028700" lvl="1"/>
            <a:r>
              <a:rPr lang="en-US" sz="2000" b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iteratively collect the “right” data</a:t>
            </a:r>
          </a:p>
          <a:p>
            <a:pPr marL="1028700" lvl="1"/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Public release</a:t>
            </a:r>
          </a:p>
          <a:p>
            <a:pPr marL="1028700" lvl="1"/>
            <a:r>
              <a:rPr lang="en-US" sz="2000" b="1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Trustee</a:t>
            </a:r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https://trusteeml.github.io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0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028700" lvl="1"/>
            <a:r>
              <a:rPr lang="en-US" sz="2000" b="1" dirty="0" err="1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netUnicorn</a:t>
            </a:r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https://netunicorn.cs.ucsb.edu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028700" lvl="1"/>
            <a:endParaRPr lang="en-US" sz="20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Takeaways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1C2C6-198D-5C78-32C8-140461A9B4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7" t="8070" b="8958"/>
          <a:stretch/>
        </p:blipFill>
        <p:spPr>
          <a:xfrm>
            <a:off x="3823273" y="468217"/>
            <a:ext cx="4880052" cy="14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67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5"/>
          <p:cNvSpPr txBox="1">
            <a:spLocks noGrp="1"/>
          </p:cNvSpPr>
          <p:nvPr>
            <p:ph type="title"/>
          </p:nvPr>
        </p:nvSpPr>
        <p:spPr>
          <a:xfrm>
            <a:off x="311700" y="3008100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"/>
              <a:t>Backup</a:t>
            </a:r>
            <a:endParaRPr/>
          </a:p>
        </p:txBody>
      </p:sp>
      <p:sp>
        <p:nvSpPr>
          <p:cNvPr id="1125" name="Google Shape;1125;p75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504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85403"/>
            <a:ext cx="8763000" cy="4525963"/>
          </a:xfrm>
        </p:spPr>
        <p:txBody>
          <a:bodyPr/>
          <a:lstStyle/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Proposed Approach</a:t>
            </a:r>
          </a:p>
          <a:p>
            <a:pPr marL="1085850" lvl="1" indent="-3429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Only focuses on endogenous data generation</a:t>
            </a:r>
          </a:p>
          <a:p>
            <a:pPr marL="1085850" lvl="1" indent="-342900"/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Assumes sufficient disaggregation and decoupling opportunities</a:t>
            </a:r>
          </a:p>
          <a:p>
            <a:pPr marL="1085850" lvl="1" indent="-342900"/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Significan</a:t>
            </a:r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t bootstrapping overheads (for developers)</a:t>
            </a:r>
            <a:endParaRPr lang="en-US" sz="2000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Prototype Implementation</a:t>
            </a:r>
          </a:p>
          <a:p>
            <a:pPr marL="1028700" lvl="1"/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Supports a restricted set</a:t>
            </a:r>
            <a:r>
              <a:rPr lang="en-US" sz="20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 of data-collection nodes</a:t>
            </a:r>
          </a:p>
          <a:p>
            <a:pPr marL="1028700" lvl="1"/>
            <a:r>
              <a:rPr lang="en-US" sz="200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Lacks inherent synchronization primitives</a:t>
            </a:r>
            <a:endParaRPr lang="en-US" sz="2000" kern="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87319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Endogenous vs. Exogenous Methods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837235-2BCA-4AB2-FC71-1052EC4D0DBE}"/>
              </a:ext>
            </a:extLst>
          </p:cNvPr>
          <p:cNvSpPr/>
          <p:nvPr/>
        </p:nvSpPr>
        <p:spPr>
          <a:xfrm>
            <a:off x="117340" y="5015640"/>
            <a:ext cx="9001414" cy="13187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netUnicorn’s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endogenous data generation is highly desired for networking problems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D9028-EFC5-D766-DD48-1135E6AD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0" y="2158945"/>
            <a:ext cx="7359280" cy="23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</a:t>
            </a:fld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837512"/>
            <a:ext cx="9144003" cy="320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837512"/>
            <a:ext cx="9144003" cy="32012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Step 1: Crack Open the Blackbox Model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6E3B86-B7C0-15E9-7B80-3381DE469CCF}"/>
              </a:ext>
            </a:extLst>
          </p:cNvPr>
          <p:cNvSpPr/>
          <p:nvPr/>
        </p:nvSpPr>
        <p:spPr>
          <a:xfrm>
            <a:off x="111838" y="5137873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Synthesize easy-to-interpret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51532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Step 2: Generate Trust Report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2" name="Google Shape;963;p57">
            <a:extLst>
              <a:ext uri="{FF2B5EF4-FFF2-40B4-BE49-F238E27FC236}">
                <a16:creationId xmlns:a16="http://schemas.microsoft.com/office/drawing/2014/main" id="{40EEACB5-477A-2BAA-E713-B7A76DCA1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8" y="1408251"/>
            <a:ext cx="8520600" cy="52658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1162B-843A-2205-3F93-9C9BB5605979}"/>
              </a:ext>
            </a:extLst>
          </p:cNvPr>
          <p:cNvSpPr/>
          <p:nvPr/>
        </p:nvSpPr>
        <p:spPr>
          <a:xfrm>
            <a:off x="117340" y="4780522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Helps identify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underspecification</a:t>
            </a:r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issues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F00A12-2010-C06F-39C9-33926683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" y="2262394"/>
            <a:ext cx="9004300" cy="1854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1D063C-1984-DEFE-DD7B-2E34E23C62A8}"/>
              </a:ext>
            </a:extLst>
          </p:cNvPr>
          <p:cNvSpPr/>
          <p:nvPr/>
        </p:nvSpPr>
        <p:spPr>
          <a:xfrm>
            <a:off x="117340" y="4971394"/>
            <a:ext cx="8909320" cy="1225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Underspecification issues negatively affect learning models’ </a:t>
            </a:r>
            <a:r>
              <a:rPr lang="en-US" sz="3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generalizability</a:t>
            </a:r>
          </a:p>
        </p:txBody>
      </p:sp>
      <p:sp>
        <p:nvSpPr>
          <p:cNvPr id="8" name="Google Shape;223;p29">
            <a:extLst>
              <a:ext uri="{FF2B5EF4-FFF2-40B4-BE49-F238E27FC236}">
                <a16:creationId xmlns:a16="http://schemas.microsoft.com/office/drawing/2014/main" id="{F24D09E5-A1C2-7A5A-F246-FEE5D11FE8C3}"/>
              </a:ext>
            </a:extLst>
          </p:cNvPr>
          <p:cNvSpPr txBox="1">
            <a:spLocks/>
          </p:cNvSpPr>
          <p:nvPr/>
        </p:nvSpPr>
        <p:spPr bwMode="auto">
          <a:xfrm>
            <a:off x="226208" y="566452"/>
            <a:ext cx="8520600" cy="8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800000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Trustee in Action</a:t>
            </a:r>
            <a:endParaRPr lang="en-US" b="1" kern="0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8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5;p61">
            <a:extLst>
              <a:ext uri="{FF2B5EF4-FFF2-40B4-BE49-F238E27FC236}">
                <a16:creationId xmlns:a16="http://schemas.microsoft.com/office/drawing/2014/main" id="{FB6A2C5D-7A01-D8F6-2801-F62651705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6" y="6164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Detecting HTTP </a:t>
            </a:r>
            <a:r>
              <a:rPr lang="en" b="1" dirty="0" err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Bruteforce</a:t>
            </a: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Attacks (Recall)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5523A7-29D0-FEB1-5C42-0E470392A174}"/>
              </a:ext>
            </a:extLst>
          </p:cNvPr>
          <p:cNvSpPr txBox="1">
            <a:spLocks/>
          </p:cNvSpPr>
          <p:nvPr/>
        </p:nvSpPr>
        <p:spPr bwMode="auto">
          <a:xfrm>
            <a:off x="442434" y="4377157"/>
            <a:ext cx="8520600" cy="18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Observations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All nodes sending benign traffic have the same TTL</a:t>
            </a:r>
          </a:p>
          <a:p>
            <a:pPr defTabSz="914400"/>
            <a:r>
              <a:rPr lang="en-US" sz="2400" kern="0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Model learns a shortcut---</a:t>
            </a:r>
            <a:r>
              <a:rPr lang="en-US" sz="2400" b="1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underspecification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D23F-295A-D8B9-E8FA-E8F617EE52B6}"/>
              </a:ext>
            </a:extLst>
          </p:cNvPr>
          <p:cNvSpPr txBox="1"/>
          <p:nvPr/>
        </p:nvSpPr>
        <p:spPr>
          <a:xfrm>
            <a:off x="185576" y="2069309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: CIC-IDS-2017 Dataset</a:t>
            </a:r>
          </a:p>
          <a:p>
            <a:r>
              <a:rPr lang="en-US" b="1" dirty="0">
                <a:solidFill>
                  <a:schemeClr val="bg2"/>
                </a:solidFill>
              </a:rPr>
              <a:t>Model</a:t>
            </a:r>
            <a:r>
              <a:rPr lang="en-US" dirty="0">
                <a:solidFill>
                  <a:schemeClr val="bg2"/>
                </a:solidFill>
              </a:rPr>
              <a:t>: Random Forest</a:t>
            </a:r>
          </a:p>
          <a:p>
            <a:r>
              <a:rPr lang="en-US" b="1" dirty="0">
                <a:solidFill>
                  <a:schemeClr val="bg2"/>
                </a:solidFill>
              </a:rPr>
              <a:t>F1-score</a:t>
            </a:r>
            <a:r>
              <a:rPr lang="en-US" dirty="0">
                <a:solidFill>
                  <a:schemeClr val="bg2"/>
                </a:solidFill>
              </a:rPr>
              <a:t>: 0.99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4B96C-EDE3-5FB1-603A-CF553DDAA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5" t="31418" r="24194" b="51080"/>
          <a:stretch/>
        </p:blipFill>
        <p:spPr>
          <a:xfrm>
            <a:off x="3715164" y="1490450"/>
            <a:ext cx="4391924" cy="258545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E8AD61-73C3-F645-43F9-A5114A75EA1E}"/>
              </a:ext>
            </a:extLst>
          </p:cNvPr>
          <p:cNvSpPr/>
          <p:nvPr/>
        </p:nvSpPr>
        <p:spPr>
          <a:xfrm>
            <a:off x="111838" y="5137873"/>
            <a:ext cx="8909320" cy="1153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What would you do to rectify this issue?</a:t>
            </a:r>
            <a:endParaRPr lang="en-US" sz="36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2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29">
            <a:extLst>
              <a:ext uri="{FF2B5EF4-FFF2-40B4-BE49-F238E27FC236}">
                <a16:creationId xmlns:a16="http://schemas.microsoft.com/office/drawing/2014/main" id="{D0F7D497-87D7-2C70-4DE7-161CDC600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66452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to Address Underspecification Issues?</a:t>
            </a:r>
            <a:endParaRPr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744F16EA-0CB3-E2C2-14C3-7C44B120A454}"/>
              </a:ext>
            </a:extLst>
          </p:cNvPr>
          <p:cNvSpPr txBox="1">
            <a:spLocks/>
          </p:cNvSpPr>
          <p:nvPr/>
        </p:nvSpPr>
        <p:spPr bwMode="auto">
          <a:xfrm>
            <a:off x="442434" y="1585403"/>
            <a:ext cx="84729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  <a:cs typeface="ＭＳ Ｐゴシック" charset="-128"/>
              </a:defRPr>
            </a:lvl1pPr>
            <a:lvl2pPr marL="742950" indent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2pPr>
            <a:lvl3pPr marL="1143000" indent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3pPr>
            <a:lvl4pPr marL="1600200" indent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Helvetica Neue Regular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Existing Approaches</a:t>
            </a:r>
          </a:p>
          <a:p>
            <a:pPr lvl="1" defTabSz="914400"/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New data representation, model selection, training and evaluation algorithms</a:t>
            </a:r>
          </a:p>
          <a:p>
            <a:pPr lvl="1" defTabSz="914400"/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New training dataset (using data augmentation)</a:t>
            </a:r>
          </a:p>
          <a:p>
            <a:pPr defTabSz="914400"/>
            <a:endParaRPr lang="en-US" sz="2400" b="1" kern="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914400"/>
            <a:r>
              <a:rPr lang="en-US" sz="2400" b="1" kern="0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Missed opportunities</a:t>
            </a:r>
          </a:p>
          <a:p>
            <a:pPr lvl="1" defTabSz="914400"/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Leverage newly-developed explainable ML techniques</a:t>
            </a:r>
          </a:p>
          <a:p>
            <a:pPr lvl="1" defTabSz="914400"/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Ensure realism in collected training dataset</a:t>
            </a:r>
            <a:endParaRPr lang="en-US" b="1" kern="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2" indent="0" defTabSz="914400">
              <a:buNone/>
            </a:pPr>
            <a:r>
              <a:rPr lang="en-US" sz="2000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exogenous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 vs. </a:t>
            </a:r>
            <a:r>
              <a:rPr lang="en-US" sz="2000" kern="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endogenous</a:t>
            </a: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86575798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229449</TotalTime>
  <Words>1682</Words>
  <Application>Microsoft Macintosh PowerPoint</Application>
  <PresentationFormat>On-screen Show (4:3)</PresentationFormat>
  <Paragraphs>418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Helvetica Neue</vt:lpstr>
      <vt:lpstr>Helvetica Neue Condensed</vt:lpstr>
      <vt:lpstr>Helvetica Neue Regular</vt:lpstr>
      <vt:lpstr>1_Default Design</vt:lpstr>
      <vt:lpstr>In Search of a Networking Unicorn A “Thin Waist” Data-Collection Platform to Develop Generalizable ML Models for Networking Problems</vt:lpstr>
      <vt:lpstr>How to Look Beyond F1-Scores?</vt:lpstr>
      <vt:lpstr>How to Realize Closed-loop ML Pipeline?</vt:lpstr>
      <vt:lpstr>Trustee --- A Model Analysis Framework</vt:lpstr>
      <vt:lpstr>Step 1: Crack Open the Blackbox Model</vt:lpstr>
      <vt:lpstr>Step 2: Generate Trust Report</vt:lpstr>
      <vt:lpstr>PowerPoint Presentation</vt:lpstr>
      <vt:lpstr>Detecting HTTP Bruteforce Attacks (Recall)</vt:lpstr>
      <vt:lpstr>How to Address Underspecification Issues?</vt:lpstr>
      <vt:lpstr>Our Approach</vt:lpstr>
      <vt:lpstr>Existing Data Collection Efforts</vt:lpstr>
      <vt:lpstr>Existing Data Collection Efforts</vt:lpstr>
      <vt:lpstr>A New Data-Collection Platform-- netUnicorn</vt:lpstr>
      <vt:lpstr>A New Data-Collection Platform-- netUnicorn</vt:lpstr>
      <vt:lpstr>Existing Data Collection Efforts</vt:lpstr>
      <vt:lpstr>Embrace an Hourglass Model</vt:lpstr>
      <vt:lpstr>Embrace an Hourglass Model</vt:lpstr>
      <vt:lpstr>A New Data-Collection Platform-- netUnicorn</vt:lpstr>
      <vt:lpstr>Disaggregate Intents (Modular)</vt:lpstr>
      <vt:lpstr>Disaggregate Intents (Modular)</vt:lpstr>
      <vt:lpstr>Illustrative Example – HTTP Bruteforce</vt:lpstr>
      <vt:lpstr>Illustrative Example – HTTP Bruteforce</vt:lpstr>
      <vt:lpstr>Illustrative Example – HTTP Bruteforce</vt:lpstr>
      <vt:lpstr>Illustrative Example – HTTP Bruteforce</vt:lpstr>
      <vt:lpstr>A New Data-Collection Platform-- netUnicorn</vt:lpstr>
      <vt:lpstr>Disaggregate Mechanisms (Modular)</vt:lpstr>
      <vt:lpstr>Disaggregate Mechanisms (Modular)</vt:lpstr>
      <vt:lpstr>Disaggregate Mechanisms (Modular)</vt:lpstr>
      <vt:lpstr>Evaluation Questions</vt:lpstr>
      <vt:lpstr>Evaluation Setup</vt:lpstr>
      <vt:lpstr>Key Results</vt:lpstr>
      <vt:lpstr>Key Results</vt:lpstr>
      <vt:lpstr>Key Results</vt:lpstr>
      <vt:lpstr>Detecting HTTP Bruteforce Attacks (Recall)</vt:lpstr>
      <vt:lpstr>Iterative Data Collection</vt:lpstr>
      <vt:lpstr>Iterative Data Collection</vt:lpstr>
      <vt:lpstr>Iterative Data Collection</vt:lpstr>
      <vt:lpstr>netUnicorn realizes Data Collection “Thin Waist”</vt:lpstr>
      <vt:lpstr>“Thin Waist” enables Closed-loop ML Pipeline</vt:lpstr>
      <vt:lpstr>Closed-loop Pipeline helps Establish Trust</vt:lpstr>
      <vt:lpstr>Takeaways</vt:lpstr>
      <vt:lpstr>Backup</vt:lpstr>
      <vt:lpstr>Limitations</vt:lpstr>
      <vt:lpstr>Endogenous vs. Exogenous Methods</vt:lpstr>
    </vt:vector>
  </TitlesOfParts>
  <Manager/>
  <Company>Princeton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SDX</dc:title>
  <dc:subject/>
  <dc:creator>Arpit Gupta</dc:creator>
  <cp:keywords/>
  <dc:description/>
  <cp:lastModifiedBy>Microsoft Office User</cp:lastModifiedBy>
  <cp:revision>9245</cp:revision>
  <cp:lastPrinted>2016-03-07T21:19:57Z</cp:lastPrinted>
  <dcterms:created xsi:type="dcterms:W3CDTF">2013-11-06T15:33:08Z</dcterms:created>
  <dcterms:modified xsi:type="dcterms:W3CDTF">2023-09-22T14:34:57Z</dcterms:modified>
  <cp:category/>
</cp:coreProperties>
</file>