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59" r:id="rId3"/>
    <p:sldId id="260" r:id="rId4"/>
    <p:sldId id="261" r:id="rId5"/>
    <p:sldId id="262" r:id="rId6"/>
    <p:sldId id="264" r:id="rId7"/>
    <p:sldId id="263" r:id="rId8"/>
    <p:sldId id="276" r:id="rId9"/>
    <p:sldId id="275" r:id="rId10"/>
    <p:sldId id="265" r:id="rId11"/>
    <p:sldId id="266" r:id="rId12"/>
    <p:sldId id="277" r:id="rId13"/>
    <p:sldId id="278" r:id="rId14"/>
    <p:sldId id="279" r:id="rId15"/>
    <p:sldId id="280" r:id="rId16"/>
    <p:sldId id="281" r:id="rId17"/>
    <p:sldId id="282" r:id="rId18"/>
    <p:sldId id="258"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81235" autoAdjust="0"/>
  </p:normalViewPr>
  <p:slideViewPr>
    <p:cSldViewPr snapToGrid="0" snapToObjects="1" showGuides="1">
      <p:cViewPr varScale="1">
        <p:scale>
          <a:sx n="108" d="100"/>
          <a:sy n="108" d="100"/>
        </p:scale>
        <p:origin x="730"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7" d="100"/>
          <a:sy n="87" d="100"/>
        </p:scale>
        <p:origin x="123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7/12/2020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7/12/2020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Kể về ứng dụng của signal trong dự án trước kia</a:t>
            </a:r>
            <a:endParaRPr lang="en-US" dirty="0" smtClean="0"/>
          </a:p>
          <a:p>
            <a:r>
              <a:rPr lang="en-US" dirty="0" smtClean="0"/>
              <a:t>Có </a:t>
            </a:r>
            <a:r>
              <a:rPr lang="en-US" dirty="0" err="1" smtClean="0"/>
              <a:t>nhiều</a:t>
            </a:r>
            <a:r>
              <a:rPr lang="en-US" dirty="0" smtClean="0"/>
              <a:t> </a:t>
            </a:r>
            <a:r>
              <a:rPr lang="en-US" dirty="0" err="1" smtClean="0"/>
              <a:t>lỗi</a:t>
            </a:r>
            <a:r>
              <a:rPr lang="en-US" dirty="0" smtClean="0"/>
              <a:t> </a:t>
            </a:r>
            <a:r>
              <a:rPr lang="en-US" dirty="0" err="1" smtClean="0"/>
              <a:t>xảy</a:t>
            </a:r>
            <a:r>
              <a:rPr lang="en-US" dirty="0" smtClean="0"/>
              <a:t> </a:t>
            </a:r>
            <a:r>
              <a:rPr lang="en-US" dirty="0" err="1" smtClean="0"/>
              <a:t>ra</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signal</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2</a:t>
            </a:fld>
            <a:endParaRPr lang="en-US"/>
          </a:p>
        </p:txBody>
      </p:sp>
    </p:spTree>
    <p:extLst>
      <p:ext uri="{BB962C8B-B14F-4D97-AF65-F5344CB8AC3E}">
        <p14:creationId xmlns:p14="http://schemas.microsoft.com/office/powerpoint/2010/main" val="3619115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Sigset_t</a:t>
            </a:r>
            <a:r>
              <a:rPr lang="en-US" dirty="0" smtClean="0"/>
              <a:t> </a:t>
            </a:r>
            <a:r>
              <a:rPr lang="en-US" dirty="0" err="1" smtClean="0"/>
              <a:t>đại</a:t>
            </a:r>
            <a:r>
              <a:rPr lang="en-US" baseline="0" dirty="0" smtClean="0"/>
              <a:t> </a:t>
            </a:r>
            <a:r>
              <a:rPr lang="en-US" baseline="0" dirty="0" err="1" smtClean="0"/>
              <a:t>diện</a:t>
            </a:r>
            <a:r>
              <a:rPr lang="en-US" baseline="0" dirty="0" smtClean="0"/>
              <a:t> cho các signal </a:t>
            </a:r>
            <a:r>
              <a:rPr lang="en-US" baseline="0" dirty="0" err="1" smtClean="0"/>
              <a:t>mà</a:t>
            </a:r>
            <a:r>
              <a:rPr lang="en-US" baseline="0" dirty="0" smtClean="0"/>
              <a:t> process </a:t>
            </a:r>
            <a:r>
              <a:rPr lang="en-US" baseline="0" dirty="0" err="1" smtClean="0"/>
              <a:t>muốn</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từ block -&gt; unblock và </a:t>
            </a:r>
            <a:r>
              <a:rPr lang="en-US" baseline="0" dirty="0" err="1" smtClean="0"/>
              <a:t>ngược</a:t>
            </a:r>
            <a:r>
              <a:rPr lang="en-US" baseline="0" dirty="0" smtClean="0"/>
              <a:t> lại.</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405844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a-DK" dirty="0" smtClean="0"/>
              <a:t>Sigprocmask()</a:t>
            </a:r>
            <a:r>
              <a:rPr lang="da-DK" baseline="0" dirty="0" smtClean="0"/>
              <a:t> function sẽ request OS update trạng thái block/unblock của các signal nằm trong con trỏ sigmask set vào signal table của process. Các trạng thái block/unblock của sigmask cũ sẽ được lưu vào con trỏ oldset.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365833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int </a:t>
            </a:r>
            <a:r>
              <a:rPr lang="en-US" dirty="0" err="1" smtClean="0"/>
              <a:t>sigpending</a:t>
            </a:r>
            <a:r>
              <a:rPr lang="en-US" dirty="0" smtClean="0"/>
              <a:t>(</a:t>
            </a:r>
            <a:r>
              <a:rPr lang="en-US" dirty="0" err="1" smtClean="0"/>
              <a:t>sigset_t</a:t>
            </a:r>
            <a:r>
              <a:rPr lang="en-US" dirty="0" smtClean="0"/>
              <a:t> *set)</a:t>
            </a:r>
          </a:p>
          <a:p>
            <a:pPr marL="628650" lvl="1" indent="-171450">
              <a:buFont typeface="Wingdings" panose="05000000000000000000" pitchFamily="2" charset="2"/>
              <a:buChar char="q"/>
            </a:pPr>
            <a:r>
              <a:rPr lang="en-US" dirty="0" smtClean="0"/>
              <a:t>Các</a:t>
            </a:r>
            <a:r>
              <a:rPr lang="en-US" baseline="0" dirty="0" smtClean="0"/>
              <a:t> signal </a:t>
            </a:r>
            <a:r>
              <a:rPr lang="en-US" baseline="0" dirty="0" err="1" smtClean="0"/>
              <a:t>đang</a:t>
            </a:r>
            <a:r>
              <a:rPr lang="en-US" baseline="0" dirty="0" smtClean="0"/>
              <a:t> </a:t>
            </a:r>
            <a:r>
              <a:rPr lang="en-US" baseline="0" dirty="0" err="1" smtClean="0"/>
              <a:t>bị</a:t>
            </a:r>
            <a:r>
              <a:rPr lang="en-US" baseline="0" dirty="0" smtClean="0"/>
              <a:t> pending trong signal table của process sẽ được </a:t>
            </a:r>
            <a:r>
              <a:rPr lang="en-US" baseline="0" dirty="0" err="1" smtClean="0"/>
              <a:t>lưu</a:t>
            </a:r>
            <a:r>
              <a:rPr lang="en-US" baseline="0" dirty="0" smtClean="0"/>
              <a:t> trong </a:t>
            </a:r>
            <a:r>
              <a:rPr lang="en-US" baseline="0" dirty="0" err="1" smtClean="0"/>
              <a:t>sigmask</a:t>
            </a:r>
            <a:r>
              <a:rPr lang="en-US" baseline="0" dirty="0" smtClean="0"/>
              <a:t> của con </a:t>
            </a:r>
            <a:r>
              <a:rPr lang="en-US" baseline="0" dirty="0" err="1" smtClean="0"/>
              <a:t>trỏ</a:t>
            </a:r>
            <a:r>
              <a:rPr lang="en-US" baseline="0" dirty="0" smtClean="0"/>
              <a:t> set.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1895396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Là software interrupt</a:t>
            </a:r>
          </a:p>
          <a:p>
            <a:pPr marL="628650" lvl="1" indent="-171450">
              <a:buFont typeface="Wingdings" panose="05000000000000000000" pitchFamily="2" charset="2"/>
              <a:buChar char="q"/>
            </a:pPr>
            <a:r>
              <a:rPr lang="vi-VN" dirty="0" smtClean="0"/>
              <a:t>Process xử lý nó giống như interrupt. Mỗi khi nhận được signal, process sẽ save giá trị các thanh ghi trong CPU vào stack và nhảy vào hàm xử lý signal. Sau khi hoàn thành xử lý signal, process sẽ load các giá trị từ stack vào CPU và tiếp tục công việc lúc trước.</a:t>
            </a:r>
            <a:endParaRPr lang="en-US" dirty="0" smtClean="0"/>
          </a:p>
          <a:p>
            <a:pPr marL="171450" lvl="0" indent="-171450">
              <a:buFont typeface="Arial" panose="020B0604020202020204" pitchFamily="34" charset="0"/>
              <a:buChar char="•"/>
            </a:pPr>
            <a:r>
              <a:rPr lang="vi-VN" dirty="0" smtClean="0"/>
              <a:t>Là phương pháp giao tiếp phổ biến nhất giữa các app</a:t>
            </a:r>
            <a:endParaRPr lang="en-US" dirty="0" smtClean="0"/>
          </a:p>
          <a:p>
            <a:pPr marL="628650" lvl="1" indent="-171450">
              <a:buFont typeface="Wingdings" panose="05000000000000000000" pitchFamily="2" charset="2"/>
              <a:buChar char="q"/>
            </a:pPr>
            <a:r>
              <a:rPr lang="vi-VN" b="0" dirty="0" smtClean="0"/>
              <a:t>Trên tầng user-space việc sử dụng signal tiện lợi hơn các phương pháp IPC khác. Ví dụ như có thể gửi signal thông qua command line, shell script, việc implement signal handler bằng code C cũng đơn giản.</a:t>
            </a:r>
            <a:endParaRPr lang="en-US" b="0" dirty="0" smtClean="0"/>
          </a:p>
          <a:p>
            <a:pPr marL="171450" lvl="0" indent="-171450">
              <a:buFont typeface="Arial" panose="020B0604020202020204" pitchFamily="34" charset="0"/>
              <a:buChar char="•"/>
            </a:pPr>
            <a:r>
              <a:rPr lang="vi-VN" b="0" dirty="0" smtClean="0"/>
              <a:t>Không thể lường trước được lúc nào thì nhận được signal</a:t>
            </a:r>
            <a:endParaRPr lang="en-US" b="0" dirty="0" smtClean="0"/>
          </a:p>
          <a:p>
            <a:pPr marL="171450" lvl="0" indent="-171450">
              <a:buFont typeface="Arial" panose="020B0604020202020204" pitchFamily="34" charset="0"/>
              <a:buChar char="•"/>
            </a:pPr>
            <a:r>
              <a:rPr lang="vi-VN" b="0" dirty="0" smtClean="0"/>
              <a:t>Có 32 giá trị khác nhau, mỗi giá trị được gán 1 tên riêng biệt</a:t>
            </a:r>
            <a:endParaRPr lang="en-US" b="0" dirty="0" smtClean="0"/>
          </a:p>
          <a:p>
            <a:pPr marL="628650" lvl="1" indent="-171450">
              <a:buFont typeface="Wingdings" panose="05000000000000000000" pitchFamily="2" charset="2"/>
              <a:buChar char="q"/>
            </a:pPr>
            <a:r>
              <a:rPr lang="en-US" b="0" dirty="0" smtClean="0">
                <a:latin typeface="Arial" panose="020B0604020202020204" pitchFamily="34" charset="0"/>
                <a:cs typeface="Arial" panose="020B0604020202020204" pitchFamily="34" charset="0"/>
              </a:rPr>
              <a:t>Tham </a:t>
            </a:r>
            <a:r>
              <a:rPr lang="en-US" b="0" dirty="0" err="1" smtClean="0">
                <a:latin typeface="Arial" panose="020B0604020202020204" pitchFamily="34" charset="0"/>
                <a:cs typeface="Arial" panose="020B0604020202020204" pitchFamily="34" charset="0"/>
              </a:rPr>
              <a:t>khảo</a:t>
            </a:r>
            <a:r>
              <a:rPr lang="en-US" b="0" dirty="0" smtClean="0">
                <a:latin typeface="Arial" panose="020B0604020202020204" pitchFamily="34" charset="0"/>
                <a:cs typeface="Arial" panose="020B0604020202020204" pitchFamily="34" charset="0"/>
              </a:rPr>
              <a:t>:</a:t>
            </a:r>
            <a:r>
              <a:rPr lang="en-US" b="0" baseline="0" dirty="0" smtClean="0">
                <a:latin typeface="Arial" panose="020B0604020202020204" pitchFamily="34" charset="0"/>
                <a:cs typeface="Arial" panose="020B0604020202020204" pitchFamily="34" charset="0"/>
              </a:rPr>
              <a:t> http://man7.org/linux/man-pages/man7/signal.7.html</a:t>
            </a:r>
          </a:p>
          <a:p>
            <a:pPr marL="171450" lvl="0" indent="-171450">
              <a:buFont typeface="Wingdings" panose="05000000000000000000" pitchFamily="2" charset="2"/>
              <a:buChar char="q"/>
            </a:pPr>
            <a:endParaRPr lang="en-US" b="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3</a:t>
            </a:fld>
            <a:endParaRPr lang="en-US"/>
          </a:p>
        </p:txBody>
      </p:sp>
    </p:spTree>
    <p:extLst>
      <p:ext uri="{BB962C8B-B14F-4D97-AF65-F5344CB8AC3E}">
        <p14:creationId xmlns:p14="http://schemas.microsoft.com/office/powerpoint/2010/main" val="354016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smtClean="0"/>
              <a:t>Chương trình gặp lỗi</a:t>
            </a:r>
            <a:endParaRPr lang="en-US" dirty="0" smtClean="0"/>
          </a:p>
          <a:p>
            <a:pPr marL="628650" lvl="1" indent="-171450">
              <a:buFont typeface="Wingdings" panose="05000000000000000000" pitchFamily="2" charset="2"/>
              <a:buChar char="q"/>
            </a:pPr>
            <a:r>
              <a:rPr lang="vi-VN" dirty="0" smtClean="0"/>
              <a:t>Khi chương trình gặp lỗi ví dụ như truy cập vào con trỏ NULL, lúc đó OS sẽ gửi SIGSEV signal đến cho chương trình. Hàm signal hander của signal này sẽ exit chương trình. Đây là kết quả mà chúng ta nhìn thấy mỗi khi chương trình truy cập vào con trỏ NULL.</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2009811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145925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Vẽ</a:t>
            </a:r>
            <a:r>
              <a:rPr lang="en-US" baseline="0" dirty="0" smtClean="0"/>
              <a:t> cho mọi người </a:t>
            </a:r>
            <a:r>
              <a:rPr lang="en-US" baseline="0" dirty="0" err="1" smtClean="0"/>
              <a:t>xem</a:t>
            </a:r>
            <a:r>
              <a:rPr lang="en-US" baseline="0" dirty="0" smtClean="0"/>
              <a:t> signal table của process </a:t>
            </a:r>
            <a:r>
              <a:rPr lang="en-US" baseline="0" dirty="0" err="1" smtClean="0"/>
              <a:t>như</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Mỗi</a:t>
            </a:r>
            <a:r>
              <a:rPr lang="en-US" dirty="0" smtClean="0"/>
              <a:t> </a:t>
            </a:r>
            <a:r>
              <a:rPr lang="en-US" dirty="0" err="1" smtClean="0"/>
              <a:t>một</a:t>
            </a:r>
            <a:r>
              <a:rPr lang="en-US" dirty="0" smtClean="0"/>
              <a:t> process sẽ có 1 </a:t>
            </a:r>
            <a:r>
              <a:rPr lang="en-US" dirty="0" err="1" smtClean="0"/>
              <a:t>bảng</a:t>
            </a:r>
            <a:r>
              <a:rPr lang="en-US" dirty="0" smtClean="0"/>
              <a:t> signal table</a:t>
            </a:r>
          </a:p>
          <a:p>
            <a:pPr marL="628650" lvl="1" indent="-171450">
              <a:buFont typeface="Wingdings" panose="05000000000000000000" pitchFamily="2" charset="2"/>
              <a:buChar char="q"/>
            </a:pPr>
            <a:r>
              <a:rPr lang="vi-VN" dirty="0" smtClean="0"/>
              <a:t>Mỗi process có 1 bảng signal table.  Trong đó mỗi hàng của bảng sẽ chứa số hiệu signal và con trỏ hàm trỏ đến handler function của signal đó. Mỗi khi có 1 signal gửi đến, OS sẽ gọi ra signal handler tương ứng.</a:t>
            </a:r>
            <a:endParaRPr lang="en-US" dirty="0" smtClean="0"/>
          </a:p>
          <a:p>
            <a:pPr marL="628650" lvl="1" indent="-171450">
              <a:buFont typeface="Wingdings" panose="05000000000000000000" pitchFamily="2" charset="2"/>
              <a:buChar char="q"/>
            </a:pPr>
            <a:r>
              <a:rPr lang="en-US" dirty="0" smtClean="0"/>
              <a:t>Con </a:t>
            </a:r>
            <a:r>
              <a:rPr lang="en-US" dirty="0" err="1" smtClean="0"/>
              <a:t>trỏ</a:t>
            </a:r>
            <a:r>
              <a:rPr lang="en-US" dirty="0" smtClean="0"/>
              <a:t> </a:t>
            </a:r>
            <a:r>
              <a:rPr lang="en-US" dirty="0" err="1" smtClean="0"/>
              <a:t>trỏ</a:t>
            </a:r>
            <a:r>
              <a:rPr lang="en-US" dirty="0" smtClean="0"/>
              <a:t> </a:t>
            </a:r>
            <a:r>
              <a:rPr lang="en-US" dirty="0" err="1" smtClean="0"/>
              <a:t>đến</a:t>
            </a:r>
            <a:r>
              <a:rPr lang="en-US" dirty="0" smtClean="0"/>
              <a:t> signal table của process có thể </a:t>
            </a:r>
            <a:r>
              <a:rPr lang="en-US" dirty="0" err="1" smtClean="0"/>
              <a:t>xem</a:t>
            </a:r>
            <a:r>
              <a:rPr lang="en-US" dirty="0" smtClean="0"/>
              <a:t> </a:t>
            </a:r>
            <a:r>
              <a:rPr lang="en-US" dirty="0" err="1" smtClean="0"/>
              <a:t>tại</a:t>
            </a:r>
            <a:r>
              <a:rPr lang="en-US" dirty="0" smtClean="0"/>
              <a:t> </a:t>
            </a:r>
            <a:r>
              <a:rPr lang="en-US" dirty="0" err="1" smtClean="0"/>
              <a:t>struct</a:t>
            </a:r>
            <a:r>
              <a:rPr lang="en-US" dirty="0" smtClean="0"/>
              <a:t> </a:t>
            </a:r>
            <a:r>
              <a:rPr lang="en-US" dirty="0" err="1" smtClean="0"/>
              <a:t>task_struct</a:t>
            </a:r>
            <a:r>
              <a:rPr lang="en-US" dirty="0" smtClean="0"/>
              <a:t>-&gt;pending (include/</a:t>
            </a:r>
            <a:r>
              <a:rPr lang="en-US" dirty="0" err="1" smtClean="0"/>
              <a:t>linux</a:t>
            </a:r>
            <a:r>
              <a:rPr lang="en-US" dirty="0" smtClean="0"/>
              <a:t>/</a:t>
            </a:r>
            <a:r>
              <a:rPr lang="en-US" dirty="0" err="1" smtClean="0"/>
              <a:t>sched.h</a:t>
            </a:r>
            <a:r>
              <a:rPr lang="en-US" dirty="0" smtClean="0"/>
              <a: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46296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Ví</a:t>
            </a:r>
            <a:r>
              <a:rPr lang="en-US" dirty="0" smtClean="0"/>
              <a:t> </a:t>
            </a:r>
            <a:r>
              <a:rPr lang="en-US" dirty="0" err="1" smtClean="0"/>
              <a:t>dụ</a:t>
            </a:r>
            <a:r>
              <a:rPr lang="en-US" dirty="0" smtClean="0"/>
              <a:t> code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 1 signal</a:t>
            </a:r>
          </a:p>
          <a:p>
            <a:r>
              <a:rPr lang="en-US" dirty="0" err="1" smtClean="0"/>
              <a:t>Kể</a:t>
            </a:r>
            <a:r>
              <a:rPr lang="en-US" dirty="0" smtClean="0"/>
              <a:t> về bug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việc</a:t>
            </a:r>
            <a:r>
              <a:rPr lang="en-US" dirty="0" smtClean="0"/>
              <a:t> </a:t>
            </a:r>
            <a:r>
              <a:rPr lang="en-US" dirty="0" err="1" smtClean="0"/>
              <a:t>bất</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khi</a:t>
            </a:r>
            <a:r>
              <a:rPr lang="en-US" dirty="0" smtClean="0"/>
              <a:t> sử dụng signal</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1145904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Permission to send a signal</a:t>
            </a:r>
          </a:p>
          <a:p>
            <a:pPr marL="628650" lvl="1" indent="-171450">
              <a:buFont typeface="Wingdings" panose="05000000000000000000" pitchFamily="2" charset="2"/>
              <a:buChar char="q"/>
            </a:pPr>
            <a:r>
              <a:rPr lang="vi-VN" dirty="0" smtClean="0"/>
              <a:t>Khi gửi signal đặc biệt ví dụ như SIGKILL đến process thuộc user khác thì chương trình cần quyền root để làm việc đó</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8</a:t>
            </a:fld>
            <a:endParaRPr lang="en-US"/>
          </a:p>
        </p:txBody>
      </p:sp>
    </p:spTree>
    <p:extLst>
      <p:ext uri="{BB962C8B-B14F-4D97-AF65-F5344CB8AC3E}">
        <p14:creationId xmlns:p14="http://schemas.microsoft.com/office/powerpoint/2010/main" val="26364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cho mọi</a:t>
            </a:r>
            <a:r>
              <a:rPr lang="en-US" baseline="0" dirty="0" smtClean="0"/>
              <a:t> người </a:t>
            </a:r>
            <a:r>
              <a:rPr lang="en-US" baseline="0" dirty="0" err="1" smtClean="0"/>
              <a:t>xem</a:t>
            </a:r>
            <a:r>
              <a:rPr lang="en-US" baseline="0" dirty="0" smtClean="0"/>
              <a:t> </a:t>
            </a:r>
            <a:r>
              <a:rPr lang="en-US" baseline="0" dirty="0" err="1" smtClean="0"/>
              <a:t>bảng</a:t>
            </a:r>
            <a:r>
              <a:rPr lang="en-US" baseline="0" dirty="0" smtClean="0"/>
              <a:t> define signal của Linux</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1312810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smtClean="0"/>
              <a:t>Khi 1 signal handler đang chạy, nếu 1 signal khác có độ ưu tiên cao hơn gửi đến, OS sẽ dừng handler hiện tại và thực hiện hàm handler mới. Tuy nhiên OS sẽ không save stack của handler hiện tại lại. Do đó 1 số function sẽ gây lỗi hệ thống nếu bị ngắt giữa chừng và không được hoàn thành. Ví dụ như hàm malloc.</a:t>
            </a:r>
            <a:endParaRPr lang="en-US" dirty="0" smtClean="0"/>
          </a:p>
          <a:p>
            <a:pPr marL="171450" indent="-171450">
              <a:buFont typeface="Arial" panose="020B0604020202020204" pitchFamily="34" charset="0"/>
              <a:buChar char="•"/>
            </a:pPr>
            <a:r>
              <a:rPr lang="vi-VN" dirty="0" smtClean="0"/>
              <a:t>Linux đã liệt kê 1 số function là an toàn cho signal handler gọi. Các function này không gây lỗi nếu bị stop giữa chừng. Chúng được gọi là Reentrant Functions.</a:t>
            </a:r>
            <a:endParaRPr lang="en-US" dirty="0" smtClean="0"/>
          </a:p>
          <a:p>
            <a:pPr marL="628650" lvl="1" indent="-171450">
              <a:buFont typeface="Wingdings" panose="05000000000000000000" pitchFamily="2" charset="2"/>
              <a:buChar char="q"/>
            </a:pPr>
            <a:r>
              <a:rPr lang="en-US" dirty="0" smtClean="0"/>
              <a:t>Link: http://man7.org/linux/man-pages/man7/signal-safety.7.html</a:t>
            </a:r>
          </a:p>
          <a:p>
            <a:pPr marL="171450" lvl="0" indent="-171450">
              <a:buFont typeface="Arial" panose="020B0604020202020204" pitchFamily="34" charset="0"/>
              <a:buChar char="•"/>
            </a:pPr>
            <a:r>
              <a:rPr lang="en-US" dirty="0" smtClean="0"/>
              <a:t>Các</a:t>
            </a:r>
            <a:r>
              <a:rPr lang="en-US" baseline="0" dirty="0" smtClean="0"/>
              <a:t> function </a:t>
            </a:r>
            <a:r>
              <a:rPr lang="en-US" baseline="0" dirty="0" err="1" smtClean="0"/>
              <a:t>liệt</a:t>
            </a:r>
            <a:r>
              <a:rPr lang="en-US" baseline="0" dirty="0" smtClean="0"/>
              <a:t> </a:t>
            </a:r>
            <a:r>
              <a:rPr lang="en-US" baseline="0" dirty="0" err="1" smtClean="0"/>
              <a:t>kê</a:t>
            </a:r>
            <a:r>
              <a:rPr lang="en-US" baseline="0" dirty="0" smtClean="0"/>
              <a:t> trong </a:t>
            </a:r>
            <a:r>
              <a:rPr lang="en-US" baseline="0" dirty="0" err="1" smtClean="0"/>
              <a:t>bảng</a:t>
            </a:r>
            <a:r>
              <a:rPr lang="en-US" baseline="0" dirty="0" smtClean="0"/>
              <a:t> trên không </a:t>
            </a:r>
            <a:r>
              <a:rPr lang="en-US" baseline="0" dirty="0" err="1" smtClean="0"/>
              <a:t>gây</a:t>
            </a:r>
            <a:r>
              <a:rPr lang="en-US" baseline="0" dirty="0" smtClean="0"/>
              <a:t> </a:t>
            </a:r>
            <a:r>
              <a:rPr lang="en-US" baseline="0" dirty="0" err="1" smtClean="0"/>
              <a:t>lỗi</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khi</a:t>
            </a:r>
            <a:r>
              <a:rPr lang="en-US" baseline="0" dirty="0" smtClean="0"/>
              <a:t> </a:t>
            </a:r>
            <a:r>
              <a:rPr lang="en-US" baseline="0" dirty="0" err="1" smtClean="0"/>
              <a:t>bị</a:t>
            </a:r>
            <a:r>
              <a:rPr lang="en-US" baseline="0" dirty="0" smtClean="0"/>
              <a:t> stop </a:t>
            </a:r>
            <a:r>
              <a:rPr lang="en-US" baseline="0" dirty="0" err="1" smtClean="0"/>
              <a:t>giữa</a:t>
            </a:r>
            <a:r>
              <a:rPr lang="en-US" baseline="0" dirty="0" smtClean="0"/>
              <a:t> </a:t>
            </a:r>
            <a:r>
              <a:rPr lang="en-US" baseline="0" dirty="0" err="1" smtClean="0"/>
              <a:t>chừng</a:t>
            </a:r>
            <a:r>
              <a:rPr lang="en-US" baseline="0" dirty="0" smtClean="0"/>
              <a:t> nhưng </a:t>
            </a:r>
            <a:r>
              <a:rPr lang="en-US" baseline="0" dirty="0" err="1" smtClean="0"/>
              <a:t>chúng</a:t>
            </a:r>
            <a:r>
              <a:rPr lang="en-US" baseline="0" dirty="0" smtClean="0"/>
              <a:t> cũng không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expectation.</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4015960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F3FBE28-58BC-4486-9A8E-6C1F0E326EAB}" type="datetime1">
              <a:rPr lang="en-US" smtClean="0"/>
              <a:t>7/12/2020</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B28C3-1882-4E84-9C82-23BA74B52008}" type="datetime1">
              <a:rPr lang="en-US" smtClean="0"/>
              <a:t>7/12/2020</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B1917-4DD8-41D3-93A0-974B9DFBBCBF}" type="datetime1">
              <a:rPr lang="en-US" smtClean="0"/>
              <a:t>7/12/2020</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03BB6E5-7AA4-4C0D-BF97-BDC69083DBC9}" type="datetime1">
              <a:rPr lang="en-US" smtClean="0"/>
              <a:t>7/12/2020</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7/12/2020</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A5478-161F-4B28-93E5-DE9BF6B2D5E2}" type="datetime1">
              <a:rPr lang="en-US" smtClean="0"/>
              <a:t>7/12/2020</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38055-F1C9-4AC4-B9E3-476EF82AD4CC}" type="datetime1">
              <a:rPr lang="en-US" smtClean="0"/>
              <a:t>7/12/2020</a:t>
            </a:fld>
            <a:endParaRPr lang="en-US"/>
          </a:p>
        </p:txBody>
      </p:sp>
      <p:sp>
        <p:nvSpPr>
          <p:cNvPr id="8" name="Footer Placeholder 7"/>
          <p:cNvSpPr>
            <a:spLocks noGrp="1"/>
          </p:cNvSpPr>
          <p:nvPr>
            <p:ph type="ftr" sz="quarter" idx="11"/>
          </p:nvPr>
        </p:nvSpPr>
        <p:spPr/>
        <p:txBody>
          <a:bodyPr/>
          <a:lstStyle/>
          <a:p>
            <a:r>
              <a:rPr lang="en-US" smtClean="0"/>
              <a:t>©FPT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D9E8B6-A1D4-4191-8D54-A8260B6A1972}" type="datetime1">
              <a:rPr lang="en-US" smtClean="0"/>
              <a:t>7/12/2020</a:t>
            </a:fld>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7/12/2020</a:t>
            </a:fld>
            <a:endParaRPr lang="en-US"/>
          </a:p>
        </p:txBody>
      </p:sp>
      <p:sp>
        <p:nvSpPr>
          <p:cNvPr id="3" name="Footer Placeholder 2"/>
          <p:cNvSpPr>
            <a:spLocks noGrp="1"/>
          </p:cNvSpPr>
          <p:nvPr>
            <p:ph type="ftr" sz="quarter" idx="11"/>
          </p:nvPr>
        </p:nvSpPr>
        <p:spPr/>
        <p:txBody>
          <a:bodyPr/>
          <a:lstStyle/>
          <a:p>
            <a:r>
              <a:rPr lang="en-US" smtClean="0"/>
              <a:t>©FPT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7/12/2020</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78023"/>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3652282"/>
            <a:ext cx="5486400" cy="845073"/>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7/12/2020</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7/12/2020</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Signal</a:t>
            </a:r>
            <a:endParaRPr lang="en-US" dirty="0"/>
          </a:p>
        </p:txBody>
      </p:sp>
      <p:sp>
        <p:nvSpPr>
          <p:cNvPr id="3" name="Subtitle 2"/>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 </a:t>
            </a:r>
            <a:r>
              <a:rPr lang="en-US" dirty="0" err="1" smtClean="0"/>
              <a:t>Lưu</a:t>
            </a:r>
            <a:r>
              <a:rPr lang="en-US" dirty="0" smtClean="0"/>
              <a:t> An </a:t>
            </a:r>
            <a:r>
              <a:rPr lang="en-US" dirty="0" err="1" smtClean="0"/>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Một số signal cơ </a:t>
            </a:r>
            <a:r>
              <a:rPr lang="vi-VN" dirty="0" smtClean="0"/>
              <a:t>bản</a:t>
            </a:r>
            <a:endParaRPr lang="en-US" dirty="0"/>
          </a:p>
        </p:txBody>
      </p:sp>
      <p:sp>
        <p:nvSpPr>
          <p:cNvPr id="3" name="Content Placeholder 2"/>
          <p:cNvSpPr>
            <a:spLocks noGrp="1"/>
          </p:cNvSpPr>
          <p:nvPr>
            <p:ph idx="1"/>
          </p:nvPr>
        </p:nvSpPr>
        <p:spPr/>
        <p:txBody>
          <a:bodyPr>
            <a:normAutofit/>
          </a:bodyPr>
          <a:lstStyle/>
          <a:p>
            <a:pPr lvl="1"/>
            <a:r>
              <a:rPr lang="en-US" dirty="0" smtClean="0"/>
              <a:t>SIGCHLD</a:t>
            </a:r>
          </a:p>
          <a:p>
            <a:pPr lvl="1"/>
            <a:r>
              <a:rPr lang="en-US" dirty="0" smtClean="0"/>
              <a:t>SIGILL</a:t>
            </a:r>
          </a:p>
          <a:p>
            <a:pPr lvl="1"/>
            <a:r>
              <a:rPr lang="en-US" dirty="0" smtClean="0"/>
              <a:t>SIGINT</a:t>
            </a:r>
          </a:p>
          <a:p>
            <a:pPr lvl="1"/>
            <a:r>
              <a:rPr lang="en-US" dirty="0" smtClean="0"/>
              <a:t>SIGKILL</a:t>
            </a:r>
          </a:p>
          <a:p>
            <a:pPr lvl="1"/>
            <a:r>
              <a:rPr lang="en-US" dirty="0"/>
              <a:t>SIGSEGV</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425195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Những</a:t>
            </a:r>
            <a:r>
              <a:rPr lang="en-US" sz="2400" dirty="0"/>
              <a:t> function an </a:t>
            </a:r>
            <a:r>
              <a:rPr lang="en-US" sz="2400" dirty="0" err="1"/>
              <a:t>toàn</a:t>
            </a:r>
            <a:r>
              <a:rPr lang="en-US" sz="2400" dirty="0"/>
              <a:t> </a:t>
            </a:r>
            <a:r>
              <a:rPr lang="en-US" sz="2400" dirty="0" err="1"/>
              <a:t>khi</a:t>
            </a:r>
            <a:r>
              <a:rPr lang="en-US" sz="2400" dirty="0"/>
              <a:t> </a:t>
            </a:r>
            <a:r>
              <a:rPr lang="en-US" sz="2400" dirty="0" err="1"/>
              <a:t>gọi</a:t>
            </a:r>
            <a:r>
              <a:rPr lang="en-US" sz="2400" dirty="0"/>
              <a:t> trong signal handler</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pic>
        <p:nvPicPr>
          <p:cNvPr id="8" name="Picture Placeholder 7"/>
          <p:cNvPicPr>
            <a:picLocks noChangeAspect="1"/>
          </p:cNvPicPr>
          <p:nvPr/>
        </p:nvPicPr>
        <p:blipFill>
          <a:blip r:embed="rId3"/>
          <a:srcRect t="16291" b="16291"/>
          <a:stretch>
            <a:fillRect/>
          </a:stretch>
        </p:blipFill>
        <p:spPr>
          <a:xfrm>
            <a:off x="660400" y="715963"/>
            <a:ext cx="7794625" cy="4051300"/>
          </a:xfrm>
          <a:prstGeom prst="rect">
            <a:avLst/>
          </a:prstGeom>
        </p:spPr>
      </p:pic>
    </p:spTree>
    <p:extLst>
      <p:ext uri="{BB962C8B-B14F-4D97-AF65-F5344CB8AC3E}">
        <p14:creationId xmlns:p14="http://schemas.microsoft.com/office/powerpoint/2010/main" val="68081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Ignore a signal</a:t>
            </a:r>
          </a:p>
        </p:txBody>
      </p:sp>
      <p:sp>
        <p:nvSpPr>
          <p:cNvPr id="3" name="Content Placeholder 2"/>
          <p:cNvSpPr>
            <a:spLocks noGrp="1"/>
          </p:cNvSpPr>
          <p:nvPr>
            <p:ph idx="1"/>
          </p:nvPr>
        </p:nvSpPr>
        <p:spPr/>
        <p:txBody>
          <a:bodyPr/>
          <a:lstStyle/>
          <a:p>
            <a:r>
              <a:rPr lang="en-US" dirty="0"/>
              <a:t>Sau </a:t>
            </a:r>
            <a:r>
              <a:rPr lang="en-US" dirty="0" err="1"/>
              <a:t>khi</a:t>
            </a:r>
            <a:r>
              <a:rPr lang="en-US" dirty="0"/>
              <a:t> ignore 1 signal number. </a:t>
            </a:r>
            <a:r>
              <a:rPr lang="en-US" dirty="0" err="1"/>
              <a:t>Mỗi</a:t>
            </a:r>
            <a:r>
              <a:rPr lang="en-US" dirty="0"/>
              <a:t> </a:t>
            </a:r>
            <a:r>
              <a:rPr lang="en-US" dirty="0" err="1"/>
              <a:t>khi</a:t>
            </a:r>
            <a:r>
              <a:rPr lang="en-US" dirty="0"/>
              <a:t> signal đó gửi </a:t>
            </a:r>
            <a:r>
              <a:rPr lang="en-US" dirty="0" err="1"/>
              <a:t>đến</a:t>
            </a:r>
            <a:r>
              <a:rPr lang="en-US" dirty="0"/>
              <a:t>, OS sẽ throw </a:t>
            </a:r>
            <a:r>
              <a:rPr lang="en-US" dirty="0" err="1"/>
              <a:t>nó</a:t>
            </a:r>
            <a:r>
              <a:rPr lang="en-US" dirty="0"/>
              <a:t> </a:t>
            </a:r>
            <a:r>
              <a:rPr lang="en-US" dirty="0" err="1"/>
              <a:t>đi</a:t>
            </a:r>
            <a:r>
              <a:rPr lang="en-US" dirty="0"/>
              <a:t> và </a:t>
            </a:r>
            <a:r>
              <a:rPr lang="en-US" dirty="0" err="1"/>
              <a:t>ko</a:t>
            </a:r>
            <a:r>
              <a:rPr lang="en-US" dirty="0"/>
              <a:t> </a:t>
            </a:r>
            <a:r>
              <a:rPr lang="en-US" dirty="0" err="1"/>
              <a:t>gọi</a:t>
            </a:r>
            <a:r>
              <a:rPr lang="en-US" dirty="0"/>
              <a:t> </a:t>
            </a:r>
            <a:r>
              <a:rPr lang="en-US" dirty="0" err="1"/>
              <a:t>ra</a:t>
            </a:r>
            <a:r>
              <a:rPr lang="en-US" dirty="0"/>
              <a:t> signal </a:t>
            </a:r>
            <a:r>
              <a:rPr lang="en-US" dirty="0" smtClean="0"/>
              <a:t>handler</a:t>
            </a:r>
          </a:p>
          <a:p>
            <a:r>
              <a:rPr lang="en-US" dirty="0"/>
              <a:t>Cách ignore 1 </a:t>
            </a:r>
            <a:r>
              <a:rPr lang="en-US" dirty="0" smtClean="0"/>
              <a:t>signal</a:t>
            </a:r>
          </a:p>
          <a:p>
            <a:pPr lvl="1"/>
            <a:r>
              <a:rPr lang="en-US" dirty="0"/>
              <a:t>signal(</a:t>
            </a:r>
            <a:r>
              <a:rPr lang="en-US" dirty="0" err="1"/>
              <a:t>singal_number</a:t>
            </a:r>
            <a:r>
              <a:rPr lang="en-US" dirty="0"/>
              <a:t>, SIG_IGN);</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163231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 signal</a:t>
            </a:r>
          </a:p>
        </p:txBody>
      </p:sp>
      <p:sp>
        <p:nvSpPr>
          <p:cNvPr id="3" name="Content Placeholder 2"/>
          <p:cNvSpPr>
            <a:spLocks noGrp="1"/>
          </p:cNvSpPr>
          <p:nvPr>
            <p:ph idx="1"/>
          </p:nvPr>
        </p:nvSpPr>
        <p:spPr/>
        <p:txBody>
          <a:bodyPr/>
          <a:lstStyle/>
          <a:p>
            <a:r>
              <a:rPr lang="vi-VN" dirty="0"/>
              <a:t>Đôi khi trong 1 thời điểm, process không muốn xử lý 1 số signal nào đó, nó có thể block signal đó. Signal vẫn được gửi đến cho process nhưng sẽ nằm trong hàng chờ, ko được xử lý ngay</a:t>
            </a:r>
            <a:r>
              <a:rPr lang="vi-VN" dirty="0" smtClean="0"/>
              <a:t>.</a:t>
            </a:r>
            <a:endParaRPr lang="en-US" dirty="0" smtClean="0"/>
          </a:p>
          <a:p>
            <a:r>
              <a:rPr lang="en-US" dirty="0" smtClean="0"/>
              <a:t>OS </a:t>
            </a:r>
            <a:r>
              <a:rPr lang="en-US" dirty="0" err="1" smtClean="0"/>
              <a:t>hỗ</a:t>
            </a:r>
            <a:r>
              <a:rPr lang="en-US" dirty="0" smtClean="0"/>
              <a:t> </a:t>
            </a:r>
            <a:r>
              <a:rPr lang="en-US" dirty="0" err="1" smtClean="0"/>
              <a:t>trợ</a:t>
            </a:r>
            <a:r>
              <a:rPr lang="en-US" dirty="0" smtClean="0"/>
              <a:t> các function cho </a:t>
            </a:r>
            <a:r>
              <a:rPr lang="en-US" dirty="0" err="1" smtClean="0"/>
              <a:t>phép</a:t>
            </a:r>
            <a:r>
              <a:rPr lang="en-US" dirty="0" smtClean="0"/>
              <a:t> process block/unblock các signal được gửi </a:t>
            </a:r>
            <a:r>
              <a:rPr lang="en-US" dirty="0" err="1" smtClean="0"/>
              <a:t>đến</a:t>
            </a:r>
            <a:r>
              <a:rPr lang="en-US" dirty="0" smtClean="0"/>
              <a:t> cho </a:t>
            </a:r>
            <a:r>
              <a:rPr lang="en-US" dirty="0" err="1" smtClean="0"/>
              <a:t>nó</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60616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sets</a:t>
            </a:r>
            <a:endParaRPr lang="en-US" dirty="0"/>
          </a:p>
        </p:txBody>
      </p:sp>
      <p:pic>
        <p:nvPicPr>
          <p:cNvPr id="8" name="Content Placeholder 7"/>
          <p:cNvPicPr>
            <a:picLocks noGrp="1" noChangeAspect="1"/>
          </p:cNvPicPr>
          <p:nvPr>
            <p:ph sz="half" idx="1"/>
          </p:nvPr>
        </p:nvPicPr>
        <p:blipFill>
          <a:blip r:embed="rId3"/>
          <a:stretch>
            <a:fillRect/>
          </a:stretch>
        </p:blipFill>
        <p:spPr>
          <a:xfrm>
            <a:off x="457200" y="1685582"/>
            <a:ext cx="2738438" cy="1356996"/>
          </a:xfrm>
          <a:prstGeom prst="rect">
            <a:avLst/>
          </a:prstGeom>
        </p:spPr>
      </p:pic>
      <p:sp>
        <p:nvSpPr>
          <p:cNvPr id="7" name="Content Placeholder 6"/>
          <p:cNvSpPr>
            <a:spLocks noGrp="1"/>
          </p:cNvSpPr>
          <p:nvPr>
            <p:ph sz="half" idx="2"/>
          </p:nvPr>
        </p:nvSpPr>
        <p:spPr>
          <a:xfrm>
            <a:off x="3426246" y="900113"/>
            <a:ext cx="5260554" cy="3583752"/>
          </a:xfrm>
        </p:spPr>
        <p:txBody>
          <a:bodyPr/>
          <a:lstStyle/>
          <a:p>
            <a:r>
              <a:rPr lang="en-US" dirty="0"/>
              <a:t>int </a:t>
            </a:r>
            <a:r>
              <a:rPr lang="en-US" dirty="0" err="1"/>
              <a:t>sigfillset</a:t>
            </a:r>
            <a:r>
              <a:rPr lang="en-US" dirty="0"/>
              <a:t>(</a:t>
            </a:r>
            <a:r>
              <a:rPr lang="en-US" dirty="0" err="1"/>
              <a:t>sigset_t</a:t>
            </a:r>
            <a:r>
              <a:rPr lang="en-US" dirty="0"/>
              <a:t> *set</a:t>
            </a:r>
            <a:r>
              <a:rPr lang="en-US" dirty="0" smtClean="0"/>
              <a:t>)</a:t>
            </a:r>
          </a:p>
          <a:p>
            <a:r>
              <a:rPr lang="en-US" dirty="0"/>
              <a:t>int </a:t>
            </a:r>
            <a:r>
              <a:rPr lang="en-US" dirty="0" err="1"/>
              <a:t>sigemptyset</a:t>
            </a:r>
            <a:r>
              <a:rPr lang="en-US" dirty="0"/>
              <a:t>(</a:t>
            </a:r>
            <a:r>
              <a:rPr lang="en-US" dirty="0" err="1"/>
              <a:t>sigset_t</a:t>
            </a:r>
            <a:r>
              <a:rPr lang="en-US" dirty="0"/>
              <a:t> *set</a:t>
            </a:r>
            <a:r>
              <a:rPr lang="en-US" dirty="0" smtClean="0"/>
              <a:t>);</a:t>
            </a:r>
          </a:p>
          <a:p>
            <a:r>
              <a:rPr lang="en-US" dirty="0"/>
              <a:t>int </a:t>
            </a:r>
            <a:r>
              <a:rPr lang="en-US" dirty="0" err="1"/>
              <a:t>sigaddset</a:t>
            </a:r>
            <a:r>
              <a:rPr lang="en-US" dirty="0"/>
              <a:t>(</a:t>
            </a:r>
            <a:r>
              <a:rPr lang="en-US" dirty="0" err="1"/>
              <a:t>sigset_t</a:t>
            </a:r>
            <a:r>
              <a:rPr lang="en-US" dirty="0"/>
              <a:t> *set, int </a:t>
            </a:r>
            <a:r>
              <a:rPr lang="en-US" dirty="0" err="1"/>
              <a:t>signo</a:t>
            </a:r>
            <a:r>
              <a:rPr lang="en-US" dirty="0" smtClean="0"/>
              <a:t>)</a:t>
            </a:r>
          </a:p>
          <a:p>
            <a:r>
              <a:rPr lang="da-DK" dirty="0"/>
              <a:t>int sigdelset(sigset_t *set, int signo)</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271323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Request to block, unblock a signal</a:t>
            </a:r>
          </a:p>
        </p:txBody>
      </p:sp>
      <p:sp>
        <p:nvSpPr>
          <p:cNvPr id="8" name="Content Placeholder 7"/>
          <p:cNvSpPr>
            <a:spLocks noGrp="1"/>
          </p:cNvSpPr>
          <p:nvPr>
            <p:ph idx="1"/>
          </p:nvPr>
        </p:nvSpPr>
        <p:spPr/>
        <p:txBody>
          <a:bodyPr>
            <a:normAutofit lnSpcReduction="10000"/>
          </a:bodyPr>
          <a:lstStyle/>
          <a:p>
            <a:r>
              <a:rPr lang="da-DK" dirty="0"/>
              <a:t> int sigprocmask(int how, const sigset_t *set, sigset_t *oldset</a:t>
            </a:r>
            <a:r>
              <a:rPr lang="da-DK" dirty="0" smtClean="0"/>
              <a:t>)</a:t>
            </a:r>
          </a:p>
          <a:p>
            <a:pPr lvl="1"/>
            <a:r>
              <a:rPr lang="en-US" dirty="0"/>
              <a:t>SIG_BLOCK, SIG_UNBLOCK, </a:t>
            </a:r>
            <a:r>
              <a:rPr lang="en-US" dirty="0" smtClean="0"/>
              <a:t>SIG_SETMASK</a:t>
            </a:r>
          </a:p>
          <a:p>
            <a:r>
              <a:rPr lang="en-US" dirty="0" err="1"/>
              <a:t>Thực</a:t>
            </a:r>
            <a:r>
              <a:rPr lang="en-US" dirty="0"/>
              <a:t> </a:t>
            </a:r>
            <a:r>
              <a:rPr lang="en-US" dirty="0" err="1" smtClean="0"/>
              <a:t>hành</a:t>
            </a:r>
            <a:r>
              <a:rPr lang="en-US" dirty="0" smtClean="0"/>
              <a:t>:</a:t>
            </a:r>
          </a:p>
          <a:p>
            <a:pPr lvl="1"/>
            <a:r>
              <a:rPr lang="vi-VN" dirty="0"/>
              <a:t>Viết 1 chương trình C để </a:t>
            </a:r>
            <a:r>
              <a:rPr lang="vi-VN" dirty="0" smtClean="0"/>
              <a:t>block </a:t>
            </a:r>
            <a:r>
              <a:rPr lang="vi-VN" dirty="0"/>
              <a:t>Ctrl + C signal từ </a:t>
            </a:r>
            <a:r>
              <a:rPr lang="vi-VN" dirty="0" smtClean="0"/>
              <a:t>user</a:t>
            </a:r>
            <a:endParaRPr lang="en-US" dirty="0" smtClean="0"/>
          </a:p>
          <a:p>
            <a:pPr lvl="1"/>
            <a:r>
              <a:rPr lang="vi-VN" dirty="0"/>
              <a:t>Viết 1 chương trình C để in ra các signal mask của process hiện tại</a:t>
            </a:r>
            <a:endParaRPr lang="en-US" dirty="0"/>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244563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Kiểm</a:t>
            </a:r>
            <a:r>
              <a:rPr lang="en-US" sz="3200" dirty="0"/>
              <a:t> </a:t>
            </a:r>
            <a:r>
              <a:rPr lang="en-US" sz="3200" dirty="0" err="1"/>
              <a:t>tra</a:t>
            </a:r>
            <a:r>
              <a:rPr lang="en-US" sz="3200" dirty="0"/>
              <a:t> các signal </a:t>
            </a:r>
            <a:r>
              <a:rPr lang="en-US" sz="3200" dirty="0" err="1"/>
              <a:t>đang</a:t>
            </a:r>
            <a:r>
              <a:rPr lang="en-US" sz="3200" dirty="0"/>
              <a:t> </a:t>
            </a:r>
            <a:r>
              <a:rPr lang="en-US" sz="3200" dirty="0" err="1"/>
              <a:t>bị</a:t>
            </a:r>
            <a:r>
              <a:rPr lang="en-US" sz="3200" dirty="0"/>
              <a:t> pending</a:t>
            </a:r>
          </a:p>
        </p:txBody>
      </p:sp>
      <p:sp>
        <p:nvSpPr>
          <p:cNvPr id="3" name="Content Placeholder 2"/>
          <p:cNvSpPr>
            <a:spLocks noGrp="1"/>
          </p:cNvSpPr>
          <p:nvPr>
            <p:ph idx="1"/>
          </p:nvPr>
        </p:nvSpPr>
        <p:spPr/>
        <p:txBody>
          <a:bodyPr>
            <a:normAutofit lnSpcReduction="10000"/>
          </a:bodyPr>
          <a:lstStyle/>
          <a:p>
            <a:r>
              <a:rPr lang="en-US" dirty="0"/>
              <a:t>int </a:t>
            </a:r>
            <a:r>
              <a:rPr lang="en-US" dirty="0" err="1"/>
              <a:t>sigpending</a:t>
            </a:r>
            <a:r>
              <a:rPr lang="en-US" dirty="0"/>
              <a:t>(</a:t>
            </a:r>
            <a:r>
              <a:rPr lang="en-US" dirty="0" err="1"/>
              <a:t>sigset_t</a:t>
            </a:r>
            <a:r>
              <a:rPr lang="en-US" dirty="0"/>
              <a:t> *set</a:t>
            </a:r>
            <a:r>
              <a:rPr lang="en-US" dirty="0" smtClean="0"/>
              <a:t>)</a:t>
            </a:r>
          </a:p>
          <a:p>
            <a:r>
              <a:rPr lang="vi-VN" dirty="0"/>
              <a:t>Một signal đang bị block thì kernel vẫn gửi nó đến cho process nhưng signal đó sẽ bị pending trong hàng đợi mà không được xử lý</a:t>
            </a:r>
            <a:r>
              <a:rPr lang="vi-VN" dirty="0" smtClean="0"/>
              <a:t>.</a:t>
            </a:r>
            <a:endParaRPr lang="en-US" dirty="0" smtClean="0"/>
          </a:p>
          <a:p>
            <a:r>
              <a:rPr lang="en-US" dirty="0" err="1"/>
              <a:t>Thực</a:t>
            </a:r>
            <a:r>
              <a:rPr lang="en-US" dirty="0"/>
              <a:t> </a:t>
            </a:r>
            <a:r>
              <a:rPr lang="en-US" dirty="0" err="1" smtClean="0"/>
              <a:t>hành</a:t>
            </a:r>
            <a:r>
              <a:rPr lang="en-US" dirty="0" smtClean="0"/>
              <a:t>:</a:t>
            </a:r>
          </a:p>
          <a:p>
            <a:pPr lvl="1"/>
            <a:r>
              <a:rPr lang="vi-VN" dirty="0"/>
              <a:t>Viết 1 chương trình C block SIGINT, sau đó check trong số signal pending có SIGINT không, nếu có thì thoát chương trình</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3673014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smtClean="0"/>
              <a:t>hành</a:t>
            </a:r>
            <a:endParaRPr lang="en-US" dirty="0"/>
          </a:p>
        </p:txBody>
      </p:sp>
      <p:sp>
        <p:nvSpPr>
          <p:cNvPr id="3" name="Content Placeholder 2"/>
          <p:cNvSpPr>
            <a:spLocks noGrp="1"/>
          </p:cNvSpPr>
          <p:nvPr>
            <p:ph idx="1"/>
          </p:nvPr>
        </p:nvSpPr>
        <p:spPr/>
        <p:txBody>
          <a:bodyPr/>
          <a:lstStyle/>
          <a:p>
            <a:r>
              <a:rPr lang="vi-VN" dirty="0"/>
              <a:t>Viết chương trình A fork ra chương trình B. A và B cùng ghi vào 1 file. Mỗi chương trình sẽ đọc lần lượt dòng counter cuối cùng của file và tăng nó lên 1, sau đó ghi tiếp 1 dòng mới là process ID của chính nó kèm biến counter mới. Phải sử dụng signal để đồng bộ giữa 2 process</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Tree>
    <p:extLst>
      <p:ext uri="{BB962C8B-B14F-4D97-AF65-F5344CB8AC3E}">
        <p14:creationId xmlns:p14="http://schemas.microsoft.com/office/powerpoint/2010/main" val="1951653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lstStyle/>
          <a:p>
            <a:r>
              <a:rPr lang="en-US" dirty="0" err="1"/>
              <a:t>Tổng</a:t>
            </a:r>
            <a:r>
              <a:rPr lang="en-US" dirty="0"/>
              <a:t> </a:t>
            </a:r>
            <a:r>
              <a:rPr lang="en-US" dirty="0" err="1"/>
              <a:t>quan</a:t>
            </a:r>
            <a:r>
              <a:rPr lang="en-US" dirty="0"/>
              <a:t> về </a:t>
            </a:r>
            <a:r>
              <a:rPr lang="en-US" dirty="0" smtClean="0"/>
              <a:t>signal</a:t>
            </a:r>
          </a:p>
          <a:p>
            <a:r>
              <a:rPr lang="en-US" dirty="0" err="1"/>
              <a:t>Xử</a:t>
            </a:r>
            <a:r>
              <a:rPr lang="en-US" dirty="0"/>
              <a:t> </a:t>
            </a:r>
            <a:r>
              <a:rPr lang="en-US" dirty="0" err="1"/>
              <a:t>lý</a:t>
            </a:r>
            <a:r>
              <a:rPr lang="en-US" dirty="0"/>
              <a:t> </a:t>
            </a:r>
            <a:r>
              <a:rPr lang="en-US" dirty="0" err="1"/>
              <a:t>khi</a:t>
            </a:r>
            <a:r>
              <a:rPr lang="en-US" dirty="0"/>
              <a:t> </a:t>
            </a:r>
            <a:r>
              <a:rPr lang="en-US" dirty="0" err="1"/>
              <a:t>nhận</a:t>
            </a:r>
            <a:r>
              <a:rPr lang="en-US" dirty="0"/>
              <a:t> </a:t>
            </a:r>
            <a:r>
              <a:rPr lang="en-US" dirty="0" smtClean="0"/>
              <a:t>signal</a:t>
            </a:r>
          </a:p>
          <a:p>
            <a:r>
              <a:rPr lang="en-US" dirty="0"/>
              <a:t>Signal </a:t>
            </a:r>
            <a:r>
              <a:rPr lang="en-US" dirty="0" smtClean="0"/>
              <a:t>table</a:t>
            </a:r>
          </a:p>
          <a:p>
            <a:r>
              <a:rPr lang="vi-VN" dirty="0"/>
              <a:t>Một số signal cơ </a:t>
            </a:r>
            <a:r>
              <a:rPr lang="vi-VN" dirty="0" smtClean="0"/>
              <a:t>bản</a:t>
            </a:r>
            <a:endParaRPr lang="en-US" dirty="0" smtClean="0"/>
          </a:p>
          <a:p>
            <a:r>
              <a:rPr lang="en-US" dirty="0"/>
              <a:t>Send </a:t>
            </a:r>
            <a:r>
              <a:rPr lang="en-US" dirty="0" smtClean="0"/>
              <a:t>signal</a:t>
            </a:r>
          </a:p>
          <a:p>
            <a:r>
              <a:rPr lang="en-US" dirty="0" err="1"/>
              <a:t>Thực</a:t>
            </a:r>
            <a:r>
              <a:rPr lang="en-US" dirty="0"/>
              <a:t> </a:t>
            </a:r>
            <a:r>
              <a:rPr lang="en-US" dirty="0" err="1"/>
              <a:t>hành</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4040922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Tổng</a:t>
            </a:r>
            <a:r>
              <a:rPr lang="en-US" dirty="0"/>
              <a:t> </a:t>
            </a:r>
            <a:r>
              <a:rPr lang="en-US" dirty="0" err="1"/>
              <a:t>quan</a:t>
            </a:r>
            <a:r>
              <a:rPr lang="en-US" dirty="0"/>
              <a:t> về signal</a:t>
            </a:r>
          </a:p>
        </p:txBody>
      </p:sp>
      <p:sp>
        <p:nvSpPr>
          <p:cNvPr id="3" name="Content Placeholder 2"/>
          <p:cNvSpPr>
            <a:spLocks noGrp="1"/>
          </p:cNvSpPr>
          <p:nvPr>
            <p:ph idx="1"/>
          </p:nvPr>
        </p:nvSpPr>
        <p:spPr/>
        <p:txBody>
          <a:bodyPr>
            <a:normAutofit lnSpcReduction="10000"/>
          </a:bodyPr>
          <a:lstStyle/>
          <a:p>
            <a:r>
              <a:rPr lang="en-US" dirty="0"/>
              <a:t>Là software </a:t>
            </a:r>
            <a:r>
              <a:rPr lang="en-US" dirty="0" smtClean="0"/>
              <a:t>interrupt</a:t>
            </a:r>
          </a:p>
          <a:p>
            <a:r>
              <a:rPr lang="vi-VN" dirty="0"/>
              <a:t>Là phương pháp giao tiếp phổ biến nhất giữa các </a:t>
            </a:r>
            <a:r>
              <a:rPr lang="vi-VN" dirty="0" smtClean="0"/>
              <a:t>app</a:t>
            </a:r>
            <a:endParaRPr lang="en-US" dirty="0" smtClean="0"/>
          </a:p>
          <a:p>
            <a:r>
              <a:rPr lang="vi-VN" dirty="0"/>
              <a:t>Không thể lường trước được lúc nào thì nhận được </a:t>
            </a:r>
            <a:r>
              <a:rPr lang="vi-VN" dirty="0" smtClean="0"/>
              <a:t>signal</a:t>
            </a:r>
            <a:endParaRPr lang="en-US" dirty="0" smtClean="0"/>
          </a:p>
          <a:p>
            <a:r>
              <a:rPr lang="vi-VN" dirty="0"/>
              <a:t>Có 32 giá trị khác nhau, mỗi giá trị được gán 1 tên riêng biệt</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1365921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trường hợp xảy ra signal</a:t>
            </a:r>
            <a:endParaRPr lang="en-US" dirty="0"/>
          </a:p>
        </p:txBody>
      </p:sp>
      <p:sp>
        <p:nvSpPr>
          <p:cNvPr id="3" name="Content Placeholder 2"/>
          <p:cNvSpPr>
            <a:spLocks noGrp="1"/>
          </p:cNvSpPr>
          <p:nvPr>
            <p:ph idx="1"/>
          </p:nvPr>
        </p:nvSpPr>
        <p:spPr/>
        <p:txBody>
          <a:bodyPr>
            <a:normAutofit/>
          </a:bodyPr>
          <a:lstStyle/>
          <a:p>
            <a:r>
              <a:rPr lang="en-US" dirty="0" smtClean="0"/>
              <a:t>User </a:t>
            </a:r>
            <a:r>
              <a:rPr lang="en-US" dirty="0"/>
              <a:t>sử dụng kill </a:t>
            </a:r>
            <a:r>
              <a:rPr lang="en-US" dirty="0" smtClean="0"/>
              <a:t>command</a:t>
            </a:r>
          </a:p>
          <a:p>
            <a:r>
              <a:rPr lang="en-US" dirty="0"/>
              <a:t>Process gửi </a:t>
            </a:r>
            <a:r>
              <a:rPr lang="en-US" dirty="0" smtClean="0"/>
              <a:t>signal</a:t>
            </a:r>
          </a:p>
          <a:p>
            <a:r>
              <a:rPr lang="vi-VN" dirty="0"/>
              <a:t>Chương trình gặp </a:t>
            </a:r>
            <a:r>
              <a:rPr lang="vi-VN" dirty="0" smtClean="0"/>
              <a:t>lỗi</a:t>
            </a:r>
            <a:endParaRPr lang="en-US" dirty="0" smtClean="0"/>
          </a:p>
          <a:p>
            <a:r>
              <a:rPr lang="en-US" dirty="0"/>
              <a:t>User </a:t>
            </a:r>
            <a:r>
              <a:rPr lang="en-US" dirty="0" err="1"/>
              <a:t>ấn</a:t>
            </a:r>
            <a:r>
              <a:rPr lang="en-US" dirty="0"/>
              <a:t> 1 </a:t>
            </a:r>
            <a:r>
              <a:rPr lang="en-US" dirty="0" err="1"/>
              <a:t>số</a:t>
            </a:r>
            <a:r>
              <a:rPr lang="en-US" dirty="0"/>
              <a:t> </a:t>
            </a:r>
            <a:r>
              <a:rPr lang="en-US" dirty="0" err="1"/>
              <a:t>tổ</a:t>
            </a:r>
            <a:r>
              <a:rPr lang="en-US" dirty="0"/>
              <a:t> </a:t>
            </a:r>
            <a:r>
              <a:rPr lang="en-US" dirty="0" err="1"/>
              <a:t>hợp</a:t>
            </a:r>
            <a:r>
              <a:rPr lang="en-US" dirty="0"/>
              <a:t> </a:t>
            </a:r>
            <a:r>
              <a:rPr lang="en-US" dirty="0" err="1"/>
              <a:t>phím</a:t>
            </a:r>
            <a:r>
              <a:rPr lang="en-US" dirty="0"/>
              <a:t> </a:t>
            </a:r>
            <a:r>
              <a:rPr lang="en-US" dirty="0" err="1"/>
              <a:t>đặc</a:t>
            </a:r>
            <a:r>
              <a:rPr lang="en-US" dirty="0"/>
              <a:t> </a:t>
            </a:r>
            <a:r>
              <a:rPr lang="en-US" dirty="0" err="1"/>
              <a:t>biệt</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1460762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a:t>
            </a:r>
            <a:r>
              <a:rPr lang="en-US" dirty="0" err="1"/>
              <a:t>loại</a:t>
            </a:r>
            <a:r>
              <a:rPr lang="en-US" dirty="0"/>
              <a:t> signal</a:t>
            </a:r>
          </a:p>
        </p:txBody>
      </p:sp>
      <p:sp>
        <p:nvSpPr>
          <p:cNvPr id="3" name="Content Placeholder 2"/>
          <p:cNvSpPr>
            <a:spLocks noGrp="1"/>
          </p:cNvSpPr>
          <p:nvPr>
            <p:ph idx="1"/>
          </p:nvPr>
        </p:nvSpPr>
        <p:spPr/>
        <p:txBody>
          <a:bodyPr/>
          <a:lstStyle/>
          <a:p>
            <a:pPr lvl="1"/>
            <a:r>
              <a:rPr lang="en-US" dirty="0" smtClean="0"/>
              <a:t>Signal </a:t>
            </a:r>
            <a:r>
              <a:rPr lang="en-US" dirty="0"/>
              <a:t>có thể </a:t>
            </a:r>
            <a:r>
              <a:rPr lang="en-US" dirty="0" smtClean="0"/>
              <a:t>ignore</a:t>
            </a:r>
          </a:p>
          <a:p>
            <a:pPr lvl="1"/>
            <a:r>
              <a:rPr lang="en-US" dirty="0"/>
              <a:t>Signal không thể </a:t>
            </a:r>
            <a:r>
              <a:rPr lang="en-US" dirty="0" smtClean="0"/>
              <a:t>ignore</a:t>
            </a:r>
          </a:p>
          <a:p>
            <a:pPr lvl="1"/>
            <a:r>
              <a:rPr lang="vi-VN" dirty="0"/>
              <a:t>Signal có thể chủ động điểu khiển </a:t>
            </a:r>
            <a:r>
              <a:rPr lang="vi-VN" dirty="0" smtClean="0"/>
              <a:t>được</a:t>
            </a:r>
            <a:endParaRPr lang="en-US" dirty="0" smtClean="0"/>
          </a:p>
          <a:p>
            <a:pPr lvl="1"/>
            <a:r>
              <a:rPr lang="vi-VN" dirty="0"/>
              <a:t>Signal không thể chủ động điều khiển được</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1110518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table</a:t>
            </a:r>
          </a:p>
        </p:txBody>
      </p:sp>
      <p:sp>
        <p:nvSpPr>
          <p:cNvPr id="3" name="Content Placeholder 2"/>
          <p:cNvSpPr>
            <a:spLocks noGrp="1"/>
          </p:cNvSpPr>
          <p:nvPr>
            <p:ph idx="1"/>
          </p:nvPr>
        </p:nvSpPr>
        <p:spPr/>
        <p:txBody>
          <a:bodyPr>
            <a:normAutofit/>
          </a:bodyPr>
          <a:lstStyle/>
          <a:p>
            <a:r>
              <a:rPr lang="en-US" dirty="0" err="1"/>
              <a:t>Mỗi</a:t>
            </a:r>
            <a:r>
              <a:rPr lang="en-US" dirty="0"/>
              <a:t> </a:t>
            </a:r>
            <a:r>
              <a:rPr lang="en-US" dirty="0" err="1"/>
              <a:t>một</a:t>
            </a:r>
            <a:r>
              <a:rPr lang="en-US" dirty="0"/>
              <a:t> process sẽ có 1 </a:t>
            </a:r>
            <a:r>
              <a:rPr lang="en-US" dirty="0" err="1"/>
              <a:t>bảng</a:t>
            </a:r>
            <a:r>
              <a:rPr lang="en-US" dirty="0"/>
              <a:t> signal </a:t>
            </a:r>
            <a:r>
              <a:rPr lang="en-US" dirty="0" smtClean="0"/>
              <a:t>table</a:t>
            </a:r>
          </a:p>
          <a:p>
            <a:r>
              <a:rPr lang="en-US" dirty="0" err="1"/>
              <a:t>Hệ</a:t>
            </a:r>
            <a:r>
              <a:rPr lang="en-US" dirty="0"/>
              <a:t> </a:t>
            </a:r>
            <a:r>
              <a:rPr lang="en-US" dirty="0" err="1"/>
              <a:t>thống</a:t>
            </a:r>
            <a:r>
              <a:rPr lang="en-US" dirty="0"/>
              <a:t> </a:t>
            </a:r>
            <a:r>
              <a:rPr lang="en-US" dirty="0" err="1"/>
              <a:t>tự</a:t>
            </a:r>
            <a:r>
              <a:rPr lang="en-US" dirty="0"/>
              <a:t> </a:t>
            </a:r>
            <a:r>
              <a:rPr lang="en-US" dirty="0" err="1"/>
              <a:t>tạo</a:t>
            </a:r>
            <a:r>
              <a:rPr lang="en-US" dirty="0"/>
              <a:t> </a:t>
            </a:r>
            <a:r>
              <a:rPr lang="en-US" dirty="0" err="1"/>
              <a:t>ra</a:t>
            </a:r>
            <a:r>
              <a:rPr lang="en-US" dirty="0"/>
              <a:t> </a:t>
            </a:r>
            <a:r>
              <a:rPr lang="en-US" dirty="0" err="1"/>
              <a:t>bảng</a:t>
            </a:r>
            <a:r>
              <a:rPr lang="en-US" dirty="0"/>
              <a:t> signal table </a:t>
            </a:r>
            <a:r>
              <a:rPr lang="en-US" dirty="0" err="1"/>
              <a:t>khi</a:t>
            </a:r>
            <a:r>
              <a:rPr lang="en-US" dirty="0"/>
              <a:t> </a:t>
            </a:r>
            <a:r>
              <a:rPr lang="en-US" dirty="0" err="1"/>
              <a:t>khởi</a:t>
            </a:r>
            <a:r>
              <a:rPr lang="en-US" dirty="0"/>
              <a:t> </a:t>
            </a:r>
            <a:r>
              <a:rPr lang="en-US" dirty="0" err="1"/>
              <a:t>tạo</a:t>
            </a:r>
            <a:r>
              <a:rPr lang="en-US" dirty="0"/>
              <a:t> </a:t>
            </a:r>
            <a:r>
              <a:rPr lang="en-US" dirty="0" smtClean="0"/>
              <a:t>process</a:t>
            </a:r>
          </a:p>
          <a:p>
            <a:r>
              <a:rPr lang="vi-VN" dirty="0" smtClean="0"/>
              <a:t>Khi </a:t>
            </a:r>
            <a:r>
              <a:rPr lang="vi-VN" dirty="0"/>
              <a:t>mới được khởi tạo, tất cả các signal hander sẽ là default handler</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2874341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Đăng</a:t>
            </a:r>
            <a:r>
              <a:rPr lang="en-US" dirty="0"/>
              <a:t> </a:t>
            </a:r>
            <a:r>
              <a:rPr lang="en-US" dirty="0" err="1"/>
              <a:t>ký</a:t>
            </a:r>
            <a:r>
              <a:rPr lang="en-US" dirty="0"/>
              <a:t> signal handler</a:t>
            </a:r>
          </a:p>
        </p:txBody>
      </p:sp>
      <p:sp>
        <p:nvSpPr>
          <p:cNvPr id="3" name="Content Placeholder 2"/>
          <p:cNvSpPr>
            <a:spLocks noGrp="1"/>
          </p:cNvSpPr>
          <p:nvPr>
            <p:ph idx="1"/>
          </p:nvPr>
        </p:nvSpPr>
        <p:spPr/>
        <p:txBody>
          <a:bodyPr>
            <a:normAutofit/>
          </a:bodyPr>
          <a:lstStyle/>
          <a:p>
            <a:r>
              <a:rPr lang="en-US" dirty="0" smtClean="0"/>
              <a:t>Function tương </a:t>
            </a:r>
            <a:r>
              <a:rPr lang="en-US" dirty="0" err="1" smtClean="0"/>
              <a:t>ứng</a:t>
            </a:r>
            <a:r>
              <a:rPr lang="en-US" dirty="0" smtClean="0"/>
              <a:t>:</a:t>
            </a:r>
          </a:p>
          <a:p>
            <a:pPr lvl="1"/>
            <a:r>
              <a:rPr lang="en-US" dirty="0" err="1" smtClean="0"/>
              <a:t>signal.h</a:t>
            </a:r>
            <a:endParaRPr lang="en-US" dirty="0" smtClean="0"/>
          </a:p>
          <a:p>
            <a:pPr lvl="1"/>
            <a:r>
              <a:rPr lang="en-US" dirty="0" err="1"/>
              <a:t>sighandler_t</a:t>
            </a:r>
            <a:r>
              <a:rPr lang="en-US" dirty="0"/>
              <a:t> signal(int </a:t>
            </a:r>
            <a:r>
              <a:rPr lang="en-US" dirty="0" err="1"/>
              <a:t>signum</a:t>
            </a:r>
            <a:r>
              <a:rPr lang="en-US" dirty="0"/>
              <a:t>, </a:t>
            </a:r>
            <a:r>
              <a:rPr lang="en-US" dirty="0" err="1"/>
              <a:t>sighandler_t</a:t>
            </a:r>
            <a:r>
              <a:rPr lang="en-US" dirty="0"/>
              <a:t> handler</a:t>
            </a:r>
            <a:r>
              <a:rPr lang="en-US" dirty="0" smtClean="0"/>
              <a:t>)</a:t>
            </a:r>
          </a:p>
          <a:p>
            <a:pPr lvl="1"/>
            <a:r>
              <a:rPr lang="en-US" dirty="0"/>
              <a:t>void </a:t>
            </a:r>
            <a:r>
              <a:rPr lang="en-US" dirty="0" err="1"/>
              <a:t>sig_handler</a:t>
            </a:r>
            <a:r>
              <a:rPr lang="en-US" dirty="0"/>
              <a:t>(int </a:t>
            </a:r>
            <a:r>
              <a:rPr lang="en-US" dirty="0" err="1"/>
              <a:t>signo</a:t>
            </a:r>
            <a:r>
              <a:rPr lang="en-US" dirty="0" smtClean="0"/>
              <a:t>)</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1835452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 signal</a:t>
            </a:r>
          </a:p>
        </p:txBody>
      </p:sp>
      <p:sp>
        <p:nvSpPr>
          <p:cNvPr id="3" name="Content Placeholder 2"/>
          <p:cNvSpPr>
            <a:spLocks noGrp="1"/>
          </p:cNvSpPr>
          <p:nvPr>
            <p:ph idx="1"/>
          </p:nvPr>
        </p:nvSpPr>
        <p:spPr/>
        <p:txBody>
          <a:bodyPr/>
          <a:lstStyle/>
          <a:p>
            <a:r>
              <a:rPr lang="sv-SE" dirty="0"/>
              <a:t>int kill(pid_t pid, int signo</a:t>
            </a:r>
            <a:r>
              <a:rPr lang="sv-SE" dirty="0" smtClean="0"/>
              <a:t>)</a:t>
            </a:r>
          </a:p>
          <a:p>
            <a:pPr lvl="1"/>
            <a:r>
              <a:rPr lang="en-US" dirty="0" err="1"/>
              <a:t>pid</a:t>
            </a:r>
            <a:r>
              <a:rPr lang="en-US" dirty="0"/>
              <a:t> &gt; 0, </a:t>
            </a:r>
            <a:r>
              <a:rPr lang="en-US" dirty="0" err="1"/>
              <a:t>pid</a:t>
            </a:r>
            <a:r>
              <a:rPr lang="en-US" dirty="0"/>
              <a:t>  == 0, </a:t>
            </a:r>
            <a:r>
              <a:rPr lang="en-US" dirty="0" err="1"/>
              <a:t>pid</a:t>
            </a:r>
            <a:r>
              <a:rPr lang="en-US" dirty="0"/>
              <a:t> &lt; 0, </a:t>
            </a:r>
            <a:r>
              <a:rPr lang="en-US" dirty="0" err="1"/>
              <a:t>pid</a:t>
            </a:r>
            <a:r>
              <a:rPr lang="en-US" dirty="0"/>
              <a:t> == -</a:t>
            </a:r>
            <a:r>
              <a:rPr lang="en-US" dirty="0" smtClean="0"/>
              <a:t>1</a:t>
            </a:r>
          </a:p>
          <a:p>
            <a:r>
              <a:rPr lang="en-US" dirty="0"/>
              <a:t>int raise(int </a:t>
            </a:r>
            <a:r>
              <a:rPr lang="en-US" dirty="0" err="1"/>
              <a:t>signo</a:t>
            </a:r>
            <a:r>
              <a:rPr lang="en-US" dirty="0" smtClean="0"/>
              <a:t>)</a:t>
            </a:r>
          </a:p>
          <a:p>
            <a:r>
              <a:rPr lang="en-US" dirty="0"/>
              <a:t>kill </a:t>
            </a:r>
            <a:r>
              <a:rPr lang="en-US" dirty="0" smtClean="0"/>
              <a:t>command</a:t>
            </a:r>
          </a:p>
          <a:p>
            <a:r>
              <a:rPr lang="en-US" dirty="0"/>
              <a:t>Permission to send a signal</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2384943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lstStyle/>
          <a:p>
            <a:r>
              <a:rPr lang="vi-VN" dirty="0"/>
              <a:t>Viết 1 chương trình C để in chữ hello world mỗi khi user nhấn phím Ctrl + </a:t>
            </a:r>
            <a:r>
              <a:rPr lang="vi-VN" dirty="0" smtClean="0"/>
              <a:t>C</a:t>
            </a:r>
          </a:p>
          <a:p>
            <a:r>
              <a:rPr lang="vi-VN" dirty="0" smtClean="0"/>
              <a:t>Viết 1 chương trình C sleep vô thời hạn, sử dụng 1 chương trình C khác gửi signal để wakeup chương trình C đầu tiên lên.</a:t>
            </a:r>
            <a:endParaRPr lang="vi-VN"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2335976726"/>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673</TotalTime>
  <Words>1433</Words>
  <Application>Microsoft Office PowerPoint</Application>
  <PresentationFormat>On-screen Show (16:9)</PresentationFormat>
  <Paragraphs>152</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Template_Internal_Course</vt:lpstr>
      <vt:lpstr>Signal</vt:lpstr>
      <vt:lpstr>Agenda</vt:lpstr>
      <vt:lpstr>Tổng quan về signal</vt:lpstr>
      <vt:lpstr>Các trường hợp xảy ra signal</vt:lpstr>
      <vt:lpstr>Phân loại signal</vt:lpstr>
      <vt:lpstr>Signal table</vt:lpstr>
      <vt:lpstr>Đăng ký signal handler</vt:lpstr>
      <vt:lpstr>Send signal</vt:lpstr>
      <vt:lpstr>Thực hành</vt:lpstr>
      <vt:lpstr>Một số signal cơ bản</vt:lpstr>
      <vt:lpstr>Những function an toàn khi gọi trong signal handler</vt:lpstr>
      <vt:lpstr>Ignore a signal</vt:lpstr>
      <vt:lpstr>Block a signal</vt:lpstr>
      <vt:lpstr>Signal sets</vt:lpstr>
      <vt:lpstr>Request to block, unblock a signal</vt:lpstr>
      <vt:lpstr>Kiểm tra các signal đang bị pending</vt:lpstr>
      <vt:lpstr>Thực hành</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 (FGA.DAP)</cp:lastModifiedBy>
  <cp:revision>221</cp:revision>
  <dcterms:created xsi:type="dcterms:W3CDTF">2015-08-31T01:44:46Z</dcterms:created>
  <dcterms:modified xsi:type="dcterms:W3CDTF">2020-07-12T07:07:44Z</dcterms:modified>
</cp:coreProperties>
</file>