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62" r:id="rId11"/>
    <p:sldId id="276" r:id="rId12"/>
    <p:sldId id="274" r:id="rId13"/>
    <p:sldId id="277" r:id="rId14"/>
    <p:sldId id="264" r:id="rId15"/>
    <p:sldId id="278" r:id="rId16"/>
    <p:sldId id="265" r:id="rId17"/>
    <p:sldId id="279" r:id="rId18"/>
    <p:sldId id="266" r:id="rId19"/>
    <p:sldId id="267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7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JP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6.png"/><Relationship Id="rId4" Type="http://schemas.openxmlformats.org/officeDocument/2006/relationships/image" Target="../media/image34.jf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jpe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3.png"/><Relationship Id="rId7" Type="http://schemas.openxmlformats.org/officeDocument/2006/relationships/image" Target="../media/image28.png"/><Relationship Id="rId12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jfif"/><Relationship Id="rId4" Type="http://schemas.openxmlformats.org/officeDocument/2006/relationships/image" Target="../media/image34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811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00981" y="694203"/>
            <a:ext cx="13708918" cy="21361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100" b="1" dirty="0" smtClean="0">
                <a:solidFill>
                  <a:srgbClr val="FFFFFF"/>
                </a:solidFill>
                <a:latin typeface="Open Sans ExtraBold" pitchFamily="34" charset="0"/>
                <a:cs typeface="Open Sans ExtraBold" pitchFamily="34" charset="0"/>
              </a:rPr>
              <a:t>KNU </a:t>
            </a:r>
            <a:r>
              <a:rPr lang="en-US" sz="9100" dirty="0" smtClean="0">
                <a:solidFill>
                  <a:srgbClr val="FFFFFF"/>
                </a:solidFill>
                <a:latin typeface="Open Sans ExtraBold" pitchFamily="34" charset="0"/>
                <a:cs typeface="Open Sans ExtraBold" pitchFamily="34" charset="0"/>
              </a:rPr>
              <a:t>Hustar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000981" y="2180665"/>
            <a:ext cx="19238974" cy="210408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200" dirty="0" smtClean="0">
                <a:solidFill>
                  <a:srgbClr val="FFFFFF"/>
                </a:solidFill>
                <a:latin typeface="Open Sans ExtraBold" pitchFamily="34" charset="0"/>
                <a:cs typeface="Open Sans ExtraBold" pitchFamily="34" charset="0"/>
              </a:rPr>
              <a:t>Vehicle Application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6002000" y="9658295"/>
            <a:ext cx="1682954" cy="45260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900" b="1" kern="0" spc="-100" dirty="0" smtClean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2021/07/29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2320590" y="8403290"/>
            <a:ext cx="5364364" cy="90473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400" kern="0" spc="-100" dirty="0" smtClean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경북대 ICT 휴스타</a:t>
            </a:r>
          </a:p>
          <a:p>
            <a:pPr algn="r"/>
            <a:r>
              <a:rPr lang="en-US" sz="2400" kern="0" spc="-100" dirty="0" smtClean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정혜진, 여동훈, 우승엽, 이상목, 최지한</a:t>
            </a:r>
            <a:endParaRPr lang="en-US" sz="2400" dirty="0"/>
          </a:p>
        </p:txBody>
      </p:sp>
      <p:sp>
        <p:nvSpPr>
          <p:cNvPr id="9" name="Object 9"/>
          <p:cNvSpPr txBox="1"/>
          <p:nvPr/>
        </p:nvSpPr>
        <p:spPr>
          <a:xfrm>
            <a:off x="993800" y="3530924"/>
            <a:ext cx="5871098" cy="219852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100" dirty="0" smtClean="0">
                <a:solidFill>
                  <a:srgbClr val="FFFFFF"/>
                </a:solidFill>
                <a:latin typeface="Open Sans ExtraBold" pitchFamily="34" charset="0"/>
                <a:cs typeface="Open Sans ExtraBold" pitchFamily="34" charset="0"/>
              </a:rPr>
              <a:t>IDEA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391400" y="1645302"/>
            <a:ext cx="233992" cy="233992"/>
            <a:chOff x="8015359" y="1884338"/>
            <a:chExt cx="233992" cy="23399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5359" y="1884338"/>
              <a:ext cx="233992" cy="2339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200" y="8360858"/>
            <a:ext cx="2275122" cy="2275122"/>
            <a:chOff x="0" y="8010592"/>
            <a:chExt cx="2275122" cy="22751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010592"/>
              <a:ext cx="2275122" cy="227512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799" y="575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10800000">
            <a:off x="8297293" y="1525071"/>
            <a:ext cx="10010220" cy="1273393"/>
            <a:chOff x="0" y="1073607"/>
            <a:chExt cx="10010220" cy="12733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0" y="1073607"/>
              <a:ext cx="10010220" cy="127339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448800" y="1770684"/>
            <a:ext cx="6096000" cy="9878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kern="0" spc="-200" dirty="0" smtClean="0">
                <a:solidFill>
                  <a:srgbClr val="FFFFFF"/>
                </a:solidFill>
                <a:latin typeface="나눔고딕 ExtraBold" pitchFamily="34" charset="0"/>
                <a:cs typeface="나눔고딕 ExtraBold" pitchFamily="34" charset="0"/>
              </a:rPr>
              <a:t>좌석 시트 앞뒤 조정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5087600" y="2328777"/>
            <a:ext cx="196003" cy="196003"/>
            <a:chOff x="6127806" y="1863997"/>
            <a:chExt cx="196003" cy="19600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806" y="1863997"/>
              <a:ext cx="196003" cy="1960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685800" y="3044077"/>
            <a:ext cx="9144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Model 1.</a:t>
            </a:r>
          </a:p>
          <a:p>
            <a:r>
              <a:rPr lang="en-US" altLang="ko-KR" sz="3200" b="1" kern="0" spc="-200" dirty="0" smtClean="0">
                <a:latin typeface="나눔고딕 ExtraBold" pitchFamily="34" charset="0"/>
                <a:cs typeface="나눔고딕 ExtraBold" pitchFamily="34" charset="0"/>
              </a:rPr>
              <a:t>A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 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= </a:t>
            </a:r>
            <a:r>
              <a:rPr lang="ko-KR" altLang="en-US" sz="3200" kern="0" spc="-200" dirty="0">
                <a:latin typeface="나눔고딕 ExtraBold" pitchFamily="34" charset="0"/>
                <a:cs typeface="나눔고딕 ExtraBold" pitchFamily="34" charset="0"/>
              </a:rPr>
              <a:t>사용자가 편안하다고 느끼는 공간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0457" y="1095011"/>
            <a:ext cx="7239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rgbClr val="00206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사용자 특성 변수 값 구하기</a:t>
            </a:r>
            <a:endParaRPr lang="ko-KR" altLang="en-US" sz="5000" b="1" dirty="0">
              <a:solidFill>
                <a:srgbClr val="00206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713" y="3174934"/>
            <a:ext cx="8917487" cy="631196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85800" y="5188270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&lt;</a:t>
            </a:r>
            <a:r>
              <a:rPr lang="ko-KR" altLang="en-US" sz="3200" kern="0" spc="-200" dirty="0" smtClean="0">
                <a:latin typeface="나눔고딕 ExtraBold" pitchFamily="34" charset="0"/>
                <a:cs typeface="나눔고딕 ExtraBold" pitchFamily="34" charset="0"/>
              </a:rPr>
              <a:t>초기 차량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&gt;</a:t>
            </a:r>
          </a:p>
          <a:p>
            <a:r>
              <a:rPr lang="en-US" altLang="ko-KR" sz="3200" b="1" kern="0" spc="-200" dirty="0" smtClean="0">
                <a:latin typeface="나눔고딕 ExtraBold" pitchFamily="34" charset="0"/>
                <a:cs typeface="나눔고딕 ExtraBold" pitchFamily="34" charset="0"/>
              </a:rPr>
              <a:t>A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 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= </a:t>
            </a:r>
            <a:r>
              <a:rPr lang="en-US" altLang="ko-KR" sz="3200" kern="0" spc="-200" dirty="0" err="1" smtClean="0">
                <a:latin typeface="나눔고딕 ExtraBold" pitchFamily="34" charset="0"/>
                <a:cs typeface="나눔고딕 ExtraBold" pitchFamily="34" charset="0"/>
              </a:rPr>
              <a:t>a_d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+ </a:t>
            </a:r>
            <a:r>
              <a:rPr lang="en-US" altLang="ko-KR" sz="3200" kern="0" spc="-200" dirty="0" err="1" smtClean="0">
                <a:latin typeface="나눔고딕 ExtraBold" pitchFamily="34" charset="0"/>
                <a:cs typeface="나눔고딕 ExtraBold" pitchFamily="34" charset="0"/>
              </a:rPr>
              <a:t>a_u</a:t>
            </a:r>
            <a:endParaRPr lang="en-US" altLang="ko-KR" sz="3200" kern="0" spc="-200" dirty="0">
              <a:latin typeface="나눔고딕 ExtraBold" pitchFamily="34" charset="0"/>
              <a:cs typeface="나눔고딕 ExtraBold" pitchFamily="34" charset="0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1524000" y="6640505"/>
            <a:ext cx="685800" cy="69195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5800" y="7662702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&lt;</a:t>
            </a:r>
            <a:r>
              <a:rPr lang="ko-KR" altLang="en-US" sz="3200" kern="0" spc="-200" dirty="0" smtClean="0">
                <a:latin typeface="나눔고딕 ExtraBold" pitchFamily="34" charset="0"/>
                <a:cs typeface="나눔고딕 ExtraBold" pitchFamily="34" charset="0"/>
              </a:rPr>
              <a:t>새로운 차량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&gt;</a:t>
            </a:r>
          </a:p>
          <a:p>
            <a:r>
              <a:rPr lang="en-US" altLang="ko-KR" sz="3200" kern="0" spc="-200" dirty="0" err="1" smtClean="0">
                <a:latin typeface="나눔고딕 ExtraBold" pitchFamily="34" charset="0"/>
                <a:cs typeface="나눔고딕 ExtraBold" pitchFamily="34" charset="0"/>
              </a:rPr>
              <a:t>a_u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 = </a:t>
            </a:r>
            <a:r>
              <a:rPr lang="en-US" altLang="ko-KR" sz="3200" b="1" kern="0" spc="-200" dirty="0">
                <a:latin typeface="나눔고딕 ExtraBold" pitchFamily="34" charset="0"/>
                <a:cs typeface="나눔고딕 ExtraBold" pitchFamily="34" charset="0"/>
              </a:rPr>
              <a:t>A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 - </a:t>
            </a:r>
            <a:r>
              <a:rPr lang="en-US" altLang="ko-KR" sz="3200" kern="0" spc="-200" dirty="0" err="1" smtClean="0">
                <a:latin typeface="나눔고딕 ExtraBold" pitchFamily="34" charset="0"/>
                <a:cs typeface="나눔고딕 ExtraBold" pitchFamily="34" charset="0"/>
              </a:rPr>
              <a:t>a_d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 </a:t>
            </a:r>
            <a:endParaRPr lang="en-US" altLang="ko-KR" sz="3200" kern="0" spc="-200" dirty="0">
              <a:latin typeface="나눔고딕 ExtraBold" pitchFamily="34" charset="0"/>
              <a:cs typeface="나눔고딕 ExtraBold" pitchFamily="34" charset="0"/>
            </a:endParaRPr>
          </a:p>
        </p:txBody>
      </p:sp>
      <p:sp>
        <p:nvSpPr>
          <p:cNvPr id="18" name="Object 9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799" y="575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10800000">
            <a:off x="8297293" y="1525071"/>
            <a:ext cx="10010220" cy="1273393"/>
            <a:chOff x="0" y="1073607"/>
            <a:chExt cx="10010220" cy="12733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0" y="1073607"/>
              <a:ext cx="10010220" cy="127339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448800" y="1770684"/>
            <a:ext cx="6096000" cy="9878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5000" kern="0" spc="-200" dirty="0" err="1">
                <a:solidFill>
                  <a:srgbClr val="FFFFFF"/>
                </a:solidFill>
                <a:latin typeface="나눔고딕 ExtraBold" pitchFamily="34" charset="0"/>
                <a:cs typeface="나눔고딕 ExtraBold" pitchFamily="34" charset="0"/>
              </a:rPr>
              <a:t>좌석</a:t>
            </a:r>
            <a:r>
              <a:rPr lang="en-US" altLang="ko-KR" sz="5000" kern="0" spc="-200" dirty="0">
                <a:solidFill>
                  <a:srgbClr val="FFFFFF"/>
                </a:solidFill>
                <a:latin typeface="나눔고딕 ExtraBold" pitchFamily="34" charset="0"/>
                <a:cs typeface="나눔고딕 ExtraBold" pitchFamily="34" charset="0"/>
              </a:rPr>
              <a:t> </a:t>
            </a:r>
            <a:r>
              <a:rPr lang="en-US" altLang="ko-KR" sz="5000" kern="0" spc="-200" dirty="0" err="1">
                <a:solidFill>
                  <a:srgbClr val="FFFFFF"/>
                </a:solidFill>
                <a:latin typeface="나눔고딕 ExtraBold" pitchFamily="34" charset="0"/>
                <a:cs typeface="나눔고딕 ExtraBold" pitchFamily="34" charset="0"/>
              </a:rPr>
              <a:t>시트</a:t>
            </a:r>
            <a:r>
              <a:rPr lang="en-US" altLang="ko-KR" sz="5000" kern="0" spc="-200" dirty="0">
                <a:solidFill>
                  <a:srgbClr val="FFFFFF"/>
                </a:solidFill>
                <a:latin typeface="나눔고딕 ExtraBold" pitchFamily="34" charset="0"/>
                <a:cs typeface="나눔고딕 ExtraBold" pitchFamily="34" charset="0"/>
              </a:rPr>
              <a:t> </a:t>
            </a:r>
            <a:r>
              <a:rPr lang="ko-KR" altLang="en-US" sz="5000" kern="0" spc="-200" dirty="0">
                <a:solidFill>
                  <a:srgbClr val="FFFFFF"/>
                </a:solidFill>
                <a:latin typeface="나눔고딕 ExtraBold" pitchFamily="34" charset="0"/>
                <a:cs typeface="나눔고딕 ExtraBold" pitchFamily="34" charset="0"/>
              </a:rPr>
              <a:t>상하</a:t>
            </a:r>
            <a:r>
              <a:rPr lang="en-US" altLang="ko-KR" sz="5000" kern="0" spc="-200" dirty="0">
                <a:solidFill>
                  <a:srgbClr val="FFFFFF"/>
                </a:solidFill>
                <a:latin typeface="나눔고딕 ExtraBold" pitchFamily="34" charset="0"/>
                <a:cs typeface="나눔고딕 ExtraBold" pitchFamily="34" charset="0"/>
              </a:rPr>
              <a:t> </a:t>
            </a:r>
            <a:r>
              <a:rPr lang="en-US" altLang="ko-KR" sz="5000" kern="0" spc="-200" dirty="0" err="1">
                <a:solidFill>
                  <a:srgbClr val="FFFFFF"/>
                </a:solidFill>
                <a:latin typeface="나눔고딕 ExtraBold" pitchFamily="34" charset="0"/>
                <a:cs typeface="나눔고딕 ExtraBold" pitchFamily="34" charset="0"/>
              </a:rPr>
              <a:t>조정</a:t>
            </a:r>
            <a:endParaRPr lang="en-US" altLang="ko-KR" sz="5000" kern="0" spc="-200" dirty="0">
              <a:solidFill>
                <a:srgbClr val="FFFFFF"/>
              </a:solidFill>
              <a:latin typeface="나눔고딕 ExtraBold" pitchFamily="34" charset="0"/>
              <a:cs typeface="나눔고딕 ExtraBold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5087600" y="2328777"/>
            <a:ext cx="196003" cy="196003"/>
            <a:chOff x="6127806" y="1863997"/>
            <a:chExt cx="196003" cy="19600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806" y="1863997"/>
              <a:ext cx="196003" cy="1960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685800" y="3044077"/>
            <a:ext cx="9144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Model 1.</a:t>
            </a:r>
          </a:p>
          <a:p>
            <a:r>
              <a:rPr lang="en-US" altLang="ko-KR" sz="3200" b="1" kern="0" spc="-200" dirty="0">
                <a:latin typeface="나눔고딕 ExtraBold" pitchFamily="34" charset="0"/>
                <a:cs typeface="나눔고딕 ExtraBold" pitchFamily="34" charset="0"/>
              </a:rPr>
              <a:t>B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 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= </a:t>
            </a:r>
            <a:r>
              <a:rPr lang="ko-KR" altLang="en-US" sz="3200" kern="0" spc="-200" dirty="0">
                <a:latin typeface="나눔고딕 ExtraBold" pitchFamily="34" charset="0"/>
                <a:cs typeface="나눔고딕 ExtraBold" pitchFamily="34" charset="0"/>
              </a:rPr>
              <a:t>사용자가 편안하다고 느끼는 공간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85800" y="5188270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&lt;</a:t>
            </a:r>
            <a:r>
              <a:rPr lang="ko-KR" altLang="en-US" sz="3200" kern="0" spc="-200" dirty="0" smtClean="0">
                <a:latin typeface="나눔고딕 ExtraBold" pitchFamily="34" charset="0"/>
                <a:cs typeface="나눔고딕 ExtraBold" pitchFamily="34" charset="0"/>
              </a:rPr>
              <a:t>초기 차량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&gt;</a:t>
            </a:r>
          </a:p>
          <a:p>
            <a:r>
              <a:rPr lang="en-US" altLang="ko-KR" sz="3200" b="1" kern="0" spc="-200" dirty="0">
                <a:latin typeface="나눔고딕 ExtraBold" pitchFamily="34" charset="0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 = </a:t>
            </a:r>
            <a:r>
              <a:rPr lang="en-US" altLang="ko-KR" sz="3200" kern="0" spc="-200" dirty="0" err="1">
                <a:latin typeface="나눔고딕 ExtraBold" pitchFamily="34" charset="0"/>
                <a:cs typeface="나눔고딕 ExtraBold" pitchFamily="34" charset="0"/>
              </a:rPr>
              <a:t>b_d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 + </a:t>
            </a:r>
            <a:r>
              <a:rPr lang="en-US" altLang="ko-KR" sz="3200" kern="0" spc="-200" dirty="0" err="1">
                <a:latin typeface="나눔고딕 ExtraBold" pitchFamily="34" charset="0"/>
                <a:cs typeface="나눔고딕 ExtraBold" pitchFamily="34" charset="0"/>
              </a:rPr>
              <a:t>b_u</a:t>
            </a:r>
            <a:endParaRPr lang="en-US" altLang="ko-KR" sz="3200" kern="0" spc="-200" dirty="0">
              <a:latin typeface="나눔고딕 ExtraBold" pitchFamily="34" charset="0"/>
              <a:cs typeface="나눔고딕 ExtraBold" pitchFamily="34" charset="0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1524000" y="6640505"/>
            <a:ext cx="685800" cy="69195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5800" y="7662702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&lt;</a:t>
            </a:r>
            <a:r>
              <a:rPr lang="ko-KR" altLang="en-US" sz="3200" kern="0" spc="-200" dirty="0" smtClean="0">
                <a:latin typeface="나눔고딕 ExtraBold" pitchFamily="34" charset="0"/>
                <a:cs typeface="나눔고딕 ExtraBold" pitchFamily="34" charset="0"/>
              </a:rPr>
              <a:t>새로운 차량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&gt;</a:t>
            </a:r>
          </a:p>
          <a:p>
            <a:r>
              <a:rPr lang="en-US" altLang="ko-KR" sz="3200" kern="0" spc="-200" dirty="0" err="1">
                <a:latin typeface="나눔고딕 ExtraBold" pitchFamily="34" charset="0"/>
                <a:cs typeface="나눔고딕 ExtraBold" pitchFamily="34" charset="0"/>
              </a:rPr>
              <a:t>b_u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 = </a:t>
            </a:r>
            <a:r>
              <a:rPr lang="en-US" altLang="ko-KR" sz="3200" b="1" kern="0" spc="-200" dirty="0">
                <a:latin typeface="나눔고딕 ExtraBold" pitchFamily="34" charset="0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 - </a:t>
            </a:r>
            <a:r>
              <a:rPr lang="en-US" altLang="ko-KR" sz="3200" kern="0" spc="-200" dirty="0" err="1">
                <a:latin typeface="나눔고딕 ExtraBold" pitchFamily="34" charset="0"/>
                <a:cs typeface="나눔고딕 ExtraBold" pitchFamily="34" charset="0"/>
              </a:rPr>
              <a:t>b_d</a:t>
            </a:r>
            <a:endParaRPr lang="en-US" altLang="ko-KR" sz="3200" kern="0" spc="-200" dirty="0">
              <a:latin typeface="나눔고딕 ExtraBold" pitchFamily="34" charset="0"/>
              <a:cs typeface="나눔고딕 ExtraBold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480" y="3467100"/>
            <a:ext cx="11019034" cy="5568865"/>
          </a:xfrm>
          <a:prstGeom prst="rect">
            <a:avLst/>
          </a:prstGeom>
        </p:spPr>
      </p:pic>
      <p:sp>
        <p:nvSpPr>
          <p:cNvPr id="19" name="Object 9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700" y="-1013586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 smtClean="0">
                <a:solidFill>
                  <a:srgbClr val="000000"/>
                </a:solidFill>
                <a:latin typeface="Noto Sans CJK KR DemiLight" pitchFamily="34" charset="0"/>
              </a:rPr>
              <a:t>12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824456" y="622533"/>
            <a:ext cx="9144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Model 2.</a:t>
            </a:r>
          </a:p>
          <a:p>
            <a:r>
              <a:rPr lang="en-US" altLang="ko-KR" sz="3200" b="1" kern="0" spc="-200" dirty="0" smtClean="0">
                <a:latin typeface="나눔고딕 ExtraBold" pitchFamily="34" charset="0"/>
                <a:cs typeface="나눔고딕 ExtraBold" pitchFamily="34" charset="0"/>
              </a:rPr>
              <a:t>B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 = </a:t>
            </a:r>
            <a:r>
              <a:rPr lang="ko-KR" altLang="en-US" sz="3200" kern="0" spc="-200" dirty="0" smtClean="0">
                <a:latin typeface="나눔고딕 ExtraBold" pitchFamily="34" charset="0"/>
                <a:cs typeface="나눔고딕 ExtraBold" pitchFamily="34" charset="0"/>
              </a:rPr>
              <a:t>대시보드에서 부터 사용자의 눈높이</a:t>
            </a:r>
            <a:endParaRPr lang="en-US" altLang="ko-KR" sz="3200" kern="0" spc="-200" dirty="0">
              <a:latin typeface="나눔고딕 ExtraBold" pitchFamily="34" charset="0"/>
              <a:cs typeface="나눔고딕 ExtraBold" pitchFamily="34" charset="0"/>
            </a:endParaRPr>
          </a:p>
          <a:p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(</a:t>
            </a:r>
            <a:r>
              <a:rPr lang="ko-KR" altLang="en-US" sz="3200" kern="0" spc="-200" dirty="0" smtClean="0">
                <a:latin typeface="나눔고딕 ExtraBold" pitchFamily="34" charset="0"/>
                <a:cs typeface="나눔고딕 ExtraBold" pitchFamily="34" charset="0"/>
              </a:rPr>
              <a:t>세팅 된 좌석시트에서 대시보드 까지의 높이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)</a:t>
            </a:r>
            <a:endParaRPr lang="en-US" altLang="ko-KR" sz="3200" kern="0" spc="-200" dirty="0">
              <a:latin typeface="나눔고딕 ExtraBold" pitchFamily="34" charset="0"/>
              <a:cs typeface="나눔고딕 Extra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9856" y="4990609"/>
            <a:ext cx="30490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&lt;</a:t>
            </a:r>
            <a:r>
              <a:rPr lang="ko-KR" altLang="en-US" sz="3200" kern="0" spc="-200" dirty="0" smtClean="0">
                <a:latin typeface="나눔고딕 ExtraBold" pitchFamily="34" charset="0"/>
                <a:cs typeface="나눔고딕 ExtraBold" pitchFamily="34" charset="0"/>
              </a:rPr>
              <a:t>초기 차량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&gt;</a:t>
            </a:r>
          </a:p>
          <a:p>
            <a:r>
              <a:rPr lang="en-US" altLang="ko-KR" sz="3200" b="1" kern="0" spc="-200" dirty="0" smtClean="0">
                <a:latin typeface="나눔고딕 ExtraBold" pitchFamily="34" charset="0"/>
                <a:cs typeface="나눔고딕 ExtraBold" pitchFamily="34" charset="0"/>
              </a:rPr>
              <a:t>B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 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= 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e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 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- </a:t>
            </a:r>
            <a:r>
              <a:rPr lang="en-US" altLang="ko-KR" sz="3200" kern="0" spc="-200" dirty="0" err="1" smtClean="0">
                <a:latin typeface="나눔고딕 ExtraBold" pitchFamily="34" charset="0"/>
                <a:cs typeface="나눔고딕 ExtraBold" pitchFamily="34" charset="0"/>
              </a:rPr>
              <a:t>b_u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 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- </a:t>
            </a:r>
            <a:r>
              <a:rPr lang="en-US" altLang="ko-KR" sz="3200" kern="0" spc="-200" dirty="0" err="1" smtClean="0">
                <a:latin typeface="나눔고딕 ExtraBold" pitchFamily="34" charset="0"/>
                <a:cs typeface="나눔고딕 ExtraBold" pitchFamily="34" charset="0"/>
              </a:rPr>
              <a:t>b_d</a:t>
            </a:r>
            <a:endParaRPr lang="en-US" altLang="ko-KR" sz="3200" kern="0" spc="-200" dirty="0">
              <a:latin typeface="나눔고딕 ExtraBold" pitchFamily="34" charset="0"/>
              <a:cs typeface="나눔고딕 ExtraBold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7156" y="7267427"/>
            <a:ext cx="11201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&lt;</a:t>
            </a:r>
            <a:r>
              <a:rPr lang="ko-KR" altLang="en-US" sz="3200" kern="0" spc="-200" dirty="0" smtClean="0">
                <a:latin typeface="나눔고딕 ExtraBold" pitchFamily="34" charset="0"/>
                <a:cs typeface="나눔고딕 ExtraBold" pitchFamily="34" charset="0"/>
              </a:rPr>
              <a:t>새로운 차량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&gt;</a:t>
            </a:r>
          </a:p>
          <a:p>
            <a:r>
              <a:rPr lang="en-US" altLang="ko-KR" sz="3200" kern="0" spc="-200" dirty="0" err="1" smtClean="0">
                <a:latin typeface="나눔고딕 ExtraBold" pitchFamily="34" charset="0"/>
                <a:cs typeface="나눔고딕 ExtraBold" pitchFamily="34" charset="0"/>
              </a:rPr>
              <a:t>b_u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= e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 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- </a:t>
            </a:r>
            <a:r>
              <a:rPr lang="en-US" altLang="ko-KR" sz="3200" b="1" kern="0" spc="-200" dirty="0">
                <a:latin typeface="나눔고딕 ExtraBold" pitchFamily="34" charset="0"/>
                <a:cs typeface="나눔고딕 ExtraBold" pitchFamily="34" charset="0"/>
              </a:rPr>
              <a:t>B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 - </a:t>
            </a:r>
            <a:r>
              <a:rPr lang="en-US" altLang="ko-KR" sz="3200" kern="0" spc="-200" dirty="0" err="1" smtClean="0">
                <a:latin typeface="나눔고딕 ExtraBold" pitchFamily="34" charset="0"/>
                <a:cs typeface="나눔고딕 ExtraBold" pitchFamily="34" charset="0"/>
              </a:rPr>
              <a:t>b_d</a:t>
            </a:r>
            <a:endParaRPr lang="en-US" altLang="ko-KR" sz="3200" kern="0" spc="-200" dirty="0">
              <a:latin typeface="나눔고딕 ExtraBold" pitchFamily="34" charset="0"/>
              <a:cs typeface="나눔고딕 ExtraBold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261" y="3009900"/>
            <a:ext cx="10693934" cy="5725337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975812" y="254459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33012" y="2314431"/>
            <a:ext cx="6630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kern="0" spc="-200" dirty="0">
                <a:latin typeface="나눔고딕 ExtraBold" pitchFamily="34" charset="0"/>
                <a:cs typeface="나눔고딕 ExtraBold" pitchFamily="34" charset="0"/>
              </a:rPr>
              <a:t>사용자의 </a:t>
            </a:r>
            <a:r>
              <a:rPr lang="ko-KR" altLang="en-US" sz="2000" kern="0" spc="-200" dirty="0" smtClean="0">
                <a:latin typeface="나눔고딕 ExtraBold" pitchFamily="34" charset="0"/>
                <a:cs typeface="나눔고딕 ExtraBold" pitchFamily="34" charset="0"/>
              </a:rPr>
              <a:t>엉덩이에서 눈높이의 값은 계산에서 생략가능하다</a:t>
            </a:r>
            <a:r>
              <a:rPr lang="en-US" altLang="ko-KR" sz="2000" kern="0" spc="-200" dirty="0" smtClean="0">
                <a:latin typeface="나눔고딕 ExtraBold" pitchFamily="34" charset="0"/>
                <a:cs typeface="나눔고딕 ExtraBold" pitchFamily="34" charset="0"/>
              </a:rPr>
              <a:t>.</a:t>
            </a:r>
            <a:endParaRPr lang="ko-KR" altLang="en-US" sz="2000" kern="0" spc="-200" dirty="0">
              <a:latin typeface="나눔고딕 ExtraBold" pitchFamily="34" charset="0"/>
              <a:cs typeface="나눔고딕 ExtraBold" pitchFamily="34" charset="0"/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1917700" y="6339944"/>
            <a:ext cx="685800" cy="69195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0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700" y="-1013586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 smtClean="0">
                <a:solidFill>
                  <a:srgbClr val="000000"/>
                </a:solidFill>
                <a:latin typeface="Noto Sans CJK KR DemiLight" pitchFamily="34" charset="0"/>
              </a:rPr>
              <a:t>13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837156" y="856795"/>
            <a:ext cx="153912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Model 3.</a:t>
            </a:r>
          </a:p>
          <a:p>
            <a:r>
              <a:rPr lang="en-US" altLang="ko-KR" sz="3200" b="1" kern="0" spc="-200" dirty="0" smtClean="0">
                <a:latin typeface="나눔고딕 ExtraBold" pitchFamily="34" charset="0"/>
                <a:cs typeface="나눔고딕 ExtraBold" pitchFamily="34" charset="0"/>
              </a:rPr>
              <a:t>B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 = </a:t>
            </a:r>
            <a:r>
              <a:rPr lang="ko-KR" altLang="en-US" sz="3200" kern="0" spc="-200" dirty="0">
                <a:latin typeface="나눔고딕 ExtraBold" pitchFamily="34" charset="0"/>
                <a:cs typeface="나눔고딕 ExtraBold" pitchFamily="34" charset="0"/>
              </a:rPr>
              <a:t>사용자가 시트를 조정 </a:t>
            </a:r>
            <a:r>
              <a:rPr lang="ko-KR" altLang="en-US" sz="3200" kern="0" spc="-200" dirty="0" smtClean="0">
                <a:latin typeface="나눔고딕 ExtraBold" pitchFamily="34" charset="0"/>
                <a:cs typeface="나눔고딕 ExtraBold" pitchFamily="34" charset="0"/>
              </a:rPr>
              <a:t>했을 때 </a:t>
            </a:r>
            <a:r>
              <a:rPr lang="ko-KR" altLang="en-US" sz="3200" kern="0" spc="-200" dirty="0">
                <a:latin typeface="나눔고딕 ExtraBold" pitchFamily="34" charset="0"/>
                <a:cs typeface="나눔고딕 ExtraBold" pitchFamily="34" charset="0"/>
              </a:rPr>
              <a:t>대시보드에서 사용자 시선이 위치하는 지점의 비율</a:t>
            </a:r>
            <a:endParaRPr lang="en-US" altLang="ko-KR" sz="3200" kern="0" spc="-200" dirty="0">
              <a:latin typeface="나눔고딕 ExtraBold" pitchFamily="34" charset="0"/>
              <a:cs typeface="나눔고딕 Extra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9856" y="4990609"/>
            <a:ext cx="60081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&lt;</a:t>
            </a:r>
            <a:r>
              <a:rPr lang="ko-KR" altLang="en-US" sz="3200" kern="0" spc="-200" dirty="0" smtClean="0">
                <a:latin typeface="나눔고딕 ExtraBold" pitchFamily="34" charset="0"/>
                <a:cs typeface="나눔고딕 ExtraBold" pitchFamily="34" charset="0"/>
              </a:rPr>
              <a:t>초기 차량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&gt;</a:t>
            </a:r>
          </a:p>
          <a:p>
            <a:r>
              <a:rPr lang="en-US" altLang="ko-KR" sz="3200" b="1" kern="0" spc="-200" dirty="0" smtClean="0">
                <a:latin typeface="나눔고딕 ExtraBold" pitchFamily="34" charset="0"/>
                <a:cs typeface="나눔고딕 ExtraBold" pitchFamily="34" charset="0"/>
              </a:rPr>
              <a:t>B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 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= ( </a:t>
            </a:r>
            <a:r>
              <a:rPr lang="en-US" altLang="ko-KR" sz="3200" kern="0" spc="-200" dirty="0" err="1">
                <a:latin typeface="나눔고딕 ExtraBold" pitchFamily="34" charset="0"/>
                <a:cs typeface="나눔고딕 ExtraBold" pitchFamily="34" charset="0"/>
              </a:rPr>
              <a:t>hip_to_eye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 + </a:t>
            </a:r>
            <a:r>
              <a:rPr lang="en-US" altLang="ko-KR" sz="3200" kern="0" spc="-200" dirty="0" err="1">
                <a:latin typeface="나눔고딕 ExtraBold" pitchFamily="34" charset="0"/>
                <a:cs typeface="나눔고딕 ExtraBold" pitchFamily="34" charset="0"/>
              </a:rPr>
              <a:t>b_u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 + </a:t>
            </a:r>
            <a:r>
              <a:rPr lang="en-US" altLang="ko-KR" sz="3200" kern="0" spc="-200" dirty="0" err="1">
                <a:latin typeface="나눔고딕 ExtraBold" pitchFamily="34" charset="0"/>
                <a:cs typeface="나눔고딕 ExtraBold" pitchFamily="34" charset="0"/>
              </a:rPr>
              <a:t>b_d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 - e ) / g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37156" y="7267427"/>
            <a:ext cx="11201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&lt;</a:t>
            </a:r>
            <a:r>
              <a:rPr lang="ko-KR" altLang="en-US" sz="3200" kern="0" spc="-200" dirty="0" smtClean="0">
                <a:latin typeface="나눔고딕 ExtraBold" pitchFamily="34" charset="0"/>
                <a:cs typeface="나눔고딕 ExtraBold" pitchFamily="34" charset="0"/>
              </a:rPr>
              <a:t>새로운 차량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&gt;</a:t>
            </a:r>
          </a:p>
          <a:p>
            <a:r>
              <a:rPr lang="en-US" altLang="ko-KR" dirty="0"/>
              <a:t> </a:t>
            </a:r>
            <a:r>
              <a:rPr lang="en-US" altLang="ko-KR" sz="3200" kern="0" spc="-200" dirty="0" err="1" smtClean="0">
                <a:latin typeface="나눔고딕 ExtraBold" pitchFamily="34" charset="0"/>
                <a:cs typeface="나눔고딕 ExtraBold" pitchFamily="34" charset="0"/>
              </a:rPr>
              <a:t>b_u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 = </a:t>
            </a:r>
            <a:r>
              <a:rPr lang="en-US" altLang="ko-KR" sz="3200" b="1" kern="0" spc="-200" dirty="0" smtClean="0">
                <a:latin typeface="나눔고딕 ExtraBold" pitchFamily="34" charset="0"/>
                <a:cs typeface="나눔고딕 ExtraBold" pitchFamily="34" charset="0"/>
              </a:rPr>
              <a:t>B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 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* g + e - </a:t>
            </a:r>
            <a:r>
              <a:rPr lang="en-US" altLang="ko-KR" sz="3200" kern="0" spc="-200" dirty="0" err="1">
                <a:latin typeface="나눔고딕 ExtraBold" pitchFamily="34" charset="0"/>
                <a:cs typeface="나눔고딕 ExtraBold" pitchFamily="34" charset="0"/>
              </a:rPr>
              <a:t>b_d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 - </a:t>
            </a:r>
            <a:r>
              <a:rPr lang="en-US" altLang="ko-KR" sz="3200" kern="0" spc="-200" dirty="0" err="1">
                <a:latin typeface="나눔고딕 ExtraBold" pitchFamily="34" charset="0"/>
                <a:cs typeface="나눔고딕 ExtraBold" pitchFamily="34" charset="0"/>
              </a:rPr>
              <a:t>hip_to_eye</a:t>
            </a:r>
            <a:endParaRPr lang="en-US" altLang="ko-KR" sz="3200" kern="0" spc="-200" dirty="0">
              <a:latin typeface="나눔고딕 ExtraBold" pitchFamily="34" charset="0"/>
              <a:cs typeface="나눔고딕 ExtraBold" pitchFamily="34" charset="0"/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1917700" y="6339944"/>
            <a:ext cx="685800" cy="69195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2666939"/>
            <a:ext cx="11057714" cy="59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953907" y="9660762"/>
            <a:ext cx="430600" cy="28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 smtClean="0">
                <a:solidFill>
                  <a:srgbClr val="000000"/>
                </a:solidFill>
                <a:latin typeface="Noto Sans CJK KR DemiLight" pitchFamily="34" charset="0"/>
              </a:rPr>
              <a:t>14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>
          <a:xfrm>
            <a:off x="457667" y="3042198"/>
            <a:ext cx="794613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Model 1.</a:t>
            </a:r>
          </a:p>
          <a:p>
            <a:r>
              <a:rPr lang="en-US" altLang="ko-KR" sz="3200" b="1" kern="0" spc="-200" dirty="0" err="1" smtClean="0">
                <a:latin typeface="나눔고딕 ExtraBold" pitchFamily="34" charset="0"/>
                <a:cs typeface="나눔고딕 ExtraBold" pitchFamily="34" charset="0"/>
              </a:rPr>
              <a:t>p_left</a:t>
            </a:r>
            <a:r>
              <a:rPr lang="en-US" altLang="ko-KR" sz="3200" b="1" kern="0" spc="-200" dirty="0">
                <a:latin typeface="나눔고딕 ExtraBold" pitchFamily="34" charset="0"/>
                <a:cs typeface="나눔고딕 ExtraBold" pitchFamily="34" charset="0"/>
              </a:rPr>
              <a:t>, </a:t>
            </a:r>
            <a:r>
              <a:rPr lang="en-US" altLang="ko-KR" sz="3200" b="1" kern="0" spc="-200" dirty="0" err="1">
                <a:latin typeface="나눔고딕 ExtraBold" pitchFamily="34" charset="0"/>
                <a:cs typeface="나눔고딕 ExtraBold" pitchFamily="34" charset="0"/>
              </a:rPr>
              <a:t>p_right</a:t>
            </a:r>
            <a:r>
              <a:rPr lang="en-US" altLang="ko-KR" sz="3200" b="1" kern="0" spc="-200" dirty="0">
                <a:latin typeface="나눔고딕 ExtraBold" pitchFamily="34" charset="0"/>
                <a:cs typeface="나눔고딕 ExtraBold" pitchFamily="34" charset="0"/>
              </a:rPr>
              <a:t> 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= </a:t>
            </a:r>
            <a:r>
              <a:rPr lang="ko-KR" altLang="en-US" sz="3200" kern="0" spc="-200" dirty="0">
                <a:latin typeface="나눔고딕 ExtraBold" pitchFamily="34" charset="0"/>
                <a:cs typeface="나눔고딕 ExtraBold" pitchFamily="34" charset="0"/>
              </a:rPr>
              <a:t>사용자가 </a:t>
            </a:r>
            <a:r>
              <a:rPr lang="ko-KR" altLang="en-US" sz="3200" kern="0" spc="-200" dirty="0" smtClean="0">
                <a:latin typeface="나눔고딕 ExtraBold" pitchFamily="34" charset="0"/>
                <a:cs typeface="나눔고딕 ExtraBold" pitchFamily="34" charset="0"/>
              </a:rPr>
              <a:t>사이드 미러 </a:t>
            </a:r>
            <a:r>
              <a:rPr lang="ko-KR" altLang="en-US" sz="3200" kern="0" spc="-200" dirty="0">
                <a:latin typeface="나눔고딕 ExtraBold" pitchFamily="34" charset="0"/>
                <a:cs typeface="나눔고딕 ExtraBold" pitchFamily="34" charset="0"/>
              </a:rPr>
              <a:t>중앙을 </a:t>
            </a:r>
            <a:endParaRPr lang="en-US" altLang="ko-KR" sz="3200" kern="0" spc="-200" dirty="0" smtClean="0">
              <a:latin typeface="나눔고딕 ExtraBold" pitchFamily="34" charset="0"/>
              <a:cs typeface="나눔고딕 ExtraBold" pitchFamily="34" charset="0"/>
            </a:endParaRPr>
          </a:p>
          <a:p>
            <a:r>
              <a:rPr lang="ko-KR" altLang="en-US" sz="3200" kern="0" spc="-200" dirty="0" smtClean="0">
                <a:latin typeface="나눔고딕 ExtraBold" pitchFamily="34" charset="0"/>
                <a:cs typeface="나눔고딕 ExtraBold" pitchFamily="34" charset="0"/>
              </a:rPr>
              <a:t>바라봤을 </a:t>
            </a:r>
            <a:r>
              <a:rPr lang="ko-KR" altLang="en-US" sz="3200" kern="0" spc="-200" dirty="0">
                <a:latin typeface="나눔고딕 ExtraBold" pitchFamily="34" charset="0"/>
                <a:cs typeface="나눔고딕 ExtraBold" pitchFamily="34" charset="0"/>
              </a:rPr>
              <a:t>때 보이는 시야를 각도로 표현 </a:t>
            </a:r>
            <a:endParaRPr lang="en-US" altLang="ko-KR" sz="3200" kern="0" spc="-200" dirty="0" smtClean="0">
              <a:latin typeface="나눔고딕 ExtraBold" pitchFamily="34" charset="0"/>
              <a:cs typeface="나눔고딕 ExtraBold" pitchFamily="34" charset="0"/>
            </a:endParaRPr>
          </a:p>
          <a:p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(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C </a:t>
            </a:r>
            <a:r>
              <a:rPr lang="ko-KR" altLang="en-US" sz="3200" kern="0" spc="-200" dirty="0">
                <a:latin typeface="나눔고딕 ExtraBold" pitchFamily="34" charset="0"/>
                <a:cs typeface="나눔고딕 ExtraBold" pitchFamily="34" charset="0"/>
              </a:rPr>
              <a:t>와 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D</a:t>
            </a:r>
            <a:r>
              <a:rPr lang="ko-KR" altLang="en-US" sz="3200" kern="0" spc="-200" dirty="0">
                <a:latin typeface="나눔고딕 ExtraBold" pitchFamily="34" charset="0"/>
                <a:cs typeface="나눔고딕 ExtraBold" pitchFamily="34" charset="0"/>
              </a:rPr>
              <a:t>를 이용하여 구함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.)</a:t>
            </a:r>
          </a:p>
        </p:txBody>
      </p:sp>
      <p:pic>
        <p:nvPicPr>
          <p:cNvPr id="2052" name="Picture 4" descr="https://github.com/YeoDongHun/DrivePosition/raw/master/transform_model/img/introduce_position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723932"/>
            <a:ext cx="7554707" cy="789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33400" y="5473718"/>
            <a:ext cx="929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kern="0" spc="-200" dirty="0">
                <a:latin typeface="나눔고딕 ExtraBold" pitchFamily="34" charset="0"/>
                <a:cs typeface="나눔고딕 ExtraBold" pitchFamily="34" charset="0"/>
              </a:rPr>
              <a:t>C = </a:t>
            </a:r>
            <a:r>
              <a:rPr lang="ko-KR" altLang="en-US" sz="2400" kern="0" spc="-200" dirty="0" err="1">
                <a:latin typeface="나눔고딕 ExtraBold" pitchFamily="34" charset="0"/>
                <a:cs typeface="나눔고딕 ExtraBold" pitchFamily="34" charset="0"/>
              </a:rPr>
              <a:t>사이드미러</a:t>
            </a:r>
            <a:r>
              <a:rPr lang="ko-KR" altLang="en-US" sz="2400" kern="0" spc="-200" dirty="0">
                <a:latin typeface="나눔고딕 ExtraBold" pitchFamily="34" charset="0"/>
                <a:cs typeface="나눔고딕 ExtraBold" pitchFamily="34" charset="0"/>
              </a:rPr>
              <a:t> 중앙 </a:t>
            </a:r>
            <a:r>
              <a:rPr lang="en-US" altLang="ko-KR" sz="2400" kern="0" spc="-200" dirty="0">
                <a:latin typeface="나눔고딕 ExtraBold" pitchFamily="34" charset="0"/>
                <a:cs typeface="나눔고딕 ExtraBold" pitchFamily="34" charset="0"/>
              </a:rPr>
              <a:t>~ </a:t>
            </a:r>
            <a:endParaRPr lang="en-US" altLang="ko-KR" sz="2400" kern="0" spc="-200" dirty="0" smtClean="0">
              <a:latin typeface="나눔고딕 ExtraBold" pitchFamily="34" charset="0"/>
              <a:cs typeface="나눔고딕 ExtraBold" pitchFamily="34" charset="0"/>
            </a:endParaRPr>
          </a:p>
          <a:p>
            <a:r>
              <a:rPr lang="en-US" altLang="ko-KR" sz="2400" kern="0" spc="-200" dirty="0">
                <a:latin typeface="나눔고딕 ExtraBold" pitchFamily="34" charset="0"/>
                <a:cs typeface="나눔고딕 ExtraBold" pitchFamily="34" charset="0"/>
              </a:rPr>
              <a:t>	</a:t>
            </a:r>
            <a:r>
              <a:rPr lang="en-US" altLang="ko-KR" sz="2400" kern="0" spc="-200" dirty="0" smtClean="0">
                <a:latin typeface="나눔고딕 ExtraBold" pitchFamily="34" charset="0"/>
                <a:cs typeface="나눔고딕 ExtraBold" pitchFamily="34" charset="0"/>
              </a:rPr>
              <a:t>	</a:t>
            </a:r>
            <a:r>
              <a:rPr lang="ko-KR" altLang="en-US" sz="2400" kern="0" spc="-200" dirty="0" err="1" smtClean="0">
                <a:latin typeface="나눔고딕 ExtraBold" pitchFamily="34" charset="0"/>
                <a:cs typeface="나눔고딕 ExtraBold" pitchFamily="34" charset="0"/>
              </a:rPr>
              <a:t>시트설정</a:t>
            </a:r>
            <a:r>
              <a:rPr lang="ko-KR" altLang="en-US" sz="2400" kern="0" spc="-200" dirty="0" smtClean="0">
                <a:latin typeface="나눔고딕 ExtraBold" pitchFamily="34" charset="0"/>
                <a:cs typeface="나눔고딕 ExtraBold" pitchFamily="34" charset="0"/>
              </a:rPr>
              <a:t> 후 </a:t>
            </a:r>
            <a:r>
              <a:rPr lang="ko-KR" altLang="en-US" sz="2400" kern="0" spc="-200" dirty="0">
                <a:latin typeface="나눔고딕 ExtraBold" pitchFamily="34" charset="0"/>
                <a:cs typeface="나눔고딕 ExtraBold" pitchFamily="34" charset="0"/>
              </a:rPr>
              <a:t>사용자의 </a:t>
            </a:r>
            <a:r>
              <a:rPr lang="ko-KR" altLang="en-US" sz="2400" kern="0" spc="-200" dirty="0" err="1">
                <a:latin typeface="나눔고딕 ExtraBold" pitchFamily="34" charset="0"/>
                <a:cs typeface="나눔고딕 ExtraBold" pitchFamily="34" charset="0"/>
              </a:rPr>
              <a:t>눈위치</a:t>
            </a:r>
            <a:r>
              <a:rPr lang="ko-KR" altLang="en-US" sz="2400" kern="0" spc="-200" dirty="0">
                <a:latin typeface="나눔고딕 ExtraBold" pitchFamily="34" charset="0"/>
                <a:cs typeface="나눔고딕 ExtraBold" pitchFamily="34" charset="0"/>
              </a:rPr>
              <a:t> </a:t>
            </a:r>
            <a:r>
              <a:rPr lang="en-US" altLang="ko-KR" sz="2400" kern="0" spc="-200" dirty="0">
                <a:latin typeface="나눔고딕 ExtraBold" pitchFamily="34" charset="0"/>
                <a:cs typeface="나눔고딕 ExtraBold" pitchFamily="34" charset="0"/>
              </a:rPr>
              <a:t>(</a:t>
            </a:r>
            <a:r>
              <a:rPr lang="ko-KR" altLang="en-US" sz="2400" kern="0" spc="-200" dirty="0">
                <a:latin typeface="나눔고딕 ExtraBold" pitchFamily="34" charset="0"/>
                <a:cs typeface="나눔고딕 ExtraBold" pitchFamily="34" charset="0"/>
              </a:rPr>
              <a:t>차량 옆면과 수평이 되는 거리</a:t>
            </a:r>
            <a:r>
              <a:rPr lang="en-US" altLang="ko-KR" sz="2400" kern="0" spc="-200" dirty="0">
                <a:latin typeface="나눔고딕 ExtraBold" pitchFamily="34" charset="0"/>
                <a:cs typeface="나눔고딕 ExtraBold" pitchFamily="34" charset="0"/>
              </a:rPr>
              <a:t>)</a:t>
            </a:r>
          </a:p>
          <a:p>
            <a:r>
              <a:rPr lang="en-US" altLang="ko-KR" sz="2400" kern="0" spc="-200" dirty="0" err="1">
                <a:latin typeface="나눔고딕 ExtraBold" pitchFamily="34" charset="0"/>
                <a:cs typeface="나눔고딕 ExtraBold" pitchFamily="34" charset="0"/>
              </a:rPr>
              <a:t>D_left</a:t>
            </a:r>
            <a:r>
              <a:rPr lang="en-US" altLang="ko-KR" sz="2400" kern="0" spc="-200" dirty="0">
                <a:latin typeface="나눔고딕 ExtraBold" pitchFamily="34" charset="0"/>
                <a:cs typeface="나눔고딕 ExtraBold" pitchFamily="34" charset="0"/>
              </a:rPr>
              <a:t>, </a:t>
            </a:r>
            <a:r>
              <a:rPr lang="en-US" altLang="ko-KR" sz="2400" kern="0" spc="-200" dirty="0" err="1">
                <a:latin typeface="나눔고딕 ExtraBold" pitchFamily="34" charset="0"/>
                <a:cs typeface="나눔고딕 ExtraBold" pitchFamily="34" charset="0"/>
              </a:rPr>
              <a:t>D_right</a:t>
            </a:r>
            <a:r>
              <a:rPr lang="en-US" altLang="ko-KR" sz="2400" kern="0" spc="-200" dirty="0">
                <a:latin typeface="나눔고딕 ExtraBold" pitchFamily="34" charset="0"/>
                <a:cs typeface="나눔고딕 ExtraBold" pitchFamily="34" charset="0"/>
              </a:rPr>
              <a:t> = </a:t>
            </a:r>
            <a:r>
              <a:rPr lang="ko-KR" altLang="en-US" sz="2400" kern="0" spc="-200" dirty="0" err="1">
                <a:latin typeface="나눔고딕 ExtraBold" pitchFamily="34" charset="0"/>
                <a:cs typeface="나눔고딕 ExtraBold" pitchFamily="34" charset="0"/>
              </a:rPr>
              <a:t>사이드미러</a:t>
            </a:r>
            <a:r>
              <a:rPr lang="ko-KR" altLang="en-US" sz="2400" kern="0" spc="-200" dirty="0">
                <a:latin typeface="나눔고딕 ExtraBold" pitchFamily="34" charset="0"/>
                <a:cs typeface="나눔고딕 ExtraBold" pitchFamily="34" charset="0"/>
              </a:rPr>
              <a:t> 중앙 </a:t>
            </a:r>
            <a:r>
              <a:rPr lang="en-US" altLang="ko-KR" sz="2400" kern="0" spc="-200" dirty="0">
                <a:latin typeface="나눔고딕 ExtraBold" pitchFamily="34" charset="0"/>
                <a:cs typeface="나눔고딕 ExtraBold" pitchFamily="34" charset="0"/>
              </a:rPr>
              <a:t>~ </a:t>
            </a:r>
            <a:r>
              <a:rPr lang="ko-KR" altLang="en-US" sz="2400" kern="0" spc="-200" dirty="0" err="1">
                <a:latin typeface="나눔고딕 ExtraBold" pitchFamily="34" charset="0"/>
                <a:cs typeface="나눔고딕 ExtraBold" pitchFamily="34" charset="0"/>
              </a:rPr>
              <a:t>차량시트</a:t>
            </a:r>
            <a:r>
              <a:rPr lang="ko-KR" altLang="en-US" sz="2400" kern="0" spc="-200" dirty="0">
                <a:latin typeface="나눔고딕 ExtraBold" pitchFamily="34" charset="0"/>
                <a:cs typeface="나눔고딕 ExtraBold" pitchFamily="34" charset="0"/>
              </a:rPr>
              <a:t> 중앙까지의 거리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57667" y="7695050"/>
            <a:ext cx="929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C = c + </a:t>
            </a:r>
            <a:r>
              <a:rPr lang="en-US" altLang="ko-KR" sz="3200" kern="0" spc="-200" dirty="0" err="1" smtClean="0">
                <a:latin typeface="나눔고딕 ExtraBold" pitchFamily="34" charset="0"/>
                <a:cs typeface="나눔고딕 ExtraBold" pitchFamily="34" charset="0"/>
              </a:rPr>
              <a:t>a_u</a:t>
            </a:r>
            <a:endParaRPr lang="en-US" altLang="ko-KR" sz="3200" kern="0" spc="-200" dirty="0" smtClean="0">
              <a:latin typeface="나눔고딕 ExtraBold" pitchFamily="34" charset="0"/>
              <a:cs typeface="나눔고딕 ExtraBold" pitchFamily="34" charset="0"/>
            </a:endParaRPr>
          </a:p>
          <a:p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D 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= d</a:t>
            </a:r>
          </a:p>
          <a:p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k = </a:t>
            </a:r>
            <a:r>
              <a:rPr lang="en-US" altLang="ko-KR" sz="3200" kern="0" spc="-200" dirty="0" err="1">
                <a:latin typeface="나눔고딕 ExtraBold" pitchFamily="34" charset="0"/>
                <a:cs typeface="나눔고딕 ExtraBold" pitchFamily="34" charset="0"/>
              </a:rPr>
              <a:t>arctan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(C / D)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20145" y="3169501"/>
            <a:ext cx="2688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0" spc="-200" dirty="0">
                <a:latin typeface="나눔고딕 ExtraBold" pitchFamily="34" charset="0"/>
                <a:cs typeface="나눔고딕 ExtraBold" pitchFamily="34" charset="0"/>
              </a:rPr>
              <a:t>&lt; </a:t>
            </a:r>
            <a:r>
              <a:rPr lang="ko-KR" altLang="en-US" sz="2000" kern="0" spc="-200" dirty="0">
                <a:latin typeface="나눔고딕 ExtraBold" pitchFamily="34" charset="0"/>
                <a:cs typeface="나눔고딕 ExtraBold" pitchFamily="34" charset="0"/>
              </a:rPr>
              <a:t>좌측을 기준으로 설명 </a:t>
            </a:r>
            <a:r>
              <a:rPr lang="en-US" altLang="ko-KR" sz="2000" kern="0" spc="-200" dirty="0">
                <a:latin typeface="나눔고딕 ExtraBold" pitchFamily="34" charset="0"/>
                <a:cs typeface="나눔고딕 ExtraBold" pitchFamily="34" charset="0"/>
              </a:rPr>
              <a:t>&gt;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0" y="1068457"/>
            <a:ext cx="10010220" cy="1273393"/>
            <a:chOff x="0" y="1073607"/>
            <a:chExt cx="10010220" cy="12733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0" y="1073607"/>
              <a:ext cx="10010220" cy="127339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85800" y="1287166"/>
            <a:ext cx="13531344" cy="12142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kern="0" spc="-200" dirty="0" smtClean="0">
                <a:solidFill>
                  <a:srgbClr val="FFFFFF"/>
                </a:solidFill>
                <a:latin typeface="나눔고딕 ExtraBold" pitchFamily="34" charset="0"/>
                <a:cs typeface="나눔고딕 ExtraBold" pitchFamily="34" charset="0"/>
              </a:rPr>
              <a:t>사이드 미러 좌우각도 조절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305800" y="1867161"/>
            <a:ext cx="196003" cy="196003"/>
            <a:chOff x="7854790" y="1873538"/>
            <a:chExt cx="196003" cy="19600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54790" y="1873538"/>
              <a:ext cx="196003" cy="19600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953907" y="9660762"/>
            <a:ext cx="430600" cy="28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 smtClean="0">
                <a:solidFill>
                  <a:srgbClr val="000000"/>
                </a:solidFill>
                <a:latin typeface="Noto Sans CJK KR DemiLight" pitchFamily="34" charset="0"/>
              </a:rPr>
              <a:t>15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pic>
        <p:nvPicPr>
          <p:cNvPr id="4098" name="Picture 2" descr="https://github.com/YeoDongHun/DrivePosition/raw/master/transform_model/img/lr_angle_calculate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31866"/>
            <a:ext cx="7620000" cy="890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github.com/YeoDongHun/DrivePosition/raw/master/transform_model/img/lr_angle_calculate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22" y="719165"/>
            <a:ext cx="9206178" cy="873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github.com/YeoDongHun/DrivePosition/raw/master/transform_model/img/lr_angle_calculate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682" y="1451032"/>
            <a:ext cx="77173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210800" y="5179914"/>
            <a:ext cx="5715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 ExtraBold" pitchFamily="34" charset="0"/>
                <a:cs typeface="나눔고딕 ExtraBold" pitchFamily="34" charset="0"/>
              </a:rPr>
              <a:t>초기 차량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&gt;</a:t>
            </a:r>
          </a:p>
          <a:p>
            <a:r>
              <a:rPr lang="en-US" altLang="ko-KR" sz="3200" b="1" kern="0" spc="-200" dirty="0" smtClean="0">
                <a:latin typeface="나눔고딕 ExtraBold" pitchFamily="34" charset="0"/>
                <a:cs typeface="나눔고딕 ExtraBold" pitchFamily="34" charset="0"/>
              </a:rPr>
              <a:t>p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 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= 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2 * </a:t>
            </a:r>
            <a:r>
              <a:rPr lang="en-US" altLang="ko-KR" sz="3200" kern="0" spc="-200" dirty="0" err="1" smtClean="0">
                <a:latin typeface="나눔고딕 ExtraBold" pitchFamily="34" charset="0"/>
                <a:cs typeface="나눔고딕 ExtraBold" pitchFamily="34" charset="0"/>
              </a:rPr>
              <a:t>lr_angle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 – </a:t>
            </a:r>
            <a:r>
              <a:rPr lang="en-US" altLang="ko-KR" sz="3200" kern="0" spc="-200" dirty="0" err="1" smtClean="0">
                <a:latin typeface="나눔고딕 ExtraBold" pitchFamily="34" charset="0"/>
                <a:cs typeface="나눔고딕 ExtraBold" pitchFamily="34" charset="0"/>
              </a:rPr>
              <a:t>arctan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(C / D)</a:t>
            </a:r>
          </a:p>
          <a:p>
            <a:endParaRPr lang="en-US" altLang="ko-KR" sz="3200" kern="0" spc="-200" dirty="0" smtClean="0">
              <a:latin typeface="나눔고딕 ExtraBold" pitchFamily="34" charset="0"/>
              <a:cs typeface="나눔고딕 ExtraBold" pitchFamily="34" charset="0"/>
            </a:endParaRPr>
          </a:p>
          <a:p>
            <a:endParaRPr lang="en-US" altLang="ko-KR" sz="3200" kern="0" spc="-200" dirty="0" smtClean="0">
              <a:latin typeface="나눔고딕 ExtraBold" pitchFamily="34" charset="0"/>
              <a:cs typeface="나눔고딕 ExtraBold" pitchFamily="34" charset="0"/>
            </a:endParaRPr>
          </a:p>
          <a:p>
            <a:endParaRPr lang="en-US" altLang="ko-KR" sz="3200" kern="0" spc="-200" dirty="0" smtClean="0">
              <a:latin typeface="나눔고딕 ExtraBold" pitchFamily="34" charset="0"/>
              <a:cs typeface="나눔고딕 ExtraBold" pitchFamily="34" charset="0"/>
            </a:endParaRPr>
          </a:p>
          <a:p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&lt;</a:t>
            </a:r>
            <a:r>
              <a:rPr lang="ko-KR" altLang="en-US" sz="3200" kern="0" spc="-200" dirty="0" smtClean="0">
                <a:latin typeface="나눔고딕 ExtraBold" pitchFamily="34" charset="0"/>
                <a:cs typeface="나눔고딕 ExtraBold" pitchFamily="34" charset="0"/>
              </a:rPr>
              <a:t>새로운 차량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&gt;</a:t>
            </a:r>
            <a:endParaRPr lang="en-US" altLang="ko-KR" sz="3200" kern="0" spc="-200" dirty="0">
              <a:latin typeface="나눔고딕 ExtraBold" pitchFamily="34" charset="0"/>
              <a:cs typeface="나눔고딕 ExtraBold" pitchFamily="34" charset="0"/>
            </a:endParaRPr>
          </a:p>
          <a:p>
            <a:r>
              <a:rPr lang="en-US" altLang="ko-KR" sz="3200" kern="0" spc="-200" dirty="0" err="1" smtClean="0">
                <a:latin typeface="나눔고딕 ExtraBold" pitchFamily="34" charset="0"/>
                <a:cs typeface="나눔고딕 ExtraBold" pitchFamily="34" charset="0"/>
              </a:rPr>
              <a:t>lr_angle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 = ( </a:t>
            </a:r>
            <a:r>
              <a:rPr lang="en-US" altLang="ko-KR" sz="3200" b="1" kern="0" spc="-200" dirty="0" smtClean="0">
                <a:latin typeface="나눔고딕 ExtraBold" pitchFamily="34" charset="0"/>
                <a:cs typeface="나눔고딕 ExtraBold" pitchFamily="34" charset="0"/>
              </a:rPr>
              <a:t>p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 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+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 </a:t>
            </a:r>
            <a:r>
              <a:rPr lang="en-US" altLang="ko-KR" sz="3200" kern="0" spc="-200" dirty="0" err="1">
                <a:latin typeface="나눔고딕 ExtraBold" pitchFamily="34" charset="0"/>
                <a:cs typeface="나눔고딕 ExtraBold" pitchFamily="34" charset="0"/>
              </a:rPr>
              <a:t>arctan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(C / D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) ) / 2</a:t>
            </a:r>
            <a:endParaRPr lang="en-US" altLang="ko-KR" sz="3200" kern="0" spc="-200" dirty="0">
              <a:latin typeface="나눔고딕 ExtraBold" pitchFamily="34" charset="0"/>
              <a:cs typeface="나눔고딕 ExtraBold" pitchFamily="34" charset="0"/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12267057" y="6603650"/>
            <a:ext cx="685800" cy="69195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65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471138" y="9715500"/>
            <a:ext cx="848306" cy="3621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16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0" y="1050707"/>
            <a:ext cx="10010220" cy="1273393"/>
            <a:chOff x="0" y="1073607"/>
            <a:chExt cx="10010220" cy="12733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0" y="1073607"/>
              <a:ext cx="10010220" cy="127339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85800" y="1284727"/>
            <a:ext cx="10201729" cy="12142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kern="0" spc="-200" dirty="0" smtClean="0">
                <a:solidFill>
                  <a:srgbClr val="FFFFFF"/>
                </a:solidFill>
                <a:latin typeface="나눔고딕 ExtraBold" pitchFamily="34" charset="0"/>
                <a:cs typeface="나눔고딕 ExtraBold" pitchFamily="34" charset="0"/>
              </a:rPr>
              <a:t>사이드 미러 상하각도 조절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046299" y="1825191"/>
            <a:ext cx="196003" cy="196003"/>
            <a:chOff x="7790476" y="1886237"/>
            <a:chExt cx="196003" cy="19600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90476" y="1886237"/>
              <a:ext cx="196003" cy="1960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457667" y="3042198"/>
            <a:ext cx="784813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Model 1.</a:t>
            </a:r>
          </a:p>
          <a:p>
            <a:r>
              <a:rPr lang="en-US" altLang="ko-KR" sz="3200" b="1" kern="0" spc="-200" dirty="0">
                <a:latin typeface="나눔고딕 ExtraBold" pitchFamily="34" charset="0"/>
                <a:cs typeface="나눔고딕 ExtraBold" pitchFamily="34" charset="0"/>
              </a:rPr>
              <a:t>q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 = </a:t>
            </a:r>
            <a:r>
              <a:rPr lang="ko-KR" altLang="en-US" sz="3200" kern="0" spc="-200" dirty="0">
                <a:latin typeface="나눔고딕 ExtraBold" pitchFamily="34" charset="0"/>
                <a:cs typeface="나눔고딕 ExtraBold" pitchFamily="34" charset="0"/>
              </a:rPr>
              <a:t>사용자가 </a:t>
            </a:r>
            <a:r>
              <a:rPr lang="ko-KR" altLang="en-US" sz="3200" kern="0" spc="-200" dirty="0" smtClean="0">
                <a:latin typeface="나눔고딕 ExtraBold" pitchFamily="34" charset="0"/>
                <a:cs typeface="나눔고딕 ExtraBold" pitchFamily="34" charset="0"/>
              </a:rPr>
              <a:t>사이드 미러 </a:t>
            </a:r>
            <a:r>
              <a:rPr lang="ko-KR" altLang="en-US" sz="3200" kern="0" spc="-200" dirty="0">
                <a:latin typeface="나눔고딕 ExtraBold" pitchFamily="34" charset="0"/>
                <a:cs typeface="나눔고딕 ExtraBold" pitchFamily="34" charset="0"/>
              </a:rPr>
              <a:t>중앙을 바라봤을 때 보이는 시야를 각도로 </a:t>
            </a:r>
            <a:r>
              <a:rPr lang="ko-KR" altLang="en-US" sz="3200" kern="0" spc="-200" dirty="0" smtClean="0">
                <a:latin typeface="나눔고딕 ExtraBold" pitchFamily="34" charset="0"/>
                <a:cs typeface="나눔고딕 ExtraBold" pitchFamily="34" charset="0"/>
              </a:rPr>
              <a:t>표현</a:t>
            </a:r>
            <a:endParaRPr lang="en-US" altLang="ko-KR" sz="3200" kern="0" spc="-200" dirty="0" smtClean="0">
              <a:latin typeface="나눔고딕 ExtraBold" pitchFamily="34" charset="0"/>
              <a:cs typeface="나눔고딕 ExtraBold" pitchFamily="34" charset="0"/>
            </a:endParaRPr>
          </a:p>
          <a:p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(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C</a:t>
            </a:r>
            <a:r>
              <a:rPr lang="ko-KR" altLang="en-US" sz="3200" kern="0" spc="-200" dirty="0">
                <a:latin typeface="나눔고딕 ExtraBold" pitchFamily="34" charset="0"/>
                <a:cs typeface="나눔고딕 ExtraBold" pitchFamily="34" charset="0"/>
              </a:rPr>
              <a:t>와 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E</a:t>
            </a:r>
            <a:r>
              <a:rPr lang="ko-KR" altLang="en-US" sz="3200" kern="0" spc="-200" dirty="0">
                <a:latin typeface="나눔고딕 ExtraBold" pitchFamily="34" charset="0"/>
                <a:cs typeface="나눔고딕 ExtraBold" pitchFamily="34" charset="0"/>
              </a:rPr>
              <a:t>를 이용하여 구함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.)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33110" y="5467875"/>
            <a:ext cx="9144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kern="0" spc="-200" dirty="0">
                <a:latin typeface="나눔고딕 ExtraBold" pitchFamily="34" charset="0"/>
                <a:cs typeface="나눔고딕 ExtraBold" pitchFamily="34" charset="0"/>
              </a:rPr>
              <a:t>C = </a:t>
            </a:r>
            <a:r>
              <a:rPr lang="ko-KR" altLang="en-US" sz="2400" kern="0" spc="-200" dirty="0" err="1">
                <a:latin typeface="나눔고딕 ExtraBold" pitchFamily="34" charset="0"/>
                <a:cs typeface="나눔고딕 ExtraBold" pitchFamily="34" charset="0"/>
              </a:rPr>
              <a:t>사이드미러</a:t>
            </a:r>
            <a:r>
              <a:rPr lang="ko-KR" altLang="en-US" sz="2400" kern="0" spc="-200" dirty="0">
                <a:latin typeface="나눔고딕 ExtraBold" pitchFamily="34" charset="0"/>
                <a:cs typeface="나눔고딕 ExtraBold" pitchFamily="34" charset="0"/>
              </a:rPr>
              <a:t> 중앙 </a:t>
            </a:r>
            <a:r>
              <a:rPr lang="en-US" altLang="ko-KR" sz="2400" kern="0" spc="-200" dirty="0">
                <a:latin typeface="나눔고딕 ExtraBold" pitchFamily="34" charset="0"/>
                <a:cs typeface="나눔고딕 ExtraBold" pitchFamily="34" charset="0"/>
              </a:rPr>
              <a:t>~ </a:t>
            </a:r>
            <a:endParaRPr lang="en-US" altLang="ko-KR" sz="2400" kern="0" spc="-200" dirty="0" smtClean="0">
              <a:latin typeface="나눔고딕 ExtraBold" pitchFamily="34" charset="0"/>
              <a:cs typeface="나눔고딕 ExtraBold" pitchFamily="34" charset="0"/>
            </a:endParaRPr>
          </a:p>
          <a:p>
            <a:r>
              <a:rPr lang="en-US" altLang="ko-KR" sz="2400" kern="0" spc="-200" dirty="0" smtClean="0">
                <a:latin typeface="나눔고딕 ExtraBold" pitchFamily="34" charset="0"/>
                <a:cs typeface="나눔고딕 ExtraBold" pitchFamily="34" charset="0"/>
              </a:rPr>
              <a:t>	</a:t>
            </a:r>
            <a:r>
              <a:rPr lang="ko-KR" altLang="en-US" sz="2400" kern="0" spc="-200" dirty="0" err="1" smtClean="0">
                <a:latin typeface="나눔고딕 ExtraBold" pitchFamily="34" charset="0"/>
                <a:cs typeface="나눔고딕 ExtraBold" pitchFamily="34" charset="0"/>
              </a:rPr>
              <a:t>시트설정</a:t>
            </a:r>
            <a:r>
              <a:rPr lang="ko-KR" altLang="en-US" sz="2400" kern="0" spc="-200" dirty="0" smtClean="0">
                <a:latin typeface="나눔고딕 ExtraBold" pitchFamily="34" charset="0"/>
                <a:cs typeface="나눔고딕 ExtraBold" pitchFamily="34" charset="0"/>
              </a:rPr>
              <a:t> 후 </a:t>
            </a:r>
            <a:r>
              <a:rPr lang="ko-KR" altLang="en-US" sz="2400" kern="0" spc="-200" dirty="0">
                <a:latin typeface="나눔고딕 ExtraBold" pitchFamily="34" charset="0"/>
                <a:cs typeface="나눔고딕 ExtraBold" pitchFamily="34" charset="0"/>
              </a:rPr>
              <a:t>사용자의 </a:t>
            </a:r>
            <a:r>
              <a:rPr lang="ko-KR" altLang="en-US" sz="2400" kern="0" spc="-200" dirty="0" err="1">
                <a:latin typeface="나눔고딕 ExtraBold" pitchFamily="34" charset="0"/>
                <a:cs typeface="나눔고딕 ExtraBold" pitchFamily="34" charset="0"/>
              </a:rPr>
              <a:t>눈위치</a:t>
            </a:r>
            <a:r>
              <a:rPr lang="ko-KR" altLang="en-US" sz="2400" kern="0" spc="-200" dirty="0">
                <a:latin typeface="나눔고딕 ExtraBold" pitchFamily="34" charset="0"/>
                <a:cs typeface="나눔고딕 ExtraBold" pitchFamily="34" charset="0"/>
              </a:rPr>
              <a:t> </a:t>
            </a:r>
            <a:r>
              <a:rPr lang="en-US" altLang="ko-KR" sz="2400" kern="0" spc="-200" dirty="0">
                <a:latin typeface="나눔고딕 ExtraBold" pitchFamily="34" charset="0"/>
                <a:cs typeface="나눔고딕 ExtraBold" pitchFamily="34" charset="0"/>
              </a:rPr>
              <a:t>(</a:t>
            </a:r>
            <a:r>
              <a:rPr lang="ko-KR" altLang="en-US" sz="2400" kern="0" spc="-200" dirty="0">
                <a:latin typeface="나눔고딕 ExtraBold" pitchFamily="34" charset="0"/>
                <a:cs typeface="나눔고딕 ExtraBold" pitchFamily="34" charset="0"/>
              </a:rPr>
              <a:t>차량 옆면과 수평이 되는 거리</a:t>
            </a:r>
            <a:r>
              <a:rPr lang="en-US" altLang="ko-KR" sz="2400" kern="0" spc="-200" dirty="0">
                <a:latin typeface="나눔고딕 ExtraBold" pitchFamily="34" charset="0"/>
                <a:cs typeface="나눔고딕 ExtraBold" pitchFamily="34" charset="0"/>
              </a:rPr>
              <a:t>)</a:t>
            </a:r>
          </a:p>
          <a:p>
            <a:r>
              <a:rPr lang="en-US" altLang="ko-KR" sz="2400" kern="0" spc="-200" dirty="0">
                <a:latin typeface="나눔고딕 ExtraBold" pitchFamily="34" charset="0"/>
                <a:cs typeface="나눔고딕 ExtraBold" pitchFamily="34" charset="0"/>
              </a:rPr>
              <a:t>E = </a:t>
            </a:r>
            <a:r>
              <a:rPr lang="ko-KR" altLang="en-US" sz="2400" kern="0" spc="-200" dirty="0" err="1">
                <a:latin typeface="나눔고딕 ExtraBold" pitchFamily="34" charset="0"/>
                <a:cs typeface="나눔고딕 ExtraBold" pitchFamily="34" charset="0"/>
              </a:rPr>
              <a:t>사이드미러</a:t>
            </a:r>
            <a:r>
              <a:rPr lang="ko-KR" altLang="en-US" sz="2400" kern="0" spc="-200" dirty="0">
                <a:latin typeface="나눔고딕 ExtraBold" pitchFamily="34" charset="0"/>
                <a:cs typeface="나눔고딕 ExtraBold" pitchFamily="34" charset="0"/>
              </a:rPr>
              <a:t> 중앙 </a:t>
            </a:r>
            <a:r>
              <a:rPr lang="en-US" altLang="ko-KR" sz="2400" kern="0" spc="-200" dirty="0">
                <a:latin typeface="나눔고딕 ExtraBold" pitchFamily="34" charset="0"/>
                <a:cs typeface="나눔고딕 ExtraBold" pitchFamily="34" charset="0"/>
              </a:rPr>
              <a:t>~ </a:t>
            </a:r>
            <a:r>
              <a:rPr lang="ko-KR" altLang="en-US" sz="2400" kern="0" spc="-200" dirty="0">
                <a:latin typeface="나눔고딕 ExtraBold" pitchFamily="34" charset="0"/>
                <a:cs typeface="나눔고딕 ExtraBold" pitchFamily="34" charset="0"/>
              </a:rPr>
              <a:t>사용자의 눈높이 </a:t>
            </a:r>
            <a:endParaRPr lang="en-US" altLang="ko-KR" sz="2400" kern="0" spc="-200" dirty="0" smtClean="0">
              <a:latin typeface="나눔고딕 ExtraBold" pitchFamily="34" charset="0"/>
              <a:cs typeface="나눔고딕 ExtraBold" pitchFamily="34" charset="0"/>
            </a:endParaRPr>
          </a:p>
          <a:p>
            <a:r>
              <a:rPr lang="en-US" altLang="ko-KR" sz="2400" kern="0" spc="-200" dirty="0" smtClean="0">
                <a:latin typeface="나눔고딕 ExtraBold" pitchFamily="34" charset="0"/>
                <a:cs typeface="나눔고딕 ExtraBold" pitchFamily="34" charset="0"/>
              </a:rPr>
              <a:t>((</a:t>
            </a:r>
            <a:r>
              <a:rPr lang="ko-KR" altLang="en-US" sz="2400" kern="0" spc="-200" dirty="0">
                <a:latin typeface="나눔고딕 ExtraBold" pitchFamily="34" charset="0"/>
                <a:cs typeface="나눔고딕 ExtraBold" pitchFamily="34" charset="0"/>
              </a:rPr>
              <a:t>바닥 </a:t>
            </a:r>
            <a:r>
              <a:rPr lang="en-US" altLang="ko-KR" sz="2400" kern="0" spc="-200" dirty="0">
                <a:latin typeface="나눔고딕 ExtraBold" pitchFamily="34" charset="0"/>
                <a:cs typeface="나눔고딕 ExtraBold" pitchFamily="34" charset="0"/>
              </a:rPr>
              <a:t>~ </a:t>
            </a:r>
            <a:r>
              <a:rPr lang="ko-KR" altLang="en-US" sz="2400" kern="0" spc="-200" dirty="0">
                <a:latin typeface="나눔고딕 ExtraBold" pitchFamily="34" charset="0"/>
                <a:cs typeface="나눔고딕 ExtraBold" pitchFamily="34" charset="0"/>
              </a:rPr>
              <a:t>조정된시트의 높이</a:t>
            </a:r>
            <a:r>
              <a:rPr lang="en-US" altLang="ko-KR" sz="2400" kern="0" spc="-200" dirty="0">
                <a:latin typeface="나눔고딕 ExtraBold" pitchFamily="34" charset="0"/>
                <a:cs typeface="나눔고딕 ExtraBold" pitchFamily="34" charset="0"/>
              </a:rPr>
              <a:t>) + (</a:t>
            </a:r>
            <a:r>
              <a:rPr lang="ko-KR" altLang="en-US" sz="2400" kern="0" spc="-200" dirty="0">
                <a:latin typeface="나눔고딕 ExtraBold" pitchFamily="34" charset="0"/>
                <a:cs typeface="나눔고딕 ExtraBold" pitchFamily="34" charset="0"/>
              </a:rPr>
              <a:t>사람의 엉덩이 </a:t>
            </a:r>
            <a:r>
              <a:rPr lang="en-US" altLang="ko-KR" sz="2400" kern="0" spc="-200" dirty="0">
                <a:latin typeface="나눔고딕 ExtraBold" pitchFamily="34" charset="0"/>
                <a:cs typeface="나눔고딕 ExtraBold" pitchFamily="34" charset="0"/>
              </a:rPr>
              <a:t>~ </a:t>
            </a:r>
            <a:r>
              <a:rPr lang="ko-KR" altLang="en-US" sz="2400" kern="0" spc="-200" dirty="0" err="1">
                <a:latin typeface="나눔고딕 ExtraBold" pitchFamily="34" charset="0"/>
                <a:cs typeface="나눔고딕 ExtraBold" pitchFamily="34" charset="0"/>
              </a:rPr>
              <a:t>눈위치</a:t>
            </a:r>
            <a:r>
              <a:rPr lang="en-US" altLang="ko-KR" sz="2400" kern="0" spc="-200" dirty="0">
                <a:latin typeface="나눔고딕 ExtraBold" pitchFamily="34" charset="0"/>
                <a:cs typeface="나눔고딕 ExtraBold" pitchFamily="34" charset="0"/>
              </a:rPr>
              <a:t>) - (</a:t>
            </a:r>
            <a:r>
              <a:rPr lang="ko-KR" altLang="en-US" sz="2400" kern="0" spc="-200" dirty="0">
                <a:latin typeface="나눔고딕 ExtraBold" pitchFamily="34" charset="0"/>
                <a:cs typeface="나눔고딕 ExtraBold" pitchFamily="34" charset="0"/>
              </a:rPr>
              <a:t>바닥 </a:t>
            </a:r>
            <a:r>
              <a:rPr lang="en-US" altLang="ko-KR" sz="2400" kern="0" spc="-200" dirty="0">
                <a:latin typeface="나눔고딕 ExtraBold" pitchFamily="34" charset="0"/>
                <a:cs typeface="나눔고딕 ExtraBold" pitchFamily="34" charset="0"/>
              </a:rPr>
              <a:t>~ </a:t>
            </a:r>
            <a:r>
              <a:rPr lang="ko-KR" altLang="en-US" sz="2400" kern="0" spc="-200" dirty="0">
                <a:latin typeface="나눔고딕 ExtraBold" pitchFamily="34" charset="0"/>
                <a:cs typeface="나눔고딕 ExtraBold" pitchFamily="34" charset="0"/>
              </a:rPr>
              <a:t>미러</a:t>
            </a:r>
            <a:r>
              <a:rPr lang="en-US" altLang="ko-KR" sz="2400" kern="0" spc="-200" dirty="0" smtClean="0">
                <a:latin typeface="나눔고딕 ExtraBold" pitchFamily="34" charset="0"/>
                <a:cs typeface="나눔고딕 ExtraBold" pitchFamily="34" charset="0"/>
              </a:rPr>
              <a:t>)</a:t>
            </a:r>
            <a:endParaRPr lang="en-US" altLang="ko-KR" sz="2400" kern="0" spc="-200" dirty="0">
              <a:latin typeface="나눔고딕 ExtraBold" pitchFamily="34" charset="0"/>
              <a:cs typeface="나눔고딕 ExtraBold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667" y="7695050"/>
            <a:ext cx="929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ko-KR" sz="3200" kern="0" spc="-200" dirty="0">
                <a:latin typeface="나눔고딕 ExtraBold" pitchFamily="34" charset="0"/>
                <a:cs typeface="나눔고딕 ExtraBold" pitchFamily="34" charset="0"/>
              </a:rPr>
              <a:t>C = c + a_u</a:t>
            </a:r>
          </a:p>
          <a:p>
            <a:r>
              <a:rPr lang="pl-PL" altLang="ko-KR" sz="3200" kern="0" spc="-200" dirty="0">
                <a:latin typeface="나눔고딕 ExtraBold" pitchFamily="34" charset="0"/>
                <a:cs typeface="나눔고딕 ExtraBold" pitchFamily="34" charset="0"/>
              </a:rPr>
              <a:t>E = b_u + b_d + hip_to_eye - f</a:t>
            </a:r>
          </a:p>
          <a:p>
            <a:r>
              <a:rPr lang="pl-PL" altLang="ko-KR" sz="3200" kern="0" spc="-200" dirty="0">
                <a:latin typeface="나눔고딕 ExtraBold" pitchFamily="34" charset="0"/>
                <a:cs typeface="나눔고딕 ExtraBold" pitchFamily="34" charset="0"/>
              </a:rPr>
              <a:t>j = arctan(C / E)</a:t>
            </a:r>
          </a:p>
        </p:txBody>
      </p:sp>
      <p:pic>
        <p:nvPicPr>
          <p:cNvPr id="3078" name="Picture 6" descr="https://github.com/YeoDongHun/DrivePosition/raw/master/transform_model/img/ud_angle_calculate_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4381500"/>
            <a:ext cx="9149699" cy="488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953907" y="9660762"/>
            <a:ext cx="430600" cy="28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 smtClean="0">
                <a:solidFill>
                  <a:srgbClr val="000000"/>
                </a:solidFill>
                <a:latin typeface="Noto Sans CJK KR DemiLight" pitchFamily="34" charset="0"/>
              </a:rPr>
              <a:t>17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10210800" y="5179914"/>
            <a:ext cx="5715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&lt;</a:t>
            </a:r>
            <a:r>
              <a:rPr lang="ko-KR" altLang="en-US" sz="3200" kern="0" spc="-200" dirty="0">
                <a:latin typeface="나눔고딕 ExtraBold" pitchFamily="34" charset="0"/>
                <a:cs typeface="나눔고딕 ExtraBold" pitchFamily="34" charset="0"/>
              </a:rPr>
              <a:t>초기 차량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&gt;</a:t>
            </a:r>
          </a:p>
          <a:p>
            <a:r>
              <a:rPr lang="en-US" altLang="ko-KR" sz="3200" b="1" kern="0" spc="-200" dirty="0">
                <a:latin typeface="나눔고딕 ExtraBold" pitchFamily="34" charset="0"/>
                <a:cs typeface="나눔고딕 ExtraBold" pitchFamily="34" charset="0"/>
              </a:rPr>
              <a:t>q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 = 2 * </a:t>
            </a:r>
            <a:r>
              <a:rPr lang="en-US" altLang="ko-KR" sz="3200" kern="0" spc="-200" dirty="0" err="1" smtClean="0">
                <a:latin typeface="나눔고딕 ExtraBold" pitchFamily="34" charset="0"/>
                <a:cs typeface="나눔고딕 ExtraBold" pitchFamily="34" charset="0"/>
              </a:rPr>
              <a:t>ud_angle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 + </a:t>
            </a:r>
            <a:r>
              <a:rPr lang="pl-PL" altLang="ko-KR" sz="3200" kern="0" spc="-200" dirty="0">
                <a:latin typeface="나눔고딕 ExtraBold" pitchFamily="34" charset="0"/>
                <a:cs typeface="나눔고딕 ExtraBold" pitchFamily="34" charset="0"/>
              </a:rPr>
              <a:t>arctan(C / E</a:t>
            </a:r>
            <a:r>
              <a:rPr lang="pl-PL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)</a:t>
            </a:r>
            <a:endParaRPr lang="en-US" altLang="ko-KR" sz="3200" kern="0" spc="-200" dirty="0" smtClean="0">
              <a:latin typeface="나눔고딕 ExtraBold" pitchFamily="34" charset="0"/>
              <a:cs typeface="나눔고딕 ExtraBold" pitchFamily="34" charset="0"/>
            </a:endParaRPr>
          </a:p>
          <a:p>
            <a:endParaRPr lang="en-US" altLang="ko-KR" sz="3200" kern="0" spc="-200" dirty="0" smtClean="0">
              <a:latin typeface="나눔고딕 ExtraBold" pitchFamily="34" charset="0"/>
              <a:cs typeface="나눔고딕 ExtraBold" pitchFamily="34" charset="0"/>
            </a:endParaRPr>
          </a:p>
          <a:p>
            <a:endParaRPr lang="en-US" altLang="ko-KR" sz="3200" kern="0" spc="-200" dirty="0" smtClean="0">
              <a:latin typeface="나눔고딕 ExtraBold" pitchFamily="34" charset="0"/>
              <a:cs typeface="나눔고딕 ExtraBold" pitchFamily="34" charset="0"/>
            </a:endParaRPr>
          </a:p>
          <a:p>
            <a:endParaRPr lang="en-US" altLang="ko-KR" sz="3200" kern="0" spc="-200" dirty="0" smtClean="0">
              <a:latin typeface="나눔고딕 ExtraBold" pitchFamily="34" charset="0"/>
              <a:cs typeface="나눔고딕 ExtraBold" pitchFamily="34" charset="0"/>
            </a:endParaRPr>
          </a:p>
          <a:p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&lt;</a:t>
            </a:r>
            <a:r>
              <a:rPr lang="ko-KR" altLang="en-US" sz="3200" kern="0" spc="-200" dirty="0" smtClean="0">
                <a:latin typeface="나눔고딕 ExtraBold" pitchFamily="34" charset="0"/>
                <a:cs typeface="나눔고딕 ExtraBold" pitchFamily="34" charset="0"/>
              </a:rPr>
              <a:t>새로운 차량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&gt;</a:t>
            </a:r>
            <a:endParaRPr lang="en-US" altLang="ko-KR" sz="3200" kern="0" spc="-200" dirty="0">
              <a:latin typeface="나눔고딕 ExtraBold" pitchFamily="34" charset="0"/>
              <a:cs typeface="나눔고딕 ExtraBold" pitchFamily="34" charset="0"/>
            </a:endParaRPr>
          </a:p>
          <a:p>
            <a:r>
              <a:rPr lang="en-US" altLang="ko-KR" sz="3200" kern="0" spc="-200" dirty="0" err="1" smtClean="0">
                <a:latin typeface="나눔고딕 ExtraBold" pitchFamily="34" charset="0"/>
                <a:cs typeface="나눔고딕 ExtraBold" pitchFamily="34" charset="0"/>
              </a:rPr>
              <a:t>ud_angle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 = ( </a:t>
            </a:r>
            <a:r>
              <a:rPr lang="en-US" altLang="ko-KR" sz="3200" b="1" kern="0" spc="-200" dirty="0" smtClean="0">
                <a:latin typeface="나눔고딕 ExtraBold" pitchFamily="34" charset="0"/>
                <a:cs typeface="나눔고딕 ExtraBold" pitchFamily="34" charset="0"/>
              </a:rPr>
              <a:t>q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 - </a:t>
            </a:r>
            <a:r>
              <a:rPr lang="en-US" altLang="ko-KR" sz="3200" kern="0" spc="-200" dirty="0" err="1">
                <a:latin typeface="나눔고딕 ExtraBold" pitchFamily="34" charset="0"/>
                <a:cs typeface="나눔고딕 ExtraBold" pitchFamily="34" charset="0"/>
              </a:rPr>
              <a:t>arctan</a:t>
            </a:r>
            <a:r>
              <a:rPr lang="en-US" altLang="ko-KR" sz="3200" kern="0" spc="-200" dirty="0">
                <a:latin typeface="나눔고딕 ExtraBold" pitchFamily="34" charset="0"/>
                <a:cs typeface="나눔고딕 ExtraBold" pitchFamily="34" charset="0"/>
              </a:rPr>
              <a:t>(C / </a:t>
            </a:r>
            <a:r>
              <a:rPr lang="en-US" altLang="ko-KR" sz="3200" kern="0" spc="-200" dirty="0" smtClean="0">
                <a:latin typeface="나눔고딕 ExtraBold" pitchFamily="34" charset="0"/>
                <a:cs typeface="나눔고딕 ExtraBold" pitchFamily="34" charset="0"/>
              </a:rPr>
              <a:t>E) ) / 2</a:t>
            </a:r>
            <a:endParaRPr lang="en-US" altLang="ko-KR" sz="3200" kern="0" spc="-200" dirty="0">
              <a:latin typeface="나눔고딕 ExtraBold" pitchFamily="34" charset="0"/>
              <a:cs typeface="나눔고딕 ExtraBold" pitchFamily="34" charset="0"/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12573000" y="6603650"/>
            <a:ext cx="685800" cy="69195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6" descr="https://github.com/YeoDongHun/DrivePosition/raw/master/transform_model/img/ud_angle_calculate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9" y="2973346"/>
            <a:ext cx="9146161" cy="488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github.com/YeoDongHun/DrivePosition/raw/master/transform_model/img/ud_angle_calculate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02" y="2609184"/>
            <a:ext cx="9146161" cy="560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github.com/YeoDongHun/DrivePosition/raw/master/transform_model/img/ud_angle_calculate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1714500"/>
            <a:ext cx="6553200" cy="293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3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89324" y="1260019"/>
            <a:ext cx="10993739" cy="142206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800" kern="0" spc="-200" dirty="0" smtClean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SIMULATION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486400" y="1873048"/>
            <a:ext cx="196003" cy="196003"/>
            <a:chOff x="5675782" y="1991278"/>
            <a:chExt cx="196003" cy="19600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5782" y="1991278"/>
              <a:ext cx="196003" cy="1960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000895" y="9660762"/>
            <a:ext cx="848306" cy="3621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18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568189" y="2933333"/>
            <a:ext cx="14856858" cy="6171429"/>
            <a:chOff x="1568189" y="2933333"/>
            <a:chExt cx="14856858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8189" y="2933333"/>
              <a:ext cx="14856858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2811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51229" y="761107"/>
            <a:ext cx="12087443" cy="210408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200" dirty="0" smtClean="0">
                <a:solidFill>
                  <a:srgbClr val="FFFFFF"/>
                </a:solidFill>
                <a:latin typeface="Open Sans ExtraBold" pitchFamily="34" charset="0"/>
                <a:cs typeface="Open Sans ExtraBold" pitchFamily="34" charset="0"/>
              </a:rPr>
              <a:t>THANK YOU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190889" y="1851895"/>
            <a:ext cx="233992" cy="233992"/>
            <a:chOff x="8190889" y="1851895"/>
            <a:chExt cx="233992" cy="23399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0889" y="1851895"/>
              <a:ext cx="233992" cy="2339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10592" y="8048687"/>
            <a:ext cx="2275122" cy="2275122"/>
            <a:chOff x="16010592" y="8048687"/>
            <a:chExt cx="2275122" cy="22751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10592" y="8048687"/>
              <a:ext cx="2275122" cy="227512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362597" y="9660762"/>
            <a:ext cx="1273853" cy="3621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02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89324" y="1250495"/>
            <a:ext cx="7862026" cy="142249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800" kern="0" spc="-200" dirty="0" smtClean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CONTENTS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68507" y="3907148"/>
            <a:ext cx="3723584" cy="571351"/>
            <a:chOff x="1168507" y="3907148"/>
            <a:chExt cx="3723584" cy="57135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507" y="3907148"/>
              <a:ext cx="3723584" cy="57135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554448" y="3980867"/>
            <a:ext cx="1337592" cy="5262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100" dirty="0" smtClean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1주차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33931" y="6721178"/>
            <a:ext cx="3592735" cy="2023615"/>
            <a:chOff x="1233931" y="6721178"/>
            <a:chExt cx="3592735" cy="20236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3931" y="6721178"/>
              <a:ext cx="3592735" cy="202361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250086" y="4838105"/>
            <a:ext cx="3994685" cy="15906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차량용 어플리케이션 아이디어 도출</a:t>
            </a:r>
          </a:p>
          <a:p>
            <a:pPr algn="just"/>
            <a:r>
              <a:rPr lang="en-US" sz="20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아이디어 종합 및 추리기</a:t>
            </a:r>
          </a:p>
          <a:p>
            <a:pPr algn="just"/>
            <a:r>
              <a:rPr lang="en-US" sz="20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제안서 작성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5244771" y="3907148"/>
            <a:ext cx="3723584" cy="571351"/>
            <a:chOff x="5244771" y="3907148"/>
            <a:chExt cx="3723584" cy="57135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4771" y="3907148"/>
              <a:ext cx="3723584" cy="57135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698600" y="3980867"/>
            <a:ext cx="1026952" cy="5262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100" dirty="0" smtClean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2주차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5310195" y="6721178"/>
            <a:ext cx="3592735" cy="2023615"/>
            <a:chOff x="5310195" y="6721178"/>
            <a:chExt cx="3592735" cy="202361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10195" y="6721178"/>
              <a:ext cx="3592735" cy="202361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21035" y="3907148"/>
            <a:ext cx="3723584" cy="571351"/>
            <a:chOff x="9321035" y="3907148"/>
            <a:chExt cx="3723584" cy="57135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21035" y="3907148"/>
              <a:ext cx="3723584" cy="5713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386460" y="6721178"/>
            <a:ext cx="3592735" cy="2023615"/>
            <a:chOff x="9386460" y="6721178"/>
            <a:chExt cx="3592735" cy="202361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86460" y="6721178"/>
              <a:ext cx="3592735" cy="202361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9684000" y="3990200"/>
            <a:ext cx="1026952" cy="5262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100" dirty="0" smtClean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3주차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3397300" y="3907148"/>
            <a:ext cx="3723584" cy="571351"/>
            <a:chOff x="13397300" y="3907148"/>
            <a:chExt cx="3723584" cy="57135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97300" y="3907148"/>
              <a:ext cx="3723584" cy="57135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462724" y="6721178"/>
            <a:ext cx="3592735" cy="2023615"/>
            <a:chOff x="13462724" y="6721178"/>
            <a:chExt cx="3592735" cy="202361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62724" y="6721178"/>
              <a:ext cx="3592735" cy="2023615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3653143" y="3990200"/>
            <a:ext cx="1026952" cy="5262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100" dirty="0" smtClean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4주차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5074519" y="1863742"/>
            <a:ext cx="196003" cy="196003"/>
            <a:chOff x="4892091" y="2002825"/>
            <a:chExt cx="196003" cy="19600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92091" y="2002825"/>
              <a:ext cx="196003" cy="19600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819599" y="910151"/>
            <a:ext cx="11466116" cy="1458596"/>
            <a:chOff x="6819599" y="910151"/>
            <a:chExt cx="11466116" cy="145859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19599" y="910151"/>
              <a:ext cx="11466116" cy="1458596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7892132" y="1208937"/>
            <a:ext cx="11426591" cy="11428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kern="0" spc="-200" dirty="0" smtClean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4주간의 프로젝트 진행과정</a:t>
            </a:r>
            <a:endParaRPr lang="en-US" dirty="0"/>
          </a:p>
        </p:txBody>
      </p:sp>
      <p:sp>
        <p:nvSpPr>
          <p:cNvPr id="43" name="Object 43"/>
          <p:cNvSpPr txBox="1"/>
          <p:nvPr/>
        </p:nvSpPr>
        <p:spPr>
          <a:xfrm>
            <a:off x="5376181" y="4796705"/>
            <a:ext cx="2929619" cy="15906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개발환경 선정 및 구축</a:t>
            </a:r>
          </a:p>
          <a:p>
            <a:pPr algn="just"/>
            <a:r>
              <a:rPr lang="en-US" sz="20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R &amp; R 정하기</a:t>
            </a:r>
          </a:p>
          <a:p>
            <a:pPr algn="just"/>
            <a:r>
              <a:rPr lang="en-US" sz="20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수학적 모델 제시</a:t>
            </a:r>
            <a:endParaRPr lang="en-US" dirty="0"/>
          </a:p>
        </p:txBody>
      </p:sp>
      <p:sp>
        <p:nvSpPr>
          <p:cNvPr id="44" name="Object 44"/>
          <p:cNvSpPr txBox="1"/>
          <p:nvPr/>
        </p:nvSpPr>
        <p:spPr>
          <a:xfrm>
            <a:off x="9487267" y="4754114"/>
            <a:ext cx="3491928" cy="15906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알고리즘 개발</a:t>
            </a:r>
          </a:p>
          <a:p>
            <a:pPr algn="just"/>
            <a:r>
              <a:rPr lang="en-US" sz="20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실측 data 수집</a:t>
            </a:r>
          </a:p>
          <a:p>
            <a:pPr algn="just"/>
            <a:r>
              <a:rPr lang="en-US" sz="2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Vpython 시뮬레이션 구현</a:t>
            </a:r>
            <a:endParaRPr lang="en-US" dirty="0"/>
          </a:p>
        </p:txBody>
      </p:sp>
      <p:sp>
        <p:nvSpPr>
          <p:cNvPr id="45" name="Object 45"/>
          <p:cNvSpPr txBox="1"/>
          <p:nvPr/>
        </p:nvSpPr>
        <p:spPr>
          <a:xfrm>
            <a:off x="13631333" y="4796705"/>
            <a:ext cx="3489551" cy="10668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서버를 이용한 통신 App 제작</a:t>
            </a:r>
          </a:p>
          <a:p>
            <a:pPr algn="just"/>
            <a:r>
              <a:rPr lang="en-US" sz="20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프로젝트 테스트 및 결과 도출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530737" y="9660762"/>
            <a:ext cx="1161764" cy="3621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03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051657" y="1044343"/>
            <a:ext cx="12853444" cy="13597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800" kern="0" spc="-200" dirty="0" smtClean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IDEA 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928197" y="1632345"/>
            <a:ext cx="196003" cy="196003"/>
            <a:chOff x="2900101" y="1713261"/>
            <a:chExt cx="196003" cy="19600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0101" y="1713261"/>
              <a:ext cx="196003" cy="19600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89324" y="2402610"/>
            <a:ext cx="10580527" cy="108321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주변 도움 서비스</a:t>
            </a:r>
          </a:p>
          <a:p>
            <a:pPr algn="just"/>
            <a:r>
              <a:rPr lang="en-US" sz="26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사이드미러, 시트 사용자 자동 세팅</a:t>
            </a:r>
          </a:p>
          <a:p>
            <a:pPr algn="just"/>
            <a:r>
              <a:rPr lang="en-US" sz="26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EDR 사고기록장치 클라우드 데이터베이스와 연동</a:t>
            </a:r>
          </a:p>
          <a:p>
            <a:pPr algn="just"/>
            <a:r>
              <a:rPr lang="en-US" sz="26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노래방</a:t>
            </a:r>
          </a:p>
          <a:p>
            <a:pPr algn="just"/>
            <a:r>
              <a:rPr lang="en-US" sz="26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A필러 사각지대 시각화</a:t>
            </a:r>
          </a:p>
          <a:p>
            <a:pPr algn="just"/>
            <a:r>
              <a:rPr lang="en-US" sz="26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차량 썬팅강도 조절</a:t>
            </a:r>
          </a:p>
          <a:p>
            <a:pPr algn="just"/>
            <a:r>
              <a:rPr lang="en-US" sz="26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차박용 시트 침대화</a:t>
            </a:r>
          </a:p>
          <a:p>
            <a:pPr algn="just"/>
            <a:r>
              <a:rPr lang="en-US" sz="26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전기차 VESS음량, 클락션 음량 조절</a:t>
            </a:r>
          </a:p>
          <a:p>
            <a:pPr algn="just"/>
            <a:r>
              <a:rPr lang="en-US" sz="26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차량 색 조절</a:t>
            </a:r>
          </a:p>
          <a:p>
            <a:pPr algn="just"/>
            <a:r>
              <a:rPr lang="en-US" sz="26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빔프로젝터 영화관 </a:t>
            </a:r>
          </a:p>
          <a:p>
            <a:pPr algn="just"/>
            <a:r>
              <a:rPr lang="en-US" sz="26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윈드실드 성에제거 시스템</a:t>
            </a:r>
          </a:p>
          <a:p>
            <a:pPr algn="just"/>
            <a:r>
              <a:rPr lang="en-US" sz="26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에어컨 필터 교체시기 알림</a:t>
            </a:r>
          </a:p>
          <a:p>
            <a:pPr algn="just"/>
            <a:r>
              <a:rPr lang="en-US" sz="26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터널 순환모드 자동제어</a:t>
            </a:r>
          </a:p>
          <a:p>
            <a:pPr algn="just"/>
            <a:r>
              <a:rPr lang="en-US" sz="26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노면소음 노이즈 캔슬링 기능</a:t>
            </a:r>
          </a:p>
          <a:p>
            <a:pPr algn="just"/>
            <a:r>
              <a:rPr lang="en-US" sz="26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물체추적 헤드라이트 고라니 추적시스템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095000" y="4644156"/>
            <a:ext cx="1259697" cy="1300285"/>
            <a:chOff x="7095000" y="4644156"/>
            <a:chExt cx="1259697" cy="13002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5000" y="4644156"/>
              <a:ext cx="1259697" cy="130028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935062" y="3500993"/>
            <a:ext cx="8868766" cy="321073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1. 주변 도움 서비스</a:t>
            </a:r>
          </a:p>
          <a:p>
            <a:pPr algn="just"/>
            <a:r>
              <a:rPr lang="en-US" sz="30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2. 사이드미러, 시트 사용자 자동 세팅</a:t>
            </a:r>
          </a:p>
          <a:p>
            <a:pPr algn="just"/>
            <a:r>
              <a:rPr lang="en-US" sz="30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3. EDR 사고기록장치 클라우드 데이터베이스와 연동</a:t>
            </a:r>
          </a:p>
          <a:p>
            <a:pPr algn="just"/>
            <a:r>
              <a:rPr lang="en-US" sz="30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4. 노래방</a:t>
            </a:r>
          </a:p>
          <a:p>
            <a:pPr algn="just"/>
            <a:r>
              <a:rPr lang="en-US" sz="30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5. 차량 썬팅강도 조절</a:t>
            </a:r>
          </a:p>
          <a:p>
            <a:pPr algn="just"/>
            <a:r>
              <a:rPr lang="en-US" sz="30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6. 전기차 VESS음량, 클락션 음량 조절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261401" y="4076701"/>
            <a:ext cx="435799" cy="286886"/>
            <a:chOff x="14604131" y="4134830"/>
            <a:chExt cx="435799" cy="39597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04131" y="4134830"/>
              <a:ext cx="435799" cy="3959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261401" y="3904682"/>
            <a:ext cx="435799" cy="458904"/>
            <a:chOff x="14604131" y="3905378"/>
            <a:chExt cx="435799" cy="45890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04131" y="3905378"/>
              <a:ext cx="435799" cy="45890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042453" y="9660762"/>
            <a:ext cx="848306" cy="3621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051657" y="1044343"/>
            <a:ext cx="12853444" cy="279349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800" kern="0" spc="-200" dirty="0" smtClean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DEVELOPMENT</a:t>
            </a:r>
          </a:p>
          <a:p>
            <a:pPr algn="just"/>
            <a:r>
              <a:rPr lang="en-US" sz="5800" kern="0" spc="-200" dirty="0" smtClean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ENVIRONMENT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329349" y="2519276"/>
            <a:ext cx="196003" cy="196003"/>
            <a:chOff x="6449226" y="2710667"/>
            <a:chExt cx="196003" cy="19600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9226" y="2710667"/>
              <a:ext cx="196003" cy="19600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51657" y="6998755"/>
            <a:ext cx="11597543" cy="22426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Android Studio  :  안드로이드용 애플리케이션 개발</a:t>
            </a:r>
          </a:p>
          <a:p>
            <a:pPr algn="just"/>
            <a:r>
              <a:rPr lang="en-US" sz="23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SQLite              :  사용자의 세팅 정보저장을 위한 DB</a:t>
            </a:r>
          </a:p>
          <a:p>
            <a:pPr algn="just"/>
            <a:r>
              <a:rPr lang="en-US" sz="23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Raspber ry PI    :  소형화된 구동장치(사이드미러, 시트) 제어</a:t>
            </a:r>
          </a:p>
          <a:p>
            <a:pPr algn="just"/>
            <a:endParaRPr lang="en-US" sz="2300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93216" y="3855411"/>
            <a:ext cx="1252592" cy="2524115"/>
            <a:chOff x="1093216" y="3855411"/>
            <a:chExt cx="1252592" cy="25241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3216" y="3855411"/>
              <a:ext cx="1252592" cy="25241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13009" y="4621066"/>
            <a:ext cx="1259697" cy="1300285"/>
            <a:chOff x="8513009" y="4621066"/>
            <a:chExt cx="1259697" cy="13002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13009" y="4621066"/>
              <a:ext cx="1259697" cy="13002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73130" y="4948107"/>
            <a:ext cx="1718626" cy="323102"/>
            <a:chOff x="2973130" y="4948107"/>
            <a:chExt cx="1718626" cy="32310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3130" y="4948107"/>
              <a:ext cx="1718626" cy="3231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50572" y="4317828"/>
            <a:ext cx="2880426" cy="1599281"/>
            <a:chOff x="5050572" y="4317828"/>
            <a:chExt cx="2880426" cy="159928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50572" y="4317828"/>
              <a:ext cx="2880426" cy="159928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29848" y="3880800"/>
            <a:ext cx="1252592" cy="2524115"/>
            <a:chOff x="10229848" y="3880800"/>
            <a:chExt cx="1252592" cy="25241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29848" y="3880800"/>
              <a:ext cx="1252592" cy="25241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098452" y="5142857"/>
            <a:ext cx="1718626" cy="308091"/>
            <a:chOff x="12098452" y="5142857"/>
            <a:chExt cx="1718626" cy="30809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98452" y="5142857"/>
              <a:ext cx="1718626" cy="308091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9163638" y="7019533"/>
            <a:ext cx="12105392" cy="397642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Android Studio  :  안드로이드용 애플리케이션 개발</a:t>
            </a:r>
          </a:p>
          <a:p>
            <a:pPr algn="just"/>
            <a:r>
              <a:rPr lang="en-US" sz="23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SQLite              :  사용자의 세팅 정보저장을 위한 DB</a:t>
            </a:r>
          </a:p>
          <a:p>
            <a:pPr algn="just"/>
            <a:endParaRPr lang="en-US" sz="2300" dirty="0" smtClean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algn="just"/>
            <a:r>
              <a:rPr lang="en-US" sz="23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Jupyter notebook : 자동차 시연 을 위한 환경</a:t>
            </a:r>
          </a:p>
          <a:p>
            <a:pPr algn="just"/>
            <a:r>
              <a:rPr lang="en-US" sz="23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socketIO : android app과 통신</a:t>
            </a:r>
          </a:p>
          <a:p>
            <a:pPr algn="just"/>
            <a:r>
              <a:rPr lang="en-US" sz="23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Vpython : 3D 모델링</a:t>
            </a:r>
            <a:endParaRPr lang="en-US" sz="2300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4146889" y="3574612"/>
            <a:ext cx="2652184" cy="3085714"/>
            <a:chOff x="14146889" y="3574612"/>
            <a:chExt cx="2652184" cy="3085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46889" y="3574612"/>
              <a:ext cx="2652184" cy="308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4557" y="3574612"/>
            <a:ext cx="8518649" cy="2982759"/>
            <a:chOff x="224558" y="3728344"/>
            <a:chExt cx="8435696" cy="282902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4558" y="3728344"/>
              <a:ext cx="8435696" cy="2829027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3222481" y="3825552"/>
            <a:ext cx="3170486" cy="5831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 smtClean="0">
                <a:solidFill>
                  <a:srgbClr val="3A4CA8"/>
                </a:solidFill>
                <a:latin typeface="Noto Sans CJK KR Regular" pitchFamily="34" charset="0"/>
                <a:cs typeface="Noto Sans CJK KR Regular" pitchFamily="34" charset="0"/>
              </a:rPr>
              <a:t>Bluetooth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12264686" y="3855411"/>
            <a:ext cx="3170486" cy="5831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 smtClean="0">
                <a:solidFill>
                  <a:srgbClr val="3A4CA8"/>
                </a:solidFill>
                <a:latin typeface="Noto Sans CJK KR Regular" pitchFamily="34" charset="0"/>
                <a:cs typeface="Noto Sans CJK KR Regular" pitchFamily="34" charset="0"/>
              </a:rPr>
              <a:t>socketIO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057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51657" y="4686300"/>
            <a:ext cx="10896600" cy="37786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정혜진(팀장) - 어플구현 및 서버구축, 코드 통합</a:t>
            </a:r>
          </a:p>
          <a:p>
            <a:pPr algn="just"/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여동훈 - 수학적모델 제시 및 알고리즘(v2) 생성</a:t>
            </a:r>
          </a:p>
          <a:p>
            <a:pPr algn="just"/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우승엽 - vPython 시뮬레이션 구현</a:t>
            </a:r>
          </a:p>
          <a:p>
            <a:pPr algn="just"/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이상목 - 서버구축 및 알고리즘(v1) 생성</a:t>
            </a:r>
          </a:p>
          <a:p>
            <a:pPr algn="just"/>
            <a:r>
              <a:rPr lang="en-US" sz="3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최지한 - 실측 및 테스트, 최종보고서 작성 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051657" y="1044343"/>
            <a:ext cx="9845006" cy="276183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800" kern="0" spc="-200" dirty="0" smtClean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ROLE &amp; </a:t>
            </a:r>
          </a:p>
          <a:p>
            <a:pPr algn="just"/>
            <a:r>
              <a:rPr lang="en-US" sz="5800" kern="0" spc="-200" dirty="0" smtClean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RESPONSIBILITIES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620000" y="2532402"/>
            <a:ext cx="196003" cy="196003"/>
            <a:chOff x="7377433" y="2689566"/>
            <a:chExt cx="196003" cy="19600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7433" y="2689566"/>
              <a:ext cx="196003" cy="19600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6042419" y="9660762"/>
            <a:ext cx="848306" cy="36213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05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89324" y="1260019"/>
            <a:ext cx="13655114" cy="142206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800" kern="0" spc="-200" dirty="0" smtClean="0">
                <a:solidFill>
                  <a:srgbClr val="281153"/>
                </a:solidFill>
                <a:latin typeface="Open Sans ExtraBold" pitchFamily="34" charset="0"/>
                <a:cs typeface="Open Sans ExtraBold" pitchFamily="34" charset="0"/>
              </a:rPr>
              <a:t>MATHEMATICAL MODEL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328997" y="1866900"/>
            <a:ext cx="196003" cy="196003"/>
            <a:chOff x="9563697" y="2012057"/>
            <a:chExt cx="196003" cy="19600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3697" y="2012057"/>
              <a:ext cx="196003" cy="1960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06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60207" y="4455686"/>
            <a:ext cx="3661631" cy="2689708"/>
            <a:chOff x="1360207" y="4455686"/>
            <a:chExt cx="3661631" cy="268970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0207" y="4455686"/>
              <a:ext cx="3661631" cy="26897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0207" y="3699118"/>
            <a:ext cx="3661631" cy="1513137"/>
            <a:chOff x="1360207" y="3699118"/>
            <a:chExt cx="3661631" cy="151313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77889" y="2937213"/>
              <a:ext cx="7323810" cy="3028571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0207" y="3699118"/>
              <a:ext cx="3661631" cy="151313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701533" y="3947915"/>
            <a:ext cx="2482482" cy="10926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 smtClean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좌석 시트</a:t>
            </a:r>
          </a:p>
          <a:p>
            <a:pPr algn="ctr"/>
            <a:r>
              <a:rPr lang="en-US" sz="2400" kern="0" spc="-100" dirty="0" smtClean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앞뒤 조정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686686" y="5972382"/>
            <a:ext cx="4398713" cy="4819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사용자가 편안한 앞뒤 공간확보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5330046" y="4226047"/>
            <a:ext cx="3661631" cy="4575469"/>
            <a:chOff x="5330046" y="4455686"/>
            <a:chExt cx="3661631" cy="457546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30046" y="4455686"/>
              <a:ext cx="3661631" cy="45754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30046" y="3699118"/>
            <a:ext cx="3661631" cy="1513137"/>
            <a:chOff x="5330046" y="3699118"/>
            <a:chExt cx="3661631" cy="151313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91951" y="2937213"/>
              <a:ext cx="7323810" cy="3028571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30046" y="3699118"/>
              <a:ext cx="3661631" cy="1513137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671372" y="3947916"/>
            <a:ext cx="2482482" cy="109261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 smtClean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좌석 시트 </a:t>
            </a:r>
          </a:p>
          <a:p>
            <a:pPr algn="ctr"/>
            <a:r>
              <a:rPr lang="en-US" sz="2400" kern="0" spc="-100" dirty="0" smtClean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상하조정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4254636" y="5487828"/>
            <a:ext cx="3427501" cy="486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kern="0" spc="-1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Model 1.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5694619" y="5924762"/>
            <a:ext cx="4452359" cy="40617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사용자가 편안한 상하 공간 확보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9299885" y="4676327"/>
            <a:ext cx="3661631" cy="2469067"/>
            <a:chOff x="9299885" y="4676327"/>
            <a:chExt cx="3661631" cy="246906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99885" y="4676327"/>
              <a:ext cx="3661631" cy="246906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299885" y="3699118"/>
            <a:ext cx="3661631" cy="1513137"/>
            <a:chOff x="9299885" y="3699118"/>
            <a:chExt cx="3661631" cy="151313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61790" y="2937213"/>
              <a:ext cx="7323810" cy="3028571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99885" y="3699118"/>
              <a:ext cx="3661631" cy="1513137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9641218" y="4022790"/>
            <a:ext cx="2482482" cy="109261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 smtClean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사이드 미러</a:t>
            </a:r>
          </a:p>
          <a:p>
            <a:pPr algn="ctr"/>
            <a:r>
              <a:rPr lang="en-US" sz="2400" kern="0" spc="-100" dirty="0" smtClean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좌우각도 조절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9563697" y="5996957"/>
            <a:ext cx="2780703" cy="947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사이드미러의 같은 지점을 바라봤을 때 같은 시야각을 확보한다.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3269724" y="4676327"/>
            <a:ext cx="3661631" cy="2469067"/>
            <a:chOff x="13269724" y="4676327"/>
            <a:chExt cx="3661631" cy="246906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69724" y="4676327"/>
              <a:ext cx="3661631" cy="24690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269724" y="3699118"/>
            <a:ext cx="3661631" cy="1513137"/>
            <a:chOff x="13269724" y="3699118"/>
            <a:chExt cx="3661631" cy="151313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1629" y="2937213"/>
              <a:ext cx="7323810" cy="3028571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69724" y="3699118"/>
              <a:ext cx="3661631" cy="1513137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13611027" y="4022790"/>
            <a:ext cx="2482482" cy="109261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 smtClean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사이드 미러</a:t>
            </a:r>
          </a:p>
          <a:p>
            <a:pPr algn="ctr"/>
            <a:r>
              <a:rPr lang="en-US" sz="2400" kern="0" spc="-100" dirty="0" smtClean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상하각도 조절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4258895" y="6483653"/>
            <a:ext cx="3427501" cy="50902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kern="0" spc="-1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Model 2.</a:t>
            </a:r>
            <a:endParaRPr lang="en-US" dirty="0"/>
          </a:p>
        </p:txBody>
      </p:sp>
      <p:sp>
        <p:nvSpPr>
          <p:cNvPr id="50" name="Object 50"/>
          <p:cNvSpPr txBox="1"/>
          <p:nvPr/>
        </p:nvSpPr>
        <p:spPr>
          <a:xfrm>
            <a:off x="4254635" y="7426999"/>
            <a:ext cx="3427501" cy="50902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kern="0" spc="-1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Model 3.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5713668" y="6981971"/>
            <a:ext cx="3457634" cy="947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대쉬보드에서의 눈높이 거리 고정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5724362" y="7854105"/>
            <a:ext cx="3267315" cy="947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대쉬보드에서의 눈높이가 윈드실드에서 차지하는 비율</a:t>
            </a:r>
            <a:endParaRPr lang="en-US" dirty="0"/>
          </a:p>
        </p:txBody>
      </p:sp>
      <p:sp>
        <p:nvSpPr>
          <p:cNvPr id="53" name="Object 53"/>
          <p:cNvSpPr txBox="1"/>
          <p:nvPr/>
        </p:nvSpPr>
        <p:spPr>
          <a:xfrm>
            <a:off x="13634302" y="5996957"/>
            <a:ext cx="3053497" cy="947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사이드미러의 같은 지점을 바라봤을 때 같은 시야각을 확보한다.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46" name="Object 28"/>
          <p:cNvSpPr txBox="1"/>
          <p:nvPr/>
        </p:nvSpPr>
        <p:spPr>
          <a:xfrm>
            <a:off x="12467880" y="5455309"/>
            <a:ext cx="3427501" cy="486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kern="0" spc="-1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Model 1.</a:t>
            </a:r>
            <a:endParaRPr lang="en-US" dirty="0"/>
          </a:p>
        </p:txBody>
      </p:sp>
      <p:sp>
        <p:nvSpPr>
          <p:cNvPr id="54" name="Object 28"/>
          <p:cNvSpPr txBox="1"/>
          <p:nvPr/>
        </p:nvSpPr>
        <p:spPr>
          <a:xfrm>
            <a:off x="548186" y="5475148"/>
            <a:ext cx="3427501" cy="486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kern="0" spc="-1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Model 1.</a:t>
            </a:r>
            <a:endParaRPr lang="en-US" dirty="0"/>
          </a:p>
        </p:txBody>
      </p:sp>
      <p:sp>
        <p:nvSpPr>
          <p:cNvPr id="56" name="Object 28"/>
          <p:cNvSpPr txBox="1"/>
          <p:nvPr/>
        </p:nvSpPr>
        <p:spPr>
          <a:xfrm>
            <a:off x="8370353" y="5443150"/>
            <a:ext cx="3427501" cy="486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b="1" kern="0" spc="-1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Model 1.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531" y="2008764"/>
            <a:ext cx="15392400" cy="70713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76531" y="803174"/>
            <a:ext cx="13428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rgbClr val="00206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과정</a:t>
            </a:r>
            <a:endParaRPr lang="ko-KR" altLang="en-US" sz="5000" b="1" dirty="0">
              <a:solidFill>
                <a:srgbClr val="00206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0400" y="3543300"/>
            <a:ext cx="4063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A, B, </a:t>
            </a:r>
            <a:r>
              <a:rPr lang="en-US" altLang="ko-KR" sz="2800" b="1" kern="0" spc="-100" dirty="0" err="1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q_left</a:t>
            </a:r>
            <a:r>
              <a:rPr lang="en-US" altLang="ko-KR" sz="2800" b="1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, </a:t>
            </a:r>
            <a:r>
              <a:rPr lang="en-US" altLang="ko-KR" sz="2800" b="1" kern="0" spc="-100" dirty="0" err="1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q_left</a:t>
            </a:r>
            <a:r>
              <a:rPr lang="en-US" altLang="ko-KR" sz="2800" b="1" kern="0" spc="-100" dirty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, p</a:t>
            </a:r>
            <a:endParaRPr lang="ko-KR" altLang="en-US" sz="2800" b="1" kern="0" spc="-100" dirty="0">
              <a:solidFill>
                <a:srgbClr val="000000"/>
              </a:solidFill>
              <a:latin typeface="Noto Sans CJK KR Medium" pitchFamily="34" charset="0"/>
              <a:cs typeface="Noto Sans CJK KR Medium" pitchFamily="34" charset="0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4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86" y="-19968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648200" y="54483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1838623"/>
            <a:ext cx="166790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a_d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: 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페달 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~ 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시트를 </a:t>
            </a:r>
            <a:r>
              <a:rPr lang="ko-KR" altLang="en-US" sz="23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맨앞으로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3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당겼을 때의 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거리</a:t>
            </a:r>
          </a:p>
          <a:p>
            <a:r>
              <a:rPr lang="en-US" altLang="ko-KR" sz="23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b_d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: 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차량내부 바닥 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~ 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시트를 </a:t>
            </a:r>
            <a:r>
              <a:rPr lang="ko-KR" altLang="en-US" sz="23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맨아래로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3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내렸을 때의 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거리</a:t>
            </a:r>
          </a:p>
          <a:p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c : </a:t>
            </a:r>
            <a:r>
              <a:rPr lang="ko-KR" altLang="en-US" sz="23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사이드미러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중앙 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~ 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시트를 </a:t>
            </a:r>
            <a:r>
              <a:rPr lang="ko-KR" altLang="en-US" sz="23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맨앞으로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3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당겼을 때 </a:t>
            </a:r>
            <a:r>
              <a:rPr lang="ko-KR" altLang="en-US" sz="23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눈위치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사람머리두께를 약 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17 ~ 18cm 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라고 가정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차량 옆면과 수평이 되는 거리측정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.)</a:t>
            </a:r>
          </a:p>
          <a:p>
            <a:r>
              <a:rPr lang="en-US" altLang="ko-KR" sz="23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d_left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: 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좌측 </a:t>
            </a:r>
            <a:r>
              <a:rPr lang="ko-KR" altLang="en-US" sz="23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사이드미러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중앙 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~ 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시트 중앙까지의 거리 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차량 옆면과 </a:t>
            </a:r>
            <a:r>
              <a:rPr lang="ko-KR" altLang="en-US" sz="23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수직 되는 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거리측정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.)</a:t>
            </a:r>
          </a:p>
          <a:p>
            <a:r>
              <a:rPr lang="en-US" altLang="ko-KR" sz="23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d_right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: 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우측 </a:t>
            </a:r>
            <a:r>
              <a:rPr lang="ko-KR" altLang="en-US" sz="23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사이드미러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중앙 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~ 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시트 중앙까지의 거리 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차량 옆면과 </a:t>
            </a:r>
            <a:r>
              <a:rPr lang="ko-KR" altLang="en-US" sz="23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수직 되는 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거리측정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.)</a:t>
            </a:r>
          </a:p>
          <a:p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e : 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차량내부 바닥 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~ 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대시보드</a:t>
            </a:r>
          </a:p>
          <a:p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f : 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차량내부 바닥 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~ </a:t>
            </a:r>
            <a:r>
              <a:rPr lang="ko-KR" altLang="en-US" sz="23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사이드미러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중앙까지의 높이</a:t>
            </a:r>
          </a:p>
          <a:p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g : 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대시 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~ </a:t>
            </a:r>
            <a:r>
              <a:rPr lang="ko-KR" altLang="en-US" sz="23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천장</a:t>
            </a:r>
            <a:endParaRPr lang="ko-KR" altLang="en-US" sz="23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00" y="837973"/>
            <a:ext cx="2590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err="1" smtClean="0">
                <a:solidFill>
                  <a:srgbClr val="00206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차량재원</a:t>
            </a:r>
            <a:endParaRPr lang="ko-KR" altLang="en-US" sz="5000" b="1" dirty="0">
              <a:solidFill>
                <a:srgbClr val="00206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0376" y="5156323"/>
            <a:ext cx="46894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rgbClr val="00206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사용자 설정 정보</a:t>
            </a:r>
            <a:endParaRPr lang="ko-KR" altLang="en-US" sz="5000" b="1" dirty="0">
              <a:solidFill>
                <a:srgbClr val="00206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0" y="6455135"/>
            <a:ext cx="9525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a_u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: 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사용자가 이동시킨 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x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값</a:t>
            </a:r>
          </a:p>
          <a:p>
            <a:r>
              <a:rPr lang="en-US" altLang="ko-KR" sz="23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b_u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: 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사용자가 이동시킨 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y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값</a:t>
            </a:r>
          </a:p>
          <a:p>
            <a:r>
              <a:rPr lang="en-US" altLang="ko-KR" sz="23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lr_angle_left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: 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사용자가 </a:t>
            </a:r>
            <a:r>
              <a:rPr lang="ko-KR" altLang="en-US" sz="23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설정시킨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좌우 </a:t>
            </a:r>
            <a:r>
              <a:rPr lang="ko-KR" altLang="en-US" sz="23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사이드미러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angle (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차량 옆면 기준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r>
              <a:rPr lang="en-US" altLang="ko-KR" sz="23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lr_angle_right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: 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사용자가 </a:t>
            </a:r>
            <a:r>
              <a:rPr lang="ko-KR" altLang="en-US" sz="23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설정시킨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좌우 </a:t>
            </a:r>
            <a:r>
              <a:rPr lang="ko-KR" altLang="en-US" sz="23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사이드미러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angle (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차량 옆면 기준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r>
              <a:rPr lang="en-US" altLang="ko-KR" sz="23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ud_angle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: 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사용자가 </a:t>
            </a:r>
            <a:r>
              <a:rPr lang="ko-KR" altLang="en-US" sz="23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설정시킨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상하 </a:t>
            </a:r>
            <a:r>
              <a:rPr lang="ko-KR" altLang="en-US" sz="23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사이드미러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angle (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미러의 기울기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23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1524000" y="9040624"/>
            <a:ext cx="12496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hip_to_eye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3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3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사용자의 엉덩이 부터 눈높이 까지의 길이</a:t>
            </a:r>
            <a:r>
              <a:rPr lang="en-US" altLang="ko-KR" sz="23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(</a:t>
            </a:r>
            <a:r>
              <a:rPr lang="ko-KR" altLang="en-US" sz="23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사용자가 입력한 키 </a:t>
            </a:r>
            <a:r>
              <a:rPr lang="en-US" altLang="ko-KR" sz="23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*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3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0.438 + 50.973)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9200" y="5978081"/>
            <a:ext cx="4724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00206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2500" b="1" dirty="0" smtClean="0">
                <a:solidFill>
                  <a:srgbClr val="00206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차량 </a:t>
            </a:r>
            <a:r>
              <a:rPr lang="ko-KR" altLang="en-US" sz="2500" b="1" dirty="0">
                <a:solidFill>
                  <a:srgbClr val="00206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세팅으로 부터 </a:t>
            </a:r>
            <a:r>
              <a:rPr lang="ko-KR" altLang="en-US" sz="2500" b="1" dirty="0" smtClean="0">
                <a:solidFill>
                  <a:srgbClr val="00206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받아오는 값</a:t>
            </a:r>
            <a:endParaRPr lang="ko-KR" altLang="en-US" sz="2500" b="1" dirty="0">
              <a:solidFill>
                <a:srgbClr val="00206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5400" y="8527048"/>
            <a:ext cx="4724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00206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2500" b="1" dirty="0" smtClean="0">
                <a:solidFill>
                  <a:srgbClr val="00206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사용자가 입력하여 얻어오는 값</a:t>
            </a:r>
            <a:endParaRPr lang="ko-KR" altLang="en-US" sz="2500" b="1" dirty="0">
              <a:solidFill>
                <a:srgbClr val="00206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Object 9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8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95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540120" y="419390"/>
            <a:ext cx="1263708" cy="624952"/>
            <a:chOff x="16540120" y="419390"/>
            <a:chExt cx="1263708" cy="624952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0120" y="419390"/>
              <a:ext cx="1263708" cy="62495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648200" y="54483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990" y="2429358"/>
            <a:ext cx="6098499" cy="63762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98" y="2829697"/>
            <a:ext cx="10289702" cy="59758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95400" y="837973"/>
            <a:ext cx="5562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rgbClr val="00206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모델에서 변수 확인</a:t>
            </a:r>
            <a:endParaRPr lang="ko-KR" altLang="en-US" sz="5000" b="1" dirty="0">
              <a:solidFill>
                <a:srgbClr val="00206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16000895" y="9660762"/>
            <a:ext cx="848306" cy="39784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 smtClean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849</Words>
  <Application>Microsoft Office PowerPoint</Application>
  <PresentationFormat>사용자 지정</PresentationFormat>
  <Paragraphs>192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?? ??</vt:lpstr>
      <vt:lpstr>Noto Sans CJK KR DemiLight</vt:lpstr>
      <vt:lpstr>Noto Sans CJK KR Medium</vt:lpstr>
      <vt:lpstr>Noto Sans CJK KR Regular</vt:lpstr>
      <vt:lpstr>Open Sans ExtraBold</vt:lpstr>
      <vt:lpstr>나눔고딕 ExtraBold</vt:lpstr>
      <vt:lpstr>휴먼모음T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sl</cp:lastModifiedBy>
  <cp:revision>38</cp:revision>
  <dcterms:created xsi:type="dcterms:W3CDTF">2021-07-28T11:06:57Z</dcterms:created>
  <dcterms:modified xsi:type="dcterms:W3CDTF">2021-07-28T06:23:11Z</dcterms:modified>
</cp:coreProperties>
</file>