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4" r:id="rId10"/>
    <p:sldId id="328" r:id="rId11"/>
    <p:sldId id="327" r:id="rId12"/>
    <p:sldId id="305" r:id="rId13"/>
    <p:sldId id="329" r:id="rId14"/>
    <p:sldId id="330" r:id="rId15"/>
    <p:sldId id="331" r:id="rId16"/>
    <p:sldId id="332" r:id="rId17"/>
    <p:sldId id="306" r:id="rId18"/>
    <p:sldId id="307" r:id="rId19"/>
    <p:sldId id="313" r:id="rId20"/>
    <p:sldId id="308" r:id="rId21"/>
    <p:sldId id="311" r:id="rId22"/>
    <p:sldId id="309" r:id="rId23"/>
    <p:sldId id="312" r:id="rId24"/>
    <p:sldId id="314" r:id="rId25"/>
    <p:sldId id="315" r:id="rId26"/>
    <p:sldId id="316" r:id="rId27"/>
    <p:sldId id="333" r:id="rId28"/>
    <p:sldId id="319" r:id="rId29"/>
    <p:sldId id="320" r:id="rId30"/>
    <p:sldId id="321" r:id="rId31"/>
    <p:sldId id="323" r:id="rId32"/>
    <p:sldId id="324" r:id="rId33"/>
    <p:sldId id="325" r:id="rId34"/>
    <p:sldId id="32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7442A2-CA28-43DE-B963-F0591A9879D6}" type="doc">
      <dgm:prSet loTypeId="urn:microsoft.com/office/officeart/2005/8/layout/hProcess11" loCatId="process" qsTypeId="urn:microsoft.com/office/officeart/2005/8/quickstyle/simple2" qsCatId="simple" csTypeId="urn:microsoft.com/office/officeart/2005/8/colors/accent1_2" csCatId="accent1" phldr="1"/>
      <dgm:spPr/>
    </dgm:pt>
    <dgm:pt modelId="{9B8AAAF0-2614-40B3-B3E8-FD23E546B7AE}">
      <dgm:prSet phldrT="[Text]" custT="1"/>
      <dgm:spPr/>
      <dgm:t>
        <a:bodyPr/>
        <a:lstStyle/>
        <a:p>
          <a:r>
            <a:rPr lang="en-US" sz="1200" dirty="0"/>
            <a:t>Read Data</a:t>
          </a:r>
          <a:endParaRPr lang="en-IN" sz="1200" dirty="0"/>
        </a:p>
      </dgm:t>
    </dgm:pt>
    <dgm:pt modelId="{C90088EB-A479-4993-9AE1-504EF7AA7346}" type="parTrans" cxnId="{4976F88D-65B7-4FD0-99E0-FA4DEC74D0FC}">
      <dgm:prSet/>
      <dgm:spPr/>
      <dgm:t>
        <a:bodyPr/>
        <a:lstStyle/>
        <a:p>
          <a:endParaRPr lang="en-IN"/>
        </a:p>
      </dgm:t>
    </dgm:pt>
    <dgm:pt modelId="{9853F005-E4D9-426D-877E-2BFF29998736}" type="sibTrans" cxnId="{4976F88D-65B7-4FD0-99E0-FA4DEC74D0FC}">
      <dgm:prSet/>
      <dgm:spPr/>
      <dgm:t>
        <a:bodyPr/>
        <a:lstStyle/>
        <a:p>
          <a:endParaRPr lang="en-IN"/>
        </a:p>
      </dgm:t>
    </dgm:pt>
    <dgm:pt modelId="{D5DB415D-6AF7-4C49-8FE2-74644990B0DD}">
      <dgm:prSet phldrT="[Text]"/>
      <dgm:spPr/>
      <dgm:t>
        <a:bodyPr/>
        <a:lstStyle/>
        <a:p>
          <a:r>
            <a:rPr lang="en-US" dirty="0"/>
            <a:t>Remove Null value columns</a:t>
          </a:r>
          <a:endParaRPr lang="en-IN" dirty="0"/>
        </a:p>
      </dgm:t>
    </dgm:pt>
    <dgm:pt modelId="{65103F49-08F2-4744-8BB9-6321F6248C60}" type="parTrans" cxnId="{A7AC0A0A-409F-428D-B076-652195962096}">
      <dgm:prSet/>
      <dgm:spPr/>
      <dgm:t>
        <a:bodyPr/>
        <a:lstStyle/>
        <a:p>
          <a:endParaRPr lang="en-IN"/>
        </a:p>
      </dgm:t>
    </dgm:pt>
    <dgm:pt modelId="{1E091690-E30D-4C44-9FA6-5854AE1F8BAB}" type="sibTrans" cxnId="{A7AC0A0A-409F-428D-B076-652195962096}">
      <dgm:prSet/>
      <dgm:spPr/>
      <dgm:t>
        <a:bodyPr/>
        <a:lstStyle/>
        <a:p>
          <a:endParaRPr lang="en-IN"/>
        </a:p>
      </dgm:t>
    </dgm:pt>
    <dgm:pt modelId="{3991A3D1-1C29-44A6-BBE7-305BF9AEB903}">
      <dgm:prSet phldrT="[Text]" custT="1"/>
      <dgm:spPr/>
      <dgm:t>
        <a:bodyPr/>
        <a:lstStyle/>
        <a:p>
          <a:r>
            <a:rPr lang="en-US" sz="1200" dirty="0"/>
            <a:t>Remove irrelevant columns</a:t>
          </a:r>
          <a:endParaRPr lang="en-IN" sz="1200" dirty="0"/>
        </a:p>
      </dgm:t>
    </dgm:pt>
    <dgm:pt modelId="{E8F587E5-B841-4B36-AEEE-1EA12687F1C7}" type="parTrans" cxnId="{970A9450-A860-47DA-863F-857080CC63E5}">
      <dgm:prSet/>
      <dgm:spPr/>
      <dgm:t>
        <a:bodyPr/>
        <a:lstStyle/>
        <a:p>
          <a:endParaRPr lang="en-IN"/>
        </a:p>
      </dgm:t>
    </dgm:pt>
    <dgm:pt modelId="{8FCF7A49-E3D1-4C05-8F97-816A60223F85}" type="sibTrans" cxnId="{970A9450-A860-47DA-863F-857080CC63E5}">
      <dgm:prSet/>
      <dgm:spPr/>
      <dgm:t>
        <a:bodyPr/>
        <a:lstStyle/>
        <a:p>
          <a:endParaRPr lang="en-IN"/>
        </a:p>
      </dgm:t>
    </dgm:pt>
    <dgm:pt modelId="{17792940-6DA2-44AE-A140-1E85B0A0E5B5}">
      <dgm:prSet phldrT="[Text]"/>
      <dgm:spPr/>
      <dgm:t>
        <a:bodyPr/>
        <a:lstStyle/>
        <a:p>
          <a:r>
            <a:rPr lang="en-US" dirty="0"/>
            <a:t>Treat Missing data</a:t>
          </a:r>
          <a:endParaRPr lang="en-IN" dirty="0"/>
        </a:p>
      </dgm:t>
    </dgm:pt>
    <dgm:pt modelId="{60ED36B5-56CE-4CEA-AE32-DCAF0EA7E900}" type="parTrans" cxnId="{26A5F987-9B23-4149-ADDB-F82A934F181B}">
      <dgm:prSet/>
      <dgm:spPr/>
      <dgm:t>
        <a:bodyPr/>
        <a:lstStyle/>
        <a:p>
          <a:endParaRPr lang="en-IN"/>
        </a:p>
      </dgm:t>
    </dgm:pt>
    <dgm:pt modelId="{21966B50-D2B7-4759-A855-CCAA8915CFF9}" type="sibTrans" cxnId="{26A5F987-9B23-4149-ADDB-F82A934F181B}">
      <dgm:prSet/>
      <dgm:spPr/>
      <dgm:t>
        <a:bodyPr/>
        <a:lstStyle/>
        <a:p>
          <a:endParaRPr lang="en-IN"/>
        </a:p>
      </dgm:t>
    </dgm:pt>
    <dgm:pt modelId="{4E302D1B-34D4-40B8-86BD-F47FEE6D6DF5}">
      <dgm:prSet phldrT="[Text]"/>
      <dgm:spPr/>
      <dgm:t>
        <a:bodyPr/>
        <a:lstStyle/>
        <a:p>
          <a:r>
            <a:rPr lang="en-US" dirty="0"/>
            <a:t>Treat Outliers</a:t>
          </a:r>
          <a:endParaRPr lang="en-IN" dirty="0"/>
        </a:p>
      </dgm:t>
    </dgm:pt>
    <dgm:pt modelId="{90AEC188-9392-4D5B-AE5D-5D15A8B1D8B1}" type="parTrans" cxnId="{0967C9FF-695B-41EC-A923-DCB2F958EFDE}">
      <dgm:prSet/>
      <dgm:spPr/>
      <dgm:t>
        <a:bodyPr/>
        <a:lstStyle/>
        <a:p>
          <a:endParaRPr lang="en-IN"/>
        </a:p>
      </dgm:t>
    </dgm:pt>
    <dgm:pt modelId="{88FD5AFF-DB43-4D1F-B33B-5D985475F572}" type="sibTrans" cxnId="{0967C9FF-695B-41EC-A923-DCB2F958EFDE}">
      <dgm:prSet/>
      <dgm:spPr/>
      <dgm:t>
        <a:bodyPr/>
        <a:lstStyle/>
        <a:p>
          <a:endParaRPr lang="en-IN"/>
        </a:p>
      </dgm:t>
    </dgm:pt>
    <dgm:pt modelId="{A42CB762-D056-4399-9265-85BD8C274C2C}">
      <dgm:prSet phldrT="[Text]"/>
      <dgm:spPr/>
      <dgm:t>
        <a:bodyPr/>
        <a:lstStyle/>
        <a:p>
          <a:r>
            <a:rPr lang="en-US" dirty="0"/>
            <a:t>Derive columns</a:t>
          </a:r>
          <a:endParaRPr lang="en-IN" dirty="0"/>
        </a:p>
      </dgm:t>
    </dgm:pt>
    <dgm:pt modelId="{4374C933-C98E-4996-A880-D864A3F108FA}" type="parTrans" cxnId="{98451ECD-642D-4096-9E29-273A9931D216}">
      <dgm:prSet/>
      <dgm:spPr/>
      <dgm:t>
        <a:bodyPr/>
        <a:lstStyle/>
        <a:p>
          <a:endParaRPr lang="en-IN"/>
        </a:p>
      </dgm:t>
    </dgm:pt>
    <dgm:pt modelId="{942B48DC-0A04-4331-95CC-AF68974CB40C}" type="sibTrans" cxnId="{98451ECD-642D-4096-9E29-273A9931D216}">
      <dgm:prSet/>
      <dgm:spPr/>
      <dgm:t>
        <a:bodyPr/>
        <a:lstStyle/>
        <a:p>
          <a:endParaRPr lang="en-IN"/>
        </a:p>
      </dgm:t>
    </dgm:pt>
    <dgm:pt modelId="{A0076E30-DC04-4D90-9295-B11BD849A252}">
      <dgm:prSet phldrT="[Text]"/>
      <dgm:spPr/>
      <dgm:t>
        <a:bodyPr/>
        <a:lstStyle/>
        <a:p>
          <a:r>
            <a:rPr lang="en-US" dirty="0"/>
            <a:t>Univariate Analysis	</a:t>
          </a:r>
          <a:endParaRPr lang="en-IN" dirty="0"/>
        </a:p>
      </dgm:t>
    </dgm:pt>
    <dgm:pt modelId="{500F7675-2703-447A-B33E-C5BDD83F565F}" type="parTrans" cxnId="{30006EFD-9CEF-4E92-8FF9-188AF813D2F4}">
      <dgm:prSet/>
      <dgm:spPr/>
      <dgm:t>
        <a:bodyPr/>
        <a:lstStyle/>
        <a:p>
          <a:endParaRPr lang="en-IN"/>
        </a:p>
      </dgm:t>
    </dgm:pt>
    <dgm:pt modelId="{961DDF69-AA15-4B5E-8753-CB5D69BB7CB9}" type="sibTrans" cxnId="{30006EFD-9CEF-4E92-8FF9-188AF813D2F4}">
      <dgm:prSet/>
      <dgm:spPr/>
      <dgm:t>
        <a:bodyPr/>
        <a:lstStyle/>
        <a:p>
          <a:endParaRPr lang="en-IN"/>
        </a:p>
      </dgm:t>
    </dgm:pt>
    <dgm:pt modelId="{332E2A96-07CF-4126-8982-5C40221FC68F}">
      <dgm:prSet phldrT="[Text]"/>
      <dgm:spPr/>
      <dgm:t>
        <a:bodyPr/>
        <a:lstStyle/>
        <a:p>
          <a:r>
            <a:rPr lang="en-US" dirty="0"/>
            <a:t>Segmented Data Analysis</a:t>
          </a:r>
          <a:endParaRPr lang="en-IN" dirty="0"/>
        </a:p>
      </dgm:t>
    </dgm:pt>
    <dgm:pt modelId="{DB96163D-5834-424B-813C-B053DEAA7555}" type="parTrans" cxnId="{0C82C0B5-42BE-4ADC-AE02-307AEB1F80CB}">
      <dgm:prSet/>
      <dgm:spPr/>
      <dgm:t>
        <a:bodyPr/>
        <a:lstStyle/>
        <a:p>
          <a:endParaRPr lang="en-IN"/>
        </a:p>
      </dgm:t>
    </dgm:pt>
    <dgm:pt modelId="{A3BB4474-6656-4A54-ADB2-4C92A5884E62}" type="sibTrans" cxnId="{0C82C0B5-42BE-4ADC-AE02-307AEB1F80CB}">
      <dgm:prSet/>
      <dgm:spPr/>
      <dgm:t>
        <a:bodyPr/>
        <a:lstStyle/>
        <a:p>
          <a:endParaRPr lang="en-IN"/>
        </a:p>
      </dgm:t>
    </dgm:pt>
    <dgm:pt modelId="{843FD35F-9E0C-4835-8A9C-E84596D9F0A1}">
      <dgm:prSet phldrT="[Text]"/>
      <dgm:spPr/>
      <dgm:t>
        <a:bodyPr/>
        <a:lstStyle/>
        <a:p>
          <a:r>
            <a:rPr lang="en-US" dirty="0"/>
            <a:t>Bivariate Analysis</a:t>
          </a:r>
          <a:endParaRPr lang="en-IN" dirty="0"/>
        </a:p>
      </dgm:t>
    </dgm:pt>
    <dgm:pt modelId="{F99DC7C0-A736-471F-AF8A-095C04650BCF}" type="parTrans" cxnId="{6CE288C7-9768-49A3-8D9E-E9CEE2F22F71}">
      <dgm:prSet/>
      <dgm:spPr/>
      <dgm:t>
        <a:bodyPr/>
        <a:lstStyle/>
        <a:p>
          <a:endParaRPr lang="en-IN"/>
        </a:p>
      </dgm:t>
    </dgm:pt>
    <dgm:pt modelId="{322443D9-D51C-4F6E-9F86-B13A641C7135}" type="sibTrans" cxnId="{6CE288C7-9768-49A3-8D9E-E9CEE2F22F71}">
      <dgm:prSet/>
      <dgm:spPr/>
      <dgm:t>
        <a:bodyPr/>
        <a:lstStyle/>
        <a:p>
          <a:endParaRPr lang="en-IN"/>
        </a:p>
      </dgm:t>
    </dgm:pt>
    <dgm:pt modelId="{D9F79778-ACC7-4D6D-B78E-95DD436FF61B}" type="pres">
      <dgm:prSet presAssocID="{777442A2-CA28-43DE-B963-F0591A9879D6}" presName="Name0" presStyleCnt="0">
        <dgm:presLayoutVars>
          <dgm:dir/>
          <dgm:resizeHandles val="exact"/>
        </dgm:presLayoutVars>
      </dgm:prSet>
      <dgm:spPr/>
    </dgm:pt>
    <dgm:pt modelId="{E473A8AA-BF94-4FF4-98FC-3A7C4AA7120F}" type="pres">
      <dgm:prSet presAssocID="{777442A2-CA28-43DE-B963-F0591A9879D6}" presName="arrow" presStyleLbl="bgShp" presStyleIdx="0" presStyleCnt="1"/>
      <dgm:spPr/>
    </dgm:pt>
    <dgm:pt modelId="{8B3BA668-C1CD-4656-A418-4EF474518AC8}" type="pres">
      <dgm:prSet presAssocID="{777442A2-CA28-43DE-B963-F0591A9879D6}" presName="points" presStyleCnt="0"/>
      <dgm:spPr/>
    </dgm:pt>
    <dgm:pt modelId="{70F9C24F-BFE6-4319-95B3-E487643CEBBF}" type="pres">
      <dgm:prSet presAssocID="{9B8AAAF0-2614-40B3-B3E8-FD23E546B7AE}" presName="compositeA" presStyleCnt="0"/>
      <dgm:spPr/>
    </dgm:pt>
    <dgm:pt modelId="{0F0FCB70-E770-4177-93C4-0A7F616F253E}" type="pres">
      <dgm:prSet presAssocID="{9B8AAAF0-2614-40B3-B3E8-FD23E546B7AE}" presName="textA" presStyleLbl="revTx" presStyleIdx="0" presStyleCnt="9">
        <dgm:presLayoutVars>
          <dgm:bulletEnabled val="1"/>
        </dgm:presLayoutVars>
      </dgm:prSet>
      <dgm:spPr/>
    </dgm:pt>
    <dgm:pt modelId="{5CF3E01D-6342-4D05-903D-70B93233204F}" type="pres">
      <dgm:prSet presAssocID="{9B8AAAF0-2614-40B3-B3E8-FD23E546B7AE}" presName="circleA" presStyleLbl="node1" presStyleIdx="0" presStyleCnt="9"/>
      <dgm:spPr/>
    </dgm:pt>
    <dgm:pt modelId="{1F6AFB9D-AA39-4AD4-8ACF-E83D3609BB7B}" type="pres">
      <dgm:prSet presAssocID="{9B8AAAF0-2614-40B3-B3E8-FD23E546B7AE}" presName="spaceA" presStyleCnt="0"/>
      <dgm:spPr/>
    </dgm:pt>
    <dgm:pt modelId="{A02D5333-3EA2-44A5-A552-B8D7F5A2D5FA}" type="pres">
      <dgm:prSet presAssocID="{9853F005-E4D9-426D-877E-2BFF29998736}" presName="space" presStyleCnt="0"/>
      <dgm:spPr/>
    </dgm:pt>
    <dgm:pt modelId="{576B6144-5EF5-4206-8356-BE6904AF4A31}" type="pres">
      <dgm:prSet presAssocID="{D5DB415D-6AF7-4C49-8FE2-74644990B0DD}" presName="compositeB" presStyleCnt="0"/>
      <dgm:spPr/>
    </dgm:pt>
    <dgm:pt modelId="{85367F80-CD70-4059-BC0D-83E1F36320EC}" type="pres">
      <dgm:prSet presAssocID="{D5DB415D-6AF7-4C49-8FE2-74644990B0DD}" presName="textB" presStyleLbl="revTx" presStyleIdx="1" presStyleCnt="9">
        <dgm:presLayoutVars>
          <dgm:bulletEnabled val="1"/>
        </dgm:presLayoutVars>
      </dgm:prSet>
      <dgm:spPr/>
    </dgm:pt>
    <dgm:pt modelId="{99524B26-9FBD-4D26-A7C0-489880653D56}" type="pres">
      <dgm:prSet presAssocID="{D5DB415D-6AF7-4C49-8FE2-74644990B0DD}" presName="circleB" presStyleLbl="node1" presStyleIdx="1" presStyleCnt="9"/>
      <dgm:spPr/>
    </dgm:pt>
    <dgm:pt modelId="{2B602777-064E-4C9B-9C84-2E9F6F033B82}" type="pres">
      <dgm:prSet presAssocID="{D5DB415D-6AF7-4C49-8FE2-74644990B0DD}" presName="spaceB" presStyleCnt="0"/>
      <dgm:spPr/>
    </dgm:pt>
    <dgm:pt modelId="{F7F4E027-E3E5-4B99-85B9-4279990228D6}" type="pres">
      <dgm:prSet presAssocID="{1E091690-E30D-4C44-9FA6-5854AE1F8BAB}" presName="space" presStyleCnt="0"/>
      <dgm:spPr/>
    </dgm:pt>
    <dgm:pt modelId="{FEA4588D-3A53-4653-80E8-DCC6585BF43E}" type="pres">
      <dgm:prSet presAssocID="{3991A3D1-1C29-44A6-BBE7-305BF9AEB903}" presName="compositeA" presStyleCnt="0"/>
      <dgm:spPr/>
    </dgm:pt>
    <dgm:pt modelId="{11CD843A-0D63-4AA3-84DB-BB4A004C6743}" type="pres">
      <dgm:prSet presAssocID="{3991A3D1-1C29-44A6-BBE7-305BF9AEB903}" presName="textA" presStyleLbl="revTx" presStyleIdx="2" presStyleCnt="9">
        <dgm:presLayoutVars>
          <dgm:bulletEnabled val="1"/>
        </dgm:presLayoutVars>
      </dgm:prSet>
      <dgm:spPr/>
    </dgm:pt>
    <dgm:pt modelId="{416E0DD0-516A-419F-8BC7-38899713092B}" type="pres">
      <dgm:prSet presAssocID="{3991A3D1-1C29-44A6-BBE7-305BF9AEB903}" presName="circleA" presStyleLbl="node1" presStyleIdx="2" presStyleCnt="9"/>
      <dgm:spPr/>
    </dgm:pt>
    <dgm:pt modelId="{E1BBBFDF-A480-40B9-B87E-811664250AF9}" type="pres">
      <dgm:prSet presAssocID="{3991A3D1-1C29-44A6-BBE7-305BF9AEB903}" presName="spaceA" presStyleCnt="0"/>
      <dgm:spPr/>
    </dgm:pt>
    <dgm:pt modelId="{B4D40E4C-0C5D-4CFE-81C7-577F880539D3}" type="pres">
      <dgm:prSet presAssocID="{8FCF7A49-E3D1-4C05-8F97-816A60223F85}" presName="space" presStyleCnt="0"/>
      <dgm:spPr/>
    </dgm:pt>
    <dgm:pt modelId="{EBFA112F-653E-45A0-B5E9-49B2D1225222}" type="pres">
      <dgm:prSet presAssocID="{17792940-6DA2-44AE-A140-1E85B0A0E5B5}" presName="compositeB" presStyleCnt="0"/>
      <dgm:spPr/>
    </dgm:pt>
    <dgm:pt modelId="{F9DE9295-FA28-41AA-9144-C3B2931F1A7F}" type="pres">
      <dgm:prSet presAssocID="{17792940-6DA2-44AE-A140-1E85B0A0E5B5}" presName="textB" presStyleLbl="revTx" presStyleIdx="3" presStyleCnt="9">
        <dgm:presLayoutVars>
          <dgm:bulletEnabled val="1"/>
        </dgm:presLayoutVars>
      </dgm:prSet>
      <dgm:spPr/>
    </dgm:pt>
    <dgm:pt modelId="{E5610B49-E910-430C-94F3-C55D7840E52A}" type="pres">
      <dgm:prSet presAssocID="{17792940-6DA2-44AE-A140-1E85B0A0E5B5}" presName="circleB" presStyleLbl="node1" presStyleIdx="3" presStyleCnt="9"/>
      <dgm:spPr/>
    </dgm:pt>
    <dgm:pt modelId="{B01C8E9C-DCC2-4CD5-983A-3BE03D7856D1}" type="pres">
      <dgm:prSet presAssocID="{17792940-6DA2-44AE-A140-1E85B0A0E5B5}" presName="spaceB" presStyleCnt="0"/>
      <dgm:spPr/>
    </dgm:pt>
    <dgm:pt modelId="{2D56EC1E-9A98-4C88-A659-FE768640D157}" type="pres">
      <dgm:prSet presAssocID="{21966B50-D2B7-4759-A855-CCAA8915CFF9}" presName="space" presStyleCnt="0"/>
      <dgm:spPr/>
    </dgm:pt>
    <dgm:pt modelId="{6CB97ABC-52C1-449D-B99C-32C82CB5A863}" type="pres">
      <dgm:prSet presAssocID="{4E302D1B-34D4-40B8-86BD-F47FEE6D6DF5}" presName="compositeA" presStyleCnt="0"/>
      <dgm:spPr/>
    </dgm:pt>
    <dgm:pt modelId="{8B78E77C-3803-47DB-B3C8-19D122FDF021}" type="pres">
      <dgm:prSet presAssocID="{4E302D1B-34D4-40B8-86BD-F47FEE6D6DF5}" presName="textA" presStyleLbl="revTx" presStyleIdx="4" presStyleCnt="9">
        <dgm:presLayoutVars>
          <dgm:bulletEnabled val="1"/>
        </dgm:presLayoutVars>
      </dgm:prSet>
      <dgm:spPr/>
    </dgm:pt>
    <dgm:pt modelId="{CC0AC7C5-E1E4-4017-96B4-FA1892515858}" type="pres">
      <dgm:prSet presAssocID="{4E302D1B-34D4-40B8-86BD-F47FEE6D6DF5}" presName="circleA" presStyleLbl="node1" presStyleIdx="4" presStyleCnt="9"/>
      <dgm:spPr/>
    </dgm:pt>
    <dgm:pt modelId="{86A7C939-23F9-409B-BFAD-8BD444129543}" type="pres">
      <dgm:prSet presAssocID="{4E302D1B-34D4-40B8-86BD-F47FEE6D6DF5}" presName="spaceA" presStyleCnt="0"/>
      <dgm:spPr/>
    </dgm:pt>
    <dgm:pt modelId="{DF57E3D4-59BA-4287-A069-0699D2881AEF}" type="pres">
      <dgm:prSet presAssocID="{88FD5AFF-DB43-4D1F-B33B-5D985475F572}" presName="space" presStyleCnt="0"/>
      <dgm:spPr/>
    </dgm:pt>
    <dgm:pt modelId="{2FA1397A-EDDF-4ACC-8467-231D12E9F5FA}" type="pres">
      <dgm:prSet presAssocID="{A42CB762-D056-4399-9265-85BD8C274C2C}" presName="compositeB" presStyleCnt="0"/>
      <dgm:spPr/>
    </dgm:pt>
    <dgm:pt modelId="{96A0BADF-CED2-4DC7-A984-59EDE55550CA}" type="pres">
      <dgm:prSet presAssocID="{A42CB762-D056-4399-9265-85BD8C274C2C}" presName="textB" presStyleLbl="revTx" presStyleIdx="5" presStyleCnt="9">
        <dgm:presLayoutVars>
          <dgm:bulletEnabled val="1"/>
        </dgm:presLayoutVars>
      </dgm:prSet>
      <dgm:spPr/>
    </dgm:pt>
    <dgm:pt modelId="{946500B6-4B3D-4C92-AAAF-0113F18F023E}" type="pres">
      <dgm:prSet presAssocID="{A42CB762-D056-4399-9265-85BD8C274C2C}" presName="circleB" presStyleLbl="node1" presStyleIdx="5" presStyleCnt="9"/>
      <dgm:spPr/>
    </dgm:pt>
    <dgm:pt modelId="{B767537D-B833-4A8B-809C-E9B03CAFFA67}" type="pres">
      <dgm:prSet presAssocID="{A42CB762-D056-4399-9265-85BD8C274C2C}" presName="spaceB" presStyleCnt="0"/>
      <dgm:spPr/>
    </dgm:pt>
    <dgm:pt modelId="{DF9C9DE6-A5A0-4BEC-9BFE-56648C2CBA3F}" type="pres">
      <dgm:prSet presAssocID="{942B48DC-0A04-4331-95CC-AF68974CB40C}" presName="space" presStyleCnt="0"/>
      <dgm:spPr/>
    </dgm:pt>
    <dgm:pt modelId="{730B63B3-C81D-4101-B11B-42A0EADC6722}" type="pres">
      <dgm:prSet presAssocID="{A0076E30-DC04-4D90-9295-B11BD849A252}" presName="compositeA" presStyleCnt="0"/>
      <dgm:spPr/>
    </dgm:pt>
    <dgm:pt modelId="{2048E3FC-9983-48BD-8097-7E3CE5A547C5}" type="pres">
      <dgm:prSet presAssocID="{A0076E30-DC04-4D90-9295-B11BD849A252}" presName="textA" presStyleLbl="revTx" presStyleIdx="6" presStyleCnt="9">
        <dgm:presLayoutVars>
          <dgm:bulletEnabled val="1"/>
        </dgm:presLayoutVars>
      </dgm:prSet>
      <dgm:spPr/>
    </dgm:pt>
    <dgm:pt modelId="{383A36AD-B58F-4028-AD5A-29294F347D42}" type="pres">
      <dgm:prSet presAssocID="{A0076E30-DC04-4D90-9295-B11BD849A252}" presName="circleA" presStyleLbl="node1" presStyleIdx="6" presStyleCnt="9"/>
      <dgm:spPr/>
    </dgm:pt>
    <dgm:pt modelId="{F137FCFD-125E-472C-905D-48775CD5F0ED}" type="pres">
      <dgm:prSet presAssocID="{A0076E30-DC04-4D90-9295-B11BD849A252}" presName="spaceA" presStyleCnt="0"/>
      <dgm:spPr/>
    </dgm:pt>
    <dgm:pt modelId="{E45F64B4-F6F2-4899-A786-75170A0401DD}" type="pres">
      <dgm:prSet presAssocID="{961DDF69-AA15-4B5E-8753-CB5D69BB7CB9}" presName="space" presStyleCnt="0"/>
      <dgm:spPr/>
    </dgm:pt>
    <dgm:pt modelId="{A2D5A404-DB3B-4DAF-AB86-E71FBB88EB6D}" type="pres">
      <dgm:prSet presAssocID="{332E2A96-07CF-4126-8982-5C40221FC68F}" presName="compositeB" presStyleCnt="0"/>
      <dgm:spPr/>
    </dgm:pt>
    <dgm:pt modelId="{B29652F7-CB45-43B6-A712-6F406EF1E9A9}" type="pres">
      <dgm:prSet presAssocID="{332E2A96-07CF-4126-8982-5C40221FC68F}" presName="textB" presStyleLbl="revTx" presStyleIdx="7" presStyleCnt="9">
        <dgm:presLayoutVars>
          <dgm:bulletEnabled val="1"/>
        </dgm:presLayoutVars>
      </dgm:prSet>
      <dgm:spPr/>
    </dgm:pt>
    <dgm:pt modelId="{B400C01D-A996-4775-90B8-7145EFE85969}" type="pres">
      <dgm:prSet presAssocID="{332E2A96-07CF-4126-8982-5C40221FC68F}" presName="circleB" presStyleLbl="node1" presStyleIdx="7" presStyleCnt="9"/>
      <dgm:spPr/>
    </dgm:pt>
    <dgm:pt modelId="{388172B6-DA92-44FF-9359-7DC1EDF51CAE}" type="pres">
      <dgm:prSet presAssocID="{332E2A96-07CF-4126-8982-5C40221FC68F}" presName="spaceB" presStyleCnt="0"/>
      <dgm:spPr/>
    </dgm:pt>
    <dgm:pt modelId="{D312DF65-C4DA-42FF-A72A-6F8CC28D93B9}" type="pres">
      <dgm:prSet presAssocID="{A3BB4474-6656-4A54-ADB2-4C92A5884E62}" presName="space" presStyleCnt="0"/>
      <dgm:spPr/>
    </dgm:pt>
    <dgm:pt modelId="{716837D8-074C-4780-9A79-6C72FBD1522B}" type="pres">
      <dgm:prSet presAssocID="{843FD35F-9E0C-4835-8A9C-E84596D9F0A1}" presName="compositeA" presStyleCnt="0"/>
      <dgm:spPr/>
    </dgm:pt>
    <dgm:pt modelId="{A797AECC-F30A-4D64-AACD-166F8234ED77}" type="pres">
      <dgm:prSet presAssocID="{843FD35F-9E0C-4835-8A9C-E84596D9F0A1}" presName="textA" presStyleLbl="revTx" presStyleIdx="8" presStyleCnt="9">
        <dgm:presLayoutVars>
          <dgm:bulletEnabled val="1"/>
        </dgm:presLayoutVars>
      </dgm:prSet>
      <dgm:spPr/>
    </dgm:pt>
    <dgm:pt modelId="{258E14D3-0CAB-4C62-84E4-9CC8DBBD1CFE}" type="pres">
      <dgm:prSet presAssocID="{843FD35F-9E0C-4835-8A9C-E84596D9F0A1}" presName="circleA" presStyleLbl="node1" presStyleIdx="8" presStyleCnt="9"/>
      <dgm:spPr/>
    </dgm:pt>
    <dgm:pt modelId="{10C79B6D-5EC6-4374-A1C2-5361E5251720}" type="pres">
      <dgm:prSet presAssocID="{843FD35F-9E0C-4835-8A9C-E84596D9F0A1}" presName="spaceA" presStyleCnt="0"/>
      <dgm:spPr/>
    </dgm:pt>
  </dgm:ptLst>
  <dgm:cxnLst>
    <dgm:cxn modelId="{A7AC0A0A-409F-428D-B076-652195962096}" srcId="{777442A2-CA28-43DE-B963-F0591A9879D6}" destId="{D5DB415D-6AF7-4C49-8FE2-74644990B0DD}" srcOrd="1" destOrd="0" parTransId="{65103F49-08F2-4744-8BB9-6321F6248C60}" sibTransId="{1E091690-E30D-4C44-9FA6-5854AE1F8BAB}"/>
    <dgm:cxn modelId="{0728FA2B-32CD-45FC-BE57-CAC55B557056}" type="presOf" srcId="{17792940-6DA2-44AE-A140-1E85B0A0E5B5}" destId="{F9DE9295-FA28-41AA-9144-C3B2931F1A7F}" srcOrd="0" destOrd="0" presId="urn:microsoft.com/office/officeart/2005/8/layout/hProcess11"/>
    <dgm:cxn modelId="{80C2D02D-000C-41D3-8E26-E2D8A6070FAC}" type="presOf" srcId="{332E2A96-07CF-4126-8982-5C40221FC68F}" destId="{B29652F7-CB45-43B6-A712-6F406EF1E9A9}" srcOrd="0" destOrd="0" presId="urn:microsoft.com/office/officeart/2005/8/layout/hProcess11"/>
    <dgm:cxn modelId="{60DF8136-FD36-4307-8097-3B82E318BB64}" type="presOf" srcId="{777442A2-CA28-43DE-B963-F0591A9879D6}" destId="{D9F79778-ACC7-4D6D-B78E-95DD436FF61B}" srcOrd="0" destOrd="0" presId="urn:microsoft.com/office/officeart/2005/8/layout/hProcess11"/>
    <dgm:cxn modelId="{8BC93D5D-6F04-4055-B276-323C20C1E30E}" type="presOf" srcId="{9B8AAAF0-2614-40B3-B3E8-FD23E546B7AE}" destId="{0F0FCB70-E770-4177-93C4-0A7F616F253E}" srcOrd="0" destOrd="0" presId="urn:microsoft.com/office/officeart/2005/8/layout/hProcess11"/>
    <dgm:cxn modelId="{970A9450-A860-47DA-863F-857080CC63E5}" srcId="{777442A2-CA28-43DE-B963-F0591A9879D6}" destId="{3991A3D1-1C29-44A6-BBE7-305BF9AEB903}" srcOrd="2" destOrd="0" parTransId="{E8F587E5-B841-4B36-AEEE-1EA12687F1C7}" sibTransId="{8FCF7A49-E3D1-4C05-8F97-816A60223F85}"/>
    <dgm:cxn modelId="{26A5F987-9B23-4149-ADDB-F82A934F181B}" srcId="{777442A2-CA28-43DE-B963-F0591A9879D6}" destId="{17792940-6DA2-44AE-A140-1E85B0A0E5B5}" srcOrd="3" destOrd="0" parTransId="{60ED36B5-56CE-4CEA-AE32-DCAF0EA7E900}" sibTransId="{21966B50-D2B7-4759-A855-CCAA8915CFF9}"/>
    <dgm:cxn modelId="{3EFE678B-E48F-4F1C-A4FB-B43969AB367C}" type="presOf" srcId="{843FD35F-9E0C-4835-8A9C-E84596D9F0A1}" destId="{A797AECC-F30A-4D64-AACD-166F8234ED77}" srcOrd="0" destOrd="0" presId="urn:microsoft.com/office/officeart/2005/8/layout/hProcess11"/>
    <dgm:cxn modelId="{4976F88D-65B7-4FD0-99E0-FA4DEC74D0FC}" srcId="{777442A2-CA28-43DE-B963-F0591A9879D6}" destId="{9B8AAAF0-2614-40B3-B3E8-FD23E546B7AE}" srcOrd="0" destOrd="0" parTransId="{C90088EB-A479-4993-9AE1-504EF7AA7346}" sibTransId="{9853F005-E4D9-426D-877E-2BFF29998736}"/>
    <dgm:cxn modelId="{1C08B59A-C8FD-4EEC-BB65-B86A62DE7830}" type="presOf" srcId="{A0076E30-DC04-4D90-9295-B11BD849A252}" destId="{2048E3FC-9983-48BD-8097-7E3CE5A547C5}" srcOrd="0" destOrd="0" presId="urn:microsoft.com/office/officeart/2005/8/layout/hProcess11"/>
    <dgm:cxn modelId="{B8DB2AA3-4AC4-4DCB-BDCA-4C11E5D89EB4}" type="presOf" srcId="{D5DB415D-6AF7-4C49-8FE2-74644990B0DD}" destId="{85367F80-CD70-4059-BC0D-83E1F36320EC}" srcOrd="0" destOrd="0" presId="urn:microsoft.com/office/officeart/2005/8/layout/hProcess11"/>
    <dgm:cxn modelId="{BA5A77A8-DCA1-4A34-A2EB-99C23D4AE8D4}" type="presOf" srcId="{4E302D1B-34D4-40B8-86BD-F47FEE6D6DF5}" destId="{8B78E77C-3803-47DB-B3C8-19D122FDF021}" srcOrd="0" destOrd="0" presId="urn:microsoft.com/office/officeart/2005/8/layout/hProcess11"/>
    <dgm:cxn modelId="{0C82C0B5-42BE-4ADC-AE02-307AEB1F80CB}" srcId="{777442A2-CA28-43DE-B963-F0591A9879D6}" destId="{332E2A96-07CF-4126-8982-5C40221FC68F}" srcOrd="7" destOrd="0" parTransId="{DB96163D-5834-424B-813C-B053DEAA7555}" sibTransId="{A3BB4474-6656-4A54-ADB2-4C92A5884E62}"/>
    <dgm:cxn modelId="{6CE288C7-9768-49A3-8D9E-E9CEE2F22F71}" srcId="{777442A2-CA28-43DE-B963-F0591A9879D6}" destId="{843FD35F-9E0C-4835-8A9C-E84596D9F0A1}" srcOrd="8" destOrd="0" parTransId="{F99DC7C0-A736-471F-AF8A-095C04650BCF}" sibTransId="{322443D9-D51C-4F6E-9F86-B13A641C7135}"/>
    <dgm:cxn modelId="{98451ECD-642D-4096-9E29-273A9931D216}" srcId="{777442A2-CA28-43DE-B963-F0591A9879D6}" destId="{A42CB762-D056-4399-9265-85BD8C274C2C}" srcOrd="5" destOrd="0" parTransId="{4374C933-C98E-4996-A880-D864A3F108FA}" sibTransId="{942B48DC-0A04-4331-95CC-AF68974CB40C}"/>
    <dgm:cxn modelId="{B4E7F6E8-68A6-42BF-8B77-C719F59D912D}" type="presOf" srcId="{3991A3D1-1C29-44A6-BBE7-305BF9AEB903}" destId="{11CD843A-0D63-4AA3-84DB-BB4A004C6743}" srcOrd="0" destOrd="0" presId="urn:microsoft.com/office/officeart/2005/8/layout/hProcess11"/>
    <dgm:cxn modelId="{B1F878FC-C8CC-4754-B567-3A2D00D3A431}" type="presOf" srcId="{A42CB762-D056-4399-9265-85BD8C274C2C}" destId="{96A0BADF-CED2-4DC7-A984-59EDE55550CA}" srcOrd="0" destOrd="0" presId="urn:microsoft.com/office/officeart/2005/8/layout/hProcess11"/>
    <dgm:cxn modelId="{30006EFD-9CEF-4E92-8FF9-188AF813D2F4}" srcId="{777442A2-CA28-43DE-B963-F0591A9879D6}" destId="{A0076E30-DC04-4D90-9295-B11BD849A252}" srcOrd="6" destOrd="0" parTransId="{500F7675-2703-447A-B33E-C5BDD83F565F}" sibTransId="{961DDF69-AA15-4B5E-8753-CB5D69BB7CB9}"/>
    <dgm:cxn modelId="{0967C9FF-695B-41EC-A923-DCB2F958EFDE}" srcId="{777442A2-CA28-43DE-B963-F0591A9879D6}" destId="{4E302D1B-34D4-40B8-86BD-F47FEE6D6DF5}" srcOrd="4" destOrd="0" parTransId="{90AEC188-9392-4D5B-AE5D-5D15A8B1D8B1}" sibTransId="{88FD5AFF-DB43-4D1F-B33B-5D985475F572}"/>
    <dgm:cxn modelId="{A231A2B8-A757-499F-9B30-B2B2225E4209}" type="presParOf" srcId="{D9F79778-ACC7-4D6D-B78E-95DD436FF61B}" destId="{E473A8AA-BF94-4FF4-98FC-3A7C4AA7120F}" srcOrd="0" destOrd="0" presId="urn:microsoft.com/office/officeart/2005/8/layout/hProcess11"/>
    <dgm:cxn modelId="{0B198803-D2C8-467D-B9AB-0E6DBFCC901C}" type="presParOf" srcId="{D9F79778-ACC7-4D6D-B78E-95DD436FF61B}" destId="{8B3BA668-C1CD-4656-A418-4EF474518AC8}" srcOrd="1" destOrd="0" presId="urn:microsoft.com/office/officeart/2005/8/layout/hProcess11"/>
    <dgm:cxn modelId="{B37FAE54-F1F6-4A8A-9A69-D121B5D7D7AF}" type="presParOf" srcId="{8B3BA668-C1CD-4656-A418-4EF474518AC8}" destId="{70F9C24F-BFE6-4319-95B3-E487643CEBBF}" srcOrd="0" destOrd="0" presId="urn:microsoft.com/office/officeart/2005/8/layout/hProcess11"/>
    <dgm:cxn modelId="{7EFDC8A8-F028-4D9B-B159-D08813D54A43}" type="presParOf" srcId="{70F9C24F-BFE6-4319-95B3-E487643CEBBF}" destId="{0F0FCB70-E770-4177-93C4-0A7F616F253E}" srcOrd="0" destOrd="0" presId="urn:microsoft.com/office/officeart/2005/8/layout/hProcess11"/>
    <dgm:cxn modelId="{C4BAFEFE-D8B8-44A8-96D7-61A02F23971B}" type="presParOf" srcId="{70F9C24F-BFE6-4319-95B3-E487643CEBBF}" destId="{5CF3E01D-6342-4D05-903D-70B93233204F}" srcOrd="1" destOrd="0" presId="urn:microsoft.com/office/officeart/2005/8/layout/hProcess11"/>
    <dgm:cxn modelId="{B13C8161-0959-470F-929B-037A18353B0F}" type="presParOf" srcId="{70F9C24F-BFE6-4319-95B3-E487643CEBBF}" destId="{1F6AFB9D-AA39-4AD4-8ACF-E83D3609BB7B}" srcOrd="2" destOrd="0" presId="urn:microsoft.com/office/officeart/2005/8/layout/hProcess11"/>
    <dgm:cxn modelId="{C81AA709-638A-42B0-990A-90F5E8774BA4}" type="presParOf" srcId="{8B3BA668-C1CD-4656-A418-4EF474518AC8}" destId="{A02D5333-3EA2-44A5-A552-B8D7F5A2D5FA}" srcOrd="1" destOrd="0" presId="urn:microsoft.com/office/officeart/2005/8/layout/hProcess11"/>
    <dgm:cxn modelId="{28F808B0-2F8F-41D2-A72D-FB7719E2A3F2}" type="presParOf" srcId="{8B3BA668-C1CD-4656-A418-4EF474518AC8}" destId="{576B6144-5EF5-4206-8356-BE6904AF4A31}" srcOrd="2" destOrd="0" presId="urn:microsoft.com/office/officeart/2005/8/layout/hProcess11"/>
    <dgm:cxn modelId="{4AE7AC64-99C3-48E3-84E8-41FDD927E8B0}" type="presParOf" srcId="{576B6144-5EF5-4206-8356-BE6904AF4A31}" destId="{85367F80-CD70-4059-BC0D-83E1F36320EC}" srcOrd="0" destOrd="0" presId="urn:microsoft.com/office/officeart/2005/8/layout/hProcess11"/>
    <dgm:cxn modelId="{4336E9E6-B7F2-4A09-B7D7-A18A2BC0CDBA}" type="presParOf" srcId="{576B6144-5EF5-4206-8356-BE6904AF4A31}" destId="{99524B26-9FBD-4D26-A7C0-489880653D56}" srcOrd="1" destOrd="0" presId="urn:microsoft.com/office/officeart/2005/8/layout/hProcess11"/>
    <dgm:cxn modelId="{FFF282B5-8165-4FF4-A730-91836B03ACDB}" type="presParOf" srcId="{576B6144-5EF5-4206-8356-BE6904AF4A31}" destId="{2B602777-064E-4C9B-9C84-2E9F6F033B82}" srcOrd="2" destOrd="0" presId="urn:microsoft.com/office/officeart/2005/8/layout/hProcess11"/>
    <dgm:cxn modelId="{59852B89-9BD4-464D-A63D-E8414E9AB90F}" type="presParOf" srcId="{8B3BA668-C1CD-4656-A418-4EF474518AC8}" destId="{F7F4E027-E3E5-4B99-85B9-4279990228D6}" srcOrd="3" destOrd="0" presId="urn:microsoft.com/office/officeart/2005/8/layout/hProcess11"/>
    <dgm:cxn modelId="{CA63B56C-6E2A-4DEC-A14C-8C0CE6356CC3}" type="presParOf" srcId="{8B3BA668-C1CD-4656-A418-4EF474518AC8}" destId="{FEA4588D-3A53-4653-80E8-DCC6585BF43E}" srcOrd="4" destOrd="0" presId="urn:microsoft.com/office/officeart/2005/8/layout/hProcess11"/>
    <dgm:cxn modelId="{ED356797-5AC0-45CC-91C9-559E0EB8B1A7}" type="presParOf" srcId="{FEA4588D-3A53-4653-80E8-DCC6585BF43E}" destId="{11CD843A-0D63-4AA3-84DB-BB4A004C6743}" srcOrd="0" destOrd="0" presId="urn:microsoft.com/office/officeart/2005/8/layout/hProcess11"/>
    <dgm:cxn modelId="{B0290018-CA8E-40CF-AA1F-9995B1D988BA}" type="presParOf" srcId="{FEA4588D-3A53-4653-80E8-DCC6585BF43E}" destId="{416E0DD0-516A-419F-8BC7-38899713092B}" srcOrd="1" destOrd="0" presId="urn:microsoft.com/office/officeart/2005/8/layout/hProcess11"/>
    <dgm:cxn modelId="{7C49ED15-273B-4B88-983E-4DBD9761105A}" type="presParOf" srcId="{FEA4588D-3A53-4653-80E8-DCC6585BF43E}" destId="{E1BBBFDF-A480-40B9-B87E-811664250AF9}" srcOrd="2" destOrd="0" presId="urn:microsoft.com/office/officeart/2005/8/layout/hProcess11"/>
    <dgm:cxn modelId="{CF5E1D43-003B-4466-ADCD-5414E5EF211A}" type="presParOf" srcId="{8B3BA668-C1CD-4656-A418-4EF474518AC8}" destId="{B4D40E4C-0C5D-4CFE-81C7-577F880539D3}" srcOrd="5" destOrd="0" presId="urn:microsoft.com/office/officeart/2005/8/layout/hProcess11"/>
    <dgm:cxn modelId="{F6C043B8-7E78-4E48-9FB4-5C27E38B2799}" type="presParOf" srcId="{8B3BA668-C1CD-4656-A418-4EF474518AC8}" destId="{EBFA112F-653E-45A0-B5E9-49B2D1225222}" srcOrd="6" destOrd="0" presId="urn:microsoft.com/office/officeart/2005/8/layout/hProcess11"/>
    <dgm:cxn modelId="{0E73E7C6-9F36-4EAD-908E-749CD1EBF1CE}" type="presParOf" srcId="{EBFA112F-653E-45A0-B5E9-49B2D1225222}" destId="{F9DE9295-FA28-41AA-9144-C3B2931F1A7F}" srcOrd="0" destOrd="0" presId="urn:microsoft.com/office/officeart/2005/8/layout/hProcess11"/>
    <dgm:cxn modelId="{0CED910E-9282-4C74-A5EB-DC2484CA0114}" type="presParOf" srcId="{EBFA112F-653E-45A0-B5E9-49B2D1225222}" destId="{E5610B49-E910-430C-94F3-C55D7840E52A}" srcOrd="1" destOrd="0" presId="urn:microsoft.com/office/officeart/2005/8/layout/hProcess11"/>
    <dgm:cxn modelId="{A270D2AA-F02B-44CA-90CC-F3A592B2A5B2}" type="presParOf" srcId="{EBFA112F-653E-45A0-B5E9-49B2D1225222}" destId="{B01C8E9C-DCC2-4CD5-983A-3BE03D7856D1}" srcOrd="2" destOrd="0" presId="urn:microsoft.com/office/officeart/2005/8/layout/hProcess11"/>
    <dgm:cxn modelId="{0C3033B5-1CCC-4CCF-B747-556564579F15}" type="presParOf" srcId="{8B3BA668-C1CD-4656-A418-4EF474518AC8}" destId="{2D56EC1E-9A98-4C88-A659-FE768640D157}" srcOrd="7" destOrd="0" presId="urn:microsoft.com/office/officeart/2005/8/layout/hProcess11"/>
    <dgm:cxn modelId="{1F59BDEF-2D24-4B4B-A65A-49A8BE64C5DE}" type="presParOf" srcId="{8B3BA668-C1CD-4656-A418-4EF474518AC8}" destId="{6CB97ABC-52C1-449D-B99C-32C82CB5A863}" srcOrd="8" destOrd="0" presId="urn:microsoft.com/office/officeart/2005/8/layout/hProcess11"/>
    <dgm:cxn modelId="{598C8A1E-8CB8-4891-84B7-5FB112EB524C}" type="presParOf" srcId="{6CB97ABC-52C1-449D-B99C-32C82CB5A863}" destId="{8B78E77C-3803-47DB-B3C8-19D122FDF021}" srcOrd="0" destOrd="0" presId="urn:microsoft.com/office/officeart/2005/8/layout/hProcess11"/>
    <dgm:cxn modelId="{628D26C2-E819-40E0-885C-59C06193E0D1}" type="presParOf" srcId="{6CB97ABC-52C1-449D-B99C-32C82CB5A863}" destId="{CC0AC7C5-E1E4-4017-96B4-FA1892515858}" srcOrd="1" destOrd="0" presId="urn:microsoft.com/office/officeart/2005/8/layout/hProcess11"/>
    <dgm:cxn modelId="{074247CE-2B41-4201-BB32-D145397A19C7}" type="presParOf" srcId="{6CB97ABC-52C1-449D-B99C-32C82CB5A863}" destId="{86A7C939-23F9-409B-BFAD-8BD444129543}" srcOrd="2" destOrd="0" presId="urn:microsoft.com/office/officeart/2005/8/layout/hProcess11"/>
    <dgm:cxn modelId="{DA4C53CE-8C20-4CDB-87C5-B5E4202E75BF}" type="presParOf" srcId="{8B3BA668-C1CD-4656-A418-4EF474518AC8}" destId="{DF57E3D4-59BA-4287-A069-0699D2881AEF}" srcOrd="9" destOrd="0" presId="urn:microsoft.com/office/officeart/2005/8/layout/hProcess11"/>
    <dgm:cxn modelId="{3BB3BA75-B5BB-42EE-8678-4C6E4AC3DDE7}" type="presParOf" srcId="{8B3BA668-C1CD-4656-A418-4EF474518AC8}" destId="{2FA1397A-EDDF-4ACC-8467-231D12E9F5FA}" srcOrd="10" destOrd="0" presId="urn:microsoft.com/office/officeart/2005/8/layout/hProcess11"/>
    <dgm:cxn modelId="{F9398169-E365-48A2-8668-B77A1CF1BC34}" type="presParOf" srcId="{2FA1397A-EDDF-4ACC-8467-231D12E9F5FA}" destId="{96A0BADF-CED2-4DC7-A984-59EDE55550CA}" srcOrd="0" destOrd="0" presId="urn:microsoft.com/office/officeart/2005/8/layout/hProcess11"/>
    <dgm:cxn modelId="{3A159149-518A-4399-A58A-995187ED7983}" type="presParOf" srcId="{2FA1397A-EDDF-4ACC-8467-231D12E9F5FA}" destId="{946500B6-4B3D-4C92-AAAF-0113F18F023E}" srcOrd="1" destOrd="0" presId="urn:microsoft.com/office/officeart/2005/8/layout/hProcess11"/>
    <dgm:cxn modelId="{0921D516-D3B6-431B-86DF-A127E9A89DF6}" type="presParOf" srcId="{2FA1397A-EDDF-4ACC-8467-231D12E9F5FA}" destId="{B767537D-B833-4A8B-809C-E9B03CAFFA67}" srcOrd="2" destOrd="0" presId="urn:microsoft.com/office/officeart/2005/8/layout/hProcess11"/>
    <dgm:cxn modelId="{ABE2A995-5C43-477D-96E0-4E21A55B1226}" type="presParOf" srcId="{8B3BA668-C1CD-4656-A418-4EF474518AC8}" destId="{DF9C9DE6-A5A0-4BEC-9BFE-56648C2CBA3F}" srcOrd="11" destOrd="0" presId="urn:microsoft.com/office/officeart/2005/8/layout/hProcess11"/>
    <dgm:cxn modelId="{50E3EF81-0142-4D42-A166-6D76F69D8453}" type="presParOf" srcId="{8B3BA668-C1CD-4656-A418-4EF474518AC8}" destId="{730B63B3-C81D-4101-B11B-42A0EADC6722}" srcOrd="12" destOrd="0" presId="urn:microsoft.com/office/officeart/2005/8/layout/hProcess11"/>
    <dgm:cxn modelId="{3BEC6F0C-CC13-404F-8004-C1915B2FEB4C}" type="presParOf" srcId="{730B63B3-C81D-4101-B11B-42A0EADC6722}" destId="{2048E3FC-9983-48BD-8097-7E3CE5A547C5}" srcOrd="0" destOrd="0" presId="urn:microsoft.com/office/officeart/2005/8/layout/hProcess11"/>
    <dgm:cxn modelId="{388B0032-E596-4578-93DE-7D50E8E3DF20}" type="presParOf" srcId="{730B63B3-C81D-4101-B11B-42A0EADC6722}" destId="{383A36AD-B58F-4028-AD5A-29294F347D42}" srcOrd="1" destOrd="0" presId="urn:microsoft.com/office/officeart/2005/8/layout/hProcess11"/>
    <dgm:cxn modelId="{FB2443F2-0FCD-416F-97BF-FD1DA484FA3D}" type="presParOf" srcId="{730B63B3-C81D-4101-B11B-42A0EADC6722}" destId="{F137FCFD-125E-472C-905D-48775CD5F0ED}" srcOrd="2" destOrd="0" presId="urn:microsoft.com/office/officeart/2005/8/layout/hProcess11"/>
    <dgm:cxn modelId="{8B138CE8-394A-4ADE-A1FD-62BC71E17437}" type="presParOf" srcId="{8B3BA668-C1CD-4656-A418-4EF474518AC8}" destId="{E45F64B4-F6F2-4899-A786-75170A0401DD}" srcOrd="13" destOrd="0" presId="urn:microsoft.com/office/officeart/2005/8/layout/hProcess11"/>
    <dgm:cxn modelId="{524C9E7E-AC4F-4D5D-BF72-4A3754AC4203}" type="presParOf" srcId="{8B3BA668-C1CD-4656-A418-4EF474518AC8}" destId="{A2D5A404-DB3B-4DAF-AB86-E71FBB88EB6D}" srcOrd="14" destOrd="0" presId="urn:microsoft.com/office/officeart/2005/8/layout/hProcess11"/>
    <dgm:cxn modelId="{8824F34C-C9F5-4D43-820E-88BCEAB471E7}" type="presParOf" srcId="{A2D5A404-DB3B-4DAF-AB86-E71FBB88EB6D}" destId="{B29652F7-CB45-43B6-A712-6F406EF1E9A9}" srcOrd="0" destOrd="0" presId="urn:microsoft.com/office/officeart/2005/8/layout/hProcess11"/>
    <dgm:cxn modelId="{E82165B6-6EBD-4AB9-8AF3-7931CBE3D7C9}" type="presParOf" srcId="{A2D5A404-DB3B-4DAF-AB86-E71FBB88EB6D}" destId="{B400C01D-A996-4775-90B8-7145EFE85969}" srcOrd="1" destOrd="0" presId="urn:microsoft.com/office/officeart/2005/8/layout/hProcess11"/>
    <dgm:cxn modelId="{3E9186CC-FDF8-4984-A104-A083A3ADC554}" type="presParOf" srcId="{A2D5A404-DB3B-4DAF-AB86-E71FBB88EB6D}" destId="{388172B6-DA92-44FF-9359-7DC1EDF51CAE}" srcOrd="2" destOrd="0" presId="urn:microsoft.com/office/officeart/2005/8/layout/hProcess11"/>
    <dgm:cxn modelId="{FD69C218-3CA0-40A7-BA4E-FC16EC59FEC6}" type="presParOf" srcId="{8B3BA668-C1CD-4656-A418-4EF474518AC8}" destId="{D312DF65-C4DA-42FF-A72A-6F8CC28D93B9}" srcOrd="15" destOrd="0" presId="urn:microsoft.com/office/officeart/2005/8/layout/hProcess11"/>
    <dgm:cxn modelId="{696ACD15-B31E-4AD3-9323-D64DF1E51021}" type="presParOf" srcId="{8B3BA668-C1CD-4656-A418-4EF474518AC8}" destId="{716837D8-074C-4780-9A79-6C72FBD1522B}" srcOrd="16" destOrd="0" presId="urn:microsoft.com/office/officeart/2005/8/layout/hProcess11"/>
    <dgm:cxn modelId="{6A6B0AB0-7794-4399-9B92-C83999668F00}" type="presParOf" srcId="{716837D8-074C-4780-9A79-6C72FBD1522B}" destId="{A797AECC-F30A-4D64-AACD-166F8234ED77}" srcOrd="0" destOrd="0" presId="urn:microsoft.com/office/officeart/2005/8/layout/hProcess11"/>
    <dgm:cxn modelId="{CA1AE7E8-3B87-4D46-975F-1C5CF62125D0}" type="presParOf" srcId="{716837D8-074C-4780-9A79-6C72FBD1522B}" destId="{258E14D3-0CAB-4C62-84E4-9CC8DBBD1CFE}" srcOrd="1" destOrd="0" presId="urn:microsoft.com/office/officeart/2005/8/layout/hProcess11"/>
    <dgm:cxn modelId="{C439D823-7379-4B8A-8281-9AF673C78C86}" type="presParOf" srcId="{716837D8-074C-4780-9A79-6C72FBD1522B}" destId="{10C79B6D-5EC6-4374-A1C2-5361E5251720}"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73A8AA-BF94-4FF4-98FC-3A7C4AA7120F}">
      <dsp:nvSpPr>
        <dsp:cNvPr id="0" name=""/>
        <dsp:cNvSpPr/>
      </dsp:nvSpPr>
      <dsp:spPr>
        <a:xfrm>
          <a:off x="0" y="652508"/>
          <a:ext cx="9607415" cy="870011"/>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0FCB70-E770-4177-93C4-0A7F616F253E}">
      <dsp:nvSpPr>
        <dsp:cNvPr id="0" name=""/>
        <dsp:cNvSpPr/>
      </dsp:nvSpPr>
      <dsp:spPr>
        <a:xfrm>
          <a:off x="2427" y="0"/>
          <a:ext cx="919342" cy="87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dirty="0"/>
            <a:t>Read Data</a:t>
          </a:r>
          <a:endParaRPr lang="en-IN" sz="1200" kern="1200" dirty="0"/>
        </a:p>
      </dsp:txBody>
      <dsp:txXfrm>
        <a:off x="2427" y="0"/>
        <a:ext cx="919342" cy="870011"/>
      </dsp:txXfrm>
    </dsp:sp>
    <dsp:sp modelId="{5CF3E01D-6342-4D05-903D-70B93233204F}">
      <dsp:nvSpPr>
        <dsp:cNvPr id="0" name=""/>
        <dsp:cNvSpPr/>
      </dsp:nvSpPr>
      <dsp:spPr>
        <a:xfrm>
          <a:off x="353347" y="978763"/>
          <a:ext cx="217502" cy="21750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5367F80-CD70-4059-BC0D-83E1F36320EC}">
      <dsp:nvSpPr>
        <dsp:cNvPr id="0" name=""/>
        <dsp:cNvSpPr/>
      </dsp:nvSpPr>
      <dsp:spPr>
        <a:xfrm>
          <a:off x="967737" y="1305017"/>
          <a:ext cx="919342" cy="87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dirty="0"/>
            <a:t>Remove Null value columns</a:t>
          </a:r>
          <a:endParaRPr lang="en-IN" sz="1200" kern="1200" dirty="0"/>
        </a:p>
      </dsp:txBody>
      <dsp:txXfrm>
        <a:off x="967737" y="1305017"/>
        <a:ext cx="919342" cy="870011"/>
      </dsp:txXfrm>
    </dsp:sp>
    <dsp:sp modelId="{99524B26-9FBD-4D26-A7C0-489880653D56}">
      <dsp:nvSpPr>
        <dsp:cNvPr id="0" name=""/>
        <dsp:cNvSpPr/>
      </dsp:nvSpPr>
      <dsp:spPr>
        <a:xfrm>
          <a:off x="1318656" y="978763"/>
          <a:ext cx="217502" cy="21750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1CD843A-0D63-4AA3-84DB-BB4A004C6743}">
      <dsp:nvSpPr>
        <dsp:cNvPr id="0" name=""/>
        <dsp:cNvSpPr/>
      </dsp:nvSpPr>
      <dsp:spPr>
        <a:xfrm>
          <a:off x="1933046" y="0"/>
          <a:ext cx="919342" cy="87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dirty="0"/>
            <a:t>Remove irrelevant columns</a:t>
          </a:r>
          <a:endParaRPr lang="en-IN" sz="1200" kern="1200" dirty="0"/>
        </a:p>
      </dsp:txBody>
      <dsp:txXfrm>
        <a:off x="1933046" y="0"/>
        <a:ext cx="919342" cy="870011"/>
      </dsp:txXfrm>
    </dsp:sp>
    <dsp:sp modelId="{416E0DD0-516A-419F-8BC7-38899713092B}">
      <dsp:nvSpPr>
        <dsp:cNvPr id="0" name=""/>
        <dsp:cNvSpPr/>
      </dsp:nvSpPr>
      <dsp:spPr>
        <a:xfrm>
          <a:off x="2283966" y="978763"/>
          <a:ext cx="217502" cy="21750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9DE9295-FA28-41AA-9144-C3B2931F1A7F}">
      <dsp:nvSpPr>
        <dsp:cNvPr id="0" name=""/>
        <dsp:cNvSpPr/>
      </dsp:nvSpPr>
      <dsp:spPr>
        <a:xfrm>
          <a:off x="2898356" y="1305017"/>
          <a:ext cx="919342" cy="87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dirty="0"/>
            <a:t>Treat Missing data</a:t>
          </a:r>
          <a:endParaRPr lang="en-IN" sz="1200" kern="1200" dirty="0"/>
        </a:p>
      </dsp:txBody>
      <dsp:txXfrm>
        <a:off x="2898356" y="1305017"/>
        <a:ext cx="919342" cy="870011"/>
      </dsp:txXfrm>
    </dsp:sp>
    <dsp:sp modelId="{E5610B49-E910-430C-94F3-C55D7840E52A}">
      <dsp:nvSpPr>
        <dsp:cNvPr id="0" name=""/>
        <dsp:cNvSpPr/>
      </dsp:nvSpPr>
      <dsp:spPr>
        <a:xfrm>
          <a:off x="3249275" y="978763"/>
          <a:ext cx="217502" cy="21750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B78E77C-3803-47DB-B3C8-19D122FDF021}">
      <dsp:nvSpPr>
        <dsp:cNvPr id="0" name=""/>
        <dsp:cNvSpPr/>
      </dsp:nvSpPr>
      <dsp:spPr>
        <a:xfrm>
          <a:off x="3863665" y="0"/>
          <a:ext cx="919342" cy="87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dirty="0"/>
            <a:t>Treat Outliers</a:t>
          </a:r>
          <a:endParaRPr lang="en-IN" sz="1200" kern="1200" dirty="0"/>
        </a:p>
      </dsp:txBody>
      <dsp:txXfrm>
        <a:off x="3863665" y="0"/>
        <a:ext cx="919342" cy="870011"/>
      </dsp:txXfrm>
    </dsp:sp>
    <dsp:sp modelId="{CC0AC7C5-E1E4-4017-96B4-FA1892515858}">
      <dsp:nvSpPr>
        <dsp:cNvPr id="0" name=""/>
        <dsp:cNvSpPr/>
      </dsp:nvSpPr>
      <dsp:spPr>
        <a:xfrm>
          <a:off x="4214585" y="978763"/>
          <a:ext cx="217502" cy="21750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6A0BADF-CED2-4DC7-A984-59EDE55550CA}">
      <dsp:nvSpPr>
        <dsp:cNvPr id="0" name=""/>
        <dsp:cNvSpPr/>
      </dsp:nvSpPr>
      <dsp:spPr>
        <a:xfrm>
          <a:off x="4828975" y="1305017"/>
          <a:ext cx="919342" cy="87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dirty="0"/>
            <a:t>Derive columns</a:t>
          </a:r>
          <a:endParaRPr lang="en-IN" sz="1200" kern="1200" dirty="0"/>
        </a:p>
      </dsp:txBody>
      <dsp:txXfrm>
        <a:off x="4828975" y="1305017"/>
        <a:ext cx="919342" cy="870011"/>
      </dsp:txXfrm>
    </dsp:sp>
    <dsp:sp modelId="{946500B6-4B3D-4C92-AAAF-0113F18F023E}">
      <dsp:nvSpPr>
        <dsp:cNvPr id="0" name=""/>
        <dsp:cNvSpPr/>
      </dsp:nvSpPr>
      <dsp:spPr>
        <a:xfrm>
          <a:off x="5179894" y="978763"/>
          <a:ext cx="217502" cy="21750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048E3FC-9983-48BD-8097-7E3CE5A547C5}">
      <dsp:nvSpPr>
        <dsp:cNvPr id="0" name=""/>
        <dsp:cNvSpPr/>
      </dsp:nvSpPr>
      <dsp:spPr>
        <a:xfrm>
          <a:off x="5794284" y="0"/>
          <a:ext cx="919342" cy="87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dirty="0"/>
            <a:t>Univariate Analysis	</a:t>
          </a:r>
          <a:endParaRPr lang="en-IN" sz="1200" kern="1200" dirty="0"/>
        </a:p>
      </dsp:txBody>
      <dsp:txXfrm>
        <a:off x="5794284" y="0"/>
        <a:ext cx="919342" cy="870011"/>
      </dsp:txXfrm>
    </dsp:sp>
    <dsp:sp modelId="{383A36AD-B58F-4028-AD5A-29294F347D42}">
      <dsp:nvSpPr>
        <dsp:cNvPr id="0" name=""/>
        <dsp:cNvSpPr/>
      </dsp:nvSpPr>
      <dsp:spPr>
        <a:xfrm>
          <a:off x="6145204" y="978763"/>
          <a:ext cx="217502" cy="21750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29652F7-CB45-43B6-A712-6F406EF1E9A9}">
      <dsp:nvSpPr>
        <dsp:cNvPr id="0" name=""/>
        <dsp:cNvSpPr/>
      </dsp:nvSpPr>
      <dsp:spPr>
        <a:xfrm>
          <a:off x="6759594" y="1305017"/>
          <a:ext cx="919342" cy="87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marL="0" lvl="0" indent="0" algn="ctr" defTabSz="533400">
            <a:lnSpc>
              <a:spcPct val="90000"/>
            </a:lnSpc>
            <a:spcBef>
              <a:spcPct val="0"/>
            </a:spcBef>
            <a:spcAft>
              <a:spcPct val="35000"/>
            </a:spcAft>
            <a:buNone/>
          </a:pPr>
          <a:r>
            <a:rPr lang="en-US" sz="1200" kern="1200" dirty="0"/>
            <a:t>Segmented Data Analysis</a:t>
          </a:r>
          <a:endParaRPr lang="en-IN" sz="1200" kern="1200" dirty="0"/>
        </a:p>
      </dsp:txBody>
      <dsp:txXfrm>
        <a:off x="6759594" y="1305017"/>
        <a:ext cx="919342" cy="870011"/>
      </dsp:txXfrm>
    </dsp:sp>
    <dsp:sp modelId="{B400C01D-A996-4775-90B8-7145EFE85969}">
      <dsp:nvSpPr>
        <dsp:cNvPr id="0" name=""/>
        <dsp:cNvSpPr/>
      </dsp:nvSpPr>
      <dsp:spPr>
        <a:xfrm>
          <a:off x="7110513" y="978763"/>
          <a:ext cx="217502" cy="21750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A797AECC-F30A-4D64-AACD-166F8234ED77}">
      <dsp:nvSpPr>
        <dsp:cNvPr id="0" name=""/>
        <dsp:cNvSpPr/>
      </dsp:nvSpPr>
      <dsp:spPr>
        <a:xfrm>
          <a:off x="7724903" y="0"/>
          <a:ext cx="919342" cy="8700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marL="0" lvl="0" indent="0" algn="ctr" defTabSz="533400">
            <a:lnSpc>
              <a:spcPct val="90000"/>
            </a:lnSpc>
            <a:spcBef>
              <a:spcPct val="0"/>
            </a:spcBef>
            <a:spcAft>
              <a:spcPct val="35000"/>
            </a:spcAft>
            <a:buNone/>
          </a:pPr>
          <a:r>
            <a:rPr lang="en-US" sz="1200" kern="1200" dirty="0"/>
            <a:t>Bivariate Analysis</a:t>
          </a:r>
          <a:endParaRPr lang="en-IN" sz="1200" kern="1200" dirty="0"/>
        </a:p>
      </dsp:txBody>
      <dsp:txXfrm>
        <a:off x="7724903" y="0"/>
        <a:ext cx="919342" cy="870011"/>
      </dsp:txXfrm>
    </dsp:sp>
    <dsp:sp modelId="{258E14D3-0CAB-4C62-84E4-9CC8DBBD1CFE}">
      <dsp:nvSpPr>
        <dsp:cNvPr id="0" name=""/>
        <dsp:cNvSpPr/>
      </dsp:nvSpPr>
      <dsp:spPr>
        <a:xfrm>
          <a:off x="8075823" y="978763"/>
          <a:ext cx="217502" cy="21750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355411" cy="2901694"/>
          </a:xfrm>
        </p:spPr>
        <p:txBody>
          <a:bodyPr anchor="b">
            <a:normAutofit/>
          </a:bodyPr>
          <a:lstStyle/>
          <a:p>
            <a:r>
              <a:rPr lang="en-US" sz="4400" dirty="0">
                <a:solidFill>
                  <a:schemeClr val="tx1"/>
                </a:solidFill>
              </a:rPr>
              <a:t>Lending Club </a:t>
            </a:r>
            <a:br>
              <a:rPr lang="en-US" sz="4400" dirty="0">
                <a:solidFill>
                  <a:schemeClr val="tx1"/>
                </a:solidFill>
              </a:rPr>
            </a:br>
            <a:r>
              <a:rPr lang="en-US" sz="4400" dirty="0">
                <a:solidFill>
                  <a:schemeClr val="tx1"/>
                </a:solidFill>
              </a:rPr>
              <a:t>Case Study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Naga Manasa Surikuchi</a:t>
            </a:r>
          </a:p>
          <a:p>
            <a:pPr>
              <a:lnSpc>
                <a:spcPct val="100000"/>
              </a:lnSpc>
            </a:pPr>
            <a:r>
              <a:rPr lang="en-US" sz="1600" dirty="0"/>
              <a:t>Sriram Mannam</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79CD-44C7-5BEC-1433-6735C6990977}"/>
              </a:ext>
            </a:extLst>
          </p:cNvPr>
          <p:cNvSpPr>
            <a:spLocks noGrp="1"/>
          </p:cNvSpPr>
          <p:nvPr>
            <p:ph type="title"/>
          </p:nvPr>
        </p:nvSpPr>
        <p:spPr/>
        <p:txBody>
          <a:bodyPr/>
          <a:lstStyle/>
          <a:p>
            <a:r>
              <a:rPr lang="en-US" dirty="0"/>
              <a:t>Outliers Treatment</a:t>
            </a:r>
            <a:endParaRPr lang="en-IN" dirty="0"/>
          </a:p>
        </p:txBody>
      </p:sp>
      <p:sp>
        <p:nvSpPr>
          <p:cNvPr id="3" name="Content Placeholder 2">
            <a:extLst>
              <a:ext uri="{FF2B5EF4-FFF2-40B4-BE49-F238E27FC236}">
                <a16:creationId xmlns:a16="http://schemas.microsoft.com/office/drawing/2014/main" id="{3ED6A78B-FFB8-385E-BA18-C221E73C7572}"/>
              </a:ext>
            </a:extLst>
          </p:cNvPr>
          <p:cNvSpPr>
            <a:spLocks noGrp="1"/>
          </p:cNvSpPr>
          <p:nvPr>
            <p:ph idx="1"/>
          </p:nvPr>
        </p:nvSpPr>
        <p:spPr>
          <a:xfrm>
            <a:off x="1097280" y="1953087"/>
            <a:ext cx="10058400" cy="3916005"/>
          </a:xfrm>
        </p:spPr>
        <p:txBody>
          <a:bodyPr/>
          <a:lstStyle/>
          <a:p>
            <a:r>
              <a:rPr lang="en-US" dirty="0"/>
              <a:t>Outliers in columns like </a:t>
            </a:r>
            <a:r>
              <a:rPr lang="en-US" dirty="0" err="1"/>
              <a:t>annual_inc</a:t>
            </a:r>
            <a:r>
              <a:rPr lang="en-US" dirty="0"/>
              <a:t> are removed as they mislead the analysis results.</a:t>
            </a:r>
          </a:p>
          <a:p>
            <a:endParaRPr lang="en-IN" dirty="0"/>
          </a:p>
        </p:txBody>
      </p:sp>
      <p:pic>
        <p:nvPicPr>
          <p:cNvPr id="4" name="Content Placeholder 4">
            <a:extLst>
              <a:ext uri="{FF2B5EF4-FFF2-40B4-BE49-F238E27FC236}">
                <a16:creationId xmlns:a16="http://schemas.microsoft.com/office/drawing/2014/main" id="{F36F4265-7360-FE0F-976F-B113F07DEAFC}"/>
              </a:ext>
            </a:extLst>
          </p:cNvPr>
          <p:cNvPicPr>
            <a:picLocks noChangeAspect="1"/>
          </p:cNvPicPr>
          <p:nvPr/>
        </p:nvPicPr>
        <p:blipFill>
          <a:blip r:embed="rId2"/>
          <a:stretch>
            <a:fillRect/>
          </a:stretch>
        </p:blipFill>
        <p:spPr>
          <a:xfrm>
            <a:off x="1162975" y="2325950"/>
            <a:ext cx="9747681" cy="3826276"/>
          </a:xfrm>
          <a:prstGeom prst="rect">
            <a:avLst/>
          </a:prstGeom>
        </p:spPr>
      </p:pic>
    </p:spTree>
    <p:extLst>
      <p:ext uri="{BB962C8B-B14F-4D97-AF65-F5344CB8AC3E}">
        <p14:creationId xmlns:p14="http://schemas.microsoft.com/office/powerpoint/2010/main" val="2765956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79CD-44C7-5BEC-1433-6735C6990977}"/>
              </a:ext>
            </a:extLst>
          </p:cNvPr>
          <p:cNvSpPr>
            <a:spLocks noGrp="1"/>
          </p:cNvSpPr>
          <p:nvPr>
            <p:ph type="title"/>
          </p:nvPr>
        </p:nvSpPr>
        <p:spPr/>
        <p:txBody>
          <a:bodyPr/>
          <a:lstStyle/>
          <a:p>
            <a:r>
              <a:rPr lang="en-US" dirty="0"/>
              <a:t>Univariate Analysis - Numerical Columns</a:t>
            </a:r>
            <a:endParaRPr lang="en-IN" dirty="0"/>
          </a:p>
        </p:txBody>
      </p:sp>
      <p:pic>
        <p:nvPicPr>
          <p:cNvPr id="8" name="Picture 7">
            <a:extLst>
              <a:ext uri="{FF2B5EF4-FFF2-40B4-BE49-F238E27FC236}">
                <a16:creationId xmlns:a16="http://schemas.microsoft.com/office/drawing/2014/main" id="{E02D562E-0B51-6E66-A8A2-926B4CE28A29}"/>
              </a:ext>
            </a:extLst>
          </p:cNvPr>
          <p:cNvPicPr>
            <a:picLocks noChangeAspect="1"/>
          </p:cNvPicPr>
          <p:nvPr/>
        </p:nvPicPr>
        <p:blipFill>
          <a:blip r:embed="rId2"/>
          <a:stretch>
            <a:fillRect/>
          </a:stretch>
        </p:blipFill>
        <p:spPr>
          <a:xfrm>
            <a:off x="440335" y="1908875"/>
            <a:ext cx="8534990" cy="4465294"/>
          </a:xfrm>
          <a:prstGeom prst="rect">
            <a:avLst/>
          </a:prstGeom>
        </p:spPr>
      </p:pic>
      <p:sp>
        <p:nvSpPr>
          <p:cNvPr id="9" name="TextBox 8">
            <a:extLst>
              <a:ext uri="{FF2B5EF4-FFF2-40B4-BE49-F238E27FC236}">
                <a16:creationId xmlns:a16="http://schemas.microsoft.com/office/drawing/2014/main" id="{7E05EBE0-B462-875F-18E9-483491F34952}"/>
              </a:ext>
            </a:extLst>
          </p:cNvPr>
          <p:cNvSpPr txBox="1"/>
          <p:nvPr/>
        </p:nvSpPr>
        <p:spPr>
          <a:xfrm>
            <a:off x="9132753" y="3541357"/>
            <a:ext cx="2618912" cy="1200329"/>
          </a:xfrm>
          <a:prstGeom prst="rect">
            <a:avLst/>
          </a:prstGeom>
          <a:noFill/>
        </p:spPr>
        <p:txBody>
          <a:bodyPr wrap="square" rtlCol="0">
            <a:spAutoFit/>
          </a:bodyPr>
          <a:lstStyle/>
          <a:p>
            <a:r>
              <a:rPr lang="en-US" dirty="0"/>
              <a:t>These graphs depict the univariate analysis of numerical columns for the entire dataset.</a:t>
            </a:r>
            <a:endParaRPr lang="en-IN" dirty="0"/>
          </a:p>
        </p:txBody>
      </p:sp>
    </p:spTree>
    <p:extLst>
      <p:ext uri="{BB962C8B-B14F-4D97-AF65-F5344CB8AC3E}">
        <p14:creationId xmlns:p14="http://schemas.microsoft.com/office/powerpoint/2010/main" val="1687499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79CD-44C7-5BEC-1433-6735C6990977}"/>
              </a:ext>
            </a:extLst>
          </p:cNvPr>
          <p:cNvSpPr>
            <a:spLocks noGrp="1"/>
          </p:cNvSpPr>
          <p:nvPr>
            <p:ph type="title"/>
          </p:nvPr>
        </p:nvSpPr>
        <p:spPr/>
        <p:txBody>
          <a:bodyPr/>
          <a:lstStyle/>
          <a:p>
            <a:r>
              <a:rPr lang="en-US" dirty="0"/>
              <a:t>Univariate Analysis - Categorical Columns</a:t>
            </a:r>
            <a:endParaRPr lang="en-IN" dirty="0"/>
          </a:p>
        </p:txBody>
      </p:sp>
      <p:sp>
        <p:nvSpPr>
          <p:cNvPr id="9" name="TextBox 8">
            <a:extLst>
              <a:ext uri="{FF2B5EF4-FFF2-40B4-BE49-F238E27FC236}">
                <a16:creationId xmlns:a16="http://schemas.microsoft.com/office/drawing/2014/main" id="{7E05EBE0-B462-875F-18E9-483491F34952}"/>
              </a:ext>
            </a:extLst>
          </p:cNvPr>
          <p:cNvSpPr txBox="1"/>
          <p:nvPr/>
        </p:nvSpPr>
        <p:spPr>
          <a:xfrm>
            <a:off x="9132753" y="3541357"/>
            <a:ext cx="2618912" cy="1200329"/>
          </a:xfrm>
          <a:prstGeom prst="rect">
            <a:avLst/>
          </a:prstGeom>
          <a:noFill/>
        </p:spPr>
        <p:txBody>
          <a:bodyPr wrap="square" rtlCol="0">
            <a:spAutoFit/>
          </a:bodyPr>
          <a:lstStyle/>
          <a:p>
            <a:r>
              <a:rPr lang="en-US" dirty="0"/>
              <a:t>These graphs depict the univariate analysis of </a:t>
            </a:r>
            <a:r>
              <a:rPr lang="en-US" dirty="0" err="1"/>
              <a:t>catagorical</a:t>
            </a:r>
            <a:r>
              <a:rPr lang="en-US" dirty="0"/>
              <a:t> columns for the entire dataset.</a:t>
            </a:r>
            <a:endParaRPr lang="en-IN" dirty="0"/>
          </a:p>
        </p:txBody>
      </p:sp>
      <p:pic>
        <p:nvPicPr>
          <p:cNvPr id="4" name="Picture 3">
            <a:extLst>
              <a:ext uri="{FF2B5EF4-FFF2-40B4-BE49-F238E27FC236}">
                <a16:creationId xmlns:a16="http://schemas.microsoft.com/office/drawing/2014/main" id="{75804373-1DDE-A0E6-A3E1-C0AABE9091DE}"/>
              </a:ext>
            </a:extLst>
          </p:cNvPr>
          <p:cNvPicPr>
            <a:picLocks noChangeAspect="1"/>
          </p:cNvPicPr>
          <p:nvPr/>
        </p:nvPicPr>
        <p:blipFill>
          <a:blip r:embed="rId2"/>
          <a:stretch>
            <a:fillRect/>
          </a:stretch>
        </p:blipFill>
        <p:spPr>
          <a:xfrm>
            <a:off x="1097280" y="1908648"/>
            <a:ext cx="8035473" cy="4430007"/>
          </a:xfrm>
          <a:prstGeom prst="rect">
            <a:avLst/>
          </a:prstGeom>
        </p:spPr>
      </p:pic>
    </p:spTree>
    <p:extLst>
      <p:ext uri="{BB962C8B-B14F-4D97-AF65-F5344CB8AC3E}">
        <p14:creationId xmlns:p14="http://schemas.microsoft.com/office/powerpoint/2010/main" val="237470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E79CD-44C7-5BEC-1433-6735C6990977}"/>
              </a:ext>
            </a:extLst>
          </p:cNvPr>
          <p:cNvSpPr>
            <a:spLocks noGrp="1"/>
          </p:cNvSpPr>
          <p:nvPr>
            <p:ph type="title"/>
          </p:nvPr>
        </p:nvSpPr>
        <p:spPr/>
        <p:txBody>
          <a:bodyPr/>
          <a:lstStyle/>
          <a:p>
            <a:r>
              <a:rPr lang="en-US" dirty="0"/>
              <a:t>Univariate Analysis - Categorical Columns</a:t>
            </a:r>
            <a:endParaRPr lang="en-IN" dirty="0"/>
          </a:p>
        </p:txBody>
      </p:sp>
      <p:sp>
        <p:nvSpPr>
          <p:cNvPr id="9" name="TextBox 8">
            <a:extLst>
              <a:ext uri="{FF2B5EF4-FFF2-40B4-BE49-F238E27FC236}">
                <a16:creationId xmlns:a16="http://schemas.microsoft.com/office/drawing/2014/main" id="{7E05EBE0-B462-875F-18E9-483491F34952}"/>
              </a:ext>
            </a:extLst>
          </p:cNvPr>
          <p:cNvSpPr txBox="1"/>
          <p:nvPr/>
        </p:nvSpPr>
        <p:spPr>
          <a:xfrm>
            <a:off x="9132753" y="3541357"/>
            <a:ext cx="2618912" cy="1200329"/>
          </a:xfrm>
          <a:prstGeom prst="rect">
            <a:avLst/>
          </a:prstGeom>
          <a:noFill/>
        </p:spPr>
        <p:txBody>
          <a:bodyPr wrap="square" rtlCol="0">
            <a:spAutoFit/>
          </a:bodyPr>
          <a:lstStyle/>
          <a:p>
            <a:r>
              <a:rPr lang="en-US" dirty="0"/>
              <a:t>These graphs depict the univariate analysis of categorical columns for the entire dataset.</a:t>
            </a:r>
            <a:endParaRPr lang="en-IN" dirty="0"/>
          </a:p>
        </p:txBody>
      </p:sp>
      <p:pic>
        <p:nvPicPr>
          <p:cNvPr id="5" name="Picture 4">
            <a:extLst>
              <a:ext uri="{FF2B5EF4-FFF2-40B4-BE49-F238E27FC236}">
                <a16:creationId xmlns:a16="http://schemas.microsoft.com/office/drawing/2014/main" id="{DBC69F6C-638C-5687-14AF-220613C65F4F}"/>
              </a:ext>
            </a:extLst>
          </p:cNvPr>
          <p:cNvPicPr>
            <a:picLocks noChangeAspect="1"/>
          </p:cNvPicPr>
          <p:nvPr/>
        </p:nvPicPr>
        <p:blipFill>
          <a:blip r:embed="rId2"/>
          <a:stretch>
            <a:fillRect/>
          </a:stretch>
        </p:blipFill>
        <p:spPr>
          <a:xfrm>
            <a:off x="1097280" y="2054163"/>
            <a:ext cx="7895799" cy="4174715"/>
          </a:xfrm>
          <a:prstGeom prst="rect">
            <a:avLst/>
          </a:prstGeom>
        </p:spPr>
      </p:pic>
    </p:spTree>
    <p:extLst>
      <p:ext uri="{BB962C8B-B14F-4D97-AF65-F5344CB8AC3E}">
        <p14:creationId xmlns:p14="http://schemas.microsoft.com/office/powerpoint/2010/main" val="2481636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9BE27-7C9F-0599-433D-BAA065CAC7A2}"/>
              </a:ext>
            </a:extLst>
          </p:cNvPr>
          <p:cNvSpPr>
            <a:spLocks noGrp="1"/>
          </p:cNvSpPr>
          <p:nvPr>
            <p:ph type="title"/>
          </p:nvPr>
        </p:nvSpPr>
        <p:spPr/>
        <p:txBody>
          <a:bodyPr/>
          <a:lstStyle/>
          <a:p>
            <a:r>
              <a:rPr lang="en-US" dirty="0"/>
              <a:t>Univariate Data Analysis</a:t>
            </a:r>
            <a:endParaRPr lang="en-IN" dirty="0"/>
          </a:p>
        </p:txBody>
      </p:sp>
      <p:pic>
        <p:nvPicPr>
          <p:cNvPr id="21" name="Picture 20">
            <a:extLst>
              <a:ext uri="{FF2B5EF4-FFF2-40B4-BE49-F238E27FC236}">
                <a16:creationId xmlns:a16="http://schemas.microsoft.com/office/drawing/2014/main" id="{D5E714C3-0ADC-D6DC-5EC3-45C924AA352B}"/>
              </a:ext>
            </a:extLst>
          </p:cNvPr>
          <p:cNvPicPr>
            <a:picLocks noChangeAspect="1"/>
          </p:cNvPicPr>
          <p:nvPr/>
        </p:nvPicPr>
        <p:blipFill>
          <a:blip r:embed="rId2"/>
          <a:stretch>
            <a:fillRect/>
          </a:stretch>
        </p:blipFill>
        <p:spPr>
          <a:xfrm>
            <a:off x="1207363" y="2198241"/>
            <a:ext cx="4113344" cy="2922400"/>
          </a:xfrm>
          <a:prstGeom prst="rect">
            <a:avLst/>
          </a:prstGeom>
        </p:spPr>
      </p:pic>
      <p:pic>
        <p:nvPicPr>
          <p:cNvPr id="23" name="Picture 22">
            <a:extLst>
              <a:ext uri="{FF2B5EF4-FFF2-40B4-BE49-F238E27FC236}">
                <a16:creationId xmlns:a16="http://schemas.microsoft.com/office/drawing/2014/main" id="{BB6CC206-8BF0-9E5E-053B-D6C0DEFB5A81}"/>
              </a:ext>
            </a:extLst>
          </p:cNvPr>
          <p:cNvPicPr>
            <a:picLocks noChangeAspect="1"/>
          </p:cNvPicPr>
          <p:nvPr/>
        </p:nvPicPr>
        <p:blipFill>
          <a:blip r:embed="rId3"/>
          <a:stretch>
            <a:fillRect/>
          </a:stretch>
        </p:blipFill>
        <p:spPr>
          <a:xfrm>
            <a:off x="6430419" y="2198241"/>
            <a:ext cx="4305642" cy="2993951"/>
          </a:xfrm>
          <a:prstGeom prst="rect">
            <a:avLst/>
          </a:prstGeom>
        </p:spPr>
      </p:pic>
      <p:sp>
        <p:nvSpPr>
          <p:cNvPr id="24" name="TextBox 23">
            <a:extLst>
              <a:ext uri="{FF2B5EF4-FFF2-40B4-BE49-F238E27FC236}">
                <a16:creationId xmlns:a16="http://schemas.microsoft.com/office/drawing/2014/main" id="{938B3B0F-8CA7-DFD3-C749-95C6B668E0BA}"/>
              </a:ext>
            </a:extLst>
          </p:cNvPr>
          <p:cNvSpPr txBox="1"/>
          <p:nvPr/>
        </p:nvSpPr>
        <p:spPr>
          <a:xfrm>
            <a:off x="923278" y="5344357"/>
            <a:ext cx="10404629" cy="646331"/>
          </a:xfrm>
          <a:prstGeom prst="rect">
            <a:avLst/>
          </a:prstGeom>
          <a:noFill/>
        </p:spPr>
        <p:txBody>
          <a:bodyPr wrap="square" rtlCol="0">
            <a:spAutoFit/>
          </a:bodyPr>
          <a:lstStyle/>
          <a:p>
            <a:pPr marL="285750" indent="-285750">
              <a:buFont typeface="Arial" panose="020B0604020202020204" pitchFamily="34" charset="0"/>
              <a:buChar char="•"/>
            </a:pPr>
            <a:r>
              <a:rPr lang="en-US" dirty="0"/>
              <a:t>As the loan amount increases, there is less count of defaulters</a:t>
            </a:r>
          </a:p>
          <a:p>
            <a:pPr marL="285750" indent="-285750">
              <a:buFont typeface="Arial" panose="020B0604020202020204" pitchFamily="34" charset="0"/>
              <a:buChar char="•"/>
            </a:pPr>
            <a:r>
              <a:rPr lang="en-US" dirty="0"/>
              <a:t>The debt to income ratio for defaulters is at it peak between 10 to 25%</a:t>
            </a:r>
            <a:endParaRPr lang="en-IN" dirty="0"/>
          </a:p>
        </p:txBody>
      </p:sp>
    </p:spTree>
    <p:extLst>
      <p:ext uri="{BB962C8B-B14F-4D97-AF65-F5344CB8AC3E}">
        <p14:creationId xmlns:p14="http://schemas.microsoft.com/office/powerpoint/2010/main" val="3171607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40BC4-4C03-799D-2C9A-6897AA167267}"/>
              </a:ext>
            </a:extLst>
          </p:cNvPr>
          <p:cNvSpPr>
            <a:spLocks noGrp="1"/>
          </p:cNvSpPr>
          <p:nvPr>
            <p:ph type="title"/>
          </p:nvPr>
        </p:nvSpPr>
        <p:spPr/>
        <p:txBody>
          <a:bodyPr/>
          <a:lstStyle/>
          <a:p>
            <a:r>
              <a:rPr lang="en-US" dirty="0"/>
              <a:t>Univariate Data Analysis </a:t>
            </a:r>
            <a:r>
              <a:rPr lang="en-US" sz="3000" dirty="0" err="1"/>
              <a:t>contd</a:t>
            </a:r>
            <a:r>
              <a:rPr lang="en-US" sz="3000" dirty="0"/>
              <a:t>…</a:t>
            </a:r>
            <a:endParaRPr lang="en-IN" sz="3000" dirty="0"/>
          </a:p>
        </p:txBody>
      </p:sp>
      <p:pic>
        <p:nvPicPr>
          <p:cNvPr id="8" name="Picture 7">
            <a:extLst>
              <a:ext uri="{FF2B5EF4-FFF2-40B4-BE49-F238E27FC236}">
                <a16:creationId xmlns:a16="http://schemas.microsoft.com/office/drawing/2014/main" id="{92899E9D-F39D-6FF7-F842-3BB07AC818D1}"/>
              </a:ext>
            </a:extLst>
          </p:cNvPr>
          <p:cNvPicPr>
            <a:picLocks noChangeAspect="1"/>
          </p:cNvPicPr>
          <p:nvPr/>
        </p:nvPicPr>
        <p:blipFill>
          <a:blip r:embed="rId2"/>
          <a:stretch>
            <a:fillRect/>
          </a:stretch>
        </p:blipFill>
        <p:spPr>
          <a:xfrm>
            <a:off x="1097280" y="2068661"/>
            <a:ext cx="4078357" cy="3051980"/>
          </a:xfrm>
          <a:prstGeom prst="rect">
            <a:avLst/>
          </a:prstGeom>
        </p:spPr>
      </p:pic>
      <p:pic>
        <p:nvPicPr>
          <p:cNvPr id="10" name="Picture 9">
            <a:extLst>
              <a:ext uri="{FF2B5EF4-FFF2-40B4-BE49-F238E27FC236}">
                <a16:creationId xmlns:a16="http://schemas.microsoft.com/office/drawing/2014/main" id="{98860F04-C710-748D-9EAF-2E4EB0304A26}"/>
              </a:ext>
            </a:extLst>
          </p:cNvPr>
          <p:cNvPicPr>
            <a:picLocks noChangeAspect="1"/>
          </p:cNvPicPr>
          <p:nvPr/>
        </p:nvPicPr>
        <p:blipFill>
          <a:blip r:embed="rId3"/>
          <a:stretch>
            <a:fillRect/>
          </a:stretch>
        </p:blipFill>
        <p:spPr>
          <a:xfrm>
            <a:off x="6096000" y="1961963"/>
            <a:ext cx="4378111" cy="3327837"/>
          </a:xfrm>
          <a:prstGeom prst="rect">
            <a:avLst/>
          </a:prstGeom>
        </p:spPr>
      </p:pic>
      <p:sp>
        <p:nvSpPr>
          <p:cNvPr id="11" name="TextBox 10">
            <a:extLst>
              <a:ext uri="{FF2B5EF4-FFF2-40B4-BE49-F238E27FC236}">
                <a16:creationId xmlns:a16="http://schemas.microsoft.com/office/drawing/2014/main" id="{3BAA06C7-7C21-C8B0-FC35-BC720B03EB73}"/>
              </a:ext>
            </a:extLst>
          </p:cNvPr>
          <p:cNvSpPr txBox="1"/>
          <p:nvPr/>
        </p:nvSpPr>
        <p:spPr>
          <a:xfrm>
            <a:off x="736847" y="5280114"/>
            <a:ext cx="10537794" cy="646331"/>
          </a:xfrm>
          <a:prstGeom prst="rect">
            <a:avLst/>
          </a:prstGeom>
          <a:noFill/>
        </p:spPr>
        <p:txBody>
          <a:bodyPr wrap="square" rtlCol="0">
            <a:spAutoFit/>
          </a:bodyPr>
          <a:lstStyle/>
          <a:p>
            <a:pPr marL="285750" indent="-285750">
              <a:buFont typeface="Arial" panose="020B0604020202020204" pitchFamily="34" charset="0"/>
              <a:buChar char="•"/>
            </a:pPr>
            <a:r>
              <a:rPr lang="en-US" dirty="0"/>
              <a:t>Most of the defaulters are the people whose loan interest rate is between 13 to 17%</a:t>
            </a:r>
          </a:p>
          <a:p>
            <a:pPr marL="285750" indent="-285750">
              <a:buFont typeface="Arial" panose="020B0604020202020204" pitchFamily="34" charset="0"/>
              <a:buChar char="•"/>
            </a:pPr>
            <a:r>
              <a:rPr lang="en-IN" dirty="0"/>
              <a:t>The self reported annal income for most of the defaulters lies between 40k to 70k</a:t>
            </a:r>
          </a:p>
        </p:txBody>
      </p:sp>
    </p:spTree>
    <p:extLst>
      <p:ext uri="{BB962C8B-B14F-4D97-AF65-F5344CB8AC3E}">
        <p14:creationId xmlns:p14="http://schemas.microsoft.com/office/powerpoint/2010/main" val="2206582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A8D25D2-8715-23AF-6EB3-BA5D2F0C5265}"/>
              </a:ext>
            </a:extLst>
          </p:cNvPr>
          <p:cNvPicPr>
            <a:picLocks noChangeAspect="1"/>
          </p:cNvPicPr>
          <p:nvPr/>
        </p:nvPicPr>
        <p:blipFill>
          <a:blip r:embed="rId2"/>
          <a:stretch>
            <a:fillRect/>
          </a:stretch>
        </p:blipFill>
        <p:spPr>
          <a:xfrm>
            <a:off x="6608292" y="2098488"/>
            <a:ext cx="3992237" cy="2943609"/>
          </a:xfrm>
          <a:prstGeom prst="rect">
            <a:avLst/>
          </a:prstGeom>
        </p:spPr>
      </p:pic>
      <p:pic>
        <p:nvPicPr>
          <p:cNvPr id="10" name="Picture 9">
            <a:extLst>
              <a:ext uri="{FF2B5EF4-FFF2-40B4-BE49-F238E27FC236}">
                <a16:creationId xmlns:a16="http://schemas.microsoft.com/office/drawing/2014/main" id="{26979EB9-3617-DE3F-B967-048B5A2EB1EE}"/>
              </a:ext>
            </a:extLst>
          </p:cNvPr>
          <p:cNvPicPr>
            <a:picLocks noChangeAspect="1"/>
          </p:cNvPicPr>
          <p:nvPr/>
        </p:nvPicPr>
        <p:blipFill>
          <a:blip r:embed="rId3"/>
          <a:stretch>
            <a:fillRect/>
          </a:stretch>
        </p:blipFill>
        <p:spPr>
          <a:xfrm>
            <a:off x="1591471" y="2055021"/>
            <a:ext cx="3996741" cy="3065620"/>
          </a:xfrm>
          <a:prstGeom prst="rect">
            <a:avLst/>
          </a:prstGeom>
        </p:spPr>
      </p:pic>
      <p:sp>
        <p:nvSpPr>
          <p:cNvPr id="11" name="Title 1">
            <a:extLst>
              <a:ext uri="{FF2B5EF4-FFF2-40B4-BE49-F238E27FC236}">
                <a16:creationId xmlns:a16="http://schemas.microsoft.com/office/drawing/2014/main" id="{FBECD824-E130-237D-6DC0-8C179595745E}"/>
              </a:ext>
            </a:extLst>
          </p:cNvPr>
          <p:cNvSpPr>
            <a:spLocks noGrp="1"/>
          </p:cNvSpPr>
          <p:nvPr>
            <p:ph type="title"/>
          </p:nvPr>
        </p:nvSpPr>
        <p:spPr>
          <a:xfrm>
            <a:off x="1097280" y="286603"/>
            <a:ext cx="10058400" cy="1450757"/>
          </a:xfrm>
        </p:spPr>
        <p:txBody>
          <a:bodyPr/>
          <a:lstStyle/>
          <a:p>
            <a:r>
              <a:rPr lang="en-US" dirty="0"/>
              <a:t>Univariate Data Analysis </a:t>
            </a:r>
            <a:r>
              <a:rPr lang="en-US" sz="3000" dirty="0" err="1"/>
              <a:t>contd</a:t>
            </a:r>
            <a:r>
              <a:rPr lang="en-US" sz="3000" dirty="0"/>
              <a:t>…</a:t>
            </a:r>
            <a:endParaRPr lang="en-IN" sz="3000" dirty="0"/>
          </a:p>
        </p:txBody>
      </p:sp>
      <p:sp>
        <p:nvSpPr>
          <p:cNvPr id="12" name="TextBox 11">
            <a:extLst>
              <a:ext uri="{FF2B5EF4-FFF2-40B4-BE49-F238E27FC236}">
                <a16:creationId xmlns:a16="http://schemas.microsoft.com/office/drawing/2014/main" id="{3EE6AC8A-DEAB-BF35-97C5-5AB893EC64EA}"/>
              </a:ext>
            </a:extLst>
          </p:cNvPr>
          <p:cNvSpPr txBox="1"/>
          <p:nvPr/>
        </p:nvSpPr>
        <p:spPr>
          <a:xfrm>
            <a:off x="736847" y="5280114"/>
            <a:ext cx="10537794" cy="646331"/>
          </a:xfrm>
          <a:prstGeom prst="rect">
            <a:avLst/>
          </a:prstGeom>
          <a:noFill/>
        </p:spPr>
        <p:txBody>
          <a:bodyPr wrap="square" rtlCol="0">
            <a:spAutoFit/>
          </a:bodyPr>
          <a:lstStyle/>
          <a:p>
            <a:pPr marL="285750" indent="-285750">
              <a:buFont typeface="Arial" panose="020B0604020202020204" pitchFamily="34" charset="0"/>
              <a:buChar char="•"/>
            </a:pPr>
            <a:r>
              <a:rPr lang="en-US" dirty="0"/>
              <a:t>Most of the defaulters are the people whose loan interest rate is between 13 to 17%</a:t>
            </a:r>
          </a:p>
          <a:p>
            <a:pPr marL="285750" indent="-285750">
              <a:buFont typeface="Arial" panose="020B0604020202020204" pitchFamily="34" charset="0"/>
              <a:buChar char="•"/>
            </a:pPr>
            <a:r>
              <a:rPr lang="en-IN" dirty="0"/>
              <a:t>The self reported annual income for most of the defaulters lies between 31k to 58k</a:t>
            </a:r>
          </a:p>
        </p:txBody>
      </p:sp>
    </p:spTree>
    <p:extLst>
      <p:ext uri="{BB962C8B-B14F-4D97-AF65-F5344CB8AC3E}">
        <p14:creationId xmlns:p14="http://schemas.microsoft.com/office/powerpoint/2010/main" val="1776557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2DB91A1-244E-4AD7-D80C-74177F8F140B}"/>
              </a:ext>
            </a:extLst>
          </p:cNvPr>
          <p:cNvPicPr>
            <a:picLocks noChangeAspect="1"/>
          </p:cNvPicPr>
          <p:nvPr/>
        </p:nvPicPr>
        <p:blipFill>
          <a:blip r:embed="rId2"/>
          <a:stretch>
            <a:fillRect/>
          </a:stretch>
        </p:blipFill>
        <p:spPr>
          <a:xfrm>
            <a:off x="1551825" y="2119110"/>
            <a:ext cx="4009227" cy="3116462"/>
          </a:xfrm>
          <a:prstGeom prst="rect">
            <a:avLst/>
          </a:prstGeom>
        </p:spPr>
      </p:pic>
      <p:pic>
        <p:nvPicPr>
          <p:cNvPr id="12" name="Picture 11">
            <a:extLst>
              <a:ext uri="{FF2B5EF4-FFF2-40B4-BE49-F238E27FC236}">
                <a16:creationId xmlns:a16="http://schemas.microsoft.com/office/drawing/2014/main" id="{DF99BD18-3B36-DA6C-7EE4-9133EE4E79E6}"/>
              </a:ext>
            </a:extLst>
          </p:cNvPr>
          <p:cNvPicPr>
            <a:picLocks noChangeAspect="1"/>
          </p:cNvPicPr>
          <p:nvPr/>
        </p:nvPicPr>
        <p:blipFill>
          <a:blip r:embed="rId3"/>
          <a:stretch>
            <a:fillRect/>
          </a:stretch>
        </p:blipFill>
        <p:spPr>
          <a:xfrm>
            <a:off x="6630949" y="2119111"/>
            <a:ext cx="4028865" cy="3116462"/>
          </a:xfrm>
          <a:prstGeom prst="rect">
            <a:avLst/>
          </a:prstGeom>
        </p:spPr>
      </p:pic>
      <p:sp>
        <p:nvSpPr>
          <p:cNvPr id="13" name="Title 1">
            <a:extLst>
              <a:ext uri="{FF2B5EF4-FFF2-40B4-BE49-F238E27FC236}">
                <a16:creationId xmlns:a16="http://schemas.microsoft.com/office/drawing/2014/main" id="{A304F1E9-755F-F2C1-3934-74E6F47DF7ED}"/>
              </a:ext>
            </a:extLst>
          </p:cNvPr>
          <p:cNvSpPr txBox="1">
            <a:spLocks/>
          </p:cNvSpPr>
          <p:nvPr/>
        </p:nvSpPr>
        <p:spPr>
          <a:xfrm>
            <a:off x="1249680" y="439003"/>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a:t>Univariate Data Analysis </a:t>
            </a:r>
            <a:r>
              <a:rPr lang="en-US" sz="3000"/>
              <a:t>contd…</a:t>
            </a:r>
            <a:endParaRPr lang="en-IN" sz="3000" dirty="0"/>
          </a:p>
        </p:txBody>
      </p:sp>
      <p:sp>
        <p:nvSpPr>
          <p:cNvPr id="14" name="TextBox 13">
            <a:extLst>
              <a:ext uri="{FF2B5EF4-FFF2-40B4-BE49-F238E27FC236}">
                <a16:creationId xmlns:a16="http://schemas.microsoft.com/office/drawing/2014/main" id="{FE5F05E7-39FD-F4A1-A319-FB074CC6B339}"/>
              </a:ext>
            </a:extLst>
          </p:cNvPr>
          <p:cNvSpPr txBox="1"/>
          <p:nvPr/>
        </p:nvSpPr>
        <p:spPr>
          <a:xfrm>
            <a:off x="1136342" y="5235572"/>
            <a:ext cx="9978501" cy="646331"/>
          </a:xfrm>
          <a:prstGeom prst="rect">
            <a:avLst/>
          </a:prstGeom>
          <a:noFill/>
        </p:spPr>
        <p:txBody>
          <a:bodyPr wrap="square" rtlCol="0">
            <a:spAutoFit/>
          </a:bodyPr>
          <a:lstStyle/>
          <a:p>
            <a:pPr marL="285750" indent="-285750">
              <a:buFont typeface="Arial" panose="020B0604020202020204" pitchFamily="34" charset="0"/>
              <a:buChar char="•"/>
            </a:pPr>
            <a:r>
              <a:rPr lang="en-US" dirty="0"/>
              <a:t>More defaulters are having the employment experience more than 10 years</a:t>
            </a:r>
          </a:p>
          <a:p>
            <a:pPr marL="285750" indent="-285750">
              <a:buFont typeface="Arial" panose="020B0604020202020204" pitchFamily="34" charset="0"/>
              <a:buChar char="•"/>
            </a:pPr>
            <a:r>
              <a:rPr lang="en-US" dirty="0"/>
              <a:t>Applicants with grade B and C are more defaulters compared to applicants of other grades.</a:t>
            </a:r>
            <a:endParaRPr lang="en-IN" dirty="0"/>
          </a:p>
        </p:txBody>
      </p:sp>
    </p:spTree>
    <p:extLst>
      <p:ext uri="{BB962C8B-B14F-4D97-AF65-F5344CB8AC3E}">
        <p14:creationId xmlns:p14="http://schemas.microsoft.com/office/powerpoint/2010/main" val="4210936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93356D4-AF98-B3E9-9B92-66AE296C7204}"/>
              </a:ext>
            </a:extLst>
          </p:cNvPr>
          <p:cNvSpPr txBox="1">
            <a:spLocks/>
          </p:cNvSpPr>
          <p:nvPr/>
        </p:nvSpPr>
        <p:spPr>
          <a:xfrm>
            <a:off x="1249680" y="439003"/>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a:t>Univariate Data Analysis </a:t>
            </a:r>
            <a:r>
              <a:rPr lang="en-US" sz="3000"/>
              <a:t>contd…</a:t>
            </a:r>
            <a:endParaRPr lang="en-IN" sz="3000" dirty="0"/>
          </a:p>
        </p:txBody>
      </p:sp>
      <p:pic>
        <p:nvPicPr>
          <p:cNvPr id="14" name="Picture 13">
            <a:extLst>
              <a:ext uri="{FF2B5EF4-FFF2-40B4-BE49-F238E27FC236}">
                <a16:creationId xmlns:a16="http://schemas.microsoft.com/office/drawing/2014/main" id="{FF8C5DA2-D8EA-5F87-7D96-8B270379783C}"/>
              </a:ext>
            </a:extLst>
          </p:cNvPr>
          <p:cNvPicPr>
            <a:picLocks noChangeAspect="1"/>
          </p:cNvPicPr>
          <p:nvPr/>
        </p:nvPicPr>
        <p:blipFill>
          <a:blip r:embed="rId2"/>
          <a:stretch>
            <a:fillRect/>
          </a:stretch>
        </p:blipFill>
        <p:spPr>
          <a:xfrm>
            <a:off x="6278880" y="1988596"/>
            <a:ext cx="4323458" cy="3270085"/>
          </a:xfrm>
          <a:prstGeom prst="rect">
            <a:avLst/>
          </a:prstGeom>
        </p:spPr>
      </p:pic>
      <p:sp>
        <p:nvSpPr>
          <p:cNvPr id="15" name="TextBox 14">
            <a:extLst>
              <a:ext uri="{FF2B5EF4-FFF2-40B4-BE49-F238E27FC236}">
                <a16:creationId xmlns:a16="http://schemas.microsoft.com/office/drawing/2014/main" id="{A6DA1B96-1CFF-710D-1BB0-36F795AA55BB}"/>
              </a:ext>
            </a:extLst>
          </p:cNvPr>
          <p:cNvSpPr txBox="1"/>
          <p:nvPr/>
        </p:nvSpPr>
        <p:spPr>
          <a:xfrm>
            <a:off x="1003177" y="5370990"/>
            <a:ext cx="9818703" cy="646331"/>
          </a:xfrm>
          <a:prstGeom prst="rect">
            <a:avLst/>
          </a:prstGeom>
          <a:noFill/>
        </p:spPr>
        <p:txBody>
          <a:bodyPr wrap="square" rtlCol="0">
            <a:spAutoFit/>
          </a:bodyPr>
          <a:lstStyle/>
          <a:p>
            <a:pPr marL="285750" indent="-285750">
              <a:buFont typeface="Arial" panose="020B0604020202020204" pitchFamily="34" charset="0"/>
              <a:buChar char="•"/>
            </a:pPr>
            <a:r>
              <a:rPr lang="en-US" dirty="0"/>
              <a:t>Applicants who has taken loans for </a:t>
            </a:r>
            <a:r>
              <a:rPr lang="en-US" dirty="0" err="1"/>
              <a:t>debt_consolidation</a:t>
            </a:r>
            <a:r>
              <a:rPr lang="en-US" dirty="0"/>
              <a:t> purpose are more prone to be defaulters.</a:t>
            </a:r>
            <a:endParaRPr lang="en-IN" dirty="0"/>
          </a:p>
          <a:p>
            <a:pPr marL="285750" indent="-285750">
              <a:buFont typeface="Arial" panose="020B0604020202020204" pitchFamily="34" charset="0"/>
              <a:buChar char="•"/>
            </a:pPr>
            <a:r>
              <a:rPr lang="en-US" dirty="0"/>
              <a:t>Not Verified applicants are more prone to be defaulters.</a:t>
            </a:r>
            <a:endParaRPr lang="en-IN" dirty="0"/>
          </a:p>
        </p:txBody>
      </p:sp>
      <p:pic>
        <p:nvPicPr>
          <p:cNvPr id="16" name="Picture 15">
            <a:extLst>
              <a:ext uri="{FF2B5EF4-FFF2-40B4-BE49-F238E27FC236}">
                <a16:creationId xmlns:a16="http://schemas.microsoft.com/office/drawing/2014/main" id="{9002C63A-2A38-B4C7-CCF2-51F71B4601FA}"/>
              </a:ext>
            </a:extLst>
          </p:cNvPr>
          <p:cNvPicPr>
            <a:picLocks noChangeAspect="1"/>
          </p:cNvPicPr>
          <p:nvPr/>
        </p:nvPicPr>
        <p:blipFill>
          <a:blip r:embed="rId3"/>
          <a:stretch>
            <a:fillRect/>
          </a:stretch>
        </p:blipFill>
        <p:spPr>
          <a:xfrm>
            <a:off x="1249680" y="1988596"/>
            <a:ext cx="4471977" cy="3270084"/>
          </a:xfrm>
          <a:prstGeom prst="rect">
            <a:avLst/>
          </a:prstGeom>
        </p:spPr>
      </p:pic>
    </p:spTree>
    <p:extLst>
      <p:ext uri="{BB962C8B-B14F-4D97-AF65-F5344CB8AC3E}">
        <p14:creationId xmlns:p14="http://schemas.microsoft.com/office/powerpoint/2010/main" val="4183645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3381E87-DA5F-B1D8-5A5B-E1FEE2D5C84F}"/>
              </a:ext>
            </a:extLst>
          </p:cNvPr>
          <p:cNvPicPr>
            <a:picLocks noChangeAspect="1"/>
          </p:cNvPicPr>
          <p:nvPr/>
        </p:nvPicPr>
        <p:blipFill>
          <a:blip r:embed="rId2"/>
          <a:stretch>
            <a:fillRect/>
          </a:stretch>
        </p:blipFill>
        <p:spPr>
          <a:xfrm>
            <a:off x="1313599" y="1933996"/>
            <a:ext cx="9564802" cy="3678606"/>
          </a:xfrm>
          <a:prstGeom prst="rect">
            <a:avLst/>
          </a:prstGeom>
        </p:spPr>
      </p:pic>
      <p:sp>
        <p:nvSpPr>
          <p:cNvPr id="13" name="Title 1">
            <a:extLst>
              <a:ext uri="{FF2B5EF4-FFF2-40B4-BE49-F238E27FC236}">
                <a16:creationId xmlns:a16="http://schemas.microsoft.com/office/drawing/2014/main" id="{8988F5C1-6FA5-D2F3-7509-FEACFAF6258E}"/>
              </a:ext>
            </a:extLst>
          </p:cNvPr>
          <p:cNvSpPr>
            <a:spLocks noGrp="1"/>
          </p:cNvSpPr>
          <p:nvPr>
            <p:ph type="title"/>
          </p:nvPr>
        </p:nvSpPr>
        <p:spPr>
          <a:xfrm>
            <a:off x="1097280" y="286603"/>
            <a:ext cx="10058400" cy="1450757"/>
          </a:xfrm>
        </p:spPr>
        <p:txBody>
          <a:bodyPr/>
          <a:lstStyle/>
          <a:p>
            <a:r>
              <a:rPr lang="en-US" dirty="0"/>
              <a:t>Univariate Data Analysis </a:t>
            </a:r>
            <a:r>
              <a:rPr lang="en-US" sz="3000" dirty="0" err="1"/>
              <a:t>contd</a:t>
            </a:r>
            <a:r>
              <a:rPr lang="en-US" sz="3000" dirty="0"/>
              <a:t>…</a:t>
            </a:r>
            <a:endParaRPr lang="en-IN" sz="3000" dirty="0"/>
          </a:p>
        </p:txBody>
      </p:sp>
      <p:sp>
        <p:nvSpPr>
          <p:cNvPr id="14" name="TextBox 13">
            <a:extLst>
              <a:ext uri="{FF2B5EF4-FFF2-40B4-BE49-F238E27FC236}">
                <a16:creationId xmlns:a16="http://schemas.microsoft.com/office/drawing/2014/main" id="{8E497F40-85C5-B047-02A3-E396F3BA5271}"/>
              </a:ext>
            </a:extLst>
          </p:cNvPr>
          <p:cNvSpPr txBox="1"/>
          <p:nvPr/>
        </p:nvSpPr>
        <p:spPr>
          <a:xfrm>
            <a:off x="1509204" y="5699464"/>
            <a:ext cx="9369197" cy="369332"/>
          </a:xfrm>
          <a:prstGeom prst="rect">
            <a:avLst/>
          </a:prstGeom>
          <a:noFill/>
        </p:spPr>
        <p:txBody>
          <a:bodyPr wrap="square" rtlCol="0">
            <a:spAutoFit/>
          </a:bodyPr>
          <a:lstStyle/>
          <a:p>
            <a:pPr marL="285750" indent="-285750">
              <a:buFont typeface="Arial" panose="020B0604020202020204" pitchFamily="34" charset="0"/>
              <a:buChar char="•"/>
            </a:pPr>
            <a:r>
              <a:rPr lang="en-US" dirty="0"/>
              <a:t>Applicants from states CA, FL and NY are more defaulters compared to other states.</a:t>
            </a:r>
            <a:endParaRPr lang="en-IN" dirty="0"/>
          </a:p>
        </p:txBody>
      </p:sp>
    </p:spTree>
    <p:extLst>
      <p:ext uri="{BB962C8B-B14F-4D97-AF65-F5344CB8AC3E}">
        <p14:creationId xmlns:p14="http://schemas.microsoft.com/office/powerpoint/2010/main" val="704679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230819" y="1543782"/>
            <a:ext cx="4090011" cy="2093975"/>
          </a:xfrm>
        </p:spPr>
        <p:txBody>
          <a:bodyPr vert="horz" lIns="91440" tIns="45720" rIns="91440" bIns="45720" rtlCol="0">
            <a:normAutofit/>
          </a:bodyPr>
          <a:lstStyle/>
          <a:p>
            <a:r>
              <a:rPr lang="en-US" dirty="0"/>
              <a:t>Table of Contents</a:t>
            </a:r>
          </a:p>
        </p:txBody>
      </p:sp>
      <p:sp>
        <p:nvSpPr>
          <p:cNvPr id="7" name="Rectangle 6">
            <a:extLst>
              <a:ext uri="{FF2B5EF4-FFF2-40B4-BE49-F238E27FC236}">
                <a16:creationId xmlns:a16="http://schemas.microsoft.com/office/drawing/2014/main" id="{D2266FC6-D667-7320-8B4C-DEDCC60AD4BB}"/>
              </a:ext>
            </a:extLst>
          </p:cNvPr>
          <p:cNvSpPr/>
          <p:nvPr/>
        </p:nvSpPr>
        <p:spPr>
          <a:xfrm>
            <a:off x="5592930" y="884472"/>
            <a:ext cx="5619565" cy="381740"/>
          </a:xfrm>
          <a:prstGeom prst="rect">
            <a:avLst/>
          </a:prstGeom>
          <a:ln>
            <a:noFill/>
          </a:ln>
          <a:effectLst>
            <a:outerShdw blurRad="149987" dist="250190" dir="8460000" algn="ctr">
              <a:srgbClr val="000000">
                <a:alpha val="28000"/>
              </a:srgbClr>
            </a:outerShdw>
            <a:softEdge rad="31750"/>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1. Problem Details</a:t>
            </a:r>
            <a:endParaRPr lang="en-IN" dirty="0">
              <a:solidFill>
                <a:schemeClr val="tx1"/>
              </a:solidFill>
            </a:endParaRPr>
          </a:p>
        </p:txBody>
      </p:sp>
      <p:sp>
        <p:nvSpPr>
          <p:cNvPr id="8" name="Rectangle 7">
            <a:extLst>
              <a:ext uri="{FF2B5EF4-FFF2-40B4-BE49-F238E27FC236}">
                <a16:creationId xmlns:a16="http://schemas.microsoft.com/office/drawing/2014/main" id="{C4BE6396-9ACB-048F-44E1-F020D5E76AA0}"/>
              </a:ext>
            </a:extLst>
          </p:cNvPr>
          <p:cNvSpPr/>
          <p:nvPr/>
        </p:nvSpPr>
        <p:spPr>
          <a:xfrm>
            <a:off x="5592931" y="1806008"/>
            <a:ext cx="5619565" cy="38174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2. Understanding and Objective</a:t>
            </a:r>
            <a:endParaRPr lang="en-IN" dirty="0">
              <a:solidFill>
                <a:schemeClr val="tx1"/>
              </a:solidFill>
            </a:endParaRPr>
          </a:p>
        </p:txBody>
      </p:sp>
      <p:sp>
        <p:nvSpPr>
          <p:cNvPr id="9" name="Rectangle 8">
            <a:extLst>
              <a:ext uri="{FF2B5EF4-FFF2-40B4-BE49-F238E27FC236}">
                <a16:creationId xmlns:a16="http://schemas.microsoft.com/office/drawing/2014/main" id="{1E6DB41B-D5B3-93B0-361C-CF5EAA26A393}"/>
              </a:ext>
            </a:extLst>
          </p:cNvPr>
          <p:cNvSpPr/>
          <p:nvPr/>
        </p:nvSpPr>
        <p:spPr>
          <a:xfrm>
            <a:off x="5592931" y="2732692"/>
            <a:ext cx="5619565" cy="38174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3. Approach and Methodology</a:t>
            </a:r>
            <a:endParaRPr lang="en-IN" dirty="0">
              <a:solidFill>
                <a:schemeClr val="tx1"/>
              </a:solidFill>
            </a:endParaRPr>
          </a:p>
        </p:txBody>
      </p:sp>
      <p:sp>
        <p:nvSpPr>
          <p:cNvPr id="10" name="Rectangle 9">
            <a:extLst>
              <a:ext uri="{FF2B5EF4-FFF2-40B4-BE49-F238E27FC236}">
                <a16:creationId xmlns:a16="http://schemas.microsoft.com/office/drawing/2014/main" id="{DFF7F1EE-7233-1784-B7BD-A0DA47CCCEBC}"/>
              </a:ext>
            </a:extLst>
          </p:cNvPr>
          <p:cNvSpPr/>
          <p:nvPr/>
        </p:nvSpPr>
        <p:spPr>
          <a:xfrm>
            <a:off x="5592931" y="3659376"/>
            <a:ext cx="5619565" cy="38174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4. Data Cleaning and Handling</a:t>
            </a:r>
            <a:endParaRPr lang="en-IN" dirty="0">
              <a:solidFill>
                <a:schemeClr val="tx1"/>
              </a:solidFill>
            </a:endParaRPr>
          </a:p>
        </p:txBody>
      </p:sp>
      <p:sp>
        <p:nvSpPr>
          <p:cNvPr id="11" name="Rectangle 10">
            <a:extLst>
              <a:ext uri="{FF2B5EF4-FFF2-40B4-BE49-F238E27FC236}">
                <a16:creationId xmlns:a16="http://schemas.microsoft.com/office/drawing/2014/main" id="{4DC3B8F8-F871-9A7A-833F-CDA7331106C7}"/>
              </a:ext>
            </a:extLst>
          </p:cNvPr>
          <p:cNvSpPr/>
          <p:nvPr/>
        </p:nvSpPr>
        <p:spPr>
          <a:xfrm>
            <a:off x="5592931" y="4586060"/>
            <a:ext cx="5619565" cy="38174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5. Data Analysis</a:t>
            </a:r>
            <a:endParaRPr lang="en-IN" dirty="0">
              <a:solidFill>
                <a:schemeClr val="tx1"/>
              </a:solidFill>
            </a:endParaRPr>
          </a:p>
        </p:txBody>
      </p:sp>
      <p:sp>
        <p:nvSpPr>
          <p:cNvPr id="12" name="Rectangle 11">
            <a:extLst>
              <a:ext uri="{FF2B5EF4-FFF2-40B4-BE49-F238E27FC236}">
                <a16:creationId xmlns:a16="http://schemas.microsoft.com/office/drawing/2014/main" id="{58580C2B-1689-FB9C-C286-A5E6DCFBAC9F}"/>
              </a:ext>
            </a:extLst>
          </p:cNvPr>
          <p:cNvSpPr/>
          <p:nvPr/>
        </p:nvSpPr>
        <p:spPr>
          <a:xfrm>
            <a:off x="5592930" y="5512744"/>
            <a:ext cx="5619565" cy="38174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6. Conclusion</a:t>
            </a:r>
            <a:endParaRPr lang="en-IN" dirty="0">
              <a:solidFill>
                <a:schemeClr val="tx1"/>
              </a:solidFill>
            </a:endParaRPr>
          </a:p>
        </p:txBody>
      </p:sp>
    </p:spTree>
    <p:extLst>
      <p:ext uri="{BB962C8B-B14F-4D97-AF65-F5344CB8AC3E}">
        <p14:creationId xmlns:p14="http://schemas.microsoft.com/office/powerpoint/2010/main" val="293351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9ADBE00-9DFF-7734-8E41-932BDFDA2943}"/>
              </a:ext>
            </a:extLst>
          </p:cNvPr>
          <p:cNvPicPr>
            <a:picLocks noChangeAspect="1"/>
          </p:cNvPicPr>
          <p:nvPr/>
        </p:nvPicPr>
        <p:blipFill>
          <a:blip r:embed="rId2"/>
          <a:stretch>
            <a:fillRect/>
          </a:stretch>
        </p:blipFill>
        <p:spPr>
          <a:xfrm>
            <a:off x="1384618" y="1996889"/>
            <a:ext cx="3895165" cy="3059338"/>
          </a:xfrm>
          <a:prstGeom prst="rect">
            <a:avLst/>
          </a:prstGeom>
        </p:spPr>
      </p:pic>
      <p:pic>
        <p:nvPicPr>
          <p:cNvPr id="10" name="Picture 9">
            <a:extLst>
              <a:ext uri="{FF2B5EF4-FFF2-40B4-BE49-F238E27FC236}">
                <a16:creationId xmlns:a16="http://schemas.microsoft.com/office/drawing/2014/main" id="{4546DC11-ABA4-DF15-FB12-FEE5C9E5E084}"/>
              </a:ext>
            </a:extLst>
          </p:cNvPr>
          <p:cNvPicPr>
            <a:picLocks noChangeAspect="1"/>
          </p:cNvPicPr>
          <p:nvPr/>
        </p:nvPicPr>
        <p:blipFill>
          <a:blip r:embed="rId3"/>
          <a:stretch>
            <a:fillRect/>
          </a:stretch>
        </p:blipFill>
        <p:spPr>
          <a:xfrm>
            <a:off x="6271307" y="1996889"/>
            <a:ext cx="4381897" cy="2966445"/>
          </a:xfrm>
          <a:prstGeom prst="rect">
            <a:avLst/>
          </a:prstGeom>
        </p:spPr>
      </p:pic>
      <p:sp>
        <p:nvSpPr>
          <p:cNvPr id="11" name="Title 1">
            <a:extLst>
              <a:ext uri="{FF2B5EF4-FFF2-40B4-BE49-F238E27FC236}">
                <a16:creationId xmlns:a16="http://schemas.microsoft.com/office/drawing/2014/main" id="{486256A8-8C21-EE58-AFC3-449E02831E8B}"/>
              </a:ext>
            </a:extLst>
          </p:cNvPr>
          <p:cNvSpPr>
            <a:spLocks noGrp="1"/>
          </p:cNvSpPr>
          <p:nvPr>
            <p:ph type="title"/>
          </p:nvPr>
        </p:nvSpPr>
        <p:spPr>
          <a:xfrm>
            <a:off x="1097280" y="286603"/>
            <a:ext cx="10058400" cy="1450757"/>
          </a:xfrm>
        </p:spPr>
        <p:txBody>
          <a:bodyPr/>
          <a:lstStyle/>
          <a:p>
            <a:r>
              <a:rPr lang="en-US" dirty="0"/>
              <a:t>Univariate Data Analysis </a:t>
            </a:r>
            <a:r>
              <a:rPr lang="en-US" sz="3000" dirty="0" err="1"/>
              <a:t>contd</a:t>
            </a:r>
            <a:r>
              <a:rPr lang="en-US" sz="3000" dirty="0"/>
              <a:t>…</a:t>
            </a:r>
            <a:endParaRPr lang="en-IN" sz="3000" dirty="0"/>
          </a:p>
        </p:txBody>
      </p:sp>
      <p:sp>
        <p:nvSpPr>
          <p:cNvPr id="12" name="TextBox 11">
            <a:extLst>
              <a:ext uri="{FF2B5EF4-FFF2-40B4-BE49-F238E27FC236}">
                <a16:creationId xmlns:a16="http://schemas.microsoft.com/office/drawing/2014/main" id="{92FF76FE-3C11-AB89-F86F-C55FF3439102}"/>
              </a:ext>
            </a:extLst>
          </p:cNvPr>
          <p:cNvSpPr txBox="1"/>
          <p:nvPr/>
        </p:nvSpPr>
        <p:spPr>
          <a:xfrm>
            <a:off x="1003177" y="5370990"/>
            <a:ext cx="9818703" cy="646331"/>
          </a:xfrm>
          <a:prstGeom prst="rect">
            <a:avLst/>
          </a:prstGeom>
          <a:noFill/>
        </p:spPr>
        <p:txBody>
          <a:bodyPr wrap="square" rtlCol="0">
            <a:spAutoFit/>
          </a:bodyPr>
          <a:lstStyle/>
          <a:p>
            <a:pPr marL="285750" indent="-285750">
              <a:buFont typeface="Arial" panose="020B0604020202020204" pitchFamily="34" charset="0"/>
              <a:buChar char="•"/>
            </a:pPr>
            <a:r>
              <a:rPr lang="en-US" dirty="0"/>
              <a:t>2011 has the highest defaulters.</a:t>
            </a:r>
            <a:endParaRPr lang="en-IN" dirty="0"/>
          </a:p>
          <a:p>
            <a:pPr marL="285750" indent="-285750">
              <a:buFont typeface="Arial" panose="020B0604020202020204" pitchFamily="34" charset="0"/>
              <a:buChar char="•"/>
            </a:pPr>
            <a:r>
              <a:rPr lang="en-IN" dirty="0"/>
              <a:t>Applicants who has taken loan towards the end of the year are more prone to be defaulters.</a:t>
            </a:r>
          </a:p>
        </p:txBody>
      </p:sp>
    </p:spTree>
    <p:extLst>
      <p:ext uri="{BB962C8B-B14F-4D97-AF65-F5344CB8AC3E}">
        <p14:creationId xmlns:p14="http://schemas.microsoft.com/office/powerpoint/2010/main" val="3103808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9765-4C6D-A653-94F1-A573F46CE6CA}"/>
              </a:ext>
            </a:extLst>
          </p:cNvPr>
          <p:cNvSpPr>
            <a:spLocks noGrp="1"/>
          </p:cNvSpPr>
          <p:nvPr>
            <p:ph type="title"/>
          </p:nvPr>
        </p:nvSpPr>
        <p:spPr/>
        <p:txBody>
          <a:bodyPr/>
          <a:lstStyle/>
          <a:p>
            <a:r>
              <a:rPr lang="en-US" dirty="0"/>
              <a:t>Bivariate Analysis</a:t>
            </a:r>
            <a:endParaRPr lang="en-IN" dirty="0"/>
          </a:p>
        </p:txBody>
      </p:sp>
      <p:pic>
        <p:nvPicPr>
          <p:cNvPr id="6" name="Picture 5">
            <a:extLst>
              <a:ext uri="{FF2B5EF4-FFF2-40B4-BE49-F238E27FC236}">
                <a16:creationId xmlns:a16="http://schemas.microsoft.com/office/drawing/2014/main" id="{0A0E9695-A278-E885-353A-79245281FAC7}"/>
              </a:ext>
            </a:extLst>
          </p:cNvPr>
          <p:cNvPicPr>
            <a:picLocks noChangeAspect="1"/>
          </p:cNvPicPr>
          <p:nvPr/>
        </p:nvPicPr>
        <p:blipFill>
          <a:blip r:embed="rId2"/>
          <a:stretch>
            <a:fillRect/>
          </a:stretch>
        </p:blipFill>
        <p:spPr>
          <a:xfrm>
            <a:off x="1097279" y="2072193"/>
            <a:ext cx="4072197" cy="3064920"/>
          </a:xfrm>
          <a:prstGeom prst="rect">
            <a:avLst/>
          </a:prstGeom>
        </p:spPr>
      </p:pic>
      <p:pic>
        <p:nvPicPr>
          <p:cNvPr id="8" name="Picture 7">
            <a:extLst>
              <a:ext uri="{FF2B5EF4-FFF2-40B4-BE49-F238E27FC236}">
                <a16:creationId xmlns:a16="http://schemas.microsoft.com/office/drawing/2014/main" id="{31B4954D-CF0B-07F6-E2D1-EF978145CEB8}"/>
              </a:ext>
            </a:extLst>
          </p:cNvPr>
          <p:cNvPicPr>
            <a:picLocks noChangeAspect="1"/>
          </p:cNvPicPr>
          <p:nvPr/>
        </p:nvPicPr>
        <p:blipFill>
          <a:blip r:embed="rId3"/>
          <a:stretch>
            <a:fillRect/>
          </a:stretch>
        </p:blipFill>
        <p:spPr>
          <a:xfrm>
            <a:off x="6096000" y="2072193"/>
            <a:ext cx="4072198" cy="3186220"/>
          </a:xfrm>
          <a:prstGeom prst="rect">
            <a:avLst/>
          </a:prstGeom>
        </p:spPr>
      </p:pic>
      <p:sp>
        <p:nvSpPr>
          <p:cNvPr id="9" name="TextBox 8">
            <a:extLst>
              <a:ext uri="{FF2B5EF4-FFF2-40B4-BE49-F238E27FC236}">
                <a16:creationId xmlns:a16="http://schemas.microsoft.com/office/drawing/2014/main" id="{0B46F53C-7845-4F6C-7A3E-FC5D13DE627F}"/>
              </a:ext>
            </a:extLst>
          </p:cNvPr>
          <p:cNvSpPr txBox="1"/>
          <p:nvPr/>
        </p:nvSpPr>
        <p:spPr>
          <a:xfrm>
            <a:off x="1003177" y="5370990"/>
            <a:ext cx="9818703"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applicants who opt for higher term are provided more loan amount at the same time they are charged with higher interest rates. </a:t>
            </a:r>
            <a:endParaRPr lang="en-IN" dirty="0"/>
          </a:p>
        </p:txBody>
      </p:sp>
    </p:spTree>
    <p:extLst>
      <p:ext uri="{BB962C8B-B14F-4D97-AF65-F5344CB8AC3E}">
        <p14:creationId xmlns:p14="http://schemas.microsoft.com/office/powerpoint/2010/main" val="3947522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BD9A-BBCA-9715-9D9E-05B43C3B5196}"/>
              </a:ext>
            </a:extLst>
          </p:cNvPr>
          <p:cNvSpPr>
            <a:spLocks noGrp="1"/>
          </p:cNvSpPr>
          <p:nvPr>
            <p:ph type="title"/>
          </p:nvPr>
        </p:nvSpPr>
        <p:spPr/>
        <p:txBody>
          <a:bodyPr/>
          <a:lstStyle/>
          <a:p>
            <a:r>
              <a:rPr lang="en-US" dirty="0"/>
              <a:t>Bivariate Analysis </a:t>
            </a:r>
            <a:r>
              <a:rPr lang="en-US" dirty="0" err="1"/>
              <a:t>contd</a:t>
            </a:r>
            <a:r>
              <a:rPr lang="en-US" dirty="0"/>
              <a:t>…</a:t>
            </a:r>
            <a:endParaRPr lang="en-IN" dirty="0"/>
          </a:p>
        </p:txBody>
      </p:sp>
      <p:pic>
        <p:nvPicPr>
          <p:cNvPr id="4" name="Picture 3">
            <a:extLst>
              <a:ext uri="{FF2B5EF4-FFF2-40B4-BE49-F238E27FC236}">
                <a16:creationId xmlns:a16="http://schemas.microsoft.com/office/drawing/2014/main" id="{A32184D6-14C4-0D49-AB11-2B0DE0B4EC0A}"/>
              </a:ext>
            </a:extLst>
          </p:cNvPr>
          <p:cNvPicPr>
            <a:picLocks noChangeAspect="1"/>
          </p:cNvPicPr>
          <p:nvPr/>
        </p:nvPicPr>
        <p:blipFill>
          <a:blip r:embed="rId2"/>
          <a:stretch>
            <a:fillRect/>
          </a:stretch>
        </p:blipFill>
        <p:spPr>
          <a:xfrm>
            <a:off x="1216240" y="2048191"/>
            <a:ext cx="4365791" cy="3200465"/>
          </a:xfrm>
          <a:prstGeom prst="rect">
            <a:avLst/>
          </a:prstGeom>
        </p:spPr>
      </p:pic>
      <p:pic>
        <p:nvPicPr>
          <p:cNvPr id="6" name="Picture 5">
            <a:extLst>
              <a:ext uri="{FF2B5EF4-FFF2-40B4-BE49-F238E27FC236}">
                <a16:creationId xmlns:a16="http://schemas.microsoft.com/office/drawing/2014/main" id="{9D7CB6C5-1FC4-EFB5-FFDC-D432970840C2}"/>
              </a:ext>
            </a:extLst>
          </p:cNvPr>
          <p:cNvPicPr>
            <a:picLocks noChangeAspect="1"/>
          </p:cNvPicPr>
          <p:nvPr/>
        </p:nvPicPr>
        <p:blipFill>
          <a:blip r:embed="rId3"/>
          <a:stretch>
            <a:fillRect/>
          </a:stretch>
        </p:blipFill>
        <p:spPr>
          <a:xfrm>
            <a:off x="6609971" y="2175029"/>
            <a:ext cx="3753046" cy="2877670"/>
          </a:xfrm>
          <a:prstGeom prst="rect">
            <a:avLst/>
          </a:prstGeom>
        </p:spPr>
      </p:pic>
      <p:sp>
        <p:nvSpPr>
          <p:cNvPr id="7" name="TextBox 6">
            <a:extLst>
              <a:ext uri="{FF2B5EF4-FFF2-40B4-BE49-F238E27FC236}">
                <a16:creationId xmlns:a16="http://schemas.microsoft.com/office/drawing/2014/main" id="{3C16A82F-37EE-0F10-9704-73BD4E3C7C68}"/>
              </a:ext>
            </a:extLst>
          </p:cNvPr>
          <p:cNvSpPr txBox="1"/>
          <p:nvPr/>
        </p:nvSpPr>
        <p:spPr>
          <a:xfrm>
            <a:off x="1003177" y="5370990"/>
            <a:ext cx="9818703"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applicants who are of Grade ‘F’ and ‘G’ are provided higher loan amount with higher interest rates. </a:t>
            </a:r>
            <a:endParaRPr lang="en-IN" dirty="0"/>
          </a:p>
        </p:txBody>
      </p:sp>
    </p:spTree>
    <p:extLst>
      <p:ext uri="{BB962C8B-B14F-4D97-AF65-F5344CB8AC3E}">
        <p14:creationId xmlns:p14="http://schemas.microsoft.com/office/powerpoint/2010/main" val="3089959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FA6763-3DD6-B509-EAD7-99DEA0A24DA4}"/>
              </a:ext>
            </a:extLst>
          </p:cNvPr>
          <p:cNvPicPr>
            <a:picLocks noChangeAspect="1"/>
          </p:cNvPicPr>
          <p:nvPr/>
        </p:nvPicPr>
        <p:blipFill>
          <a:blip r:embed="rId2"/>
          <a:stretch>
            <a:fillRect/>
          </a:stretch>
        </p:blipFill>
        <p:spPr>
          <a:xfrm>
            <a:off x="1225118" y="2094882"/>
            <a:ext cx="4111378" cy="3025759"/>
          </a:xfrm>
          <a:prstGeom prst="rect">
            <a:avLst/>
          </a:prstGeom>
        </p:spPr>
      </p:pic>
      <p:sp>
        <p:nvSpPr>
          <p:cNvPr id="7" name="TextBox 6">
            <a:extLst>
              <a:ext uri="{FF2B5EF4-FFF2-40B4-BE49-F238E27FC236}">
                <a16:creationId xmlns:a16="http://schemas.microsoft.com/office/drawing/2014/main" id="{FBCD8D78-3204-0623-135A-EB0EF5B0B812}"/>
              </a:ext>
            </a:extLst>
          </p:cNvPr>
          <p:cNvSpPr txBox="1"/>
          <p:nvPr/>
        </p:nvSpPr>
        <p:spPr>
          <a:xfrm>
            <a:off x="1003177" y="5370990"/>
            <a:ext cx="9818703"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applicants who has 10 Plus years experience are offered higher loan amount.</a:t>
            </a:r>
          </a:p>
          <a:p>
            <a:pPr marL="285750" indent="-285750">
              <a:buFont typeface="Arial" panose="020B0604020202020204" pitchFamily="34" charset="0"/>
              <a:buChar char="•"/>
            </a:pPr>
            <a:r>
              <a:rPr lang="en-US" dirty="0"/>
              <a:t>Higher loan amount is provided with verification.</a:t>
            </a:r>
            <a:endParaRPr lang="en-IN" dirty="0"/>
          </a:p>
        </p:txBody>
      </p:sp>
      <p:pic>
        <p:nvPicPr>
          <p:cNvPr id="8" name="Picture 7">
            <a:extLst>
              <a:ext uri="{FF2B5EF4-FFF2-40B4-BE49-F238E27FC236}">
                <a16:creationId xmlns:a16="http://schemas.microsoft.com/office/drawing/2014/main" id="{51ACD867-10B9-E186-16C7-79E1AA752B04}"/>
              </a:ext>
            </a:extLst>
          </p:cNvPr>
          <p:cNvPicPr>
            <a:picLocks noChangeAspect="1"/>
          </p:cNvPicPr>
          <p:nvPr/>
        </p:nvPicPr>
        <p:blipFill>
          <a:blip r:embed="rId3"/>
          <a:stretch>
            <a:fillRect/>
          </a:stretch>
        </p:blipFill>
        <p:spPr>
          <a:xfrm>
            <a:off x="6374166" y="2094881"/>
            <a:ext cx="3843040" cy="2918701"/>
          </a:xfrm>
          <a:prstGeom prst="rect">
            <a:avLst/>
          </a:prstGeom>
        </p:spPr>
      </p:pic>
      <p:sp>
        <p:nvSpPr>
          <p:cNvPr id="9" name="Title 1">
            <a:extLst>
              <a:ext uri="{FF2B5EF4-FFF2-40B4-BE49-F238E27FC236}">
                <a16:creationId xmlns:a16="http://schemas.microsoft.com/office/drawing/2014/main" id="{70CEFF16-D063-65A0-E9EB-D7396FFEAD5A}"/>
              </a:ext>
            </a:extLst>
          </p:cNvPr>
          <p:cNvSpPr>
            <a:spLocks noGrp="1"/>
          </p:cNvSpPr>
          <p:nvPr>
            <p:ph type="title"/>
          </p:nvPr>
        </p:nvSpPr>
        <p:spPr>
          <a:xfrm>
            <a:off x="1097280" y="286603"/>
            <a:ext cx="10058400" cy="1450757"/>
          </a:xfrm>
        </p:spPr>
        <p:txBody>
          <a:bodyPr/>
          <a:lstStyle/>
          <a:p>
            <a:r>
              <a:rPr lang="en-US" dirty="0"/>
              <a:t>Bivariate Analysis </a:t>
            </a:r>
            <a:r>
              <a:rPr lang="en-US" dirty="0" err="1"/>
              <a:t>contd</a:t>
            </a:r>
            <a:r>
              <a:rPr lang="en-US" dirty="0"/>
              <a:t>…</a:t>
            </a:r>
            <a:endParaRPr lang="en-IN" dirty="0"/>
          </a:p>
        </p:txBody>
      </p:sp>
    </p:spTree>
    <p:extLst>
      <p:ext uri="{BB962C8B-B14F-4D97-AF65-F5344CB8AC3E}">
        <p14:creationId xmlns:p14="http://schemas.microsoft.com/office/powerpoint/2010/main" val="1872881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8C0A7E-796B-5CBD-6981-7EF347E017EC}"/>
              </a:ext>
            </a:extLst>
          </p:cNvPr>
          <p:cNvPicPr>
            <a:picLocks noChangeAspect="1"/>
          </p:cNvPicPr>
          <p:nvPr/>
        </p:nvPicPr>
        <p:blipFill>
          <a:blip r:embed="rId2"/>
          <a:stretch>
            <a:fillRect/>
          </a:stretch>
        </p:blipFill>
        <p:spPr>
          <a:xfrm>
            <a:off x="1097280" y="1948903"/>
            <a:ext cx="4305650" cy="3329445"/>
          </a:xfrm>
          <a:prstGeom prst="rect">
            <a:avLst/>
          </a:prstGeom>
        </p:spPr>
      </p:pic>
      <p:pic>
        <p:nvPicPr>
          <p:cNvPr id="6" name="Picture 5">
            <a:extLst>
              <a:ext uri="{FF2B5EF4-FFF2-40B4-BE49-F238E27FC236}">
                <a16:creationId xmlns:a16="http://schemas.microsoft.com/office/drawing/2014/main" id="{66A785FB-6CB6-A500-73CB-95A35E272B5B}"/>
              </a:ext>
            </a:extLst>
          </p:cNvPr>
          <p:cNvPicPr>
            <a:picLocks noChangeAspect="1"/>
          </p:cNvPicPr>
          <p:nvPr/>
        </p:nvPicPr>
        <p:blipFill>
          <a:blip r:embed="rId3"/>
          <a:stretch>
            <a:fillRect/>
          </a:stretch>
        </p:blipFill>
        <p:spPr>
          <a:xfrm>
            <a:off x="6416467" y="2070279"/>
            <a:ext cx="4112449" cy="3189502"/>
          </a:xfrm>
          <a:prstGeom prst="rect">
            <a:avLst/>
          </a:prstGeom>
        </p:spPr>
      </p:pic>
      <p:sp>
        <p:nvSpPr>
          <p:cNvPr id="7" name="TextBox 6">
            <a:extLst>
              <a:ext uri="{FF2B5EF4-FFF2-40B4-BE49-F238E27FC236}">
                <a16:creationId xmlns:a16="http://schemas.microsoft.com/office/drawing/2014/main" id="{3043DC09-FF3D-63AC-D41B-A6C3E97C493B}"/>
              </a:ext>
            </a:extLst>
          </p:cNvPr>
          <p:cNvSpPr txBox="1"/>
          <p:nvPr/>
        </p:nvSpPr>
        <p:spPr>
          <a:xfrm>
            <a:off x="1003177" y="5370990"/>
            <a:ext cx="9818703"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applicants who does not have any derogatory public records are provided more loan amount with less interest.</a:t>
            </a:r>
            <a:endParaRPr lang="en-IN" dirty="0"/>
          </a:p>
        </p:txBody>
      </p:sp>
      <p:sp>
        <p:nvSpPr>
          <p:cNvPr id="8" name="Title 1">
            <a:extLst>
              <a:ext uri="{FF2B5EF4-FFF2-40B4-BE49-F238E27FC236}">
                <a16:creationId xmlns:a16="http://schemas.microsoft.com/office/drawing/2014/main" id="{CD11B2FB-0EBD-C65D-FED0-13D1926FE113}"/>
              </a:ext>
            </a:extLst>
          </p:cNvPr>
          <p:cNvSpPr>
            <a:spLocks noGrp="1"/>
          </p:cNvSpPr>
          <p:nvPr>
            <p:ph type="title"/>
          </p:nvPr>
        </p:nvSpPr>
        <p:spPr>
          <a:xfrm>
            <a:off x="1097280" y="286603"/>
            <a:ext cx="10058400" cy="1450757"/>
          </a:xfrm>
        </p:spPr>
        <p:txBody>
          <a:bodyPr/>
          <a:lstStyle/>
          <a:p>
            <a:r>
              <a:rPr lang="en-US" dirty="0"/>
              <a:t>Bivariate Analysis </a:t>
            </a:r>
            <a:r>
              <a:rPr lang="en-US" dirty="0" err="1"/>
              <a:t>contd</a:t>
            </a:r>
            <a:r>
              <a:rPr lang="en-US" dirty="0"/>
              <a:t>…</a:t>
            </a:r>
            <a:endParaRPr lang="en-IN" dirty="0"/>
          </a:p>
        </p:txBody>
      </p:sp>
    </p:spTree>
    <p:extLst>
      <p:ext uri="{BB962C8B-B14F-4D97-AF65-F5344CB8AC3E}">
        <p14:creationId xmlns:p14="http://schemas.microsoft.com/office/powerpoint/2010/main" val="1254856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D062F6-3202-C0D4-59F2-BA4729DBC870}"/>
              </a:ext>
            </a:extLst>
          </p:cNvPr>
          <p:cNvPicPr>
            <a:picLocks noChangeAspect="1"/>
          </p:cNvPicPr>
          <p:nvPr/>
        </p:nvPicPr>
        <p:blipFill>
          <a:blip r:embed="rId2"/>
          <a:stretch>
            <a:fillRect/>
          </a:stretch>
        </p:blipFill>
        <p:spPr>
          <a:xfrm>
            <a:off x="1097280" y="1981598"/>
            <a:ext cx="4309221" cy="3240444"/>
          </a:xfrm>
          <a:prstGeom prst="rect">
            <a:avLst/>
          </a:prstGeom>
        </p:spPr>
      </p:pic>
      <p:pic>
        <p:nvPicPr>
          <p:cNvPr id="6" name="Picture 5">
            <a:extLst>
              <a:ext uri="{FF2B5EF4-FFF2-40B4-BE49-F238E27FC236}">
                <a16:creationId xmlns:a16="http://schemas.microsoft.com/office/drawing/2014/main" id="{1106A042-C045-E5BA-86D4-FC4A6387E870}"/>
              </a:ext>
            </a:extLst>
          </p:cNvPr>
          <p:cNvPicPr>
            <a:picLocks noChangeAspect="1"/>
          </p:cNvPicPr>
          <p:nvPr/>
        </p:nvPicPr>
        <p:blipFill>
          <a:blip r:embed="rId3"/>
          <a:stretch>
            <a:fillRect/>
          </a:stretch>
        </p:blipFill>
        <p:spPr>
          <a:xfrm>
            <a:off x="6096000" y="2068497"/>
            <a:ext cx="4279060" cy="3077823"/>
          </a:xfrm>
          <a:prstGeom prst="rect">
            <a:avLst/>
          </a:prstGeom>
        </p:spPr>
      </p:pic>
      <p:sp>
        <p:nvSpPr>
          <p:cNvPr id="7" name="TextBox 6">
            <a:extLst>
              <a:ext uri="{FF2B5EF4-FFF2-40B4-BE49-F238E27FC236}">
                <a16:creationId xmlns:a16="http://schemas.microsoft.com/office/drawing/2014/main" id="{8AE3EB20-AA2B-A694-429E-0BBDB7B060FF}"/>
              </a:ext>
            </a:extLst>
          </p:cNvPr>
          <p:cNvSpPr txBox="1"/>
          <p:nvPr/>
        </p:nvSpPr>
        <p:spPr>
          <a:xfrm>
            <a:off x="674703" y="5194093"/>
            <a:ext cx="10288279"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applicants who defaulted for any term has more public recorded bankruptcies compared to the fully paid applicants.</a:t>
            </a:r>
          </a:p>
          <a:p>
            <a:pPr marL="285750" indent="-285750">
              <a:buFont typeface="Arial" panose="020B0604020202020204" pitchFamily="34" charset="0"/>
              <a:buChar char="•"/>
            </a:pPr>
            <a:r>
              <a:rPr lang="en-US" sz="1600" dirty="0"/>
              <a:t>Applicants who applied and defaulted have no significant difference in loan amount which means the applicants applying for long term has applied for more loan.</a:t>
            </a:r>
            <a:endParaRPr lang="en-IN" sz="1600" dirty="0"/>
          </a:p>
        </p:txBody>
      </p:sp>
      <p:sp>
        <p:nvSpPr>
          <p:cNvPr id="8" name="Title 1">
            <a:extLst>
              <a:ext uri="{FF2B5EF4-FFF2-40B4-BE49-F238E27FC236}">
                <a16:creationId xmlns:a16="http://schemas.microsoft.com/office/drawing/2014/main" id="{600A2D60-0D23-AD26-48C9-1A515091DC82}"/>
              </a:ext>
            </a:extLst>
          </p:cNvPr>
          <p:cNvSpPr txBox="1">
            <a:spLocks/>
          </p:cNvSpPr>
          <p:nvPr/>
        </p:nvSpPr>
        <p:spPr>
          <a:xfrm>
            <a:off x="1249680" y="439003"/>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Loan Status Vs other columns</a:t>
            </a:r>
            <a:endParaRPr lang="en-IN" dirty="0"/>
          </a:p>
        </p:txBody>
      </p:sp>
    </p:spTree>
    <p:extLst>
      <p:ext uri="{BB962C8B-B14F-4D97-AF65-F5344CB8AC3E}">
        <p14:creationId xmlns:p14="http://schemas.microsoft.com/office/powerpoint/2010/main" val="1850927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8D664-DDAF-0B17-3512-07ABBA0FD3BA}"/>
              </a:ext>
            </a:extLst>
          </p:cNvPr>
          <p:cNvPicPr>
            <a:picLocks noChangeAspect="1"/>
          </p:cNvPicPr>
          <p:nvPr/>
        </p:nvPicPr>
        <p:blipFill>
          <a:blip r:embed="rId2"/>
          <a:stretch>
            <a:fillRect/>
          </a:stretch>
        </p:blipFill>
        <p:spPr>
          <a:xfrm>
            <a:off x="1349405" y="2173151"/>
            <a:ext cx="3705416" cy="2947490"/>
          </a:xfrm>
          <a:prstGeom prst="rect">
            <a:avLst/>
          </a:prstGeom>
        </p:spPr>
      </p:pic>
      <p:pic>
        <p:nvPicPr>
          <p:cNvPr id="6" name="Picture 5">
            <a:extLst>
              <a:ext uri="{FF2B5EF4-FFF2-40B4-BE49-F238E27FC236}">
                <a16:creationId xmlns:a16="http://schemas.microsoft.com/office/drawing/2014/main" id="{406E92B4-ACCE-CEE6-6178-3FFB21B9E981}"/>
              </a:ext>
            </a:extLst>
          </p:cNvPr>
          <p:cNvPicPr>
            <a:picLocks noChangeAspect="1"/>
          </p:cNvPicPr>
          <p:nvPr/>
        </p:nvPicPr>
        <p:blipFill>
          <a:blip r:embed="rId3"/>
          <a:stretch>
            <a:fillRect/>
          </a:stretch>
        </p:blipFill>
        <p:spPr>
          <a:xfrm>
            <a:off x="6096000" y="2173151"/>
            <a:ext cx="4229709" cy="3131879"/>
          </a:xfrm>
          <a:prstGeom prst="rect">
            <a:avLst/>
          </a:prstGeom>
        </p:spPr>
      </p:pic>
      <p:sp>
        <p:nvSpPr>
          <p:cNvPr id="7" name="TextBox 6">
            <a:extLst>
              <a:ext uri="{FF2B5EF4-FFF2-40B4-BE49-F238E27FC236}">
                <a16:creationId xmlns:a16="http://schemas.microsoft.com/office/drawing/2014/main" id="{1D4ABB09-ADD1-3479-94BA-E82317B0CA96}"/>
              </a:ext>
            </a:extLst>
          </p:cNvPr>
          <p:cNvSpPr txBox="1"/>
          <p:nvPr/>
        </p:nvSpPr>
        <p:spPr>
          <a:xfrm>
            <a:off x="905522" y="5388745"/>
            <a:ext cx="9818703" cy="584775"/>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1600" dirty="0"/>
              <a:t>The more the term of loan the more is the interest rate and the more are the defaulters.</a:t>
            </a:r>
          </a:p>
          <a:p>
            <a:pPr marL="285750" indent="-285750">
              <a:buClr>
                <a:schemeClr val="accent1"/>
              </a:buClr>
              <a:buFont typeface="Arial" panose="020B0604020202020204" pitchFamily="34" charset="0"/>
              <a:buChar char="•"/>
            </a:pPr>
            <a:r>
              <a:rPr lang="en-US" sz="1600" dirty="0"/>
              <a:t>Applicants of F grade has taken more loan amount and are more defaulter compared to other grades.</a:t>
            </a:r>
            <a:endParaRPr lang="en-IN" sz="1600" dirty="0"/>
          </a:p>
        </p:txBody>
      </p:sp>
      <p:sp>
        <p:nvSpPr>
          <p:cNvPr id="8" name="Title 1">
            <a:extLst>
              <a:ext uri="{FF2B5EF4-FFF2-40B4-BE49-F238E27FC236}">
                <a16:creationId xmlns:a16="http://schemas.microsoft.com/office/drawing/2014/main" id="{B856CD70-719C-1359-E595-08AC7F9D9F92}"/>
              </a:ext>
            </a:extLst>
          </p:cNvPr>
          <p:cNvSpPr txBox="1">
            <a:spLocks/>
          </p:cNvSpPr>
          <p:nvPr/>
        </p:nvSpPr>
        <p:spPr>
          <a:xfrm>
            <a:off x="1249680" y="439003"/>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Loan Status Vs other columns</a:t>
            </a:r>
            <a:endParaRPr lang="en-IN" dirty="0"/>
          </a:p>
        </p:txBody>
      </p:sp>
    </p:spTree>
    <p:extLst>
      <p:ext uri="{BB962C8B-B14F-4D97-AF65-F5344CB8AC3E}">
        <p14:creationId xmlns:p14="http://schemas.microsoft.com/office/powerpoint/2010/main" val="4265337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2F08DB-D537-5CD7-C6D6-D03F8F98E94D}"/>
              </a:ext>
            </a:extLst>
          </p:cNvPr>
          <p:cNvPicPr>
            <a:picLocks noChangeAspect="1"/>
          </p:cNvPicPr>
          <p:nvPr/>
        </p:nvPicPr>
        <p:blipFill>
          <a:blip r:embed="rId2"/>
          <a:stretch>
            <a:fillRect/>
          </a:stretch>
        </p:blipFill>
        <p:spPr>
          <a:xfrm>
            <a:off x="1013830" y="1955363"/>
            <a:ext cx="10141850" cy="3850633"/>
          </a:xfrm>
          <a:prstGeom prst="rect">
            <a:avLst/>
          </a:prstGeom>
        </p:spPr>
      </p:pic>
      <p:sp>
        <p:nvSpPr>
          <p:cNvPr id="5" name="Title 1">
            <a:extLst>
              <a:ext uri="{FF2B5EF4-FFF2-40B4-BE49-F238E27FC236}">
                <a16:creationId xmlns:a16="http://schemas.microsoft.com/office/drawing/2014/main" id="{7D6ACC61-9F01-D8E9-3EB9-56E307A3468A}"/>
              </a:ext>
            </a:extLst>
          </p:cNvPr>
          <p:cNvSpPr txBox="1">
            <a:spLocks/>
          </p:cNvSpPr>
          <p:nvPr/>
        </p:nvSpPr>
        <p:spPr>
          <a:xfrm>
            <a:off x="1249680" y="439003"/>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Loan Status Vs other columns</a:t>
            </a:r>
            <a:endParaRPr lang="en-IN" dirty="0"/>
          </a:p>
        </p:txBody>
      </p:sp>
      <p:sp>
        <p:nvSpPr>
          <p:cNvPr id="6" name="TextBox 5">
            <a:extLst>
              <a:ext uri="{FF2B5EF4-FFF2-40B4-BE49-F238E27FC236}">
                <a16:creationId xmlns:a16="http://schemas.microsoft.com/office/drawing/2014/main" id="{9F703FA6-E37C-6799-7926-B535AD39348F}"/>
              </a:ext>
            </a:extLst>
          </p:cNvPr>
          <p:cNvSpPr txBox="1"/>
          <p:nvPr/>
        </p:nvSpPr>
        <p:spPr>
          <a:xfrm>
            <a:off x="1013830" y="5805996"/>
            <a:ext cx="10164340" cy="338554"/>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1600" dirty="0"/>
              <a:t>The applicants to has taken loans for small business purpose defaulted the most compared to other applicants</a:t>
            </a:r>
            <a:endParaRPr lang="en-IN" sz="1600" dirty="0"/>
          </a:p>
        </p:txBody>
      </p:sp>
    </p:spTree>
    <p:extLst>
      <p:ext uri="{BB962C8B-B14F-4D97-AF65-F5344CB8AC3E}">
        <p14:creationId xmlns:p14="http://schemas.microsoft.com/office/powerpoint/2010/main" val="352162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F82F22-73FE-E18C-C128-2B34E27F8035}"/>
              </a:ext>
            </a:extLst>
          </p:cNvPr>
          <p:cNvPicPr>
            <a:picLocks noChangeAspect="1"/>
          </p:cNvPicPr>
          <p:nvPr/>
        </p:nvPicPr>
        <p:blipFill>
          <a:blip r:embed="rId2"/>
          <a:stretch>
            <a:fillRect/>
          </a:stretch>
        </p:blipFill>
        <p:spPr>
          <a:xfrm>
            <a:off x="1097280" y="2275937"/>
            <a:ext cx="3593528" cy="2766644"/>
          </a:xfrm>
          <a:prstGeom prst="rect">
            <a:avLst/>
          </a:prstGeom>
        </p:spPr>
      </p:pic>
      <p:pic>
        <p:nvPicPr>
          <p:cNvPr id="6" name="Picture 5">
            <a:extLst>
              <a:ext uri="{FF2B5EF4-FFF2-40B4-BE49-F238E27FC236}">
                <a16:creationId xmlns:a16="http://schemas.microsoft.com/office/drawing/2014/main" id="{3E41E117-AF28-FA2B-D8E2-194F113D4E84}"/>
              </a:ext>
            </a:extLst>
          </p:cNvPr>
          <p:cNvPicPr>
            <a:picLocks noChangeAspect="1"/>
          </p:cNvPicPr>
          <p:nvPr/>
        </p:nvPicPr>
        <p:blipFill>
          <a:blip r:embed="rId3"/>
          <a:stretch>
            <a:fillRect/>
          </a:stretch>
        </p:blipFill>
        <p:spPr>
          <a:xfrm>
            <a:off x="6341881" y="2200931"/>
            <a:ext cx="3839408" cy="2752898"/>
          </a:xfrm>
          <a:prstGeom prst="rect">
            <a:avLst/>
          </a:prstGeom>
        </p:spPr>
      </p:pic>
      <p:sp>
        <p:nvSpPr>
          <p:cNvPr id="7" name="TextBox 6">
            <a:extLst>
              <a:ext uri="{FF2B5EF4-FFF2-40B4-BE49-F238E27FC236}">
                <a16:creationId xmlns:a16="http://schemas.microsoft.com/office/drawing/2014/main" id="{89AC2A36-5293-5DA1-2D6C-7EF459CDB361}"/>
              </a:ext>
            </a:extLst>
          </p:cNvPr>
          <p:cNvSpPr txBox="1"/>
          <p:nvPr/>
        </p:nvSpPr>
        <p:spPr>
          <a:xfrm>
            <a:off x="923278" y="5288770"/>
            <a:ext cx="9818703" cy="584775"/>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1600" dirty="0"/>
              <a:t>Due to the US financial crisis in 2011, higher loan amounts with higher interest rates are disbursed. Hence more defaulters are observed in case the country is facing any abnormal issues.</a:t>
            </a:r>
            <a:endParaRPr lang="en-IN" sz="1600" dirty="0"/>
          </a:p>
        </p:txBody>
      </p:sp>
      <p:sp>
        <p:nvSpPr>
          <p:cNvPr id="8" name="Title 1">
            <a:extLst>
              <a:ext uri="{FF2B5EF4-FFF2-40B4-BE49-F238E27FC236}">
                <a16:creationId xmlns:a16="http://schemas.microsoft.com/office/drawing/2014/main" id="{9D28572A-65DC-6A3E-368F-4A385C2B8F0C}"/>
              </a:ext>
            </a:extLst>
          </p:cNvPr>
          <p:cNvSpPr txBox="1">
            <a:spLocks/>
          </p:cNvSpPr>
          <p:nvPr/>
        </p:nvSpPr>
        <p:spPr>
          <a:xfrm>
            <a:off x="1249680" y="439003"/>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Loan Status Vs other columns</a:t>
            </a:r>
            <a:endParaRPr lang="en-IN" dirty="0"/>
          </a:p>
        </p:txBody>
      </p:sp>
    </p:spTree>
    <p:extLst>
      <p:ext uri="{BB962C8B-B14F-4D97-AF65-F5344CB8AC3E}">
        <p14:creationId xmlns:p14="http://schemas.microsoft.com/office/powerpoint/2010/main" val="3414075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F8055F-D97A-EDED-DD9B-F116D4A3C008}"/>
              </a:ext>
            </a:extLst>
          </p:cNvPr>
          <p:cNvPicPr>
            <a:picLocks noChangeAspect="1"/>
          </p:cNvPicPr>
          <p:nvPr/>
        </p:nvPicPr>
        <p:blipFill>
          <a:blip r:embed="rId2"/>
          <a:stretch>
            <a:fillRect/>
          </a:stretch>
        </p:blipFill>
        <p:spPr>
          <a:xfrm>
            <a:off x="1313894" y="2348219"/>
            <a:ext cx="3620143" cy="2666858"/>
          </a:xfrm>
          <a:prstGeom prst="rect">
            <a:avLst/>
          </a:prstGeom>
        </p:spPr>
      </p:pic>
      <p:pic>
        <p:nvPicPr>
          <p:cNvPr id="6" name="Picture 5">
            <a:extLst>
              <a:ext uri="{FF2B5EF4-FFF2-40B4-BE49-F238E27FC236}">
                <a16:creationId xmlns:a16="http://schemas.microsoft.com/office/drawing/2014/main" id="{44B709F7-0D41-E76F-D78C-D7B4A9AD9924}"/>
              </a:ext>
            </a:extLst>
          </p:cNvPr>
          <p:cNvPicPr>
            <a:picLocks noChangeAspect="1"/>
          </p:cNvPicPr>
          <p:nvPr/>
        </p:nvPicPr>
        <p:blipFill>
          <a:blip r:embed="rId3"/>
          <a:stretch>
            <a:fillRect/>
          </a:stretch>
        </p:blipFill>
        <p:spPr>
          <a:xfrm>
            <a:off x="6196152" y="2103688"/>
            <a:ext cx="3940645" cy="3016953"/>
          </a:xfrm>
          <a:prstGeom prst="rect">
            <a:avLst/>
          </a:prstGeom>
        </p:spPr>
      </p:pic>
      <p:sp>
        <p:nvSpPr>
          <p:cNvPr id="7" name="TextBox 6">
            <a:extLst>
              <a:ext uri="{FF2B5EF4-FFF2-40B4-BE49-F238E27FC236}">
                <a16:creationId xmlns:a16="http://schemas.microsoft.com/office/drawing/2014/main" id="{9FC73A95-723E-168C-A042-F31D9677FFC2}"/>
              </a:ext>
            </a:extLst>
          </p:cNvPr>
          <p:cNvSpPr txBox="1"/>
          <p:nvPr/>
        </p:nvSpPr>
        <p:spPr>
          <a:xfrm>
            <a:off x="923278" y="5288770"/>
            <a:ext cx="9818703" cy="584775"/>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1600" dirty="0"/>
              <a:t>Applicants who has more bankruptcies are more prone to be defaulters.</a:t>
            </a:r>
          </a:p>
          <a:p>
            <a:pPr marL="285750" indent="-285750">
              <a:buClr>
                <a:schemeClr val="accent1"/>
              </a:buClr>
              <a:buFont typeface="Arial" panose="020B0604020202020204" pitchFamily="34" charset="0"/>
              <a:buChar char="•"/>
            </a:pPr>
            <a:r>
              <a:rPr lang="en-US" sz="1600" dirty="0"/>
              <a:t>Applicants who has more revolving line utilization rate are more prone to be defaulters.</a:t>
            </a:r>
            <a:endParaRPr lang="en-IN" sz="1600" dirty="0"/>
          </a:p>
        </p:txBody>
      </p:sp>
      <p:sp>
        <p:nvSpPr>
          <p:cNvPr id="8" name="Title 1">
            <a:extLst>
              <a:ext uri="{FF2B5EF4-FFF2-40B4-BE49-F238E27FC236}">
                <a16:creationId xmlns:a16="http://schemas.microsoft.com/office/drawing/2014/main" id="{4214E456-FEB1-88A2-1840-4DB57872B4EC}"/>
              </a:ext>
            </a:extLst>
          </p:cNvPr>
          <p:cNvSpPr txBox="1">
            <a:spLocks noGrp="1"/>
          </p:cNvSpPr>
          <p:nvPr>
            <p:ph type="title"/>
          </p:nvPr>
        </p:nvSpPr>
        <p:spPr>
          <a:xfrm>
            <a:off x="1096963"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Loan Status Vs other columns</a:t>
            </a:r>
            <a:endParaRPr lang="en-IN" dirty="0"/>
          </a:p>
        </p:txBody>
      </p:sp>
    </p:spTree>
    <p:extLst>
      <p:ext uri="{BB962C8B-B14F-4D97-AF65-F5344CB8AC3E}">
        <p14:creationId xmlns:p14="http://schemas.microsoft.com/office/powerpoint/2010/main" val="2772808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9BE27-7C9F-0599-433D-BAA065CAC7A2}"/>
              </a:ext>
            </a:extLst>
          </p:cNvPr>
          <p:cNvSpPr>
            <a:spLocks noGrp="1"/>
          </p:cNvSpPr>
          <p:nvPr>
            <p:ph type="title"/>
          </p:nvPr>
        </p:nvSpPr>
        <p:spPr/>
        <p:txBody>
          <a:bodyPr/>
          <a:lstStyle/>
          <a:p>
            <a:r>
              <a:rPr lang="en-US" dirty="0"/>
              <a:t>Problem Details</a:t>
            </a:r>
            <a:endParaRPr lang="en-IN" dirty="0"/>
          </a:p>
        </p:txBody>
      </p:sp>
      <p:sp>
        <p:nvSpPr>
          <p:cNvPr id="3" name="Content Placeholder 2">
            <a:extLst>
              <a:ext uri="{FF2B5EF4-FFF2-40B4-BE49-F238E27FC236}">
                <a16:creationId xmlns:a16="http://schemas.microsoft.com/office/drawing/2014/main" id="{1E15D573-3E84-F487-C70F-E6E7F2FD1F75}"/>
              </a:ext>
            </a:extLst>
          </p:cNvPr>
          <p:cNvSpPr>
            <a:spLocks noGrp="1"/>
          </p:cNvSpPr>
          <p:nvPr>
            <p:ph idx="1"/>
          </p:nvPr>
        </p:nvSpPr>
        <p:spPr/>
        <p:txBody>
          <a:bodyPr/>
          <a:lstStyle/>
          <a:p>
            <a:r>
              <a:rPr lang="en-US" b="0" i="0" dirty="0">
                <a:solidFill>
                  <a:srgbClr val="091E42"/>
                </a:solidFill>
                <a:effectLst/>
                <a:latin typeface="freight-text-pro"/>
              </a:rPr>
              <a:t>A </a:t>
            </a:r>
            <a:r>
              <a:rPr lang="en-US" dirty="0">
                <a:solidFill>
                  <a:srgbClr val="091E42"/>
                </a:solidFill>
                <a:latin typeface="freight-text-pro"/>
              </a:rPr>
              <a:t>consumer finance company </a:t>
            </a:r>
            <a:r>
              <a:rPr lang="en-US" b="0" i="0" dirty="0">
                <a:solidFill>
                  <a:srgbClr val="091E42"/>
                </a:solidFill>
                <a:effectLst/>
                <a:latin typeface="freight-text-pro"/>
              </a:rPr>
              <a:t>which specializes in lending various types of loans to urban customers, wants to minimize the risk of going into credit loss. The main focus is on the loss occurred when the borrower refuses to pay or runs away with the money owed.</a:t>
            </a:r>
          </a:p>
          <a:p>
            <a:r>
              <a:rPr lang="en-US" dirty="0">
                <a:solidFill>
                  <a:srgbClr val="091E42"/>
                </a:solidFill>
                <a:latin typeface="freight-text-pro"/>
              </a:rPr>
              <a:t>T</a:t>
            </a:r>
            <a:r>
              <a:rPr lang="en-US" b="0" i="0" dirty="0">
                <a:solidFill>
                  <a:srgbClr val="091E42"/>
                </a:solidFill>
                <a:effectLst/>
                <a:latin typeface="freight-text-pro"/>
              </a:rPr>
              <a:t>he company wants to understand the </a:t>
            </a:r>
            <a:r>
              <a:rPr lang="en-US" b="1" i="0" dirty="0">
                <a:solidFill>
                  <a:srgbClr val="091E42"/>
                </a:solidFill>
                <a:effectLst/>
                <a:latin typeface="freight-text-pro"/>
              </a:rPr>
              <a:t>driving factors </a:t>
            </a:r>
            <a:r>
              <a:rPr lang="en-US" b="0" i="0" dirty="0">
                <a:solidFill>
                  <a:srgbClr val="091E42"/>
                </a:solidFill>
                <a:effectLst/>
                <a:latin typeface="freight-text-pro"/>
              </a:rPr>
              <a:t>behind loan default, i.e. the variables which are strong indicators of default.  The company can utilize this knowledge for its portfolio and risk assessment. </a:t>
            </a:r>
          </a:p>
          <a:p>
            <a:r>
              <a:rPr lang="en-US" b="1" dirty="0">
                <a:solidFill>
                  <a:schemeClr val="accent1"/>
                </a:solidFill>
                <a:latin typeface="freight-text-pro"/>
              </a:rPr>
              <a:t>Data Provided:</a:t>
            </a:r>
          </a:p>
          <a:p>
            <a:r>
              <a:rPr lang="en-US" dirty="0">
                <a:solidFill>
                  <a:schemeClr val="tx1"/>
                </a:solidFill>
                <a:latin typeface="freight-text-pro"/>
              </a:rPr>
              <a:t>The loan </a:t>
            </a:r>
            <a:r>
              <a:rPr lang="en-US" b="0" i="0" dirty="0">
                <a:solidFill>
                  <a:srgbClr val="091E42"/>
                </a:solidFill>
                <a:effectLst/>
                <a:latin typeface="freight-text-pro"/>
              </a:rPr>
              <a:t>information about past loan applicants and whether they ‘defaulted’ or not is provided along with other details about the applicants.</a:t>
            </a:r>
            <a:endParaRPr lang="en-US" dirty="0">
              <a:solidFill>
                <a:schemeClr val="tx1"/>
              </a:solidFill>
              <a:latin typeface="freight-text-pro"/>
            </a:endParaRPr>
          </a:p>
          <a:p>
            <a:endParaRPr lang="en-IN" dirty="0"/>
          </a:p>
        </p:txBody>
      </p:sp>
    </p:spTree>
    <p:extLst>
      <p:ext uri="{BB962C8B-B14F-4D97-AF65-F5344CB8AC3E}">
        <p14:creationId xmlns:p14="http://schemas.microsoft.com/office/powerpoint/2010/main" val="1910167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045C93-4445-6763-5E63-4B5922892E54}"/>
              </a:ext>
            </a:extLst>
          </p:cNvPr>
          <p:cNvPicPr>
            <a:picLocks noChangeAspect="1"/>
          </p:cNvPicPr>
          <p:nvPr/>
        </p:nvPicPr>
        <p:blipFill>
          <a:blip r:embed="rId2"/>
          <a:stretch>
            <a:fillRect/>
          </a:stretch>
        </p:blipFill>
        <p:spPr>
          <a:xfrm>
            <a:off x="737748" y="1920161"/>
            <a:ext cx="10217295" cy="3988927"/>
          </a:xfrm>
          <a:prstGeom prst="rect">
            <a:avLst/>
          </a:prstGeom>
        </p:spPr>
      </p:pic>
      <p:sp>
        <p:nvSpPr>
          <p:cNvPr id="5" name="TextBox 4">
            <a:extLst>
              <a:ext uri="{FF2B5EF4-FFF2-40B4-BE49-F238E27FC236}">
                <a16:creationId xmlns:a16="http://schemas.microsoft.com/office/drawing/2014/main" id="{E3CAE690-7291-1C68-42CE-F78A326EF92D}"/>
              </a:ext>
            </a:extLst>
          </p:cNvPr>
          <p:cNvSpPr txBox="1"/>
          <p:nvPr/>
        </p:nvSpPr>
        <p:spPr>
          <a:xfrm>
            <a:off x="634612" y="5907223"/>
            <a:ext cx="10983735" cy="369332"/>
          </a:xfrm>
          <a:prstGeom prst="rect">
            <a:avLst/>
          </a:prstGeom>
          <a:noFill/>
        </p:spPr>
        <p:txBody>
          <a:bodyPr wrap="square" rtlCol="0">
            <a:spAutoFit/>
          </a:bodyPr>
          <a:lstStyle/>
          <a:p>
            <a:r>
              <a:rPr lang="en-US" dirty="0"/>
              <a:t>Among the applicants of different states, WY state people have take more loan amount and has more defaulters</a:t>
            </a:r>
            <a:endParaRPr lang="en-IN" dirty="0"/>
          </a:p>
        </p:txBody>
      </p:sp>
      <p:sp>
        <p:nvSpPr>
          <p:cNvPr id="6" name="Title 1">
            <a:extLst>
              <a:ext uri="{FF2B5EF4-FFF2-40B4-BE49-F238E27FC236}">
                <a16:creationId xmlns:a16="http://schemas.microsoft.com/office/drawing/2014/main" id="{07B2EDE0-5B4C-B6A6-F5B8-64AAD101A1EB}"/>
              </a:ext>
            </a:extLst>
          </p:cNvPr>
          <p:cNvSpPr txBox="1">
            <a:spLocks noGrp="1"/>
          </p:cNvSpPr>
          <p:nvPr>
            <p:ph type="title"/>
          </p:nvPr>
        </p:nvSpPr>
        <p:spPr>
          <a:xfrm>
            <a:off x="1096963" y="287338"/>
            <a:ext cx="10058400" cy="144938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Loan Status Vs other columns</a:t>
            </a:r>
            <a:endParaRPr lang="en-IN" dirty="0"/>
          </a:p>
        </p:txBody>
      </p:sp>
    </p:spTree>
    <p:extLst>
      <p:ext uri="{BB962C8B-B14F-4D97-AF65-F5344CB8AC3E}">
        <p14:creationId xmlns:p14="http://schemas.microsoft.com/office/powerpoint/2010/main" val="700248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E8A7-E22D-E3C9-88A0-6D23AEFB7377}"/>
              </a:ext>
            </a:extLst>
          </p:cNvPr>
          <p:cNvSpPr>
            <a:spLocks noGrp="1"/>
          </p:cNvSpPr>
          <p:nvPr>
            <p:ph type="title"/>
          </p:nvPr>
        </p:nvSpPr>
        <p:spPr/>
        <p:txBody>
          <a:bodyPr/>
          <a:lstStyle/>
          <a:p>
            <a:r>
              <a:rPr lang="en-US" dirty="0"/>
              <a:t>Conclusion</a:t>
            </a:r>
            <a:endParaRPr lang="en-IN" dirty="0"/>
          </a:p>
        </p:txBody>
      </p:sp>
      <p:sp>
        <p:nvSpPr>
          <p:cNvPr id="3" name="TextBox 2">
            <a:extLst>
              <a:ext uri="{FF2B5EF4-FFF2-40B4-BE49-F238E27FC236}">
                <a16:creationId xmlns:a16="http://schemas.microsoft.com/office/drawing/2014/main" id="{DC1E7ED1-39C4-ED69-B225-BC26125F88CB}"/>
              </a:ext>
            </a:extLst>
          </p:cNvPr>
          <p:cNvSpPr txBox="1"/>
          <p:nvPr/>
        </p:nvSpPr>
        <p:spPr>
          <a:xfrm>
            <a:off x="1097280" y="1855433"/>
            <a:ext cx="10058400" cy="4247317"/>
          </a:xfrm>
          <a:prstGeom prst="rect">
            <a:avLst/>
          </a:prstGeom>
          <a:noFill/>
        </p:spPr>
        <p:txBody>
          <a:bodyPr wrap="square" rtlCol="0">
            <a:spAutoFit/>
          </a:bodyPr>
          <a:lstStyle/>
          <a:p>
            <a:r>
              <a:rPr lang="en-US" sz="1800" dirty="0"/>
              <a:t>The key attributes leading to applicants becoming defaulters are :</a:t>
            </a:r>
          </a:p>
          <a:p>
            <a:pPr marL="342900" indent="-342900">
              <a:buFont typeface="+mj-lt"/>
              <a:buAutoNum type="arabicPeriod"/>
            </a:pPr>
            <a:r>
              <a:rPr lang="en-US" sz="1800" dirty="0"/>
              <a:t>Applicants of F grade has taken more loan amount and are more defaulter compared to other grades. (Ref slide 26)</a:t>
            </a:r>
          </a:p>
          <a:p>
            <a:pPr marL="342900" indent="-342900">
              <a:buAutoNum type="arabicPeriod" startAt="2"/>
            </a:pPr>
            <a:r>
              <a:rPr lang="en-US" dirty="0"/>
              <a:t>Loans taken for purpose </a:t>
            </a:r>
            <a:r>
              <a:rPr lang="en-IN" dirty="0"/>
              <a:t>Small business are more prone to be defaulters. (Ref slide 27)</a:t>
            </a:r>
          </a:p>
          <a:p>
            <a:pPr marL="342900" indent="-342900">
              <a:buAutoNum type="arabicPeriod" startAt="2"/>
            </a:pPr>
            <a:r>
              <a:rPr lang="en-IN" dirty="0"/>
              <a:t>If there are any natural or financial Crices there could be more defaulters among the people taking loan in this duration (Ref slide 28)</a:t>
            </a:r>
          </a:p>
          <a:p>
            <a:pPr marL="342900" indent="-342900">
              <a:buAutoNum type="arabicPeriod" startAt="2"/>
            </a:pPr>
            <a:r>
              <a:rPr lang="en-IN" dirty="0"/>
              <a:t>The self reported annual income for most of the defaulters lies between 31k to 58k. (Ref slide 16)</a:t>
            </a:r>
          </a:p>
          <a:p>
            <a:pPr marL="342900" indent="-342900">
              <a:buAutoNum type="arabicPeriod" startAt="2"/>
            </a:pPr>
            <a:r>
              <a:rPr lang="en-IN" dirty="0"/>
              <a:t>Applicants who have higher public derogatory records have chances to default but they are provided loans with higher interest rates.</a:t>
            </a:r>
          </a:p>
          <a:p>
            <a:endParaRPr lang="en-IN" dirty="0"/>
          </a:p>
          <a:p>
            <a:r>
              <a:rPr lang="en-IN" b="1" dirty="0">
                <a:solidFill>
                  <a:schemeClr val="accent1"/>
                </a:solidFill>
              </a:rPr>
              <a:t>Key Attributes:</a:t>
            </a:r>
          </a:p>
          <a:p>
            <a:pPr marL="342900" indent="-342900">
              <a:buFont typeface="+mj-lt"/>
              <a:buAutoNum type="arabicPeriod"/>
            </a:pPr>
            <a:r>
              <a:rPr lang="en-IN" dirty="0"/>
              <a:t>Loan Purpose</a:t>
            </a:r>
          </a:p>
          <a:p>
            <a:pPr marL="342900" indent="-342900">
              <a:buFont typeface="+mj-lt"/>
              <a:buAutoNum type="arabicPeriod"/>
            </a:pPr>
            <a:r>
              <a:rPr lang="en-IN" dirty="0"/>
              <a:t>Employee Grade</a:t>
            </a:r>
          </a:p>
          <a:p>
            <a:pPr marL="342900" indent="-342900">
              <a:buFont typeface="+mj-lt"/>
              <a:buAutoNum type="arabicPeriod"/>
            </a:pPr>
            <a:r>
              <a:rPr lang="en-IN" dirty="0"/>
              <a:t>Annual Income</a:t>
            </a:r>
          </a:p>
          <a:p>
            <a:pPr marL="342900" indent="-342900">
              <a:buFont typeface="+mj-lt"/>
              <a:buAutoNum type="arabicPeriod"/>
            </a:pPr>
            <a:r>
              <a:rPr lang="en-IN" dirty="0"/>
              <a:t>Public Recorded bankruptcies</a:t>
            </a:r>
          </a:p>
        </p:txBody>
      </p:sp>
    </p:spTree>
    <p:extLst>
      <p:ext uri="{BB962C8B-B14F-4D97-AF65-F5344CB8AC3E}">
        <p14:creationId xmlns:p14="http://schemas.microsoft.com/office/powerpoint/2010/main" val="1386261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9BE27-7C9F-0599-433D-BAA065CAC7A2}"/>
              </a:ext>
            </a:extLst>
          </p:cNvPr>
          <p:cNvSpPr>
            <a:spLocks noGrp="1"/>
          </p:cNvSpPr>
          <p:nvPr>
            <p:ph type="title"/>
          </p:nvPr>
        </p:nvSpPr>
        <p:spPr/>
        <p:txBody>
          <a:bodyPr/>
          <a:lstStyle/>
          <a:p>
            <a:r>
              <a:rPr lang="en-US" dirty="0"/>
              <a:t>Understanding &amp; Objective</a:t>
            </a:r>
            <a:endParaRPr lang="en-IN" dirty="0"/>
          </a:p>
        </p:txBody>
      </p:sp>
      <p:sp>
        <p:nvSpPr>
          <p:cNvPr id="3" name="Content Placeholder 2">
            <a:extLst>
              <a:ext uri="{FF2B5EF4-FFF2-40B4-BE49-F238E27FC236}">
                <a16:creationId xmlns:a16="http://schemas.microsoft.com/office/drawing/2014/main" id="{1E15D573-3E84-F487-C70F-E6E7F2FD1F75}"/>
              </a:ext>
            </a:extLst>
          </p:cNvPr>
          <p:cNvSpPr>
            <a:spLocks noGrp="1"/>
          </p:cNvSpPr>
          <p:nvPr>
            <p:ph idx="1"/>
          </p:nvPr>
        </p:nvSpPr>
        <p:spPr/>
        <p:txBody>
          <a:bodyPr>
            <a:normAutofit/>
          </a:bodyPr>
          <a:lstStyle/>
          <a:p>
            <a:r>
              <a:rPr lang="en-US" b="1" dirty="0">
                <a:solidFill>
                  <a:schemeClr val="accent1"/>
                </a:solidFill>
                <a:latin typeface="freight-text-pro"/>
              </a:rPr>
              <a:t>Understanding:</a:t>
            </a:r>
          </a:p>
          <a:p>
            <a:pPr algn="l" rtl="0"/>
            <a:r>
              <a:rPr lang="en-US" b="0" i="0" dirty="0">
                <a:solidFill>
                  <a:srgbClr val="091E42"/>
                </a:solidFill>
                <a:effectLst/>
                <a:latin typeface="freight-text-pro"/>
              </a:rPr>
              <a:t>When the company receives a loan application, the company has to make a decision for loan approval based on the applicant’s profile. Two</a:t>
            </a:r>
            <a:r>
              <a:rPr lang="en-US" dirty="0">
                <a:solidFill>
                  <a:srgbClr val="091E42"/>
                </a:solidFill>
                <a:latin typeface="freight-text-pro"/>
              </a:rPr>
              <a:t> types of risks are associated </a:t>
            </a:r>
            <a:r>
              <a:rPr lang="en-US" b="0" i="0" dirty="0">
                <a:solidFill>
                  <a:srgbClr val="091E42"/>
                </a:solidFill>
                <a:effectLst/>
                <a:latin typeface="freight-text-pro"/>
              </a:rPr>
              <a:t>with the bank’s decision:</a:t>
            </a:r>
          </a:p>
          <a:p>
            <a:pPr lvl="1">
              <a:buClr>
                <a:schemeClr val="accent1"/>
              </a:buClr>
              <a:buFont typeface="Arial" panose="020B0604020202020204" pitchFamily="34" charset="0"/>
              <a:buChar char="•"/>
            </a:pPr>
            <a:r>
              <a:rPr lang="en-US" b="0" i="0" dirty="0">
                <a:solidFill>
                  <a:srgbClr val="091E42"/>
                </a:solidFill>
                <a:effectLst/>
                <a:latin typeface="freight-text-pro"/>
              </a:rPr>
              <a:t>If the applicant is</a:t>
            </a:r>
            <a:r>
              <a:rPr lang="en-US" dirty="0">
                <a:solidFill>
                  <a:srgbClr val="091E42"/>
                </a:solidFill>
                <a:latin typeface="freight-text-pro"/>
              </a:rPr>
              <a:t> likely to repay the loan, t</a:t>
            </a:r>
            <a:r>
              <a:rPr lang="en-US" b="0" i="0" dirty="0">
                <a:solidFill>
                  <a:srgbClr val="091E42"/>
                </a:solidFill>
                <a:effectLst/>
                <a:latin typeface="freight-text-pro"/>
              </a:rPr>
              <a:t>hen not approving the loan results </a:t>
            </a:r>
            <a:r>
              <a:rPr lang="en-US" dirty="0">
                <a:solidFill>
                  <a:srgbClr val="091E42"/>
                </a:solidFill>
                <a:latin typeface="freight-text-pro"/>
              </a:rPr>
              <a:t>in a loss of business </a:t>
            </a:r>
            <a:r>
              <a:rPr lang="en-US" b="0" i="0" dirty="0">
                <a:solidFill>
                  <a:srgbClr val="091E42"/>
                </a:solidFill>
                <a:effectLst/>
                <a:latin typeface="freight-text-pro"/>
              </a:rPr>
              <a:t>to the company</a:t>
            </a:r>
          </a:p>
          <a:p>
            <a:pPr lvl="1">
              <a:buClr>
                <a:schemeClr val="accent1"/>
              </a:buClr>
              <a:buFont typeface="Arial" panose="020B0604020202020204" pitchFamily="34" charset="0"/>
              <a:buChar char="•"/>
            </a:pPr>
            <a:r>
              <a:rPr lang="en-US" b="0" i="0" dirty="0">
                <a:solidFill>
                  <a:srgbClr val="091E42"/>
                </a:solidFill>
                <a:effectLst/>
                <a:latin typeface="freight-text-pro"/>
              </a:rPr>
              <a:t>If the applicant </a:t>
            </a:r>
            <a:r>
              <a:rPr lang="en-US" dirty="0">
                <a:solidFill>
                  <a:srgbClr val="091E42"/>
                </a:solidFill>
                <a:latin typeface="freight-text-pro"/>
              </a:rPr>
              <a:t>is not likely to repay the loan, i.e. </a:t>
            </a:r>
            <a:r>
              <a:rPr lang="en-US" b="0" i="0" dirty="0">
                <a:solidFill>
                  <a:srgbClr val="091E42"/>
                </a:solidFill>
                <a:effectLst/>
                <a:latin typeface="freight-text-pro"/>
              </a:rPr>
              <a:t>he/she is likely to default, then approving the loan may lead to a </a:t>
            </a:r>
            <a:r>
              <a:rPr lang="en-US" dirty="0">
                <a:solidFill>
                  <a:srgbClr val="091E42"/>
                </a:solidFill>
                <a:latin typeface="freight-text-pro"/>
              </a:rPr>
              <a:t>financial loss for the company</a:t>
            </a:r>
          </a:p>
          <a:p>
            <a:r>
              <a:rPr lang="en-US" b="1" dirty="0">
                <a:solidFill>
                  <a:schemeClr val="accent1"/>
                </a:solidFill>
                <a:latin typeface="freight-text-pro"/>
              </a:rPr>
              <a:t>Objective:</a:t>
            </a:r>
          </a:p>
          <a:p>
            <a:r>
              <a:rPr lang="en-US" b="0" i="0" dirty="0">
                <a:solidFill>
                  <a:srgbClr val="091E42"/>
                </a:solidFill>
                <a:effectLst/>
                <a:latin typeface="freight-text-pro"/>
              </a:rPr>
              <a:t>Analyze and Understand how </a:t>
            </a:r>
            <a:r>
              <a:rPr lang="en-US" b="1" i="0" dirty="0">
                <a:solidFill>
                  <a:srgbClr val="091E42"/>
                </a:solidFill>
                <a:effectLst/>
                <a:latin typeface="freight-text-pro"/>
              </a:rPr>
              <a:t>consumer attributes</a:t>
            </a:r>
            <a:r>
              <a:rPr lang="en-US" b="0" i="0" dirty="0">
                <a:solidFill>
                  <a:srgbClr val="091E42"/>
                </a:solidFill>
                <a:effectLst/>
                <a:latin typeface="freight-text-pro"/>
              </a:rPr>
              <a:t> and </a:t>
            </a:r>
            <a:r>
              <a:rPr lang="en-US" b="1" i="0" dirty="0">
                <a:solidFill>
                  <a:srgbClr val="091E42"/>
                </a:solidFill>
                <a:effectLst/>
                <a:latin typeface="freight-text-pro"/>
              </a:rPr>
              <a:t>loan attributes</a:t>
            </a:r>
            <a:r>
              <a:rPr lang="en-US" b="0" i="0" dirty="0">
                <a:solidFill>
                  <a:srgbClr val="091E42"/>
                </a:solidFill>
                <a:effectLst/>
                <a:latin typeface="freight-text-pro"/>
              </a:rPr>
              <a:t> influence the tendency of default.</a:t>
            </a:r>
            <a:endParaRPr lang="en-IN" dirty="0"/>
          </a:p>
        </p:txBody>
      </p:sp>
    </p:spTree>
    <p:extLst>
      <p:ext uri="{BB962C8B-B14F-4D97-AF65-F5344CB8AC3E}">
        <p14:creationId xmlns:p14="http://schemas.microsoft.com/office/powerpoint/2010/main" val="411126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9BE27-7C9F-0599-433D-BAA065CAC7A2}"/>
              </a:ext>
            </a:extLst>
          </p:cNvPr>
          <p:cNvSpPr>
            <a:spLocks noGrp="1"/>
          </p:cNvSpPr>
          <p:nvPr>
            <p:ph type="title"/>
          </p:nvPr>
        </p:nvSpPr>
        <p:spPr/>
        <p:txBody>
          <a:bodyPr/>
          <a:lstStyle/>
          <a:p>
            <a:r>
              <a:rPr lang="en-US" dirty="0"/>
              <a:t>Approach &amp; Methodology</a:t>
            </a:r>
            <a:endParaRPr lang="en-IN" dirty="0"/>
          </a:p>
        </p:txBody>
      </p:sp>
      <p:graphicFrame>
        <p:nvGraphicFramePr>
          <p:cNvPr id="4" name="Content Placeholder 3">
            <a:extLst>
              <a:ext uri="{FF2B5EF4-FFF2-40B4-BE49-F238E27FC236}">
                <a16:creationId xmlns:a16="http://schemas.microsoft.com/office/drawing/2014/main" id="{C71A1C5D-DC33-5047-5DBA-363DCB662EF1}"/>
              </a:ext>
            </a:extLst>
          </p:cNvPr>
          <p:cNvGraphicFramePr>
            <a:graphicFrameLocks noGrp="1"/>
          </p:cNvGraphicFramePr>
          <p:nvPr>
            <p:ph idx="1"/>
            <p:extLst>
              <p:ext uri="{D42A27DB-BD31-4B8C-83A1-F6EECF244321}">
                <p14:modId xmlns:p14="http://schemas.microsoft.com/office/powerpoint/2010/main" val="981459655"/>
              </p:ext>
            </p:extLst>
          </p:nvPr>
        </p:nvGraphicFramePr>
        <p:xfrm>
          <a:off x="885987" y="3329127"/>
          <a:ext cx="9607415" cy="21750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A758EF83-B442-F6A0-C7E5-FF7C5DE29675}"/>
              </a:ext>
            </a:extLst>
          </p:cNvPr>
          <p:cNvSpPr txBox="1"/>
          <p:nvPr/>
        </p:nvSpPr>
        <p:spPr>
          <a:xfrm>
            <a:off x="1207363" y="2024109"/>
            <a:ext cx="9948317" cy="1200329"/>
          </a:xfrm>
          <a:prstGeom prst="rect">
            <a:avLst/>
          </a:prstGeom>
          <a:noFill/>
        </p:spPr>
        <p:txBody>
          <a:bodyPr wrap="square" rtlCol="0">
            <a:spAutoFit/>
          </a:bodyPr>
          <a:lstStyle/>
          <a:p>
            <a:r>
              <a:rPr lang="en-US" dirty="0">
                <a:latin typeface="freight-text-pro"/>
              </a:rPr>
              <a:t>In order to achieve meaningful insights about the data and the driving factors for loan defaulters, EDA ( Exploratory Data Analysis) has to be performed on the given Dataset.</a:t>
            </a:r>
          </a:p>
          <a:p>
            <a:endParaRPr lang="en-US" dirty="0">
              <a:latin typeface="freight-text-pro"/>
            </a:endParaRPr>
          </a:p>
          <a:p>
            <a:r>
              <a:rPr lang="en-US" dirty="0">
                <a:latin typeface="freight-text-pro"/>
              </a:rPr>
              <a:t>Below are the methods applied in the course of analysis.</a:t>
            </a:r>
            <a:endParaRPr lang="en-IN" dirty="0">
              <a:latin typeface="freight-text-pro"/>
            </a:endParaRPr>
          </a:p>
        </p:txBody>
      </p:sp>
      <p:sp>
        <p:nvSpPr>
          <p:cNvPr id="6" name="Oval 5">
            <a:extLst>
              <a:ext uri="{FF2B5EF4-FFF2-40B4-BE49-F238E27FC236}">
                <a16:creationId xmlns:a16="http://schemas.microsoft.com/office/drawing/2014/main" id="{C916CCEB-A271-A836-C182-F0D0A0A0929C}"/>
              </a:ext>
            </a:extLst>
          </p:cNvPr>
          <p:cNvSpPr/>
          <p:nvPr/>
        </p:nvSpPr>
        <p:spPr>
          <a:xfrm>
            <a:off x="10502279" y="3755321"/>
            <a:ext cx="1367161" cy="136532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EDA Analysis</a:t>
            </a:r>
            <a:endParaRPr lang="en-IN" dirty="0"/>
          </a:p>
        </p:txBody>
      </p:sp>
    </p:spTree>
    <p:extLst>
      <p:ext uri="{BB962C8B-B14F-4D97-AF65-F5344CB8AC3E}">
        <p14:creationId xmlns:p14="http://schemas.microsoft.com/office/powerpoint/2010/main" val="103790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9BE27-7C9F-0599-433D-BAA065CAC7A2}"/>
              </a:ext>
            </a:extLst>
          </p:cNvPr>
          <p:cNvSpPr>
            <a:spLocks noGrp="1"/>
          </p:cNvSpPr>
          <p:nvPr>
            <p:ph type="title"/>
          </p:nvPr>
        </p:nvSpPr>
        <p:spPr/>
        <p:txBody>
          <a:bodyPr/>
          <a:lstStyle/>
          <a:p>
            <a:r>
              <a:rPr lang="en-US" dirty="0"/>
              <a:t>Data Cleaning and Handling</a:t>
            </a:r>
            <a:endParaRPr lang="en-IN" dirty="0"/>
          </a:p>
        </p:txBody>
      </p:sp>
      <p:sp>
        <p:nvSpPr>
          <p:cNvPr id="3" name="Content Placeholder 2">
            <a:extLst>
              <a:ext uri="{FF2B5EF4-FFF2-40B4-BE49-F238E27FC236}">
                <a16:creationId xmlns:a16="http://schemas.microsoft.com/office/drawing/2014/main" id="{1E15D573-3E84-F487-C70F-E6E7F2FD1F75}"/>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 The dataset given has 111 columns and 39717 rows.</a:t>
            </a:r>
          </a:p>
          <a:p>
            <a:pPr>
              <a:buFont typeface="Arial" panose="020B0604020202020204" pitchFamily="34" charset="0"/>
              <a:buChar char="•"/>
            </a:pPr>
            <a:r>
              <a:rPr lang="en-US" dirty="0"/>
              <a:t> There are 54 columns with null values. Removed all the columns as they don’t contribute to our analysis.</a:t>
            </a:r>
          </a:p>
          <a:p>
            <a:pPr>
              <a:buFont typeface="Arial" panose="020B0604020202020204" pitchFamily="34" charset="0"/>
              <a:buChar char="•"/>
            </a:pPr>
            <a:r>
              <a:rPr lang="en-US" dirty="0"/>
              <a:t> Columns with Identifier data like  do not contribute to the analysis and hence removed.</a:t>
            </a:r>
          </a:p>
          <a:p>
            <a:pPr>
              <a:buFont typeface="Arial" panose="020B0604020202020204" pitchFamily="34" charset="0"/>
              <a:buChar char="•"/>
            </a:pPr>
            <a:r>
              <a:rPr lang="en-US" dirty="0"/>
              <a:t> Some columns have similar and highly correlated data with other columns and such columns are removed.</a:t>
            </a:r>
          </a:p>
          <a:p>
            <a:pPr lvl="1">
              <a:buFont typeface="Wingdings" panose="05000000000000000000" pitchFamily="2" charset="2"/>
              <a:buChar char="§"/>
            </a:pPr>
            <a:r>
              <a:rPr lang="en-US" b="1" dirty="0"/>
              <a:t>Identifier columns</a:t>
            </a:r>
          </a:p>
          <a:p>
            <a:pPr lvl="2"/>
            <a:r>
              <a:rPr lang="en-US" dirty="0"/>
              <a:t>Id, </a:t>
            </a:r>
            <a:r>
              <a:rPr lang="en-US" dirty="0" err="1"/>
              <a:t>member_id</a:t>
            </a:r>
            <a:endParaRPr lang="en-US" dirty="0"/>
          </a:p>
          <a:p>
            <a:pPr lvl="1">
              <a:buFont typeface="Wingdings" panose="05000000000000000000" pitchFamily="2" charset="2"/>
              <a:buChar char="§"/>
            </a:pPr>
            <a:r>
              <a:rPr lang="en-US" b="1" dirty="0"/>
              <a:t>Columns that are highly correlated</a:t>
            </a:r>
          </a:p>
          <a:p>
            <a:pPr lvl="2"/>
            <a:r>
              <a:rPr lang="en-US" dirty="0" err="1"/>
              <a:t>Loan_amt</a:t>
            </a:r>
            <a:r>
              <a:rPr lang="en-US" dirty="0"/>
              <a:t>, </a:t>
            </a:r>
            <a:r>
              <a:rPr lang="en-US" strike="sngStrike" dirty="0" err="1"/>
              <a:t>funded_amt</a:t>
            </a:r>
            <a:r>
              <a:rPr lang="en-US" strike="sngStrike" dirty="0"/>
              <a:t>, </a:t>
            </a:r>
            <a:r>
              <a:rPr lang="en-US" strike="sngStrike" dirty="0" err="1"/>
              <a:t>funded_amt_inv</a:t>
            </a:r>
            <a:endParaRPr lang="en-US" strike="sngStrike" dirty="0"/>
          </a:p>
          <a:p>
            <a:pPr lvl="2"/>
            <a:r>
              <a:rPr lang="en-US" dirty="0"/>
              <a:t>Term, </a:t>
            </a:r>
            <a:r>
              <a:rPr lang="en-US" dirty="0" err="1"/>
              <a:t>int_rate</a:t>
            </a:r>
            <a:r>
              <a:rPr lang="en-US" dirty="0"/>
              <a:t> and </a:t>
            </a:r>
            <a:r>
              <a:rPr lang="en-US" strike="sngStrike" dirty="0"/>
              <a:t>Installment</a:t>
            </a:r>
          </a:p>
          <a:p>
            <a:pPr lvl="2"/>
            <a:r>
              <a:rPr lang="en-US" dirty="0"/>
              <a:t>Grade, </a:t>
            </a:r>
            <a:r>
              <a:rPr lang="en-US" strike="sngStrike" dirty="0" err="1"/>
              <a:t>sub_grade</a:t>
            </a:r>
            <a:endParaRPr lang="en-US" strike="sngStrike" dirty="0"/>
          </a:p>
          <a:p>
            <a:pPr lvl="2"/>
            <a:r>
              <a:rPr lang="en-US" dirty="0" err="1"/>
              <a:t>Addr_stat</a:t>
            </a:r>
            <a:r>
              <a:rPr lang="en-US" dirty="0"/>
              <a:t>, </a:t>
            </a:r>
            <a:r>
              <a:rPr lang="en-US" strike="sngStrike" dirty="0" err="1"/>
              <a:t>Zip_code</a:t>
            </a:r>
            <a:endParaRPr lang="en-US" dirty="0"/>
          </a:p>
        </p:txBody>
      </p:sp>
    </p:spTree>
    <p:extLst>
      <p:ext uri="{BB962C8B-B14F-4D97-AF65-F5344CB8AC3E}">
        <p14:creationId xmlns:p14="http://schemas.microsoft.com/office/powerpoint/2010/main" val="3742354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3F588-3C0B-2961-B7A6-7434167B8362}"/>
              </a:ext>
            </a:extLst>
          </p:cNvPr>
          <p:cNvSpPr>
            <a:spLocks noGrp="1"/>
          </p:cNvSpPr>
          <p:nvPr>
            <p:ph type="title"/>
          </p:nvPr>
        </p:nvSpPr>
        <p:spPr/>
        <p:txBody>
          <a:bodyPr/>
          <a:lstStyle/>
          <a:p>
            <a:r>
              <a:rPr lang="en-US" dirty="0"/>
              <a:t>Data Cleaning and Handling</a:t>
            </a:r>
            <a:endParaRPr lang="en-IN" dirty="0"/>
          </a:p>
        </p:txBody>
      </p:sp>
      <p:sp>
        <p:nvSpPr>
          <p:cNvPr id="3" name="Content Placeholder 2">
            <a:extLst>
              <a:ext uri="{FF2B5EF4-FFF2-40B4-BE49-F238E27FC236}">
                <a16:creationId xmlns:a16="http://schemas.microsoft.com/office/drawing/2014/main" id="{FE8827B2-A217-C186-3FB7-1A4178B241A3}"/>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 Columns that are having only one value are removed</a:t>
            </a:r>
          </a:p>
          <a:p>
            <a:pPr lvl="1"/>
            <a:r>
              <a:rPr lang="en-US" dirty="0" err="1"/>
              <a:t>Pymnt_plan</a:t>
            </a:r>
            <a:r>
              <a:rPr lang="en-US" dirty="0"/>
              <a:t> </a:t>
            </a:r>
            <a:r>
              <a:rPr lang="en-US" dirty="0">
                <a:sym typeface="Wingdings" pitchFamily="2" charset="2"/>
              </a:rPr>
              <a:t> having only ‘n’</a:t>
            </a:r>
          </a:p>
          <a:p>
            <a:pPr lvl="1"/>
            <a:r>
              <a:rPr lang="en-US" dirty="0" err="1"/>
              <a:t>policy_code</a:t>
            </a:r>
            <a:r>
              <a:rPr lang="en-US" dirty="0">
                <a:sym typeface="Wingdings" pitchFamily="2" charset="2"/>
              </a:rPr>
              <a:t>  1</a:t>
            </a:r>
          </a:p>
          <a:p>
            <a:pPr lvl="1"/>
            <a:r>
              <a:rPr lang="en-US" dirty="0" err="1"/>
              <a:t>application_type</a:t>
            </a:r>
            <a:r>
              <a:rPr lang="en-US" dirty="0"/>
              <a:t> </a:t>
            </a:r>
            <a:r>
              <a:rPr lang="en-US" dirty="0">
                <a:sym typeface="Wingdings" pitchFamily="2" charset="2"/>
              </a:rPr>
              <a:t> INDIVIDUAL</a:t>
            </a:r>
          </a:p>
          <a:p>
            <a:pPr lvl="1"/>
            <a:r>
              <a:rPr lang="en-US" dirty="0" err="1"/>
              <a:t>acc_now_delinq</a:t>
            </a:r>
            <a:r>
              <a:rPr lang="en-US" dirty="0">
                <a:sym typeface="Wingdings" pitchFamily="2" charset="2"/>
              </a:rPr>
              <a:t>  0</a:t>
            </a:r>
          </a:p>
          <a:p>
            <a:pPr lvl="1"/>
            <a:r>
              <a:rPr lang="en-US" dirty="0"/>
              <a:t>chargeoff_within_12_mths -&gt; 0</a:t>
            </a:r>
          </a:p>
          <a:p>
            <a:pPr lvl="1"/>
            <a:r>
              <a:rPr lang="en-US" dirty="0" err="1"/>
              <a:t>delinq_amnt</a:t>
            </a:r>
            <a:r>
              <a:rPr lang="en-US" dirty="0"/>
              <a:t> </a:t>
            </a:r>
            <a:r>
              <a:rPr lang="en-US" dirty="0">
                <a:sym typeface="Wingdings" pitchFamily="2" charset="2"/>
              </a:rPr>
              <a:t> 0</a:t>
            </a:r>
          </a:p>
          <a:p>
            <a:pPr lvl="1"/>
            <a:r>
              <a:rPr lang="en-US" dirty="0" err="1"/>
              <a:t>tax_liens</a:t>
            </a:r>
            <a:r>
              <a:rPr lang="en-US" dirty="0"/>
              <a:t> </a:t>
            </a:r>
            <a:r>
              <a:rPr lang="en-US" dirty="0">
                <a:sym typeface="Wingdings" pitchFamily="2" charset="2"/>
              </a:rPr>
              <a:t> 0 or NA</a:t>
            </a:r>
          </a:p>
          <a:p>
            <a:r>
              <a:rPr lang="en-US" dirty="0">
                <a:sym typeface="Wingdings" pitchFamily="2" charset="2"/>
              </a:rPr>
              <a:t>Columns related to defaulted are removed</a:t>
            </a:r>
          </a:p>
          <a:p>
            <a:pPr lvl="1"/>
            <a:r>
              <a:rPr lang="en-US" dirty="0">
                <a:sym typeface="Wingdings" pitchFamily="2" charset="2"/>
              </a:rPr>
              <a:t>URL, desc</a:t>
            </a:r>
          </a:p>
          <a:p>
            <a:r>
              <a:rPr lang="en-US" dirty="0">
                <a:sym typeface="Wingdings" pitchFamily="2" charset="2"/>
              </a:rPr>
              <a:t>Date columns</a:t>
            </a:r>
          </a:p>
          <a:p>
            <a:pPr lvl="1"/>
            <a:r>
              <a:rPr lang="en-US" dirty="0" err="1"/>
              <a:t>last_pymnt_d</a:t>
            </a:r>
            <a:r>
              <a:rPr lang="en-US" dirty="0">
                <a:sym typeface="Wingdings" pitchFamily="2" charset="2"/>
              </a:rPr>
              <a:t>, </a:t>
            </a:r>
            <a:r>
              <a:rPr lang="en-US" dirty="0" err="1">
                <a:sym typeface="Wingdings" pitchFamily="2" charset="2"/>
              </a:rPr>
              <a:t>last_pymnt_amnt</a:t>
            </a:r>
            <a:r>
              <a:rPr lang="en-US" dirty="0">
                <a:sym typeface="Wingdings" pitchFamily="2" charset="2"/>
              </a:rPr>
              <a:t>, </a:t>
            </a:r>
            <a:r>
              <a:rPr lang="en-US" dirty="0" err="1">
                <a:sym typeface="Wingdings" pitchFamily="2" charset="2"/>
              </a:rPr>
              <a:t>next_pymnt_d</a:t>
            </a:r>
            <a:r>
              <a:rPr lang="en-US" dirty="0">
                <a:sym typeface="Wingdings" pitchFamily="2" charset="2"/>
              </a:rPr>
              <a:t>, </a:t>
            </a:r>
            <a:r>
              <a:rPr lang="en-US" dirty="0" err="1">
                <a:sym typeface="Wingdings" pitchFamily="2" charset="2"/>
              </a:rPr>
              <a:t>last_credit_pull_d</a:t>
            </a:r>
            <a:endParaRPr lang="en-US" dirty="0"/>
          </a:p>
          <a:p>
            <a:endParaRPr lang="en-IN" dirty="0"/>
          </a:p>
        </p:txBody>
      </p:sp>
    </p:spTree>
    <p:extLst>
      <p:ext uri="{BB962C8B-B14F-4D97-AF65-F5344CB8AC3E}">
        <p14:creationId xmlns:p14="http://schemas.microsoft.com/office/powerpoint/2010/main" val="1789647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9BE27-7C9F-0599-433D-BAA065CAC7A2}"/>
              </a:ext>
            </a:extLst>
          </p:cNvPr>
          <p:cNvSpPr>
            <a:spLocks noGrp="1"/>
          </p:cNvSpPr>
          <p:nvPr>
            <p:ph type="title"/>
          </p:nvPr>
        </p:nvSpPr>
        <p:spPr/>
        <p:txBody>
          <a:bodyPr/>
          <a:lstStyle/>
          <a:p>
            <a:r>
              <a:rPr lang="en-US" dirty="0"/>
              <a:t>Data Cleaning and Handling</a:t>
            </a:r>
            <a:endParaRPr lang="en-IN" dirty="0"/>
          </a:p>
        </p:txBody>
      </p:sp>
      <p:sp>
        <p:nvSpPr>
          <p:cNvPr id="3" name="Content Placeholder 2">
            <a:extLst>
              <a:ext uri="{FF2B5EF4-FFF2-40B4-BE49-F238E27FC236}">
                <a16:creationId xmlns:a16="http://schemas.microsoft.com/office/drawing/2014/main" id="{1E15D573-3E84-F487-C70F-E6E7F2FD1F75}"/>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dirty="0"/>
              <a:t>Some columns with missing data, but required for our analysis are treated with filling the missing values with mode as it does not change the integrity of the dataset.</a:t>
            </a:r>
          </a:p>
          <a:p>
            <a:pPr>
              <a:buFont typeface="Arial" panose="020B0604020202020204" pitchFamily="34" charset="0"/>
              <a:buChar char="•"/>
            </a:pPr>
            <a:r>
              <a:rPr lang="en-US" dirty="0"/>
              <a:t> Then the datatypes of some columns like </a:t>
            </a:r>
            <a:r>
              <a:rPr lang="en-US" dirty="0" err="1"/>
              <a:t>int_rate</a:t>
            </a:r>
            <a:r>
              <a:rPr lang="en-US" dirty="0"/>
              <a:t>, </a:t>
            </a:r>
            <a:r>
              <a:rPr lang="en-US" dirty="0" err="1"/>
              <a:t>emp_length</a:t>
            </a:r>
            <a:r>
              <a:rPr lang="en-US" dirty="0"/>
              <a:t> are changed from object to numeric as it should be.</a:t>
            </a:r>
          </a:p>
          <a:p>
            <a:r>
              <a:rPr lang="en-US" b="1" dirty="0"/>
              <a:t>Standardizing columns</a:t>
            </a:r>
          </a:p>
          <a:p>
            <a:pPr lvl="1"/>
            <a:r>
              <a:rPr lang="en-US" dirty="0"/>
              <a:t>Term -&gt; 36 months, 60 months </a:t>
            </a:r>
            <a:r>
              <a:rPr lang="en-US" dirty="0">
                <a:sym typeface="Wingdings" pitchFamily="2" charset="2"/>
              </a:rPr>
              <a:t> 36, 60</a:t>
            </a:r>
            <a:endParaRPr lang="en-US" dirty="0"/>
          </a:p>
          <a:p>
            <a:pPr lvl="1"/>
            <a:r>
              <a:rPr lang="en-US" dirty="0" err="1"/>
              <a:t>Int_rate</a:t>
            </a:r>
            <a:r>
              <a:rPr lang="en-US" dirty="0"/>
              <a:t> -&gt; 10.0% -&gt; 10</a:t>
            </a:r>
          </a:p>
          <a:p>
            <a:pPr lvl="1"/>
            <a:r>
              <a:rPr lang="en-US" dirty="0" err="1"/>
              <a:t>Emp_length</a:t>
            </a:r>
            <a:r>
              <a:rPr lang="en-US" dirty="0"/>
              <a:t> -&gt; 3 years, 6 years, 10+ years </a:t>
            </a:r>
            <a:r>
              <a:rPr lang="en-US" dirty="0">
                <a:sym typeface="Wingdings" pitchFamily="2" charset="2"/>
              </a:rPr>
              <a:t> 3 ,6, 10</a:t>
            </a:r>
            <a:endParaRPr lang="en-US" dirty="0"/>
          </a:p>
          <a:p>
            <a:pPr lvl="1"/>
            <a:r>
              <a:rPr lang="en-US" dirty="0" err="1"/>
              <a:t>Revol_util</a:t>
            </a:r>
            <a:r>
              <a:rPr lang="en-US" dirty="0"/>
              <a:t> -&gt; 45% -&gt; 45</a:t>
            </a:r>
          </a:p>
          <a:p>
            <a:pPr>
              <a:buFont typeface="Arial" panose="020B0604020202020204" pitchFamily="34" charset="0"/>
              <a:buChar char="•"/>
            </a:pPr>
            <a:r>
              <a:rPr lang="en-US" dirty="0" err="1"/>
              <a:t>loan_status</a:t>
            </a:r>
            <a:r>
              <a:rPr lang="en-US" dirty="0"/>
              <a:t> column has three values namely “Fully Paid”, “Charged off” and “Current”. Our analysis is based on the comparison between “Fully paid” and “Charged off” data. Hence we can ignore the data in rows corresponding to “Current” data.</a:t>
            </a:r>
          </a:p>
          <a:p>
            <a:pPr>
              <a:buFont typeface="Arial" panose="020B0604020202020204" pitchFamily="34" charset="0"/>
              <a:buChar char="•"/>
            </a:pPr>
            <a:r>
              <a:rPr lang="en-IN" dirty="0"/>
              <a:t> Univariate, Segmented and Bivariate analysis is performed for further analysis of data.</a:t>
            </a:r>
          </a:p>
        </p:txBody>
      </p:sp>
    </p:spTree>
    <p:extLst>
      <p:ext uri="{BB962C8B-B14F-4D97-AF65-F5344CB8AC3E}">
        <p14:creationId xmlns:p14="http://schemas.microsoft.com/office/powerpoint/2010/main" val="1778563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9BE27-7C9F-0599-433D-BAA065CAC7A2}"/>
              </a:ext>
            </a:extLst>
          </p:cNvPr>
          <p:cNvSpPr>
            <a:spLocks noGrp="1"/>
          </p:cNvSpPr>
          <p:nvPr>
            <p:ph type="title"/>
          </p:nvPr>
        </p:nvSpPr>
        <p:spPr/>
        <p:txBody>
          <a:bodyPr/>
          <a:lstStyle/>
          <a:p>
            <a:r>
              <a:rPr lang="en-US" dirty="0"/>
              <a:t>Data Analysis</a:t>
            </a:r>
            <a:endParaRPr lang="en-IN" dirty="0"/>
          </a:p>
        </p:txBody>
      </p:sp>
      <p:sp>
        <p:nvSpPr>
          <p:cNvPr id="3" name="Content Placeholder 2">
            <a:extLst>
              <a:ext uri="{FF2B5EF4-FFF2-40B4-BE49-F238E27FC236}">
                <a16:creationId xmlns:a16="http://schemas.microsoft.com/office/drawing/2014/main" id="{1E15D573-3E84-F487-C70F-E6E7F2FD1F75}"/>
              </a:ext>
            </a:extLst>
          </p:cNvPr>
          <p:cNvSpPr>
            <a:spLocks noGrp="1"/>
          </p:cNvSpPr>
          <p:nvPr>
            <p:ph idx="1"/>
          </p:nvPr>
        </p:nvSpPr>
        <p:spPr/>
        <p:txBody>
          <a:bodyPr/>
          <a:lstStyle/>
          <a:p>
            <a:r>
              <a:rPr lang="en-US" dirty="0"/>
              <a:t>The remaining columns after Data cleaning are divided into numerical and categorical variables.</a:t>
            </a:r>
          </a:p>
          <a:p>
            <a:endParaRPr lang="en-IN" dirty="0"/>
          </a:p>
        </p:txBody>
      </p:sp>
      <p:pic>
        <p:nvPicPr>
          <p:cNvPr id="7" name="Picture 6">
            <a:extLst>
              <a:ext uri="{FF2B5EF4-FFF2-40B4-BE49-F238E27FC236}">
                <a16:creationId xmlns:a16="http://schemas.microsoft.com/office/drawing/2014/main" id="{35EF10A0-BAA3-7F9D-9937-958827F4065A}"/>
              </a:ext>
            </a:extLst>
          </p:cNvPr>
          <p:cNvPicPr>
            <a:picLocks noChangeAspect="1"/>
          </p:cNvPicPr>
          <p:nvPr/>
        </p:nvPicPr>
        <p:blipFill>
          <a:blip r:embed="rId2"/>
          <a:stretch>
            <a:fillRect/>
          </a:stretch>
        </p:blipFill>
        <p:spPr>
          <a:xfrm>
            <a:off x="2410298" y="2665723"/>
            <a:ext cx="2686425" cy="3057952"/>
          </a:xfrm>
          <a:prstGeom prst="rect">
            <a:avLst/>
          </a:prstGeom>
        </p:spPr>
      </p:pic>
      <p:pic>
        <p:nvPicPr>
          <p:cNvPr id="9" name="Picture 8">
            <a:extLst>
              <a:ext uri="{FF2B5EF4-FFF2-40B4-BE49-F238E27FC236}">
                <a16:creationId xmlns:a16="http://schemas.microsoft.com/office/drawing/2014/main" id="{4CED4952-94F1-45C8-AD75-A8E650C6A8BC}"/>
              </a:ext>
            </a:extLst>
          </p:cNvPr>
          <p:cNvPicPr>
            <a:picLocks noChangeAspect="1"/>
          </p:cNvPicPr>
          <p:nvPr/>
        </p:nvPicPr>
        <p:blipFill>
          <a:blip r:embed="rId3"/>
          <a:stretch>
            <a:fillRect/>
          </a:stretch>
        </p:blipFill>
        <p:spPr>
          <a:xfrm>
            <a:off x="6409741" y="2665723"/>
            <a:ext cx="2867425" cy="2152950"/>
          </a:xfrm>
          <a:prstGeom prst="rect">
            <a:avLst/>
          </a:prstGeom>
        </p:spPr>
      </p:pic>
    </p:spTree>
    <p:extLst>
      <p:ext uri="{BB962C8B-B14F-4D97-AF65-F5344CB8AC3E}">
        <p14:creationId xmlns:p14="http://schemas.microsoft.com/office/powerpoint/2010/main" val="4075512545"/>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{497809DE-7664-4B3B-A290-62A6BCD851E7}tf22712842_win32</Template>
  <TotalTime>701</TotalTime>
  <Words>1488</Words>
  <Application>Microsoft Office PowerPoint</Application>
  <PresentationFormat>Widescreen</PresentationFormat>
  <Paragraphs>138</Paragraphs>
  <Slides>31</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Bookman Old Style</vt:lpstr>
      <vt:lpstr>Calibri</vt:lpstr>
      <vt:lpstr>Franklin Gothic Book</vt:lpstr>
      <vt:lpstr>freight-text-pro</vt:lpstr>
      <vt:lpstr>Wingdings</vt:lpstr>
      <vt:lpstr>Custom</vt:lpstr>
      <vt:lpstr>Lending Club  Case Study</vt:lpstr>
      <vt:lpstr>Table of Contents</vt:lpstr>
      <vt:lpstr>Problem Details</vt:lpstr>
      <vt:lpstr>Understanding &amp; Objective</vt:lpstr>
      <vt:lpstr>Approach &amp; Methodology</vt:lpstr>
      <vt:lpstr>Data Cleaning and Handling</vt:lpstr>
      <vt:lpstr>Data Cleaning and Handling</vt:lpstr>
      <vt:lpstr>Data Cleaning and Handling</vt:lpstr>
      <vt:lpstr>Data Analysis</vt:lpstr>
      <vt:lpstr>Outliers Treatment</vt:lpstr>
      <vt:lpstr>Univariate Analysis - Numerical Columns</vt:lpstr>
      <vt:lpstr>Univariate Analysis - Categorical Columns</vt:lpstr>
      <vt:lpstr>Univariate Analysis - Categorical Columns</vt:lpstr>
      <vt:lpstr>Univariate Data Analysis</vt:lpstr>
      <vt:lpstr>Univariate Data Analysis contd…</vt:lpstr>
      <vt:lpstr>Univariate Data Analysis contd…</vt:lpstr>
      <vt:lpstr>PowerPoint Presentation</vt:lpstr>
      <vt:lpstr>PowerPoint Presentation</vt:lpstr>
      <vt:lpstr>Univariate Data Analysis contd…</vt:lpstr>
      <vt:lpstr>Univariate Data Analysis contd…</vt:lpstr>
      <vt:lpstr>Bivariate Analysis</vt:lpstr>
      <vt:lpstr>Bivariate Analysis contd…</vt:lpstr>
      <vt:lpstr>Bivariate Analysis contd…</vt:lpstr>
      <vt:lpstr>Bivariate Analysis contd…</vt:lpstr>
      <vt:lpstr>PowerPoint Presentation</vt:lpstr>
      <vt:lpstr>PowerPoint Presentation</vt:lpstr>
      <vt:lpstr>PowerPoint Presentation</vt:lpstr>
      <vt:lpstr>PowerPoint Presentation</vt:lpstr>
      <vt:lpstr>Loan Status Vs other columns</vt:lpstr>
      <vt:lpstr>Loan Status Vs other columns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Naga Manasa Surikuchi</dc:creator>
  <cp:lastModifiedBy>Naga Manasa Surikuchi</cp:lastModifiedBy>
  <cp:revision>53</cp:revision>
  <dcterms:created xsi:type="dcterms:W3CDTF">2023-12-05T06:39:38Z</dcterms:created>
  <dcterms:modified xsi:type="dcterms:W3CDTF">2023-12-05T18:21:09Z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