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9" r:id="rId2"/>
    <p:sldId id="270" r:id="rId3"/>
    <p:sldId id="272" r:id="rId4"/>
    <p:sldId id="271" r:id="rId5"/>
    <p:sldId id="274" r:id="rId6"/>
    <p:sldId id="275" r:id="rId7"/>
    <p:sldId id="276" r:id="rId8"/>
    <p:sldId id="279" r:id="rId9"/>
    <p:sldId id="282" r:id="rId10"/>
    <p:sldId id="277" r:id="rId11"/>
    <p:sldId id="283" r:id="rId12"/>
    <p:sldId id="285" r:id="rId13"/>
    <p:sldId id="286" r:id="rId14"/>
    <p:sldId id="287" r:id="rId15"/>
    <p:sldId id="288" r:id="rId16"/>
    <p:sldId id="289" r:id="rId17"/>
    <p:sldId id="290" r:id="rId18"/>
    <p:sldId id="273" r:id="rId19"/>
    <p:sldId id="278" r:id="rId20"/>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A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2" autoAdjust="0"/>
    <p:restoredTop sz="78775" autoAdjust="0"/>
  </p:normalViewPr>
  <p:slideViewPr>
    <p:cSldViewPr>
      <p:cViewPr>
        <p:scale>
          <a:sx n="50" d="100"/>
          <a:sy n="50" d="100"/>
        </p:scale>
        <p:origin x="1560" y="2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1_2" csCatId="accent1" phldr="1"/>
      <dgm:spPr/>
    </dgm:pt>
    <dgm:pt modelId="{7501CF39-B996-4520-8CF1-0AACF6B8F7F5}">
      <dgm:prSet phldrT="[Text]" custT="1"/>
      <dgm:spPr>
        <a:solidFill>
          <a:schemeClr val="accent2">
            <a:lumMod val="50000"/>
            <a:alpha val="49000"/>
          </a:schemeClr>
        </a:solidFill>
      </dgm:spPr>
      <dgm:t>
        <a:bodyPr/>
        <a:lstStyle/>
        <a:p>
          <a:r>
            <a:rPr lang="en-GB" sz="2800" dirty="0">
              <a:latin typeface="Consolas" panose="020B0609020204030204" pitchFamily="49" charset="0"/>
            </a:rPr>
            <a:t>DATA CLEANING</a:t>
          </a:r>
        </a:p>
      </dgm:t>
    </dgm:pt>
    <dgm:pt modelId="{3B925C73-FCC1-490F-8096-9C841D3725CF}" type="parTrans" cxnId="{79D18DAD-359F-4FF1-9FB1-0C2AE07C76C3}">
      <dgm:prSet/>
      <dgm:spPr/>
      <dgm:t>
        <a:bodyPr/>
        <a:lstStyle/>
        <a:p>
          <a:endParaRPr lang="en-GB"/>
        </a:p>
      </dgm:t>
    </dgm:pt>
    <dgm:pt modelId="{621C7F77-F6A9-400D-90FD-D313977D5D8B}" type="sibTrans" cxnId="{79D18DAD-359F-4FF1-9FB1-0C2AE07C76C3}">
      <dgm:prSet/>
      <dgm:spPr/>
      <dgm:t>
        <a:bodyPr/>
        <a:lstStyle/>
        <a:p>
          <a:endParaRPr lang="en-GB"/>
        </a:p>
      </dgm:t>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SUPERVISED MACHINE LEARNING MODELS</a:t>
          </a:r>
        </a:p>
      </dgm:t>
    </dgm:pt>
    <dgm:pt modelId="{BED7D669-7C71-4DD5-B972-128D20FD6F15}" type="parTrans" cxnId="{BAEC90DD-E89C-4D73-B345-5041D63793B8}">
      <dgm:prSet/>
      <dgm:spPr/>
      <dgm:t>
        <a:bodyPr/>
        <a:lstStyle/>
        <a:p>
          <a:endParaRPr lang="en-GB"/>
        </a:p>
      </dgm:t>
    </dgm:pt>
    <dgm:pt modelId="{B7D2C21B-4B45-451F-BC06-325687FF1A73}" type="sibTrans" cxnId="{BAEC90DD-E89C-4D73-B345-5041D63793B8}">
      <dgm:prSet/>
      <dgm:spPr/>
      <dgm:t>
        <a:bodyPr/>
        <a:lstStyle/>
        <a:p>
          <a:endParaRPr lang="en-GB"/>
        </a:p>
      </dgm:t>
    </dgm:pt>
    <dgm:pt modelId="{C2779148-8E99-4203-A7D9-D377BB85A977}">
      <dgm:prSet phldrT="[Text]" custT="1"/>
      <dgm:spPr>
        <a:solidFill>
          <a:schemeClr val="accent2">
            <a:lumMod val="50000"/>
            <a:alpha val="49000"/>
          </a:schemeClr>
        </a:solidFill>
      </dgm:spPr>
      <dgm:t>
        <a:bodyPr/>
        <a:lstStyle/>
        <a:p>
          <a:r>
            <a:rPr lang="en-GB" sz="2800" dirty="0">
              <a:latin typeface="Consolas" panose="020B0609020204030204" pitchFamily="49" charset="0"/>
            </a:rPr>
            <a:t>INTRODUCTION</a:t>
          </a:r>
          <a:r>
            <a:rPr lang="en-GB" sz="1900" dirty="0">
              <a:latin typeface="Consolas" panose="020B0609020204030204" pitchFamily="49" charset="0"/>
            </a:rPr>
            <a:t> </a:t>
          </a:r>
        </a:p>
      </dgm:t>
    </dgm:pt>
    <dgm:pt modelId="{4394DF9D-2A58-48A8-B092-3190A19533A7}" type="sibTrans" cxnId="{8AB1D378-1CA0-41DF-A833-04FDBA8840E7}">
      <dgm:prSet/>
      <dgm:spPr/>
      <dgm:t>
        <a:bodyPr/>
        <a:lstStyle/>
        <a:p>
          <a:endParaRPr lang="en-GB"/>
        </a:p>
      </dgm:t>
    </dgm:pt>
    <dgm:pt modelId="{B8497185-2E9D-42B1-91F8-86011FF7C022}" type="parTrans" cxnId="{8AB1D378-1CA0-41DF-A833-04FDBA8840E7}">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6A6972EA-95C8-4269-8EA6-6FC586D7E89D}" type="pres">
      <dgm:prSet presAssocID="{C2779148-8E99-4203-A7D9-D377BB85A977}" presName="composite" presStyleCnt="0"/>
      <dgm:spPr/>
    </dgm:pt>
    <dgm:pt modelId="{9F84DF6E-DCE5-4CF6-B9D8-70E16C84A2B2}" type="pres">
      <dgm:prSet presAssocID="{C2779148-8E99-4203-A7D9-D377BB85A977}" presName="imgShp" presStyleLbl="fgImgPlace1" presStyleIdx="0" presStyleCnt="3" custLinFactNeighborX="-49377" custLinFactNeighborY="398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9C039F92-B3E4-4211-B7C1-6CEF48CBA4B3}" type="pres">
      <dgm:prSet presAssocID="{C2779148-8E99-4203-A7D9-D377BB85A977}" presName="txShp" presStyleLbl="node1" presStyleIdx="0" presStyleCnt="3">
        <dgm:presLayoutVars>
          <dgm:bulletEnabled val="1"/>
        </dgm:presLayoutVars>
      </dgm:prSet>
      <dgm:spPr/>
    </dgm:pt>
    <dgm:pt modelId="{8D192F74-8F5E-434B-9E18-2B88E3B346C0}" type="pres">
      <dgm:prSet presAssocID="{4394DF9D-2A58-48A8-B092-3190A19533A7}" presName="spacing" presStyleCnt="0"/>
      <dgm:spPr/>
    </dgm:pt>
    <dgm:pt modelId="{F55963AA-515E-4AEC-AA48-5E781F2EFC00}" type="pres">
      <dgm:prSet presAssocID="{7501CF39-B996-4520-8CF1-0AACF6B8F7F5}" presName="composite" presStyleCnt="0"/>
      <dgm:spPr/>
    </dgm:pt>
    <dgm:pt modelId="{1C03FEF7-2FE1-4D78-B399-28F7F4D89D2D}" type="pres">
      <dgm:prSet presAssocID="{7501CF39-B996-4520-8CF1-0AACF6B8F7F5}" presName="imgShp" presStyleLbl="fgImgPlace1" presStyleIdx="1" presStyleCnt="3" custLinFactNeighborX="-49377" custLinFactNeighborY="-875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589F3E8C-FEED-4B90-909A-C295DFA01432}" type="pres">
      <dgm:prSet presAssocID="{7501CF39-B996-4520-8CF1-0AACF6B8F7F5}" presName="txShp" presStyleLbl="node1" presStyleIdx="1" presStyleCnt="3" custLinFactNeighborY="-8752">
        <dgm:presLayoutVars>
          <dgm:bulletEnabled val="1"/>
        </dgm:presLayoutVars>
      </dgm:prSet>
      <dgm:spPr/>
    </dgm:pt>
    <dgm:pt modelId="{20F6AB30-660A-4591-ACBB-561F3872FE57}" type="pres">
      <dgm:prSet presAssocID="{621C7F77-F6A9-400D-90FD-D313977D5D8B}" presName="spacing" presStyleCnt="0"/>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2" presStyleCnt="3" custLinFactNeighborX="-45816" custLinFactNeighborY="-15891"/>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with solid fill"/>
        </a:ext>
      </dgm:extLst>
    </dgm:pt>
    <dgm:pt modelId="{29A3C947-EA2C-47A5-ADAD-3800A1CBB9C8}" type="pres">
      <dgm:prSet presAssocID="{8CDB5DCD-C2F1-4F0F-B4F3-EAAB3154015A}" presName="txShp" presStyleLbl="node1" presStyleIdx="2" presStyleCnt="3" custLinFactNeighborX="477" custLinFactNeighborY="-16666">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8AB1D378-1CA0-41DF-A833-04FDBA8840E7}" srcId="{BDAE05D9-5181-4A54-94DA-96F5B3D703D8}" destId="{C2779148-8E99-4203-A7D9-D377BB85A977}" srcOrd="0" destOrd="0" parTransId="{B8497185-2E9D-42B1-91F8-86011FF7C022}" sibTransId="{4394DF9D-2A58-48A8-B092-3190A19533A7}"/>
    <dgm:cxn modelId="{26F18D7F-A8DA-4097-8088-794AC4B0DE8A}" type="presOf" srcId="{BDAE05D9-5181-4A54-94DA-96F5B3D703D8}" destId="{54F9D9F6-634A-4ED8-ACBD-0D54BBD75DA7}" srcOrd="0" destOrd="0" presId="urn:microsoft.com/office/officeart/2005/8/layout/vList3"/>
    <dgm:cxn modelId="{79D18DAD-359F-4FF1-9FB1-0C2AE07C76C3}" srcId="{BDAE05D9-5181-4A54-94DA-96F5B3D703D8}" destId="{7501CF39-B996-4520-8CF1-0AACF6B8F7F5}" srcOrd="1" destOrd="0" parTransId="{3B925C73-FCC1-490F-8096-9C841D3725CF}" sibTransId="{621C7F77-F6A9-400D-90FD-D313977D5D8B}"/>
    <dgm:cxn modelId="{C23A16B3-230E-486D-BD5A-D504DD176B6C}" type="presOf" srcId="{7501CF39-B996-4520-8CF1-0AACF6B8F7F5}" destId="{589F3E8C-FEED-4B90-909A-C295DFA01432}" srcOrd="0" destOrd="0" presId="urn:microsoft.com/office/officeart/2005/8/layout/vList3"/>
    <dgm:cxn modelId="{BAEC90DD-E89C-4D73-B345-5041D63793B8}" srcId="{BDAE05D9-5181-4A54-94DA-96F5B3D703D8}" destId="{8CDB5DCD-C2F1-4F0F-B4F3-EAAB3154015A}" srcOrd="2" destOrd="0" parTransId="{BED7D669-7C71-4DD5-B972-128D20FD6F15}" sibTransId="{B7D2C21B-4B45-451F-BC06-325687FF1A73}"/>
    <dgm:cxn modelId="{390594E2-52FA-42F8-82A5-5C3AD99001A5}" type="presOf" srcId="{C2779148-8E99-4203-A7D9-D377BB85A977}" destId="{9C039F92-B3E4-4211-B7C1-6CEF48CBA4B3}" srcOrd="0" destOrd="0" presId="urn:microsoft.com/office/officeart/2005/8/layout/vList3"/>
    <dgm:cxn modelId="{AA755778-30B6-4A71-8408-A5232C0D4170}" type="presParOf" srcId="{54F9D9F6-634A-4ED8-ACBD-0D54BBD75DA7}" destId="{6A6972EA-95C8-4269-8EA6-6FC586D7E89D}" srcOrd="0" destOrd="0" presId="urn:microsoft.com/office/officeart/2005/8/layout/vList3"/>
    <dgm:cxn modelId="{AB022276-EBCC-46AA-B1F0-AB6E240E9DFE}" type="presParOf" srcId="{6A6972EA-95C8-4269-8EA6-6FC586D7E89D}" destId="{9F84DF6E-DCE5-4CF6-B9D8-70E16C84A2B2}" srcOrd="0" destOrd="0" presId="urn:microsoft.com/office/officeart/2005/8/layout/vList3"/>
    <dgm:cxn modelId="{B14FA7E6-79D9-454A-95F4-BE1263B84160}" type="presParOf" srcId="{6A6972EA-95C8-4269-8EA6-6FC586D7E89D}" destId="{9C039F92-B3E4-4211-B7C1-6CEF48CBA4B3}" srcOrd="1" destOrd="0" presId="urn:microsoft.com/office/officeart/2005/8/layout/vList3"/>
    <dgm:cxn modelId="{9805E8D3-E203-48CD-AC64-DD6244145F2B}" type="presParOf" srcId="{54F9D9F6-634A-4ED8-ACBD-0D54BBD75DA7}" destId="{8D192F74-8F5E-434B-9E18-2B88E3B346C0}" srcOrd="1" destOrd="0" presId="urn:microsoft.com/office/officeart/2005/8/layout/vList3"/>
    <dgm:cxn modelId="{7D92A7FC-55FE-453B-8024-5AC855A6094C}" type="presParOf" srcId="{54F9D9F6-634A-4ED8-ACBD-0D54BBD75DA7}" destId="{F55963AA-515E-4AEC-AA48-5E781F2EFC00}" srcOrd="2" destOrd="0" presId="urn:microsoft.com/office/officeart/2005/8/layout/vList3"/>
    <dgm:cxn modelId="{B77E571B-9925-4CB7-A1E5-47F1C3363649}" type="presParOf" srcId="{F55963AA-515E-4AEC-AA48-5E781F2EFC00}" destId="{1C03FEF7-2FE1-4D78-B399-28F7F4D89D2D}" srcOrd="0" destOrd="0" presId="urn:microsoft.com/office/officeart/2005/8/layout/vList3"/>
    <dgm:cxn modelId="{A7120AD0-2B01-4629-AD6E-28B4AF89CAAF}" type="presParOf" srcId="{F55963AA-515E-4AEC-AA48-5E781F2EFC00}" destId="{589F3E8C-FEED-4B90-909A-C295DFA01432}" srcOrd="1" destOrd="0" presId="urn:microsoft.com/office/officeart/2005/8/layout/vList3"/>
    <dgm:cxn modelId="{AC9171E3-F337-4538-AA95-931762BA3858}" type="presParOf" srcId="{54F9D9F6-634A-4ED8-ACBD-0D54BBD75DA7}" destId="{20F6AB30-660A-4591-ACBB-561F3872FE57}" srcOrd="3" destOrd="0" presId="urn:microsoft.com/office/officeart/2005/8/layout/vList3"/>
    <dgm:cxn modelId="{DD7C7C6E-6243-41ED-BF72-DB4D4BA21EE2}" type="presParOf" srcId="{54F9D9F6-634A-4ED8-ACBD-0D54BBD75DA7}" destId="{AF96A372-AA8F-4DB6-8A97-489C2209D9F1}" srcOrd="4"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GB"/>
        </a:p>
      </dgm:t>
    </dgm:pt>
    <dgm:pt modelId="{C2779148-8E99-4203-A7D9-D377BB85A977}">
      <dgm:prSet phldrT="[Text]" custT="1"/>
      <dgm:spPr>
        <a:solidFill>
          <a:schemeClr val="accent2">
            <a:lumMod val="50000"/>
            <a:alpha val="49000"/>
          </a:schemeClr>
        </a:solidFill>
      </dgm:spPr>
      <dgm:t>
        <a:bodyPr/>
        <a:lstStyle/>
        <a:p>
          <a:r>
            <a:rPr lang="en-GB" sz="2400" dirty="0">
              <a:latin typeface="Consolas" panose="020B0609020204030204" pitchFamily="49" charset="0"/>
            </a:rPr>
            <a:t>UNSUPERVISED MACHINE LEARNING MODELS</a:t>
          </a:r>
        </a:p>
      </dgm:t>
    </dgm:pt>
    <dgm:pt modelId="{4394DF9D-2A58-48A8-B092-3190A19533A7}" type="sibTrans" cxnId="{8AB1D378-1CA0-41DF-A833-04FDBA8840E7}">
      <dgm:prSet/>
      <dgm:spPr/>
      <dgm:t>
        <a:bodyPr/>
        <a:lstStyle/>
        <a:p>
          <a:endParaRPr lang="en-GB"/>
        </a:p>
      </dgm:t>
    </dgm:pt>
    <dgm:pt modelId="{B8497185-2E9D-42B1-91F8-86011FF7C022}" type="parTrans" cxnId="{8AB1D378-1CA0-41DF-A833-04FDBA8840E7}">
      <dgm:prSet/>
      <dgm:spPr/>
      <dgm:t>
        <a:bodyPr/>
        <a:lstStyle/>
        <a:p>
          <a:endParaRPr lang="en-GB"/>
        </a:p>
      </dgm:t>
    </dgm:pt>
    <dgm:pt modelId="{7501CF39-B996-4520-8CF1-0AACF6B8F7F5}">
      <dgm:prSet phldrT="[Text]" custT="1"/>
      <dgm:spPr>
        <a:solidFill>
          <a:schemeClr val="accent2">
            <a:lumMod val="50000"/>
            <a:alpha val="49000"/>
          </a:schemeClr>
        </a:solidFill>
      </dgm:spPr>
      <dgm:t>
        <a:bodyPr/>
        <a:lstStyle/>
        <a:p>
          <a:r>
            <a:rPr lang="en-GB" sz="2400" dirty="0">
              <a:latin typeface="Consolas" panose="020B0609020204030204" pitchFamily="49" charset="0"/>
            </a:rPr>
            <a:t>TABLEAU</a:t>
          </a:r>
        </a:p>
      </dgm:t>
    </dgm:pt>
    <dgm:pt modelId="{621C7F77-F6A9-400D-90FD-D313977D5D8B}" type="sibTrans" cxnId="{79D18DAD-359F-4FF1-9FB1-0C2AE07C76C3}">
      <dgm:prSet/>
      <dgm:spPr/>
      <dgm:t>
        <a:bodyPr/>
        <a:lstStyle/>
        <a:p>
          <a:endParaRPr lang="en-GB"/>
        </a:p>
      </dgm:t>
    </dgm:pt>
    <dgm:pt modelId="{3B925C73-FCC1-490F-8096-9C841D3725CF}" type="parTrans" cxnId="{79D18DAD-359F-4FF1-9FB1-0C2AE07C76C3}">
      <dgm:prSet/>
      <dgm:spPr/>
      <dgm:t>
        <a:bodyPr/>
        <a:lstStyle/>
        <a:p>
          <a:endParaRPr lang="en-GB"/>
        </a:p>
      </dgm:t>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NEURAL NETWORK MODELS</a:t>
          </a:r>
        </a:p>
      </dgm:t>
    </dgm:pt>
    <dgm:pt modelId="{B7D2C21B-4B45-451F-BC06-325687FF1A73}" type="sibTrans" cxnId="{BAEC90DD-E89C-4D73-B345-5041D63793B8}">
      <dgm:prSet/>
      <dgm:spPr/>
      <dgm:t>
        <a:bodyPr/>
        <a:lstStyle/>
        <a:p>
          <a:endParaRPr lang="en-GB"/>
        </a:p>
      </dgm:t>
    </dgm:pt>
    <dgm:pt modelId="{BED7D669-7C71-4DD5-B972-128D20FD6F15}" type="parTrans" cxnId="{BAEC90DD-E89C-4D73-B345-5041D63793B8}">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6A6972EA-95C8-4269-8EA6-6FC586D7E89D}" type="pres">
      <dgm:prSet presAssocID="{C2779148-8E99-4203-A7D9-D377BB85A977}" presName="composite" presStyleCnt="0"/>
      <dgm:spPr/>
    </dgm:pt>
    <dgm:pt modelId="{9F84DF6E-DCE5-4CF6-B9D8-70E16C84A2B2}" type="pres">
      <dgm:prSet presAssocID="{C2779148-8E99-4203-A7D9-D377BB85A977}" presName="imgShp" presStyleLbl="fgImgPlace1" presStyleIdx="0" presStyleCnt="3" custLinFactNeighborX="-47881" custLinFactNeighborY="1566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9C039F92-B3E4-4211-B7C1-6CEF48CBA4B3}" type="pres">
      <dgm:prSet presAssocID="{C2779148-8E99-4203-A7D9-D377BB85A977}" presName="txShp" presStyleLbl="node1" presStyleIdx="0" presStyleCnt="3" custLinFactY="34215" custLinFactNeighborX="61" custLinFactNeighborY="100000">
        <dgm:presLayoutVars>
          <dgm:bulletEnabled val="1"/>
        </dgm:presLayoutVars>
      </dgm:prSet>
      <dgm:spPr/>
    </dgm:pt>
    <dgm:pt modelId="{8D192F74-8F5E-434B-9E18-2B88E3B346C0}" type="pres">
      <dgm:prSet presAssocID="{4394DF9D-2A58-48A8-B092-3190A19533A7}" presName="spacing" presStyleCnt="0"/>
      <dgm:spPr/>
    </dgm:pt>
    <dgm:pt modelId="{F55963AA-515E-4AEC-AA48-5E781F2EFC00}" type="pres">
      <dgm:prSet presAssocID="{7501CF39-B996-4520-8CF1-0AACF6B8F7F5}" presName="composite" presStyleCnt="0"/>
      <dgm:spPr/>
    </dgm:pt>
    <dgm:pt modelId="{1C03FEF7-2FE1-4D78-B399-28F7F4D89D2D}" type="pres">
      <dgm:prSet presAssocID="{7501CF39-B996-4520-8CF1-0AACF6B8F7F5}" presName="imgShp" presStyleLbl="fgImgPlace1" presStyleIdx="1" presStyleCnt="3" custLinFactNeighborX="-49377" custLinFactNeighborY="897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589F3E8C-FEED-4B90-909A-C295DFA01432}" type="pres">
      <dgm:prSet presAssocID="{7501CF39-B996-4520-8CF1-0AACF6B8F7F5}" presName="txShp" presStyleLbl="node1" presStyleIdx="1" presStyleCnt="3" custLinFactY="26565" custLinFactNeighborX="52" custLinFactNeighborY="100000">
        <dgm:presLayoutVars>
          <dgm:bulletEnabled val="1"/>
        </dgm:presLayoutVars>
      </dgm:prSet>
      <dgm:spPr/>
    </dgm:pt>
    <dgm:pt modelId="{20F6AB30-660A-4591-ACBB-561F3872FE57}" type="pres">
      <dgm:prSet presAssocID="{621C7F77-F6A9-400D-90FD-D313977D5D8B}" presName="spacing" presStyleCnt="0"/>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2" presStyleCnt="3" custLinFactNeighborX="-44677" custLinFactNeighborY="4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pt>
    <dgm:pt modelId="{29A3C947-EA2C-47A5-ADAD-3800A1CBB9C8}" type="pres">
      <dgm:prSet presAssocID="{8CDB5DCD-C2F1-4F0F-B4F3-EAAB3154015A}" presName="txShp" presStyleLbl="node1" presStyleIdx="2" presStyleCnt="3" custLinFactY="-100000" custLinFactNeighborX="308" custLinFactNeighborY="-134334">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8AB1D378-1CA0-41DF-A833-04FDBA8840E7}" srcId="{BDAE05D9-5181-4A54-94DA-96F5B3D703D8}" destId="{C2779148-8E99-4203-A7D9-D377BB85A977}" srcOrd="0" destOrd="0" parTransId="{B8497185-2E9D-42B1-91F8-86011FF7C022}" sibTransId="{4394DF9D-2A58-48A8-B092-3190A19533A7}"/>
    <dgm:cxn modelId="{26F18D7F-A8DA-4097-8088-794AC4B0DE8A}" type="presOf" srcId="{BDAE05D9-5181-4A54-94DA-96F5B3D703D8}" destId="{54F9D9F6-634A-4ED8-ACBD-0D54BBD75DA7}" srcOrd="0" destOrd="0" presId="urn:microsoft.com/office/officeart/2005/8/layout/vList3"/>
    <dgm:cxn modelId="{79D18DAD-359F-4FF1-9FB1-0C2AE07C76C3}" srcId="{BDAE05D9-5181-4A54-94DA-96F5B3D703D8}" destId="{7501CF39-B996-4520-8CF1-0AACF6B8F7F5}" srcOrd="1" destOrd="0" parTransId="{3B925C73-FCC1-490F-8096-9C841D3725CF}" sibTransId="{621C7F77-F6A9-400D-90FD-D313977D5D8B}"/>
    <dgm:cxn modelId="{C23A16B3-230E-486D-BD5A-D504DD176B6C}" type="presOf" srcId="{7501CF39-B996-4520-8CF1-0AACF6B8F7F5}" destId="{589F3E8C-FEED-4B90-909A-C295DFA01432}" srcOrd="0" destOrd="0" presId="urn:microsoft.com/office/officeart/2005/8/layout/vList3"/>
    <dgm:cxn modelId="{BAEC90DD-E89C-4D73-B345-5041D63793B8}" srcId="{BDAE05D9-5181-4A54-94DA-96F5B3D703D8}" destId="{8CDB5DCD-C2F1-4F0F-B4F3-EAAB3154015A}" srcOrd="2" destOrd="0" parTransId="{BED7D669-7C71-4DD5-B972-128D20FD6F15}" sibTransId="{B7D2C21B-4B45-451F-BC06-325687FF1A73}"/>
    <dgm:cxn modelId="{390594E2-52FA-42F8-82A5-5C3AD99001A5}" type="presOf" srcId="{C2779148-8E99-4203-A7D9-D377BB85A977}" destId="{9C039F92-B3E4-4211-B7C1-6CEF48CBA4B3}" srcOrd="0" destOrd="0" presId="urn:microsoft.com/office/officeart/2005/8/layout/vList3"/>
    <dgm:cxn modelId="{AA755778-30B6-4A71-8408-A5232C0D4170}" type="presParOf" srcId="{54F9D9F6-634A-4ED8-ACBD-0D54BBD75DA7}" destId="{6A6972EA-95C8-4269-8EA6-6FC586D7E89D}" srcOrd="0" destOrd="0" presId="urn:microsoft.com/office/officeart/2005/8/layout/vList3"/>
    <dgm:cxn modelId="{AB022276-EBCC-46AA-B1F0-AB6E240E9DFE}" type="presParOf" srcId="{6A6972EA-95C8-4269-8EA6-6FC586D7E89D}" destId="{9F84DF6E-DCE5-4CF6-B9D8-70E16C84A2B2}" srcOrd="0" destOrd="0" presId="urn:microsoft.com/office/officeart/2005/8/layout/vList3"/>
    <dgm:cxn modelId="{B14FA7E6-79D9-454A-95F4-BE1263B84160}" type="presParOf" srcId="{6A6972EA-95C8-4269-8EA6-6FC586D7E89D}" destId="{9C039F92-B3E4-4211-B7C1-6CEF48CBA4B3}" srcOrd="1" destOrd="0" presId="urn:microsoft.com/office/officeart/2005/8/layout/vList3"/>
    <dgm:cxn modelId="{9805E8D3-E203-48CD-AC64-DD6244145F2B}" type="presParOf" srcId="{54F9D9F6-634A-4ED8-ACBD-0D54BBD75DA7}" destId="{8D192F74-8F5E-434B-9E18-2B88E3B346C0}" srcOrd="1" destOrd="0" presId="urn:microsoft.com/office/officeart/2005/8/layout/vList3"/>
    <dgm:cxn modelId="{7D92A7FC-55FE-453B-8024-5AC855A6094C}" type="presParOf" srcId="{54F9D9F6-634A-4ED8-ACBD-0D54BBD75DA7}" destId="{F55963AA-515E-4AEC-AA48-5E781F2EFC00}" srcOrd="2" destOrd="0" presId="urn:microsoft.com/office/officeart/2005/8/layout/vList3"/>
    <dgm:cxn modelId="{B77E571B-9925-4CB7-A1E5-47F1C3363649}" type="presParOf" srcId="{F55963AA-515E-4AEC-AA48-5E781F2EFC00}" destId="{1C03FEF7-2FE1-4D78-B399-28F7F4D89D2D}" srcOrd="0" destOrd="0" presId="urn:microsoft.com/office/officeart/2005/8/layout/vList3"/>
    <dgm:cxn modelId="{A7120AD0-2B01-4629-AD6E-28B4AF89CAAF}" type="presParOf" srcId="{F55963AA-515E-4AEC-AA48-5E781F2EFC00}" destId="{589F3E8C-FEED-4B90-909A-C295DFA01432}" srcOrd="1" destOrd="0" presId="urn:microsoft.com/office/officeart/2005/8/layout/vList3"/>
    <dgm:cxn modelId="{AC9171E3-F337-4538-AA95-931762BA3858}" type="presParOf" srcId="{54F9D9F6-634A-4ED8-ACBD-0D54BBD75DA7}" destId="{20F6AB30-660A-4591-ACBB-561F3872FE57}" srcOrd="3" destOrd="0" presId="urn:microsoft.com/office/officeart/2005/8/layout/vList3"/>
    <dgm:cxn modelId="{DD7C7C6E-6243-41ED-BF72-DB4D4BA21EE2}" type="presParOf" srcId="{54F9D9F6-634A-4ED8-ACBD-0D54BBD75DA7}" destId="{AF96A372-AA8F-4DB6-8A97-489C2209D9F1}" srcOrd="4"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0_3" csCatId="mainScheme" phldr="1"/>
      <dgm:spPr/>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CONCLUSIONS &amp; LIMITATIONS</a:t>
          </a:r>
        </a:p>
      </dgm:t>
    </dgm:pt>
    <dgm:pt modelId="{BED7D669-7C71-4DD5-B972-128D20FD6F15}" type="parTrans" cxnId="{BAEC90DD-E89C-4D73-B345-5041D63793B8}">
      <dgm:prSet/>
      <dgm:spPr/>
      <dgm:t>
        <a:bodyPr/>
        <a:lstStyle/>
        <a:p>
          <a:endParaRPr lang="en-GB"/>
        </a:p>
      </dgm:t>
    </dgm:pt>
    <dgm:pt modelId="{B7D2C21B-4B45-451F-BC06-325687FF1A73}" type="sibTrans" cxnId="{BAEC90DD-E89C-4D73-B345-5041D63793B8}">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0" presStyleCnt="1" custLinFactNeighborX="-45816" custLinFactNeighborY="2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pt>
    <dgm:pt modelId="{29A3C947-EA2C-47A5-ADAD-3800A1CBB9C8}" type="pres">
      <dgm:prSet presAssocID="{8CDB5DCD-C2F1-4F0F-B4F3-EAAB3154015A}" presName="txShp" presStyleLbl="node1" presStyleIdx="0" presStyleCnt="1" custLinFactNeighborX="-159" custLinFactNeighborY="6026">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26F18D7F-A8DA-4097-8088-794AC4B0DE8A}" type="presOf" srcId="{BDAE05D9-5181-4A54-94DA-96F5B3D703D8}" destId="{54F9D9F6-634A-4ED8-ACBD-0D54BBD75DA7}" srcOrd="0" destOrd="0" presId="urn:microsoft.com/office/officeart/2005/8/layout/vList3"/>
    <dgm:cxn modelId="{BAEC90DD-E89C-4D73-B345-5041D63793B8}" srcId="{BDAE05D9-5181-4A54-94DA-96F5B3D703D8}" destId="{8CDB5DCD-C2F1-4F0F-B4F3-EAAB3154015A}" srcOrd="0" destOrd="0" parTransId="{BED7D669-7C71-4DD5-B972-128D20FD6F15}" sibTransId="{B7D2C21B-4B45-451F-BC06-325687FF1A73}"/>
    <dgm:cxn modelId="{DD7C7C6E-6243-41ED-BF72-DB4D4BA21EE2}" type="presParOf" srcId="{54F9D9F6-634A-4ED8-ACBD-0D54BBD75DA7}" destId="{AF96A372-AA8F-4DB6-8A97-489C2209D9F1}" srcOrd="0"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9F92-B3E4-4211-B7C1-6CEF48CBA4B3}">
      <dsp:nvSpPr>
        <dsp:cNvPr id="0" name=""/>
        <dsp:cNvSpPr/>
      </dsp:nvSpPr>
      <dsp:spPr>
        <a:xfrm rot="10800000">
          <a:off x="1413021" y="281"/>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106680" rIns="199136"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Consolas" panose="020B0609020204030204" pitchFamily="49" charset="0"/>
            </a:rPr>
            <a:t>INTRODUCTION</a:t>
          </a:r>
          <a:r>
            <a:rPr lang="en-GB" sz="1900" kern="1200" dirty="0">
              <a:latin typeface="Consolas" panose="020B0609020204030204" pitchFamily="49" charset="0"/>
            </a:rPr>
            <a:t> </a:t>
          </a:r>
        </a:p>
      </dsp:txBody>
      <dsp:txXfrm rot="10800000">
        <a:off x="1577765" y="281"/>
        <a:ext cx="4791104" cy="658975"/>
      </dsp:txXfrm>
    </dsp:sp>
    <dsp:sp modelId="{9F84DF6E-DCE5-4CF6-B9D8-70E16C84A2B2}">
      <dsp:nvSpPr>
        <dsp:cNvPr id="0" name=""/>
        <dsp:cNvSpPr/>
      </dsp:nvSpPr>
      <dsp:spPr>
        <a:xfrm>
          <a:off x="758151" y="26522"/>
          <a:ext cx="658975" cy="65897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F3E8C-FEED-4B90-909A-C295DFA01432}">
      <dsp:nvSpPr>
        <dsp:cNvPr id="0" name=""/>
        <dsp:cNvSpPr/>
      </dsp:nvSpPr>
      <dsp:spPr>
        <a:xfrm rot="10800000">
          <a:off x="1413021" y="766326"/>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106680" rIns="199136"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Consolas" panose="020B0609020204030204" pitchFamily="49" charset="0"/>
            </a:rPr>
            <a:t>DATA CLEANING</a:t>
          </a:r>
        </a:p>
      </dsp:txBody>
      <dsp:txXfrm rot="10800000">
        <a:off x="1577765" y="766326"/>
        <a:ext cx="4791104" cy="658975"/>
      </dsp:txXfrm>
    </dsp:sp>
    <dsp:sp modelId="{1C03FEF7-2FE1-4D78-B399-28F7F4D89D2D}">
      <dsp:nvSpPr>
        <dsp:cNvPr id="0" name=""/>
        <dsp:cNvSpPr/>
      </dsp:nvSpPr>
      <dsp:spPr>
        <a:xfrm>
          <a:off x="758151" y="766326"/>
          <a:ext cx="658975" cy="658975"/>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C947-EA2C-47A5-ADAD-3800A1CBB9C8}">
      <dsp:nvSpPr>
        <dsp:cNvPr id="0" name=""/>
        <dsp:cNvSpPr/>
      </dsp:nvSpPr>
      <dsp:spPr>
        <a:xfrm rot="10800000">
          <a:off x="1436660" y="1537894"/>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SUPERVISED MACHINE LEARNING MODELS</a:t>
          </a:r>
        </a:p>
      </dsp:txBody>
      <dsp:txXfrm rot="10800000">
        <a:off x="1601404" y="1537894"/>
        <a:ext cx="4791104" cy="658975"/>
      </dsp:txXfrm>
    </dsp:sp>
    <dsp:sp modelId="{55F97804-03CF-4932-8ED9-984D2B6E0603}">
      <dsp:nvSpPr>
        <dsp:cNvPr id="0" name=""/>
        <dsp:cNvSpPr/>
      </dsp:nvSpPr>
      <dsp:spPr>
        <a:xfrm>
          <a:off x="781617" y="1543001"/>
          <a:ext cx="658975" cy="658975"/>
        </a:xfrm>
        <a:prstGeom prst="ellipse">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9F92-B3E4-4211-B7C1-6CEF48CBA4B3}">
      <dsp:nvSpPr>
        <dsp:cNvPr id="0" name=""/>
        <dsp:cNvSpPr/>
      </dsp:nvSpPr>
      <dsp:spPr>
        <a:xfrm rot="10800000">
          <a:off x="1427033" y="943739"/>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UNSUPERVISED MACHINE LEARNING MODELS</a:t>
          </a:r>
        </a:p>
      </dsp:txBody>
      <dsp:txXfrm rot="10800000">
        <a:off x="1602766" y="943739"/>
        <a:ext cx="4780114" cy="702931"/>
      </dsp:txXfrm>
    </dsp:sp>
    <dsp:sp modelId="{9F84DF6E-DCE5-4CF6-B9D8-70E16C84A2B2}">
      <dsp:nvSpPr>
        <dsp:cNvPr id="0" name=""/>
        <dsp:cNvSpPr/>
      </dsp:nvSpPr>
      <dsp:spPr>
        <a:xfrm>
          <a:off x="735973" y="110421"/>
          <a:ext cx="702931" cy="702931"/>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F3E8C-FEED-4B90-909A-C295DFA01432}">
      <dsp:nvSpPr>
        <dsp:cNvPr id="0" name=""/>
        <dsp:cNvSpPr/>
      </dsp:nvSpPr>
      <dsp:spPr>
        <a:xfrm rot="10800000">
          <a:off x="1426587" y="1757929"/>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TABLEAU</a:t>
          </a:r>
        </a:p>
      </dsp:txBody>
      <dsp:txXfrm rot="10800000">
        <a:off x="1602320" y="1757929"/>
        <a:ext cx="4780114" cy="702931"/>
      </dsp:txXfrm>
    </dsp:sp>
    <dsp:sp modelId="{1C03FEF7-2FE1-4D78-B399-28F7F4D89D2D}">
      <dsp:nvSpPr>
        <dsp:cNvPr id="0" name=""/>
        <dsp:cNvSpPr/>
      </dsp:nvSpPr>
      <dsp:spPr>
        <a:xfrm>
          <a:off x="725457" y="942066"/>
          <a:ext cx="702931" cy="70293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C947-EA2C-47A5-ADAD-3800A1CBB9C8}">
      <dsp:nvSpPr>
        <dsp:cNvPr id="0" name=""/>
        <dsp:cNvSpPr/>
      </dsp:nvSpPr>
      <dsp:spPr>
        <a:xfrm rot="10800000">
          <a:off x="1439274" y="110421"/>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NEURAL NETWORK MODELS</a:t>
          </a:r>
        </a:p>
      </dsp:txBody>
      <dsp:txXfrm rot="10800000">
        <a:off x="1615007" y="110421"/>
        <a:ext cx="4780114" cy="702931"/>
      </dsp:txXfrm>
    </dsp:sp>
    <dsp:sp modelId="{55F97804-03CF-4932-8ED9-984D2B6E0603}">
      <dsp:nvSpPr>
        <dsp:cNvPr id="0" name=""/>
        <dsp:cNvSpPr/>
      </dsp:nvSpPr>
      <dsp:spPr>
        <a:xfrm>
          <a:off x="758495" y="1757929"/>
          <a:ext cx="702931" cy="70293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3C947-EA2C-47A5-ADAD-3800A1CBB9C8}">
      <dsp:nvSpPr>
        <dsp:cNvPr id="0" name=""/>
        <dsp:cNvSpPr/>
      </dsp:nvSpPr>
      <dsp:spPr>
        <a:xfrm rot="10800000">
          <a:off x="1415798" y="0"/>
          <a:ext cx="4955848" cy="701603"/>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387"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CONCLUSIONS &amp; LIMITATIONS</a:t>
          </a:r>
        </a:p>
      </dsp:txBody>
      <dsp:txXfrm rot="10800000">
        <a:off x="1591199" y="0"/>
        <a:ext cx="4780447" cy="701603"/>
      </dsp:txXfrm>
    </dsp:sp>
    <dsp:sp modelId="{55F97804-03CF-4932-8ED9-984D2B6E0603}">
      <dsp:nvSpPr>
        <dsp:cNvPr id="0" name=""/>
        <dsp:cNvSpPr/>
      </dsp:nvSpPr>
      <dsp:spPr>
        <a:xfrm>
          <a:off x="751430" y="0"/>
          <a:ext cx="701603" cy="70160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48F1A24-38E9-454F-A9A3-591F5B32C539}" type="datetime1">
              <a:rPr lang="en-GB" smtClean="0"/>
              <a:t>21/02/2023</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GB" smtClean="0"/>
              <a:t>‹#›</a:t>
            </a:fld>
            <a:endParaRPr lang="en-GB"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ECC51D-0A7B-466F-80F2-DF6FFADCC219}" type="datetime1">
              <a:rPr lang="en-GB" noProof="0" smtClean="0"/>
              <a:t>21/02/2023</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en-GB" noProof="0" smtClean="0"/>
              <a:t>‹#›</a:t>
            </a:fld>
            <a:endParaRPr lang="en-GB"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 Welcome to  group ones project 4. Our project is using machine learning and deep learning models to analyse </a:t>
            </a:r>
            <a:r>
              <a:rPr lang="en-GB" dirty="0" err="1"/>
              <a:t>glassdoor</a:t>
            </a:r>
            <a:r>
              <a:rPr lang="en-GB" dirty="0"/>
              <a:t> reviews.</a:t>
            </a:r>
          </a:p>
        </p:txBody>
      </p:sp>
      <p:sp>
        <p:nvSpPr>
          <p:cNvPr id="4" name="Slide Number Placeholder 3"/>
          <p:cNvSpPr>
            <a:spLocks noGrp="1"/>
          </p:cNvSpPr>
          <p:nvPr>
            <p:ph type="sldNum" sz="quarter" idx="10"/>
          </p:nvPr>
        </p:nvSpPr>
        <p:spPr/>
        <p:txBody>
          <a:bodyPr/>
          <a:lstStyle/>
          <a:p>
            <a:pPr rtl="0"/>
            <a:fld id="{69C971FF-EF28-4195-A575-329446EFAA55}" type="slidenum">
              <a:rPr lang="en-GB" smtClean="0"/>
              <a:t>1</a:t>
            </a:fld>
            <a:endParaRPr lang="en-GB" dirty="0"/>
          </a:p>
        </p:txBody>
      </p:sp>
    </p:spTree>
    <p:extLst>
      <p:ext uri="{BB962C8B-B14F-4D97-AF65-F5344CB8AC3E}">
        <p14:creationId xmlns:p14="http://schemas.microsoft.com/office/powerpoint/2010/main" val="157345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 - These are all the scores together for both iterations. Decision tree, extremely randomized trees and random forest created better training scores and so further analysis can be done with them.</a:t>
            </a: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10</a:t>
            </a:fld>
            <a:endParaRPr lang="en-GB" noProof="0" dirty="0"/>
          </a:p>
        </p:txBody>
      </p:sp>
    </p:spTree>
    <p:extLst>
      <p:ext uri="{BB962C8B-B14F-4D97-AF65-F5344CB8AC3E}">
        <p14:creationId xmlns:p14="http://schemas.microsoft.com/office/powerpoint/2010/main" val="161810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N – Neural networks was the next model we used. </a:t>
            </a:r>
          </a:p>
          <a:p>
            <a:r>
              <a:rPr lang="en-GB" b="0" i="0" dirty="0">
                <a:solidFill>
                  <a:srgbClr val="24292F"/>
                </a:solidFill>
                <a:effectLst/>
                <a:latin typeface="-apple-system"/>
              </a:rPr>
              <a:t>We used the Seaborn Heatmap to determine the correlation between all the numeric columns in the dataset.</a:t>
            </a:r>
          </a:p>
          <a:p>
            <a:r>
              <a:rPr lang="en-GB" b="0" i="0" dirty="0">
                <a:solidFill>
                  <a:srgbClr val="24292F"/>
                </a:solidFill>
                <a:effectLst/>
                <a:latin typeface="-apple-system"/>
              </a:rPr>
              <a:t>The heatmap shows that work-life balance, career opportunities and senior management have strong relationships with overall ranking. So we decided to include these attributes to the input features.</a:t>
            </a:r>
          </a:p>
          <a:p>
            <a:br>
              <a:rPr lang="en-GB" b="0" i="0" dirty="0">
                <a:solidFill>
                  <a:srgbClr val="24292F"/>
                </a:solidFill>
                <a:effectLst/>
                <a:latin typeface="-apple-system"/>
              </a:rPr>
            </a:b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11</a:t>
            </a:fld>
            <a:endParaRPr lang="en-GB" noProof="0" dirty="0"/>
          </a:p>
        </p:txBody>
      </p:sp>
    </p:spTree>
    <p:extLst>
      <p:ext uri="{BB962C8B-B14F-4D97-AF65-F5344CB8AC3E}">
        <p14:creationId xmlns:p14="http://schemas.microsoft.com/office/powerpoint/2010/main" val="154381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apple-system"/>
              </a:rPr>
              <a:t>B – after deciding on the input features, we converted the categorical data  into numerical data and binned a couple of variables so that the resulting database contained 94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apple-system"/>
              </a:rPr>
              <a:t>The Input Features is</a:t>
            </a:r>
            <a:r>
              <a:rPr kumimoji="0" lang="en-US" altLang="en-US" b="0" i="0" u="none" strike="noStrike" cap="none" normalizeH="0" baseline="0" dirty="0">
                <a:ln>
                  <a:noFill/>
                </a:ln>
                <a:solidFill>
                  <a:srgbClr val="24292F"/>
                </a:solidFill>
                <a:effectLst/>
                <a:latin typeface="-apple-system"/>
              </a:rPr>
              <a:t> 94.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overall rating is the target so the Output Layer size is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To determine the number of hidden nodes in layer 1, we used a rule of thumb that the number of hidden neurons must be less than twice the size of the input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To determine the number of hidden nodes in layer 2, we used another rule of thumb that the number of hidden neurons must be 2/3 the size of the input layer, plus the size of the output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activation functions </a:t>
            </a:r>
            <a:r>
              <a:rPr kumimoji="0" lang="en-US" altLang="en-US" b="1" i="0" u="none" strike="noStrike" cap="none" normalizeH="0" baseline="0" dirty="0" err="1">
                <a:ln>
                  <a:noFill/>
                </a:ln>
                <a:solidFill>
                  <a:srgbClr val="24292F"/>
                </a:solidFill>
                <a:effectLst/>
                <a:latin typeface="-apple-system"/>
              </a:rPr>
              <a:t>relu</a:t>
            </a:r>
            <a:r>
              <a:rPr kumimoji="0" lang="en-US" altLang="en-US" b="0" i="0" u="none" strike="noStrike" cap="none" normalizeH="0" baseline="0" dirty="0">
                <a:ln>
                  <a:noFill/>
                </a:ln>
                <a:solidFill>
                  <a:srgbClr val="24292F"/>
                </a:solidFill>
                <a:effectLst/>
                <a:latin typeface="-apple-system"/>
              </a:rPr>
              <a:t> and </a:t>
            </a:r>
            <a:r>
              <a:rPr kumimoji="0" lang="en-US" altLang="en-US" b="1" i="0" u="none" strike="noStrike" cap="none" normalizeH="0" baseline="0" dirty="0" err="1">
                <a:ln>
                  <a:noFill/>
                </a:ln>
                <a:solidFill>
                  <a:srgbClr val="24292F"/>
                </a:solidFill>
                <a:effectLst/>
                <a:latin typeface="-apple-system"/>
              </a:rPr>
              <a:t>softmax</a:t>
            </a:r>
            <a:r>
              <a:rPr kumimoji="0" lang="en-US" altLang="en-US" b="0" i="0" u="none" strike="noStrike" cap="none" normalizeH="0" baseline="0" dirty="0">
                <a:ln>
                  <a:noFill/>
                </a:ln>
                <a:solidFill>
                  <a:srgbClr val="24292F"/>
                </a:solidFill>
                <a:effectLst/>
                <a:latin typeface="-apple-system"/>
              </a:rPr>
              <a:t> were used on the hidden and output layers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model based on these parameters gave an accuracy score of 5.7% which is way below the target of 75%.</a:t>
            </a:r>
          </a:p>
          <a:p>
            <a:pPr marL="171450" indent="-171450" algn="l">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12</a:t>
            </a:fld>
            <a:endParaRPr lang="en-GB" noProof="0" dirty="0"/>
          </a:p>
        </p:txBody>
      </p:sp>
    </p:spTree>
    <p:extLst>
      <p:ext uri="{BB962C8B-B14F-4D97-AF65-F5344CB8AC3E}">
        <p14:creationId xmlns:p14="http://schemas.microsoft.com/office/powerpoint/2010/main" val="3676013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To be sure that the correct input features are used, a seaborn heatmap was created on the dataset created while converting categorical data to numeric.</a:t>
            </a:r>
          </a:p>
          <a:p>
            <a:endParaRPr lang="en-GB" b="0" i="0" dirty="0">
              <a:solidFill>
                <a:srgbClr val="24292F"/>
              </a:solidFill>
              <a:effectLst/>
              <a:latin typeface="-apple-system"/>
            </a:endParaRPr>
          </a:p>
          <a:p>
            <a:r>
              <a:rPr lang="en-GB" b="0" i="0" dirty="0">
                <a:solidFill>
                  <a:srgbClr val="24292F"/>
                </a:solidFill>
                <a:effectLst/>
                <a:latin typeface="-apple-system"/>
              </a:rPr>
              <a:t>Following this, the location and </a:t>
            </a:r>
            <a:r>
              <a:rPr lang="en-GB" b="0" i="0" dirty="0" err="1">
                <a:solidFill>
                  <a:srgbClr val="24292F"/>
                </a:solidFill>
                <a:effectLst/>
                <a:latin typeface="-apple-system"/>
              </a:rPr>
              <a:t>job_title</a:t>
            </a:r>
            <a:r>
              <a:rPr lang="en-GB" b="0" i="0" dirty="0">
                <a:solidFill>
                  <a:srgbClr val="24292F"/>
                </a:solidFill>
                <a:effectLst/>
                <a:latin typeface="-apple-system"/>
              </a:rPr>
              <a:t> columns were removed, and the resulting dataset had 15 columns.</a:t>
            </a:r>
          </a:p>
          <a:p>
            <a:endParaRPr lang="en-GB" b="0" i="0" dirty="0">
              <a:solidFill>
                <a:srgbClr val="24292F"/>
              </a:solidFill>
              <a:effectLst/>
              <a:latin typeface="-apple-system"/>
            </a:endParaRPr>
          </a:p>
          <a:p>
            <a:r>
              <a:rPr lang="en-GB" b="0" i="0" dirty="0">
                <a:solidFill>
                  <a:srgbClr val="24292F"/>
                </a:solidFill>
                <a:effectLst/>
                <a:latin typeface="-apple-system"/>
              </a:rPr>
              <a:t>The input features and hidden nodes following the optimization are input features: 14, output layer size: 1, hidden nodes in layer 1: 27, hidden nodes in layer 2: 10.</a:t>
            </a:r>
          </a:p>
          <a:p>
            <a:endParaRPr lang="en-GB"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However There was no improvement and the model still gave an accuracy score of 5.7%.</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13</a:t>
            </a:fld>
            <a:endParaRPr lang="en-GB" noProof="0" dirty="0"/>
          </a:p>
        </p:txBody>
      </p:sp>
    </p:spTree>
    <p:extLst>
      <p:ext uri="{BB962C8B-B14F-4D97-AF65-F5344CB8AC3E}">
        <p14:creationId xmlns:p14="http://schemas.microsoft.com/office/powerpoint/2010/main" val="4006625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 – we did further optimisations and </a:t>
            </a:r>
            <a:r>
              <a:rPr lang="en-GB" b="0" i="0" dirty="0">
                <a:solidFill>
                  <a:srgbClr val="24292F"/>
                </a:solidFill>
                <a:effectLst/>
                <a:latin typeface="-apple-system"/>
              </a:rPr>
              <a:t>a number of modifications were performed on the input features, hidden nodes and layers with no improvement on the accuracy score which continued to stay on 5.7%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In the final optimisation, In addition to the seaborn heatmap, Cramer's V statistic was used to compute the correlation between the numerical and categorical columns and the highlighted columns were added back to the features list.</a:t>
            </a:r>
          </a:p>
          <a:p>
            <a:pPr algn="l">
              <a:buFont typeface="Arial" panose="020B0604020202020204" pitchFamily="34" charset="0"/>
              <a:buChar char="•"/>
            </a:pPr>
            <a:r>
              <a:rPr lang="en-GB" b="0" i="0" dirty="0">
                <a:solidFill>
                  <a:srgbClr val="24292F"/>
                </a:solidFill>
                <a:effectLst/>
                <a:latin typeface="-apple-system"/>
              </a:rPr>
              <a:t>The </a:t>
            </a:r>
            <a:r>
              <a:rPr lang="en-GB" b="0" i="0" dirty="0" err="1">
                <a:solidFill>
                  <a:srgbClr val="24292F"/>
                </a:solidFill>
                <a:effectLst/>
                <a:latin typeface="-apple-system"/>
              </a:rPr>
              <a:t>keras</a:t>
            </a:r>
            <a:r>
              <a:rPr lang="en-GB" b="0" i="0" dirty="0">
                <a:solidFill>
                  <a:srgbClr val="24292F"/>
                </a:solidFill>
                <a:effectLst/>
                <a:latin typeface="-apple-system"/>
              </a:rPr>
              <a:t> tuner was automated to choose the best of activation models, hidden neuron and layers.</a:t>
            </a:r>
          </a:p>
          <a:p>
            <a:pPr algn="l">
              <a:buFont typeface="Arial" panose="020B0604020202020204" pitchFamily="34" charset="0"/>
              <a:buChar char="•"/>
            </a:pPr>
            <a:r>
              <a:rPr lang="en-GB" b="0" i="0" dirty="0">
                <a:solidFill>
                  <a:srgbClr val="24292F"/>
                </a:solidFill>
                <a:effectLst/>
                <a:latin typeface="-apple-system"/>
              </a:rPr>
              <a:t>However, there was no change in the accuracy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14</a:t>
            </a:fld>
            <a:endParaRPr lang="en-GB" noProof="0" dirty="0"/>
          </a:p>
        </p:txBody>
      </p:sp>
    </p:spTree>
    <p:extLst>
      <p:ext uri="{BB962C8B-B14F-4D97-AF65-F5344CB8AC3E}">
        <p14:creationId xmlns:p14="http://schemas.microsoft.com/office/powerpoint/2010/main" val="36762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4292F"/>
                </a:solidFill>
                <a:effectLst/>
                <a:latin typeface="-apple-system"/>
              </a:rPr>
              <a:t>B – As we weren’t reaching the target accuracy score of 75% in the previous models, we moved onto unsupervised machine learning the target column (</a:t>
            </a:r>
            <a:r>
              <a:rPr lang="en-GB" b="0" i="0" dirty="0" err="1">
                <a:solidFill>
                  <a:srgbClr val="24292F"/>
                </a:solidFill>
                <a:effectLst/>
                <a:latin typeface="-apple-system"/>
              </a:rPr>
              <a:t>overall_rating</a:t>
            </a:r>
            <a:r>
              <a:rPr lang="en-GB" b="0" i="0" dirty="0">
                <a:solidFill>
                  <a:srgbClr val="24292F"/>
                </a:solidFill>
                <a:effectLst/>
                <a:latin typeface="-apple-system"/>
              </a:rPr>
              <a:t>) was removed, as it will make an unsupervised model biased.</a:t>
            </a:r>
          </a:p>
          <a:p>
            <a:pPr algn="l">
              <a:buFont typeface="Arial" panose="020B0604020202020204" pitchFamily="34" charset="0"/>
              <a:buChar char="•"/>
            </a:pPr>
            <a:r>
              <a:rPr lang="en-GB" b="0" i="0" dirty="0">
                <a:solidFill>
                  <a:srgbClr val="24292F"/>
                </a:solidFill>
                <a:effectLst/>
                <a:latin typeface="-apple-system"/>
              </a:rPr>
              <a:t>A number of columns like headline, pros, cons, </a:t>
            </a:r>
            <a:r>
              <a:rPr lang="en-GB" b="0" i="0" dirty="0" err="1">
                <a:solidFill>
                  <a:srgbClr val="24292F"/>
                </a:solidFill>
                <a:effectLst/>
                <a:latin typeface="-apple-system"/>
              </a:rPr>
              <a:t>job_title</a:t>
            </a:r>
            <a:r>
              <a:rPr lang="en-GB" b="0" i="0" dirty="0">
                <a:solidFill>
                  <a:srgbClr val="24292F"/>
                </a:solidFill>
                <a:effectLst/>
                <a:latin typeface="-apple-system"/>
              </a:rPr>
              <a:t>, </a:t>
            </a:r>
            <a:r>
              <a:rPr lang="en-GB" b="0" i="0" dirty="0" err="1">
                <a:solidFill>
                  <a:srgbClr val="24292F"/>
                </a:solidFill>
                <a:effectLst/>
                <a:latin typeface="-apple-system"/>
              </a:rPr>
              <a:t>date_review</a:t>
            </a:r>
            <a:r>
              <a:rPr lang="en-GB" b="0" i="0" dirty="0">
                <a:solidFill>
                  <a:srgbClr val="24292F"/>
                </a:solidFill>
                <a:effectLst/>
                <a:latin typeface="-apple-system"/>
              </a:rPr>
              <a:t>, location and current were removed as we thought these might have little or no impact on the model.</a:t>
            </a:r>
          </a:p>
          <a:p>
            <a:pPr algn="l">
              <a:buFont typeface="Arial" panose="020B0604020202020204" pitchFamily="34" charset="0"/>
              <a:buChar char="•"/>
            </a:pPr>
            <a:r>
              <a:rPr lang="en-GB" b="0" i="0" dirty="0">
                <a:solidFill>
                  <a:srgbClr val="24292F"/>
                </a:solidFill>
                <a:effectLst/>
                <a:latin typeface="-apple-system"/>
              </a:rPr>
              <a:t>The categorical data were converted to numeric, and the resulting dataset had 438 columns.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24292F"/>
                </a:solidFill>
                <a:effectLst/>
                <a:latin typeface="-apple-system"/>
              </a:rPr>
              <a:t>We then performed dimensionality reduction with PCA which reduced the number of features to 385, preserving 90.1% of the explained variance.</a:t>
            </a:r>
            <a:endParaRPr lang="en-GB" dirty="0"/>
          </a:p>
          <a:p>
            <a:pPr algn="l">
              <a:buFont typeface="Arial" panose="020B0604020202020204" pitchFamily="34" charset="0"/>
              <a:buNone/>
            </a:pPr>
            <a:endParaRPr lang="en-GB" b="0" i="0" dirty="0">
              <a:solidFill>
                <a:srgbClr val="24292F"/>
              </a:solidFill>
              <a:effectLst/>
              <a:latin typeface="-apple-system"/>
            </a:endParaRPr>
          </a:p>
          <a:p>
            <a:endParaRPr lang="en-GB" b="0" i="0" dirty="0">
              <a:solidFill>
                <a:srgbClr val="24292F"/>
              </a:solidFill>
              <a:effectLst/>
              <a:latin typeface="-apple-system"/>
            </a:endParaRP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15</a:t>
            </a:fld>
            <a:endParaRPr lang="en-GB" noProof="0" dirty="0"/>
          </a:p>
        </p:txBody>
      </p:sp>
    </p:spTree>
    <p:extLst>
      <p:ext uri="{BB962C8B-B14F-4D97-AF65-F5344CB8AC3E}">
        <p14:creationId xmlns:p14="http://schemas.microsoft.com/office/powerpoint/2010/main" val="50755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4292F"/>
                </a:solidFill>
                <a:effectLst/>
                <a:latin typeface="-apple-system"/>
              </a:rPr>
              <a:t>K - t-SNE was ran to further reduce the dataset dimensions wee then plotted a scatter plot on the t-SNE output.</a:t>
            </a:r>
          </a:p>
          <a:p>
            <a:pPr algn="l">
              <a:buFont typeface="Arial" panose="020B0604020202020204" pitchFamily="34" charset="0"/>
              <a:buChar char="•"/>
            </a:pPr>
            <a:r>
              <a:rPr lang="en-GB" b="0" i="0" dirty="0">
                <a:solidFill>
                  <a:srgbClr val="24292F"/>
                </a:solidFill>
                <a:effectLst/>
                <a:latin typeface="-apple-system"/>
              </a:rPr>
              <a:t>There are no distinct clusters visible. So, an elbow plot was created to identify the best number of clusters.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24292F"/>
                </a:solidFill>
                <a:effectLst/>
                <a:latin typeface="-apple-system"/>
              </a:rPr>
              <a:t>Looking at the plot, the elbow seems to appear at k=4.</a:t>
            </a:r>
          </a:p>
          <a:p>
            <a:pPr algn="l">
              <a:buFont typeface="Arial" panose="020B0604020202020204" pitchFamily="34" charset="0"/>
              <a:buChar char="•"/>
            </a:pPr>
            <a:endParaRPr lang="en-GB" b="0" i="0" dirty="0">
              <a:solidFill>
                <a:srgbClr val="24292F"/>
              </a:solidFill>
              <a:effectLst/>
              <a:latin typeface="-apple-system"/>
            </a:endParaRPr>
          </a:p>
          <a:p>
            <a:pPr algn="l">
              <a:buFont typeface="Arial" panose="020B0604020202020204" pitchFamily="34" charset="0"/>
              <a:buChar char="•"/>
            </a:pPr>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16</a:t>
            </a:fld>
            <a:endParaRPr lang="en-GB" noProof="0" dirty="0"/>
          </a:p>
        </p:txBody>
      </p:sp>
    </p:spTree>
    <p:extLst>
      <p:ext uri="{BB962C8B-B14F-4D97-AF65-F5344CB8AC3E}">
        <p14:creationId xmlns:p14="http://schemas.microsoft.com/office/powerpoint/2010/main" val="250672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We further analysed the clusters with the best value of k. The following is the </a:t>
            </a:r>
            <a:r>
              <a:rPr lang="en-GB" b="0" i="0" dirty="0" err="1">
                <a:solidFill>
                  <a:srgbClr val="24292F"/>
                </a:solidFill>
                <a:effectLst/>
                <a:latin typeface="-apple-system"/>
              </a:rPr>
              <a:t>dataframe</a:t>
            </a:r>
            <a:r>
              <a:rPr lang="en-GB" b="0" i="0" dirty="0">
                <a:solidFill>
                  <a:srgbClr val="24292F"/>
                </a:solidFill>
                <a:effectLst/>
                <a:latin typeface="-apple-system"/>
              </a:rPr>
              <a:t> that includes a new column containing the clusters found.</a:t>
            </a:r>
          </a:p>
          <a:p>
            <a:endParaRPr lang="en-GB"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Based on the </a:t>
            </a:r>
            <a:r>
              <a:rPr lang="en-GB" b="0" i="0" dirty="0" err="1">
                <a:solidFill>
                  <a:srgbClr val="24292F"/>
                </a:solidFill>
                <a:effectLst/>
                <a:latin typeface="-apple-system"/>
              </a:rPr>
              <a:t>tSNE</a:t>
            </a:r>
            <a:r>
              <a:rPr lang="en-GB" b="0" i="0" dirty="0">
                <a:solidFill>
                  <a:srgbClr val="24292F"/>
                </a:solidFill>
                <a:effectLst/>
                <a:latin typeface="-apple-system"/>
              </a:rPr>
              <a:t> scatter plot, elbow curve and K-Means Clustering, it can be seen that the reviews can be placed into 4 distinct groups. However, the data will have to be analysed further to understand what these 4 clusters are and how effectively these can be used to predict the helpfulness of reviews.</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17</a:t>
            </a:fld>
            <a:endParaRPr lang="en-GB" noProof="0" dirty="0"/>
          </a:p>
        </p:txBody>
      </p:sp>
    </p:spTree>
    <p:extLst>
      <p:ext uri="{BB962C8B-B14F-4D97-AF65-F5344CB8AC3E}">
        <p14:creationId xmlns:p14="http://schemas.microsoft.com/office/powerpoint/2010/main" val="2475009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Kaz</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18</a:t>
            </a:fld>
            <a:endParaRPr lang="en-GB" noProof="0" dirty="0"/>
          </a:p>
        </p:txBody>
      </p:sp>
    </p:spTree>
    <p:extLst>
      <p:ext uri="{BB962C8B-B14F-4D97-AF65-F5344CB8AC3E}">
        <p14:creationId xmlns:p14="http://schemas.microsoft.com/office/powerpoint/2010/main" val="3626315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nandhini</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19</a:t>
            </a:fld>
            <a:endParaRPr lang="en-GB" noProof="0" dirty="0"/>
          </a:p>
        </p:txBody>
      </p:sp>
    </p:spTree>
    <p:extLst>
      <p:ext uri="{BB962C8B-B14F-4D97-AF65-F5344CB8AC3E}">
        <p14:creationId xmlns:p14="http://schemas.microsoft.com/office/powerpoint/2010/main" val="287412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A – we will be going through …….</a:t>
            </a:r>
          </a:p>
        </p:txBody>
      </p:sp>
      <p:sp>
        <p:nvSpPr>
          <p:cNvPr id="4" name="Slide Number Placeholder 3"/>
          <p:cNvSpPr>
            <a:spLocks noGrp="1"/>
          </p:cNvSpPr>
          <p:nvPr>
            <p:ph type="sldNum" sz="quarter" idx="10"/>
          </p:nvPr>
        </p:nvSpPr>
        <p:spPr/>
        <p:txBody>
          <a:bodyPr rtlCol="0"/>
          <a:lstStyle/>
          <a:p>
            <a:pPr rtl="0"/>
            <a:fld id="{69C971FF-EF28-4195-A575-329446EFAA55}" type="slidenum">
              <a:rPr lang="en-GB" smtClean="0"/>
              <a:t>2</a:t>
            </a:fld>
            <a:endParaRPr lang="en-GB" dirty="0"/>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A - Glassdoor is one the fastest growing jobs and recruiting sites which is commonly used by the public to post job reviews. </a:t>
            </a:r>
          </a:p>
          <a:p>
            <a:r>
              <a:rPr lang="en-GB" sz="1200" dirty="0">
                <a:effectLst/>
                <a:latin typeface="Calibri" panose="020F0502020204030204" pitchFamily="34" charset="0"/>
                <a:cs typeface="Times New Roman" panose="02020603050405020304" pitchFamily="18" charset="0"/>
              </a:rPr>
              <a:t>Our project will be to look at the job reviews and try to identify any trends using machine learning methods.</a:t>
            </a: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3</a:t>
            </a:fld>
            <a:endParaRPr lang="en-GB" noProof="0" dirty="0"/>
          </a:p>
        </p:txBody>
      </p:sp>
    </p:spTree>
    <p:extLst>
      <p:ext uri="{BB962C8B-B14F-4D97-AF65-F5344CB8AC3E}">
        <p14:creationId xmlns:p14="http://schemas.microsoft.com/office/powerpoint/2010/main" val="394690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K - Our dataset was obtained from Kaggle and contained one CSV file containing thousands of </a:t>
            </a:r>
            <a:r>
              <a:rPr lang="en-GB" sz="1200" dirty="0" err="1">
                <a:effectLst/>
                <a:latin typeface="Calibri" panose="020F0502020204030204" pitchFamily="34" charset="0"/>
                <a:cs typeface="Times New Roman" panose="02020603050405020304" pitchFamily="18" charset="0"/>
              </a:rPr>
              <a:t>glassdoor</a:t>
            </a:r>
            <a:r>
              <a:rPr lang="en-GB" sz="1200" dirty="0">
                <a:effectLst/>
                <a:latin typeface="Calibri" panose="020F0502020204030204" pitchFamily="34" charset="0"/>
                <a:cs typeface="Times New Roman" panose="02020603050405020304" pitchFamily="18" charset="0"/>
              </a:rPr>
              <a:t> reviews.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Due to the dataset being larger than 100MB we were unable to push it onto the repository or open using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We cleaned the data by removing empty cells and null values and we ended up with just over 100,000 rows and it reduced the datafile to a manageable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We then established the connection with PostgreSQL using a </a:t>
            </a:r>
            <a:r>
              <a:rPr lang="en-GB" b="0" i="0" dirty="0" err="1">
                <a:solidFill>
                  <a:srgbClr val="24292F"/>
                </a:solidFill>
                <a:effectLst/>
                <a:latin typeface="-apple-system"/>
              </a:rPr>
              <a:t>SQLAlchemy</a:t>
            </a:r>
            <a:r>
              <a:rPr lang="en-GB" b="0" i="0" dirty="0">
                <a:solidFill>
                  <a:srgbClr val="24292F"/>
                </a:solidFill>
                <a:effectLst/>
                <a:latin typeface="-apple-system"/>
              </a:rPr>
              <a:t> engine and uploaded the cleaned dataset into the table.</a:t>
            </a:r>
            <a:endParaRPr lang="en-GB" dirty="0"/>
          </a:p>
        </p:txBody>
      </p:sp>
      <p:sp>
        <p:nvSpPr>
          <p:cNvPr id="4" name="Slide Number Placeholder 3"/>
          <p:cNvSpPr>
            <a:spLocks noGrp="1"/>
          </p:cNvSpPr>
          <p:nvPr>
            <p:ph type="sldNum" sz="quarter" idx="10"/>
          </p:nvPr>
        </p:nvSpPr>
        <p:spPr/>
        <p:txBody>
          <a:bodyPr rtlCol="0"/>
          <a:lstStyle/>
          <a:p>
            <a:pPr rtl="0"/>
            <a:fld id="{69C971FF-EF28-4195-A575-329446EFAA55}" type="slidenum">
              <a:rPr lang="en-GB" smtClean="0"/>
              <a:t>4</a:t>
            </a:fld>
            <a:endParaRPr lang="en-GB" dirty="0"/>
          </a:p>
        </p:txBody>
      </p:sp>
    </p:spTree>
    <p:extLst>
      <p:ext uri="{BB962C8B-B14F-4D97-AF65-F5344CB8AC3E}">
        <p14:creationId xmlns:p14="http://schemas.microsoft.com/office/powerpoint/2010/main" val="55279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A - We created and trained the following models:</a:t>
            </a:r>
          </a:p>
          <a:p>
            <a:pPr algn="l">
              <a:buFont typeface="Arial" panose="020B0604020202020204" pitchFamily="34" charset="0"/>
              <a:buChar char="•"/>
            </a:pPr>
            <a:r>
              <a:rPr lang="en-GB" b="0" i="0" dirty="0">
                <a:solidFill>
                  <a:srgbClr val="24292F"/>
                </a:solidFill>
                <a:effectLst/>
                <a:latin typeface="-apple-system"/>
              </a:rPr>
              <a:t>Decision Tree, Bagging, Extremely Random Trees, Random Forest, K-nearest </a:t>
            </a:r>
            <a:r>
              <a:rPr lang="en-GB" b="0" i="0" dirty="0" err="1">
                <a:solidFill>
                  <a:srgbClr val="24292F"/>
                </a:solidFill>
                <a:effectLst/>
                <a:latin typeface="-apple-system"/>
              </a:rPr>
              <a:t>neighbors</a:t>
            </a:r>
            <a:endParaRPr lang="en-GB" b="0" i="0" dirty="0">
              <a:solidFill>
                <a:srgbClr val="24292F"/>
              </a:solidFill>
              <a:effectLst/>
              <a:latin typeface="-apple-system"/>
            </a:endParaRPr>
          </a:p>
          <a:p>
            <a:pPr algn="l"/>
            <a:r>
              <a:rPr lang="en-GB" b="0" i="0" dirty="0">
                <a:solidFill>
                  <a:srgbClr val="24292F"/>
                </a:solidFill>
                <a:effectLst/>
                <a:latin typeface="-apple-system"/>
              </a:rPr>
              <a:t>We connected to the PostgreSQL using </a:t>
            </a:r>
            <a:r>
              <a:rPr lang="en-GB" b="0" i="0" dirty="0" err="1">
                <a:solidFill>
                  <a:srgbClr val="24292F"/>
                </a:solidFill>
                <a:effectLst/>
                <a:latin typeface="-apple-system"/>
              </a:rPr>
              <a:t>SQLAlchemy</a:t>
            </a:r>
            <a:r>
              <a:rPr lang="en-GB" b="0" i="0" dirty="0">
                <a:solidFill>
                  <a:srgbClr val="24292F"/>
                </a:solidFill>
                <a:effectLst/>
                <a:latin typeface="-apple-system"/>
              </a:rPr>
              <a:t> engine instance and loaded the data onto a </a:t>
            </a:r>
            <a:r>
              <a:rPr lang="en-GB" b="0" i="0" dirty="0" err="1">
                <a:solidFill>
                  <a:srgbClr val="24292F"/>
                </a:solidFill>
                <a:effectLst/>
                <a:latin typeface="-apple-system"/>
              </a:rPr>
              <a:t>dataframe</a:t>
            </a:r>
            <a:r>
              <a:rPr lang="en-GB" b="0" i="0" dirty="0">
                <a:solidFill>
                  <a:srgbClr val="24292F"/>
                </a:solidFill>
                <a:effectLst/>
                <a:latin typeface="-apple-system"/>
              </a:rPr>
              <a:t> to create the models. We considered only the numeric columns for the models.</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5</a:t>
            </a:fld>
            <a:endParaRPr lang="en-GB" noProof="0" dirty="0"/>
          </a:p>
        </p:txBody>
      </p:sp>
    </p:spTree>
    <p:extLst>
      <p:ext uri="{BB962C8B-B14F-4D97-AF65-F5344CB8AC3E}">
        <p14:creationId xmlns:p14="http://schemas.microsoft.com/office/powerpoint/2010/main" val="129910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The first model was the Decision Tree algorithm which is used on regression and classification problems. Here, the field </a:t>
            </a:r>
            <a:r>
              <a:rPr lang="en-GB" b="1" i="0" dirty="0">
                <a:solidFill>
                  <a:srgbClr val="24292F"/>
                </a:solidFill>
                <a:effectLst/>
                <a:latin typeface="-apple-system"/>
              </a:rPr>
              <a:t>Overall Rating</a:t>
            </a:r>
            <a:r>
              <a:rPr lang="en-GB" b="0" i="0" dirty="0">
                <a:solidFill>
                  <a:srgbClr val="24292F"/>
                </a:solidFill>
                <a:effectLst/>
                <a:latin typeface="-apple-system"/>
              </a:rPr>
              <a:t> has 5 values (1 to 5) and so this is a classification problem. The training and testing scores were 0.71 and 0.63 respectively.</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6</a:t>
            </a:fld>
            <a:endParaRPr lang="en-GB" noProof="0" dirty="0"/>
          </a:p>
        </p:txBody>
      </p:sp>
    </p:spTree>
    <p:extLst>
      <p:ext uri="{BB962C8B-B14F-4D97-AF65-F5344CB8AC3E}">
        <p14:creationId xmlns:p14="http://schemas.microsoft.com/office/powerpoint/2010/main" val="302293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B - As the accuracy score from the decision tree model doesn't hit the target of 75% accuracy, we decided to create a random ensemble known as bootstrap aggregating, or bagging. By doing this instead of having one decision tree, we make 50 random trees and average their output.</a:t>
            </a:r>
          </a:p>
          <a:p>
            <a:pPr algn="l"/>
            <a:r>
              <a:rPr lang="en-GB" b="0" i="0" dirty="0">
                <a:solidFill>
                  <a:srgbClr val="24292F"/>
                </a:solidFill>
                <a:effectLst/>
                <a:latin typeface="-apple-system"/>
              </a:rPr>
              <a:t>Doing this took the score further down to 0.64.</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7</a:t>
            </a:fld>
            <a:endParaRPr lang="en-GB" noProof="0" dirty="0"/>
          </a:p>
        </p:txBody>
      </p:sp>
    </p:spTree>
    <p:extLst>
      <p:ext uri="{BB962C8B-B14F-4D97-AF65-F5344CB8AC3E}">
        <p14:creationId xmlns:p14="http://schemas.microsoft.com/office/powerpoint/2010/main" val="141137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H - Extremely Randomized Trees (ET) construct multiple trees like RF (Random Forest) algorithms during training time over the entire dataset. During training, the ET will construct trees over every observation in the dataset but with different subsets of features.</a:t>
            </a:r>
          </a:p>
          <a:p>
            <a:pPr algn="l"/>
            <a:r>
              <a:rPr lang="en-GB" b="0" i="0" dirty="0">
                <a:solidFill>
                  <a:srgbClr val="24292F"/>
                </a:solidFill>
                <a:effectLst/>
                <a:latin typeface="-apple-system"/>
              </a:rPr>
              <a:t>Applying Extremely Random Trees, the training and testing scores were 0.71 and 0.63 respectively.</a:t>
            </a:r>
          </a:p>
          <a:p>
            <a:pPr algn="l"/>
            <a:endParaRPr lang="en-GB" b="0" i="0" dirty="0">
              <a:solidFill>
                <a:srgbClr val="24292F"/>
              </a:solidFill>
              <a:effectLst/>
              <a:latin typeface="-apple-system"/>
            </a:endParaRPr>
          </a:p>
          <a:p>
            <a:pPr algn="l"/>
            <a:r>
              <a:rPr lang="en-GB" b="0" i="0" dirty="0">
                <a:solidFill>
                  <a:srgbClr val="24292F"/>
                </a:solidFill>
                <a:effectLst/>
                <a:latin typeface="-apple-system"/>
              </a:rPr>
              <a:t>Another model was random forest which can perform both regression and classification tasks. It can handle large datasets efficiently and works well with non-linear data. The random forest algorithm provides a higher level of accuracy in predicting outcomes and has better accuracy than other classification algorithms.</a:t>
            </a:r>
          </a:p>
          <a:p>
            <a:pPr algn="l"/>
            <a:r>
              <a:rPr lang="en-GB" b="0" i="0" dirty="0">
                <a:solidFill>
                  <a:srgbClr val="24292F"/>
                </a:solidFill>
                <a:effectLst/>
                <a:latin typeface="-apple-system"/>
              </a:rPr>
              <a:t>Applying Random Forest, the training and testing scores are 0.71and 0.64 respectively.</a:t>
            </a:r>
          </a:p>
          <a:p>
            <a:pPr algn="l"/>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8</a:t>
            </a:fld>
            <a:endParaRPr lang="en-GB" noProof="0" dirty="0"/>
          </a:p>
        </p:txBody>
      </p:sp>
    </p:spTree>
    <p:extLst>
      <p:ext uri="{BB962C8B-B14F-4D97-AF65-F5344CB8AC3E}">
        <p14:creationId xmlns:p14="http://schemas.microsoft.com/office/powerpoint/2010/main" val="181255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N - The k-nearest </a:t>
            </a:r>
            <a:r>
              <a:rPr lang="en-GB" b="0" i="0" dirty="0" err="1">
                <a:solidFill>
                  <a:srgbClr val="24292F"/>
                </a:solidFill>
                <a:effectLst/>
                <a:latin typeface="-apple-system"/>
              </a:rPr>
              <a:t>neighbors</a:t>
            </a:r>
            <a:r>
              <a:rPr lang="en-GB" b="0" i="0" dirty="0">
                <a:solidFill>
                  <a:srgbClr val="24292F"/>
                </a:solidFill>
                <a:effectLst/>
                <a:latin typeface="-apple-system"/>
              </a:rPr>
              <a:t> algorithm, is a non-parametric, supervised learning classifier, which uses proximity to make classifications or predictions about the grouping of an individual data point.</a:t>
            </a:r>
          </a:p>
          <a:p>
            <a:pPr algn="l"/>
            <a:r>
              <a:rPr lang="en-GB" b="0" i="0" dirty="0">
                <a:solidFill>
                  <a:srgbClr val="24292F"/>
                </a:solidFill>
                <a:effectLst/>
                <a:latin typeface="-apple-system"/>
              </a:rPr>
              <a:t>In k-NN, the number "k" refers to the number of nearest </a:t>
            </a:r>
            <a:r>
              <a:rPr lang="en-GB" b="0" i="0" dirty="0" err="1">
                <a:solidFill>
                  <a:srgbClr val="24292F"/>
                </a:solidFill>
                <a:effectLst/>
                <a:latin typeface="-apple-system"/>
              </a:rPr>
              <a:t>neighbors</a:t>
            </a:r>
            <a:r>
              <a:rPr lang="en-GB" b="0" i="0" dirty="0">
                <a:solidFill>
                  <a:srgbClr val="24292F"/>
                </a:solidFill>
                <a:effectLst/>
                <a:latin typeface="-apple-system"/>
              </a:rPr>
              <a:t> to consider when classifying a new instance. The k nearest </a:t>
            </a:r>
            <a:r>
              <a:rPr lang="en-GB" b="0" i="0" dirty="0" err="1">
                <a:solidFill>
                  <a:srgbClr val="24292F"/>
                </a:solidFill>
                <a:effectLst/>
                <a:latin typeface="-apple-system"/>
              </a:rPr>
              <a:t>neighbors</a:t>
            </a:r>
            <a:r>
              <a:rPr lang="en-GB" b="0" i="0" dirty="0">
                <a:solidFill>
                  <a:srgbClr val="24292F"/>
                </a:solidFill>
                <a:effectLst/>
                <a:latin typeface="-apple-system"/>
              </a:rPr>
              <a:t> are the k instances in the training dataset that are closest to the new instance based on a similarity measure, such as Euclidean distance.</a:t>
            </a:r>
          </a:p>
          <a:p>
            <a:pPr algn="l"/>
            <a:r>
              <a:rPr lang="en-GB" b="0" i="0" dirty="0">
                <a:solidFill>
                  <a:srgbClr val="24292F"/>
                </a:solidFill>
                <a:effectLst/>
                <a:latin typeface="-apple-system"/>
              </a:rPr>
              <a:t>Applying the K-nearest </a:t>
            </a:r>
            <a:r>
              <a:rPr lang="en-GB" b="0" i="0" dirty="0" err="1">
                <a:solidFill>
                  <a:srgbClr val="24292F"/>
                </a:solidFill>
                <a:effectLst/>
                <a:latin typeface="-apple-system"/>
              </a:rPr>
              <a:t>neighbors</a:t>
            </a:r>
            <a:r>
              <a:rPr lang="en-GB" b="0" i="0" dirty="0">
                <a:solidFill>
                  <a:srgbClr val="24292F"/>
                </a:solidFill>
                <a:effectLst/>
                <a:latin typeface="-apple-system"/>
              </a:rPr>
              <a:t>, we got an accuracy score of 0.626</a:t>
            </a:r>
          </a:p>
          <a:p>
            <a:pPr algn="l"/>
            <a:r>
              <a:rPr lang="en-GB" b="0" i="0" dirty="0">
                <a:solidFill>
                  <a:srgbClr val="24292F"/>
                </a:solidFill>
                <a:effectLst/>
                <a:latin typeface="-apple-system"/>
              </a:rPr>
              <a:t>As none of the models hit the target of 75%, we went for second iteration. For this, in addition to the input features we had already, we included the columns recommend, </a:t>
            </a:r>
            <a:r>
              <a:rPr lang="en-GB" b="0" i="0" dirty="0" err="1">
                <a:solidFill>
                  <a:srgbClr val="24292F"/>
                </a:solidFill>
                <a:effectLst/>
                <a:latin typeface="-apple-system"/>
              </a:rPr>
              <a:t>ceo_approval</a:t>
            </a:r>
            <a:r>
              <a:rPr lang="en-GB" b="0" i="0" dirty="0">
                <a:solidFill>
                  <a:srgbClr val="24292F"/>
                </a:solidFill>
                <a:effectLst/>
                <a:latin typeface="-apple-system"/>
              </a:rPr>
              <a:t>, outlook and firm. Though there was a huge improvement with the training scores, the test scores improved only slightly.</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9</a:t>
            </a:fld>
            <a:endParaRPr lang="en-GB" noProof="0" dirty="0"/>
          </a:p>
        </p:txBody>
      </p:sp>
    </p:spTree>
    <p:extLst>
      <p:ext uri="{BB962C8B-B14F-4D97-AF65-F5344CB8AC3E}">
        <p14:creationId xmlns:p14="http://schemas.microsoft.com/office/powerpoint/2010/main" val="20206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en-GB" noProof="0" dirty="0">
              <a:solidFill>
                <a:schemeClr val="lt1"/>
              </a:solidFill>
            </a:endParaRPr>
          </a:p>
        </p:txBody>
      </p:sp>
      <p:sp>
        <p:nvSpPr>
          <p:cNvPr id="2" name="Title 1"/>
          <p:cNvSpPr>
            <a:spLocks noGrp="1"/>
          </p:cNvSpPr>
          <p:nvPr>
            <p:ph type="ctrTitle"/>
          </p:nvPr>
        </p:nvSpPr>
        <p:spPr>
          <a:xfrm>
            <a:off x="1217613" y="1828799"/>
            <a:ext cx="9753600" cy="3048001"/>
          </a:xfrm>
        </p:spPr>
        <p:txBody>
          <a:bodyPr rtlCol="0">
            <a:normAutofit/>
          </a:bodyPr>
          <a:lstStyle>
            <a:lvl1pPr>
              <a:defRPr sz="4400"/>
            </a:lvl1pPr>
          </a:lstStyle>
          <a:p>
            <a:pPr rtl="0"/>
            <a:r>
              <a:rPr lang="en-GB" noProof="0"/>
              <a:t>Click to edit Master title style</a:t>
            </a:r>
            <a:endParaRPr lang="en-GB" noProof="0" dirty="0"/>
          </a:p>
        </p:txBody>
      </p:sp>
      <p:sp>
        <p:nvSpPr>
          <p:cNvPr id="3" name="Subtitle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74F30C9-8892-4D98-9284-FD26F32736D4}"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pPr/>
              <a:t>‹#›</a:t>
            </a:fld>
            <a:endParaRPr lang="en-GB" noProof="0" dirty="0"/>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C4A83C06-2F4C-4E73-B76C-11F566D45587}"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3E504714-F70B-4829-AA56-FC0D4172369C}"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BB73199A-AA22-4783-9B78-E6BAF742E90E}"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1D742A2E-C4EA-4982-BD99-9407BF3973B9}"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1AE9FAB5-6943-430D-A672-BA805B4ABCB0}"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rtlCol="0"/>
          <a:lstStyle>
            <a:lvl1pPr>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1792D7FB-606A-41F7-B294-9614D2C23B81}" type="datetime1">
              <a:rPr lang="en-GB" noProof="0" smtClean="0"/>
              <a:t>21/02/2023</a:t>
            </a:fld>
            <a:endParaRPr lang="en-GB" noProof="0" dirty="0"/>
          </a:p>
        </p:txBody>
      </p:sp>
      <p:sp>
        <p:nvSpPr>
          <p:cNvPr id="9" name="Slide Number Placeholder 8"/>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6913B321-6348-49CF-8032-2298D5D634EA}" type="datetime1">
              <a:rPr lang="en-GB" noProof="0" smtClean="0"/>
              <a:t>21/02/2023</a:t>
            </a:fld>
            <a:endParaRPr lang="en-GB" noProof="0" dirty="0"/>
          </a:p>
        </p:txBody>
      </p:sp>
      <p:sp>
        <p:nvSpPr>
          <p:cNvPr id="5" name="Slide Number Placeholder 4"/>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9ADDC4B0-8706-4BE3-8A08-E6E71AF82FA1}" type="datetime1">
              <a:rPr lang="en-GB" noProof="0" smtClean="0"/>
              <a:t>21/02/2023</a:t>
            </a:fld>
            <a:endParaRPr lang="en-GB" noProof="0" dirty="0"/>
          </a:p>
        </p:txBody>
      </p:sp>
      <p:sp>
        <p:nvSpPr>
          <p:cNvPr id="4" name="Slide Number Placeholder 3"/>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r>
              <a:rPr lang="en-GB" noProof="0" dirty="0"/>
              <a:t>a</a:t>
            </a:r>
          </a:p>
        </p:txBody>
      </p:sp>
      <p:sp>
        <p:nvSpPr>
          <p:cNvPr id="2" name="Titl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6A7D1566-0F23-48A5-BCEC-41A21B7A1F90}"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GB" noProof="0" dirty="0"/>
          </a:p>
        </p:txBody>
      </p:sp>
      <p:sp>
        <p:nvSpPr>
          <p:cNvPr id="2" name="Titl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sp>
        <p:nvSpPr>
          <p:cNvPr id="4" name="Text Placehold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1B6E7E3-007A-4704-BF50-E4B1E4D0E158}"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en-GB" sz="2400" noProof="0" dirty="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55A4F043-EB1D-4429-BDCF-F7E353EE3F48}" type="datetime1">
              <a:rPr lang="en-GB" noProof="0" smtClean="0"/>
              <a:t>21/02/2023</a:t>
            </a:fld>
            <a:endParaRPr lang="en-GB" noProof="0"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en-GB" noProof="0" smtClean="0"/>
              <a:pPr/>
              <a:t>‹#›</a:t>
            </a:fld>
            <a:endParaRPr lang="en-GB" noProof="0" dirty="0"/>
          </a:p>
        </p:txBody>
      </p:sp>
      <p:sp>
        <p:nvSpPr>
          <p:cNvPr id="9" name="TextBox 8">
            <a:extLst>
              <a:ext uri="{FF2B5EF4-FFF2-40B4-BE49-F238E27FC236}">
                <a16:creationId xmlns:a16="http://schemas.microsoft.com/office/drawing/2014/main" id="{54273499-B143-EA61-470B-52A33EACBBE2}"/>
              </a:ext>
            </a:extLst>
          </p:cNvPr>
          <p:cNvSpPr txBox="1"/>
          <p:nvPr userDrawn="1">
            <p:extLst>
              <p:ext uri="{1162E1C5-73C7-4A58-AE30-91384D911F3F}">
                <p184:classification xmlns:p184="http://schemas.microsoft.com/office/powerpoint/2018/4/main" val="hdr"/>
              </p:ext>
            </p:extLst>
          </p:nvPr>
        </p:nvSpPr>
        <p:spPr>
          <a:xfrm>
            <a:off x="0" y="0"/>
            <a:ext cx="1014413" cy="152400"/>
          </a:xfrm>
          <a:prstGeom prst="rect">
            <a:avLst/>
          </a:prstGeom>
        </p:spPr>
        <p:txBody>
          <a:bodyPr horzOverflow="overflow" lIns="0" tIns="0" rIns="0" bIns="0">
            <a:spAutoFit/>
          </a:bodyPr>
          <a:lstStyle/>
          <a:p>
            <a:pPr algn="l"/>
            <a:r>
              <a:rPr lang="en-GB" sz="1000">
                <a:solidFill>
                  <a:srgbClr val="747474"/>
                </a:solidFill>
                <a:latin typeface="Delivery"/>
              </a:rPr>
              <a:t>FOR INTERNAL USE</a:t>
            </a:r>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user-images.githubusercontent.com/111614210/220223070-b7a5c4d7-4a61-4c32-9d9e-28f8958d4f8a.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avidgauthier/glassdoor-job-reviews?resource=downloa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3000">
              <a:srgbClr val="00B050"/>
            </a:gs>
            <a:gs pos="40000">
              <a:schemeClr val="bg2"/>
            </a:gs>
            <a:gs pos="10000">
              <a:schemeClr val="bg1">
                <a:lumMod val="95000"/>
              </a:schemeClr>
            </a:gs>
            <a:gs pos="100000">
              <a:schemeClr val="bg2">
                <a:lumMod val="90000"/>
              </a:schemeClr>
            </a:gs>
          </a:gsLst>
          <a:path path="circle">
            <a:fillToRect l="100000" b="100000"/>
          </a:path>
        </a:gradFill>
        <a:effectLst/>
      </p:bgPr>
    </p:bg>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0" y="4581128"/>
            <a:ext cx="7848600" cy="1591072"/>
          </a:xfrm>
        </p:spPr>
        <p:txBody>
          <a:bodyPr rtlCol="0">
            <a:noAutofit/>
          </a:bodyPr>
          <a:lstStyle/>
          <a:p>
            <a:pPr rtl="0"/>
            <a:r>
              <a:rPr lang="en-GB" sz="1400" dirty="0" err="1"/>
              <a:t>Astha</a:t>
            </a:r>
            <a:r>
              <a:rPr lang="en-GB" sz="1400" dirty="0"/>
              <a:t> Nayak</a:t>
            </a:r>
          </a:p>
          <a:p>
            <a:pPr rtl="0"/>
            <a:r>
              <a:rPr lang="en-GB" sz="1400" dirty="0" err="1"/>
              <a:t>Badrija</a:t>
            </a:r>
            <a:r>
              <a:rPr lang="en-GB" sz="1400" dirty="0"/>
              <a:t> Khalifa</a:t>
            </a:r>
          </a:p>
          <a:p>
            <a:pPr rtl="0"/>
            <a:r>
              <a:rPr lang="en-GB" sz="1400" dirty="0" err="1"/>
              <a:t>Hibaa</a:t>
            </a:r>
            <a:r>
              <a:rPr lang="en-GB" sz="1400" dirty="0"/>
              <a:t> </a:t>
            </a:r>
            <a:r>
              <a:rPr lang="en-GB" sz="1400" dirty="0" err="1"/>
              <a:t>Aldubai</a:t>
            </a:r>
            <a:endParaRPr lang="en-GB" sz="1400" dirty="0"/>
          </a:p>
          <a:p>
            <a:pPr rtl="0"/>
            <a:r>
              <a:rPr lang="en-GB" sz="1400" dirty="0"/>
              <a:t>Nandhini </a:t>
            </a:r>
            <a:r>
              <a:rPr lang="en-GB" sz="1400" dirty="0" err="1"/>
              <a:t>Nallathambi</a:t>
            </a:r>
            <a:endParaRPr lang="en-GB" sz="1400" dirty="0"/>
          </a:p>
          <a:p>
            <a:pPr rtl="0"/>
            <a:r>
              <a:rPr lang="en-GB" sz="1400" dirty="0"/>
              <a:t>Kazimierz Lubas</a:t>
            </a:r>
          </a:p>
        </p:txBody>
      </p:sp>
      <p:pic>
        <p:nvPicPr>
          <p:cNvPr id="1030" name="Picture 6" descr="Glassdoor - Wikipedia">
            <a:extLst>
              <a:ext uri="{FF2B5EF4-FFF2-40B4-BE49-F238E27FC236}">
                <a16:creationId xmlns:a16="http://schemas.microsoft.com/office/drawing/2014/main" id="{D1228F41-68C7-76D0-4D55-B5CF4A71B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60" y="209848"/>
            <a:ext cx="6480720" cy="513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able&#10;&#10;Description automatically generated">
            <a:extLst>
              <a:ext uri="{FF2B5EF4-FFF2-40B4-BE49-F238E27FC236}">
                <a16:creationId xmlns:a16="http://schemas.microsoft.com/office/drawing/2014/main" id="{8F157561-1763-219E-FF2E-35287D872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903" y="1826938"/>
            <a:ext cx="11853017" cy="320412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68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74EB-4710-A037-DA01-64BD6D927EA0}"/>
              </a:ext>
            </a:extLst>
          </p:cNvPr>
          <p:cNvSpPr>
            <a:spLocks noGrp="1"/>
          </p:cNvSpPr>
          <p:nvPr>
            <p:ph type="title"/>
          </p:nvPr>
        </p:nvSpPr>
        <p:spPr>
          <a:xfrm>
            <a:off x="3574131" y="260648"/>
            <a:ext cx="5112569" cy="1325562"/>
          </a:xfrm>
        </p:spPr>
        <p:txBody>
          <a:bodyPr anchor="b">
            <a:normAutofit/>
          </a:bodyPr>
          <a:lstStyle/>
          <a:p>
            <a:r>
              <a:rPr lang="en-GB" b="1" dirty="0"/>
              <a:t>NEURAL NETWORKS</a:t>
            </a:r>
          </a:p>
        </p:txBody>
      </p:sp>
      <p:pic>
        <p:nvPicPr>
          <p:cNvPr id="4098" name="Picture 2">
            <a:extLst>
              <a:ext uri="{FF2B5EF4-FFF2-40B4-BE49-F238E27FC236}">
                <a16:creationId xmlns:a16="http://schemas.microsoft.com/office/drawing/2014/main" id="{027C6505-DE7D-4E89-3955-73971B2896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4372" y="1772816"/>
            <a:ext cx="5810567" cy="43434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BAA746-2763-1CB8-5BEA-28260EE1D2CB}"/>
              </a:ext>
            </a:extLst>
          </p:cNvPr>
          <p:cNvSpPr txBox="1"/>
          <p:nvPr/>
        </p:nvSpPr>
        <p:spPr>
          <a:xfrm flipH="1">
            <a:off x="608543" y="3233552"/>
            <a:ext cx="4706809" cy="1421928"/>
          </a:xfrm>
          <a:prstGeom prst="rect">
            <a:avLst/>
          </a:prstGeom>
          <a:noFill/>
          <a:ln>
            <a:solidFill>
              <a:schemeClr val="bg2"/>
            </a:solidFill>
          </a:ln>
        </p:spPr>
        <p:txBody>
          <a:bodyPr wrap="square" rtlCol="0">
            <a:spAutoFit/>
          </a:bodyPr>
          <a:lstStyle/>
          <a:p>
            <a:pPr>
              <a:lnSpc>
                <a:spcPct val="90000"/>
              </a:lnSpc>
            </a:pPr>
            <a:r>
              <a:rPr lang="en-GB" sz="2400" b="0" i="0" dirty="0">
                <a:solidFill>
                  <a:srgbClr val="24292F"/>
                </a:solidFill>
                <a:effectLst/>
                <a:latin typeface="-apple-system"/>
              </a:rPr>
              <a:t>We used the Seaborn Heatmap to determine the correlation between all the numeric columns in the dataset.</a:t>
            </a:r>
            <a:endParaRPr lang="en-GB" sz="2400" dirty="0"/>
          </a:p>
        </p:txBody>
      </p:sp>
      <p:sp>
        <p:nvSpPr>
          <p:cNvPr id="5" name="Title 1">
            <a:extLst>
              <a:ext uri="{FF2B5EF4-FFF2-40B4-BE49-F238E27FC236}">
                <a16:creationId xmlns:a16="http://schemas.microsoft.com/office/drawing/2014/main" id="{969F863E-A2AD-94AB-0514-4F87E013FC25}"/>
              </a:ext>
            </a:extLst>
          </p:cNvPr>
          <p:cNvSpPr txBox="1">
            <a:spLocks/>
          </p:cNvSpPr>
          <p:nvPr/>
        </p:nvSpPr>
        <p:spPr>
          <a:xfrm>
            <a:off x="1092995" y="1412776"/>
            <a:ext cx="3737903" cy="14219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3200" dirty="0"/>
              <a:t>PRE-PROCESSING</a:t>
            </a:r>
          </a:p>
        </p:txBody>
      </p:sp>
    </p:spTree>
    <p:extLst>
      <p:ext uri="{BB962C8B-B14F-4D97-AF65-F5344CB8AC3E}">
        <p14:creationId xmlns:p14="http://schemas.microsoft.com/office/powerpoint/2010/main" val="409894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C34-C717-E25B-DC24-4699DFF7E33F}"/>
              </a:ext>
            </a:extLst>
          </p:cNvPr>
          <p:cNvSpPr>
            <a:spLocks noGrp="1"/>
          </p:cNvSpPr>
          <p:nvPr>
            <p:ph type="title"/>
          </p:nvPr>
        </p:nvSpPr>
        <p:spPr>
          <a:xfrm>
            <a:off x="1027719" y="892937"/>
            <a:ext cx="10133384" cy="941185"/>
          </a:xfrm>
        </p:spPr>
        <p:txBody>
          <a:bodyPr>
            <a:normAutofit fontScale="90000"/>
          </a:bodyPr>
          <a:lstStyle/>
          <a:p>
            <a:pPr algn="ctr"/>
            <a:r>
              <a:rPr lang="en-GB" b="1" dirty="0"/>
              <a:t>Compiling, training and evaluating the model</a:t>
            </a:r>
          </a:p>
        </p:txBody>
      </p:sp>
      <p:sp>
        <p:nvSpPr>
          <p:cNvPr id="4" name="Title 1">
            <a:extLst>
              <a:ext uri="{FF2B5EF4-FFF2-40B4-BE49-F238E27FC236}">
                <a16:creationId xmlns:a16="http://schemas.microsoft.com/office/drawing/2014/main" id="{D79C3B5C-E1FE-F924-33C7-745C4087CEE6}"/>
              </a:ext>
            </a:extLst>
          </p:cNvPr>
          <p:cNvSpPr txBox="1">
            <a:spLocks/>
          </p:cNvSpPr>
          <p:nvPr/>
        </p:nvSpPr>
        <p:spPr>
          <a:xfrm>
            <a:off x="3358108" y="2064341"/>
            <a:ext cx="5184576" cy="94118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pPr algn="ctr"/>
            <a:r>
              <a:rPr lang="en-GB" sz="3200" dirty="0" err="1"/>
              <a:t>Keras</a:t>
            </a:r>
            <a:r>
              <a:rPr lang="en-GB" sz="3200" dirty="0"/>
              <a:t> sequential model</a:t>
            </a:r>
          </a:p>
        </p:txBody>
      </p:sp>
      <p:pic>
        <p:nvPicPr>
          <p:cNvPr id="6146" name="Picture 2" descr="image">
            <a:hlinkClick r:id="rId3"/>
            <a:extLst>
              <a:ext uri="{FF2B5EF4-FFF2-40B4-BE49-F238E27FC236}">
                <a16:creationId xmlns:a16="http://schemas.microsoft.com/office/drawing/2014/main" id="{57595DD9-346E-8655-1669-6E02C677F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689" y="3577719"/>
            <a:ext cx="4734995" cy="165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3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EAF3-376C-A74D-EB02-797FDBEC7BF0}"/>
              </a:ext>
            </a:extLst>
          </p:cNvPr>
          <p:cNvSpPr>
            <a:spLocks noGrp="1"/>
          </p:cNvSpPr>
          <p:nvPr>
            <p:ph type="title"/>
          </p:nvPr>
        </p:nvSpPr>
        <p:spPr>
          <a:xfrm>
            <a:off x="3836033" y="404664"/>
            <a:ext cx="4516758" cy="875622"/>
          </a:xfrm>
        </p:spPr>
        <p:txBody>
          <a:bodyPr/>
          <a:lstStyle/>
          <a:p>
            <a:r>
              <a:rPr lang="en-GB" b="1" dirty="0"/>
              <a:t>Optimisation 1</a:t>
            </a:r>
          </a:p>
        </p:txBody>
      </p:sp>
      <p:pic>
        <p:nvPicPr>
          <p:cNvPr id="7170" name="Picture 2">
            <a:extLst>
              <a:ext uri="{FF2B5EF4-FFF2-40B4-BE49-F238E27FC236}">
                <a16:creationId xmlns:a16="http://schemas.microsoft.com/office/drawing/2014/main" id="{44E95F71-BEC7-DA8C-28C8-D78BF2636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87" y="1285602"/>
            <a:ext cx="6297836" cy="53106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DE10E90-1047-CEE9-021E-C0B7A0454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532" y="2543696"/>
            <a:ext cx="4398283" cy="1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D10D-9B81-C3C0-468C-73E007D16364}"/>
              </a:ext>
            </a:extLst>
          </p:cNvPr>
          <p:cNvSpPr>
            <a:spLocks noGrp="1"/>
          </p:cNvSpPr>
          <p:nvPr>
            <p:ph type="title"/>
          </p:nvPr>
        </p:nvSpPr>
        <p:spPr>
          <a:xfrm>
            <a:off x="2962063" y="330746"/>
            <a:ext cx="6100934" cy="914400"/>
          </a:xfrm>
        </p:spPr>
        <p:txBody>
          <a:bodyPr/>
          <a:lstStyle/>
          <a:p>
            <a:r>
              <a:rPr lang="en-GB" b="1" dirty="0"/>
              <a:t>Further optimisations</a:t>
            </a:r>
          </a:p>
        </p:txBody>
      </p:sp>
      <p:pic>
        <p:nvPicPr>
          <p:cNvPr id="4" name="Picture 3">
            <a:extLst>
              <a:ext uri="{FF2B5EF4-FFF2-40B4-BE49-F238E27FC236}">
                <a16:creationId xmlns:a16="http://schemas.microsoft.com/office/drawing/2014/main" id="{5AB314FF-896B-739B-0416-C8D3848543B5}"/>
              </a:ext>
            </a:extLst>
          </p:cNvPr>
          <p:cNvPicPr>
            <a:picLocks noChangeAspect="1"/>
          </p:cNvPicPr>
          <p:nvPr/>
        </p:nvPicPr>
        <p:blipFill>
          <a:blip r:embed="rId3"/>
          <a:stretch>
            <a:fillRect/>
          </a:stretch>
        </p:blipFill>
        <p:spPr>
          <a:xfrm>
            <a:off x="2570258" y="4437112"/>
            <a:ext cx="7048307" cy="2054622"/>
          </a:xfrm>
          <a:prstGeom prst="rect">
            <a:avLst/>
          </a:prstGeom>
        </p:spPr>
      </p:pic>
      <p:pic>
        <p:nvPicPr>
          <p:cNvPr id="6" name="Picture 5">
            <a:extLst>
              <a:ext uri="{FF2B5EF4-FFF2-40B4-BE49-F238E27FC236}">
                <a16:creationId xmlns:a16="http://schemas.microsoft.com/office/drawing/2014/main" id="{58CE0656-085F-CADF-C988-4D8E04172DE1}"/>
              </a:ext>
            </a:extLst>
          </p:cNvPr>
          <p:cNvPicPr>
            <a:picLocks noChangeAspect="1"/>
          </p:cNvPicPr>
          <p:nvPr/>
        </p:nvPicPr>
        <p:blipFill rotWithShape="1">
          <a:blip r:embed="rId4"/>
          <a:srcRect l="15736" t="23743" r="27712" b="26894"/>
          <a:stretch/>
        </p:blipFill>
        <p:spPr>
          <a:xfrm>
            <a:off x="3214090" y="1467134"/>
            <a:ext cx="5596879" cy="2747989"/>
          </a:xfrm>
          <a:prstGeom prst="rect">
            <a:avLst/>
          </a:prstGeom>
        </p:spPr>
      </p:pic>
    </p:spTree>
    <p:extLst>
      <p:ext uri="{BB962C8B-B14F-4D97-AF65-F5344CB8AC3E}">
        <p14:creationId xmlns:p14="http://schemas.microsoft.com/office/powerpoint/2010/main" val="591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8758-EE52-5466-B4F4-959D631821DD}"/>
              </a:ext>
            </a:extLst>
          </p:cNvPr>
          <p:cNvSpPr>
            <a:spLocks noGrp="1"/>
          </p:cNvSpPr>
          <p:nvPr>
            <p:ph type="title"/>
          </p:nvPr>
        </p:nvSpPr>
        <p:spPr>
          <a:xfrm>
            <a:off x="1629916" y="548680"/>
            <a:ext cx="9753600" cy="914400"/>
          </a:xfrm>
        </p:spPr>
        <p:txBody>
          <a:bodyPr/>
          <a:lstStyle/>
          <a:p>
            <a:r>
              <a:rPr lang="en-GB" b="1" dirty="0"/>
              <a:t>Unsupervised machine learning</a:t>
            </a:r>
          </a:p>
        </p:txBody>
      </p:sp>
      <p:sp>
        <p:nvSpPr>
          <p:cNvPr id="4" name="TextBox 3">
            <a:extLst>
              <a:ext uri="{FF2B5EF4-FFF2-40B4-BE49-F238E27FC236}">
                <a16:creationId xmlns:a16="http://schemas.microsoft.com/office/drawing/2014/main" id="{47E3E00F-F836-DAEC-2580-438A2B372484}"/>
              </a:ext>
            </a:extLst>
          </p:cNvPr>
          <p:cNvSpPr txBox="1"/>
          <p:nvPr/>
        </p:nvSpPr>
        <p:spPr>
          <a:xfrm>
            <a:off x="1845940" y="1772816"/>
            <a:ext cx="8856984" cy="5632311"/>
          </a:xfrm>
          <a:prstGeom prst="rect">
            <a:avLst/>
          </a:prstGeom>
          <a:noFill/>
          <a:ln>
            <a:solidFill>
              <a:schemeClr val="bg2"/>
            </a:solidFill>
          </a:ln>
        </p:spPr>
        <p:txBody>
          <a:bodyPr wrap="square" rtlCol="0">
            <a:spAutoFit/>
          </a:bodyPr>
          <a:lstStyle/>
          <a:p>
            <a:pPr marL="342900" indent="-342900" algn="ctr">
              <a:lnSpc>
                <a:spcPct val="90000"/>
              </a:lnSpc>
              <a:buFont typeface="Arial" panose="020B0604020202020204" pitchFamily="34" charset="0"/>
              <a:buChar char="•"/>
            </a:pPr>
            <a:r>
              <a:rPr lang="en-GB" sz="2400" b="0" i="0" dirty="0">
                <a:solidFill>
                  <a:srgbClr val="24292F"/>
                </a:solidFill>
                <a:effectLst/>
                <a:latin typeface="-apple-system"/>
              </a:rPr>
              <a:t>The target column (</a:t>
            </a:r>
            <a:r>
              <a:rPr lang="en-GB" sz="2400" b="0" i="0" dirty="0" err="1">
                <a:solidFill>
                  <a:srgbClr val="24292F"/>
                </a:solidFill>
                <a:effectLst/>
                <a:latin typeface="-apple-system"/>
              </a:rPr>
              <a:t>overall_rating</a:t>
            </a:r>
            <a:r>
              <a:rPr lang="en-GB" sz="2400" b="0" i="0" dirty="0">
                <a:solidFill>
                  <a:srgbClr val="24292F"/>
                </a:solidFill>
                <a:effectLst/>
                <a:latin typeface="-apple-system"/>
              </a:rPr>
              <a:t>) was removed, as it will make an unsupervised model biased.</a:t>
            </a:r>
          </a:p>
          <a:p>
            <a:pPr marL="342900" indent="-342900" algn="ctr">
              <a:lnSpc>
                <a:spcPct val="90000"/>
              </a:lnSpc>
              <a:buFont typeface="Arial" panose="020B0604020202020204" pitchFamily="34" charset="0"/>
              <a:buChar char="•"/>
            </a:pPr>
            <a:endParaRPr lang="en-GB" sz="2400" b="0" i="0" dirty="0">
              <a:solidFill>
                <a:srgbClr val="24292F"/>
              </a:solidFill>
              <a:effectLst/>
              <a:latin typeface="-apple-system"/>
            </a:endParaRPr>
          </a:p>
          <a:p>
            <a:pPr algn="ctr">
              <a:buFont typeface="Arial" panose="020B0604020202020204" pitchFamily="34" charset="0"/>
              <a:buChar char="•"/>
            </a:pPr>
            <a:r>
              <a:rPr lang="en-GB" sz="2400" b="0" i="0" dirty="0">
                <a:solidFill>
                  <a:srgbClr val="24292F"/>
                </a:solidFill>
                <a:effectLst/>
                <a:latin typeface="-apple-system"/>
              </a:rPr>
              <a:t>A number of columns like headline, pros, cons, </a:t>
            </a:r>
            <a:r>
              <a:rPr lang="en-GB" sz="2400" b="0" i="0" dirty="0" err="1">
                <a:solidFill>
                  <a:srgbClr val="24292F"/>
                </a:solidFill>
                <a:effectLst/>
                <a:latin typeface="-apple-system"/>
              </a:rPr>
              <a:t>job_title</a:t>
            </a:r>
            <a:r>
              <a:rPr lang="en-GB" sz="2400" b="0" i="0" dirty="0">
                <a:solidFill>
                  <a:srgbClr val="24292F"/>
                </a:solidFill>
                <a:effectLst/>
                <a:latin typeface="-apple-system"/>
              </a:rPr>
              <a:t>, </a:t>
            </a:r>
            <a:r>
              <a:rPr lang="en-GB" sz="2400" b="0" i="0" dirty="0" err="1">
                <a:solidFill>
                  <a:srgbClr val="24292F"/>
                </a:solidFill>
                <a:effectLst/>
                <a:latin typeface="-apple-system"/>
              </a:rPr>
              <a:t>date_review</a:t>
            </a:r>
            <a:r>
              <a:rPr lang="en-GB" sz="2400" b="0" i="0" dirty="0">
                <a:solidFill>
                  <a:srgbClr val="24292F"/>
                </a:solidFill>
                <a:effectLst/>
                <a:latin typeface="-apple-system"/>
              </a:rPr>
              <a:t>, location and current were removed as we thought these might have little or no impact on the model.</a:t>
            </a:r>
          </a:p>
          <a:p>
            <a:pPr algn="ctr">
              <a:buFont typeface="Arial" panose="020B0604020202020204" pitchFamily="34" charset="0"/>
              <a:buChar char="•"/>
            </a:pPr>
            <a:endParaRPr lang="en-GB" sz="2400" b="0" i="0" dirty="0">
              <a:solidFill>
                <a:srgbClr val="24292F"/>
              </a:solidFill>
              <a:effectLst/>
              <a:latin typeface="-apple-system"/>
            </a:endParaRPr>
          </a:p>
          <a:p>
            <a:pPr algn="ctr">
              <a:buFont typeface="Arial" panose="020B0604020202020204" pitchFamily="34" charset="0"/>
              <a:buChar char="•"/>
            </a:pPr>
            <a:r>
              <a:rPr lang="en-GB" sz="2400" b="0" i="0" dirty="0">
                <a:solidFill>
                  <a:srgbClr val="24292F"/>
                </a:solidFill>
                <a:effectLst/>
                <a:latin typeface="-apple-system"/>
              </a:rPr>
              <a:t>The categorical data were converted to numeric, and the resulting dataset had 438 columns.</a:t>
            </a:r>
          </a:p>
          <a:p>
            <a:pPr algn="ctr">
              <a:buFont typeface="Arial" panose="020B0604020202020204" pitchFamily="34" charset="0"/>
              <a:buChar char="•"/>
            </a:pPr>
            <a:endParaRPr lang="en-GB" sz="3600" dirty="0">
              <a:solidFill>
                <a:srgbClr val="24292F"/>
              </a:solidFill>
              <a:latin typeface="-apple-system"/>
            </a:endParaRPr>
          </a:p>
          <a:p>
            <a:pPr algn="ctr">
              <a:buFont typeface="Arial" panose="020B0604020202020204" pitchFamily="34" charset="0"/>
              <a:buChar char="•"/>
            </a:pPr>
            <a:r>
              <a:rPr lang="en-GB" sz="2400" b="0" i="0" dirty="0">
                <a:solidFill>
                  <a:srgbClr val="24292F"/>
                </a:solidFill>
                <a:effectLst/>
                <a:latin typeface="-apple-system"/>
              </a:rPr>
              <a:t>Dimensionality reduction was performed with PCA which reduced the number of features to 385, preserving 90.1% of the explained variance.</a:t>
            </a:r>
            <a:endParaRPr lang="en-GB" sz="3600" b="0" i="0" dirty="0">
              <a:solidFill>
                <a:srgbClr val="24292F"/>
              </a:solidFill>
              <a:effectLst/>
              <a:latin typeface="-apple-system"/>
            </a:endParaRPr>
          </a:p>
          <a:p>
            <a:pPr marL="342900" indent="-342900" algn="ctr">
              <a:lnSpc>
                <a:spcPct val="90000"/>
              </a:lnSpc>
              <a:buFont typeface="Arial" panose="020B0604020202020204" pitchFamily="34" charset="0"/>
              <a:buChar char="•"/>
            </a:pPr>
            <a:endParaRPr lang="en-GB" sz="2400" b="0" i="0" dirty="0">
              <a:solidFill>
                <a:srgbClr val="24292F"/>
              </a:solidFill>
              <a:effectLst/>
              <a:latin typeface="-apple-system"/>
            </a:endParaRPr>
          </a:p>
          <a:p>
            <a:pPr>
              <a:lnSpc>
                <a:spcPct val="90000"/>
              </a:lnSpc>
            </a:pPr>
            <a:endParaRPr lang="en-GB" sz="2400" dirty="0"/>
          </a:p>
        </p:txBody>
      </p:sp>
    </p:spTree>
    <p:extLst>
      <p:ext uri="{BB962C8B-B14F-4D97-AF65-F5344CB8AC3E}">
        <p14:creationId xmlns:p14="http://schemas.microsoft.com/office/powerpoint/2010/main" val="311841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C23B0F5-D991-1F94-619A-58B74D101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20" y="2547640"/>
            <a:ext cx="5077289" cy="31391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545E9D6-6B71-2076-F2CB-5BBB664B0DC2}"/>
              </a:ext>
            </a:extLst>
          </p:cNvPr>
          <p:cNvPicPr>
            <a:picLocks noChangeAspect="1"/>
          </p:cNvPicPr>
          <p:nvPr/>
        </p:nvPicPr>
        <p:blipFill>
          <a:blip r:embed="rId4"/>
          <a:stretch>
            <a:fillRect/>
          </a:stretch>
        </p:blipFill>
        <p:spPr>
          <a:xfrm>
            <a:off x="6670476" y="2576165"/>
            <a:ext cx="4448175" cy="2733675"/>
          </a:xfrm>
          <a:prstGeom prst="rect">
            <a:avLst/>
          </a:prstGeom>
        </p:spPr>
      </p:pic>
      <p:sp>
        <p:nvSpPr>
          <p:cNvPr id="5" name="Title 1">
            <a:extLst>
              <a:ext uri="{FF2B5EF4-FFF2-40B4-BE49-F238E27FC236}">
                <a16:creationId xmlns:a16="http://schemas.microsoft.com/office/drawing/2014/main" id="{8C5DEF26-CBD1-C286-8760-9201D72F2020}"/>
              </a:ext>
            </a:extLst>
          </p:cNvPr>
          <p:cNvSpPr>
            <a:spLocks noGrp="1"/>
          </p:cNvSpPr>
          <p:nvPr>
            <p:ph type="title"/>
          </p:nvPr>
        </p:nvSpPr>
        <p:spPr>
          <a:xfrm>
            <a:off x="1629916" y="548680"/>
            <a:ext cx="9753600" cy="914400"/>
          </a:xfrm>
        </p:spPr>
        <p:txBody>
          <a:bodyPr/>
          <a:lstStyle/>
          <a:p>
            <a:r>
              <a:rPr lang="en-GB" b="1" dirty="0"/>
              <a:t>Unsupervised machine learning</a:t>
            </a:r>
          </a:p>
        </p:txBody>
      </p:sp>
      <p:sp>
        <p:nvSpPr>
          <p:cNvPr id="6" name="Title 1">
            <a:extLst>
              <a:ext uri="{FF2B5EF4-FFF2-40B4-BE49-F238E27FC236}">
                <a16:creationId xmlns:a16="http://schemas.microsoft.com/office/drawing/2014/main" id="{3A5EB3FE-385B-EC19-F2CA-D9A555837D7A}"/>
              </a:ext>
            </a:extLst>
          </p:cNvPr>
          <p:cNvSpPr txBox="1">
            <a:spLocks/>
          </p:cNvSpPr>
          <p:nvPr/>
        </p:nvSpPr>
        <p:spPr>
          <a:xfrm>
            <a:off x="2782044" y="1628800"/>
            <a:ext cx="1531764"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3200" dirty="0"/>
              <a:t>T-</a:t>
            </a:r>
            <a:r>
              <a:rPr lang="en-GB" sz="3200" dirty="0" err="1"/>
              <a:t>sne</a:t>
            </a:r>
            <a:endParaRPr lang="en-GB" sz="3200" dirty="0"/>
          </a:p>
        </p:txBody>
      </p:sp>
      <p:sp>
        <p:nvSpPr>
          <p:cNvPr id="7" name="Title 1">
            <a:extLst>
              <a:ext uri="{FF2B5EF4-FFF2-40B4-BE49-F238E27FC236}">
                <a16:creationId xmlns:a16="http://schemas.microsoft.com/office/drawing/2014/main" id="{394F13D6-F338-0CB0-3590-A588EBF75334}"/>
              </a:ext>
            </a:extLst>
          </p:cNvPr>
          <p:cNvSpPr txBox="1">
            <a:spLocks/>
          </p:cNvSpPr>
          <p:nvPr/>
        </p:nvSpPr>
        <p:spPr>
          <a:xfrm>
            <a:off x="7750596" y="1548160"/>
            <a:ext cx="3096344"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2800" dirty="0"/>
              <a:t>Elbow curve</a:t>
            </a:r>
          </a:p>
        </p:txBody>
      </p:sp>
    </p:spTree>
    <p:extLst>
      <p:ext uri="{BB962C8B-B14F-4D97-AF65-F5344CB8AC3E}">
        <p14:creationId xmlns:p14="http://schemas.microsoft.com/office/powerpoint/2010/main" val="286614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2F218F2-FE6A-797A-FA9F-9F53E88D0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04" y="496258"/>
            <a:ext cx="4032448" cy="573848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55AF4619-507A-8FD3-5E23-805F4D360BC6}"/>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29047D2F-356D-352D-46B7-8846C797037F}"/>
              </a:ext>
            </a:extLst>
          </p:cNvPr>
          <p:cNvPicPr>
            <a:picLocks noChangeAspect="1"/>
          </p:cNvPicPr>
          <p:nvPr/>
        </p:nvPicPr>
        <p:blipFill rotWithShape="1">
          <a:blip r:embed="rId4"/>
          <a:srcRect l="29914" t="27945" r="34208" b="30045"/>
          <a:stretch/>
        </p:blipFill>
        <p:spPr>
          <a:xfrm>
            <a:off x="5590356" y="1656837"/>
            <a:ext cx="5381103" cy="3544326"/>
          </a:xfrm>
          <a:prstGeom prst="rect">
            <a:avLst/>
          </a:prstGeom>
        </p:spPr>
      </p:pic>
    </p:spTree>
    <p:extLst>
      <p:ext uri="{BB962C8B-B14F-4D97-AF65-F5344CB8AC3E}">
        <p14:creationId xmlns:p14="http://schemas.microsoft.com/office/powerpoint/2010/main" val="277988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8AC8-F16E-2C89-925D-41AE38B12915}"/>
              </a:ext>
            </a:extLst>
          </p:cNvPr>
          <p:cNvSpPr>
            <a:spLocks noGrp="1"/>
          </p:cNvSpPr>
          <p:nvPr>
            <p:ph type="title"/>
          </p:nvPr>
        </p:nvSpPr>
        <p:spPr>
          <a:xfrm>
            <a:off x="1217614" y="274638"/>
            <a:ext cx="9753600" cy="1325562"/>
          </a:xfrm>
        </p:spPr>
        <p:txBody>
          <a:bodyPr anchor="b">
            <a:normAutofit/>
          </a:bodyPr>
          <a:lstStyle/>
          <a:p>
            <a:pPr algn="ctr"/>
            <a:r>
              <a:rPr kumimoji="0" lang="en-GB" b="1" i="0" u="none" strike="noStrike" cap="none" normalizeH="0" baseline="0" noProof="0" dirty="0">
                <a:ln>
                  <a:noFill/>
                </a:ln>
                <a:effectLst/>
              </a:rPr>
              <a:t>Tableau</a:t>
            </a:r>
            <a:br>
              <a:rPr kumimoji="0" lang="en-GB" b="0" i="0" u="none" strike="noStrike" cap="none" normalizeH="0" baseline="0" noProof="0" dirty="0">
                <a:ln>
                  <a:noFill/>
                </a:ln>
                <a:effectLst/>
              </a:rPr>
            </a:br>
            <a:endParaRPr lang="en-GB" dirty="0"/>
          </a:p>
        </p:txBody>
      </p:sp>
      <p:pic>
        <p:nvPicPr>
          <p:cNvPr id="6" name="Content Placeholder 5">
            <a:extLst>
              <a:ext uri="{FF2B5EF4-FFF2-40B4-BE49-F238E27FC236}">
                <a16:creationId xmlns:a16="http://schemas.microsoft.com/office/drawing/2014/main" id="{7E6D3F64-CC1D-2F7C-6A75-5236F256AD05}"/>
              </a:ext>
            </a:extLst>
          </p:cNvPr>
          <p:cNvPicPr>
            <a:picLocks noGrp="1" noChangeAspect="1"/>
          </p:cNvPicPr>
          <p:nvPr>
            <p:ph idx="1"/>
          </p:nvPr>
        </p:nvPicPr>
        <p:blipFill>
          <a:blip r:embed="rId3"/>
          <a:stretch>
            <a:fillRect/>
          </a:stretch>
        </p:blipFill>
        <p:spPr>
          <a:xfrm>
            <a:off x="278805" y="1042773"/>
            <a:ext cx="11631213" cy="5400599"/>
          </a:xfrm>
          <a:noFill/>
        </p:spPr>
      </p:pic>
      <p:sp>
        <p:nvSpPr>
          <p:cNvPr id="7" name="TextBox 6">
            <a:extLst>
              <a:ext uri="{FF2B5EF4-FFF2-40B4-BE49-F238E27FC236}">
                <a16:creationId xmlns:a16="http://schemas.microsoft.com/office/drawing/2014/main" id="{3A2503E0-8FD1-2C65-EB0E-222DED98DA40}"/>
              </a:ext>
            </a:extLst>
          </p:cNvPr>
          <p:cNvSpPr txBox="1"/>
          <p:nvPr/>
        </p:nvSpPr>
        <p:spPr>
          <a:xfrm>
            <a:off x="2782044" y="6399987"/>
            <a:ext cx="8712968" cy="424732"/>
          </a:xfrm>
          <a:prstGeom prst="rect">
            <a:avLst/>
          </a:prstGeom>
          <a:noFill/>
          <a:ln>
            <a:solidFill>
              <a:schemeClr val="bg2"/>
            </a:solidFill>
          </a:ln>
        </p:spPr>
        <p:txBody>
          <a:bodyPr wrap="square" rtlCol="0">
            <a:spAutoFit/>
          </a:bodyPr>
          <a:lstStyle/>
          <a:p>
            <a:pPr>
              <a:lnSpc>
                <a:spcPct val="90000"/>
              </a:lnSpc>
            </a:pPr>
            <a:r>
              <a:rPr lang="en-GB" sz="2400" dirty="0"/>
              <a:t>https://tinyurl.com/32rbwkkx</a:t>
            </a:r>
          </a:p>
        </p:txBody>
      </p:sp>
    </p:spTree>
    <p:extLst>
      <p:ext uri="{BB962C8B-B14F-4D97-AF65-F5344CB8AC3E}">
        <p14:creationId xmlns:p14="http://schemas.microsoft.com/office/powerpoint/2010/main" val="160687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44BD-A9C5-AB06-52D4-48AF3EB5BE19}"/>
              </a:ext>
            </a:extLst>
          </p:cNvPr>
          <p:cNvSpPr>
            <a:spLocks noGrp="1"/>
          </p:cNvSpPr>
          <p:nvPr>
            <p:ph type="title"/>
          </p:nvPr>
        </p:nvSpPr>
        <p:spPr>
          <a:xfrm>
            <a:off x="1989956" y="548680"/>
            <a:ext cx="8765230" cy="914400"/>
          </a:xfrm>
        </p:spPr>
        <p:txBody>
          <a:bodyPr/>
          <a:lstStyle/>
          <a:p>
            <a:r>
              <a:rPr lang="en-GB" b="1" dirty="0"/>
              <a:t>Conclusions and limitations</a:t>
            </a:r>
          </a:p>
        </p:txBody>
      </p:sp>
      <p:sp>
        <p:nvSpPr>
          <p:cNvPr id="3" name="Content Placeholder 2">
            <a:extLst>
              <a:ext uri="{FF2B5EF4-FFF2-40B4-BE49-F238E27FC236}">
                <a16:creationId xmlns:a16="http://schemas.microsoft.com/office/drawing/2014/main" id="{E6D30313-EBF2-7C44-2469-BD192E4E252F}"/>
              </a:ext>
            </a:extLst>
          </p:cNvPr>
          <p:cNvSpPr>
            <a:spLocks noGrp="1"/>
          </p:cNvSpPr>
          <p:nvPr>
            <p:ph sz="half" idx="1"/>
          </p:nvPr>
        </p:nvSpPr>
        <p:spPr>
          <a:xfrm>
            <a:off x="333772" y="1828800"/>
            <a:ext cx="11161240" cy="4343400"/>
          </a:xfrm>
        </p:spPr>
        <p:txBody>
          <a:bodyPr>
            <a:normAutofit/>
          </a:bodyPr>
          <a:lstStyle/>
          <a:p>
            <a:endParaRPr lang="en-GB" dirty="0"/>
          </a:p>
        </p:txBody>
      </p:sp>
    </p:spTree>
    <p:extLst>
      <p:ext uri="{BB962C8B-B14F-4D97-AF65-F5344CB8AC3E}">
        <p14:creationId xmlns:p14="http://schemas.microsoft.com/office/powerpoint/2010/main" val="4040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53852" y="23019"/>
            <a:ext cx="9753600" cy="1325562"/>
          </a:xfrm>
        </p:spPr>
        <p:txBody>
          <a:bodyPr rtlCol="0"/>
          <a:lstStyle/>
          <a:p>
            <a:pPr rtl="0"/>
            <a:r>
              <a:rPr lang="en-GB" b="1" dirty="0"/>
              <a:t>Table of contents</a:t>
            </a:r>
          </a:p>
        </p:txBody>
      </p:sp>
      <p:grpSp>
        <p:nvGrpSpPr>
          <p:cNvPr id="4" name="Group 3">
            <a:extLst>
              <a:ext uri="{FF2B5EF4-FFF2-40B4-BE49-F238E27FC236}">
                <a16:creationId xmlns:a16="http://schemas.microsoft.com/office/drawing/2014/main" id="{36996FB4-8D1A-4B3F-7282-1D37DCC79B36}"/>
              </a:ext>
            </a:extLst>
          </p:cNvPr>
          <p:cNvGrpSpPr/>
          <p:nvPr/>
        </p:nvGrpSpPr>
        <p:grpSpPr>
          <a:xfrm>
            <a:off x="4510236" y="1450181"/>
            <a:ext cx="7452405" cy="5486400"/>
            <a:chOff x="2438399" y="111761"/>
            <a:chExt cx="8544561" cy="5315702"/>
          </a:xfrm>
        </p:grpSpPr>
        <p:graphicFrame>
          <p:nvGraphicFramePr>
            <p:cNvPr id="5" name="Diagram 4">
              <a:extLst>
                <a:ext uri="{FF2B5EF4-FFF2-40B4-BE49-F238E27FC236}">
                  <a16:creationId xmlns:a16="http://schemas.microsoft.com/office/drawing/2014/main" id="{69F240C9-E6D0-57D1-9AEF-841A7C498F68}"/>
                </a:ext>
              </a:extLst>
            </p:cNvPr>
            <p:cNvGraphicFramePr/>
            <p:nvPr>
              <p:extLst>
                <p:ext uri="{D42A27DB-BD31-4B8C-83A1-F6EECF244321}">
                  <p14:modId xmlns:p14="http://schemas.microsoft.com/office/powerpoint/2010/main" val="528096114"/>
                </p:ext>
              </p:extLst>
            </p:nvPr>
          </p:nvGraphicFramePr>
          <p:xfrm>
            <a:off x="2438400" y="111761"/>
            <a:ext cx="8544560" cy="2235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49E4952E-3461-281D-17B2-57A1C40CE560}"/>
                </a:ext>
              </a:extLst>
            </p:cNvPr>
            <p:cNvGraphicFramePr/>
            <p:nvPr>
              <p:extLst>
                <p:ext uri="{D42A27DB-BD31-4B8C-83A1-F6EECF244321}">
                  <p14:modId xmlns:p14="http://schemas.microsoft.com/office/powerpoint/2010/main" val="2351088821"/>
                </p:ext>
              </p:extLst>
            </p:nvPr>
          </p:nvGraphicFramePr>
          <p:xfrm>
            <a:off x="2438399" y="2233422"/>
            <a:ext cx="8544558" cy="23842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a:extLst>
                <a:ext uri="{FF2B5EF4-FFF2-40B4-BE49-F238E27FC236}">
                  <a16:creationId xmlns:a16="http://schemas.microsoft.com/office/drawing/2014/main" id="{944F7896-53A7-86B9-E45B-3E32999445B6}"/>
                </a:ext>
              </a:extLst>
            </p:cNvPr>
            <p:cNvGraphicFramePr/>
            <p:nvPr>
              <p:extLst>
                <p:ext uri="{D42A27DB-BD31-4B8C-83A1-F6EECF244321}">
                  <p14:modId xmlns:p14="http://schemas.microsoft.com/office/powerpoint/2010/main" val="119356097"/>
                </p:ext>
              </p:extLst>
            </p:nvPr>
          </p:nvGraphicFramePr>
          <p:xfrm>
            <a:off x="2438400" y="4747689"/>
            <a:ext cx="8544560" cy="6797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pic>
        <p:nvPicPr>
          <p:cNvPr id="8" name="Picture 2" descr="Glassdoor Job Search | You deserve a job that loves you back">
            <a:extLst>
              <a:ext uri="{FF2B5EF4-FFF2-40B4-BE49-F238E27FC236}">
                <a16:creationId xmlns:a16="http://schemas.microsoft.com/office/drawing/2014/main" id="{C5BB60AF-0780-0722-F711-26ED39349D3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276" y="1628800"/>
            <a:ext cx="5139327" cy="273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5796-13E9-5E55-FB82-F2A91F45DCD6}"/>
              </a:ext>
            </a:extLst>
          </p:cNvPr>
          <p:cNvSpPr>
            <a:spLocks noGrp="1"/>
          </p:cNvSpPr>
          <p:nvPr>
            <p:ph type="title"/>
          </p:nvPr>
        </p:nvSpPr>
        <p:spPr/>
        <p:txBody>
          <a:bodyPr/>
          <a:lstStyle/>
          <a:p>
            <a:pPr algn="ctr"/>
            <a:r>
              <a:rPr lang="en-GB" b="1" dirty="0"/>
              <a:t>Introduction</a:t>
            </a:r>
          </a:p>
        </p:txBody>
      </p:sp>
      <p:sp>
        <p:nvSpPr>
          <p:cNvPr id="3" name="Content Placeholder 2">
            <a:extLst>
              <a:ext uri="{FF2B5EF4-FFF2-40B4-BE49-F238E27FC236}">
                <a16:creationId xmlns:a16="http://schemas.microsoft.com/office/drawing/2014/main" id="{97763B0D-0316-1AAD-49B3-7FD001966F5A}"/>
              </a:ext>
            </a:extLst>
          </p:cNvPr>
          <p:cNvSpPr>
            <a:spLocks noGrp="1"/>
          </p:cNvSpPr>
          <p:nvPr>
            <p:ph idx="1"/>
          </p:nvPr>
        </p:nvSpPr>
        <p:spPr>
          <a:xfrm>
            <a:off x="1217614" y="1828800"/>
            <a:ext cx="9753600" cy="2104256"/>
          </a:xfrm>
        </p:spPr>
        <p:txBody>
          <a:bodyPr/>
          <a:lstStyle/>
          <a:p>
            <a:pPr marL="45720"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Glassdoor is one the fastest growing jobs and recruiting sites. Glassdoor holds a growing database of millions of company reviews, CEO approval ratings, salary reports, interview reviews and questions, benefits reviews, office photos and more. </a:t>
            </a:r>
          </a:p>
          <a:p>
            <a:pPr marL="45720"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We will take a deeper look in to some of the job reviews to see if we can identify any trends and interpret the reviews. Our aim is to build a machine learning model using Natural Language Processing to predict how helpful the Glassdoor reviews are.</a:t>
            </a:r>
          </a:p>
        </p:txBody>
      </p:sp>
      <p:pic>
        <p:nvPicPr>
          <p:cNvPr id="11266" name="Picture 2" descr="image">
            <a:extLst>
              <a:ext uri="{FF2B5EF4-FFF2-40B4-BE49-F238E27FC236}">
                <a16:creationId xmlns:a16="http://schemas.microsoft.com/office/drawing/2014/main" id="{08671DDA-4E5F-70FF-3A46-4AF97F64B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011" y="3787601"/>
            <a:ext cx="4536802" cy="279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02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3812" y="274638"/>
            <a:ext cx="10277402" cy="1325562"/>
          </a:xfrm>
        </p:spPr>
        <p:txBody>
          <a:bodyPr rtlCol="0"/>
          <a:lstStyle/>
          <a:p>
            <a:pPr rtl="0"/>
            <a:r>
              <a:rPr lang="en-GB" b="1" dirty="0"/>
              <a:t>Data Cleaning and creating engine </a:t>
            </a:r>
          </a:p>
        </p:txBody>
      </p:sp>
      <p:sp>
        <p:nvSpPr>
          <p:cNvPr id="2" name="Content Placeholder 1"/>
          <p:cNvSpPr>
            <a:spLocks noGrp="1"/>
          </p:cNvSpPr>
          <p:nvPr>
            <p:ph sz="half" idx="1"/>
          </p:nvPr>
        </p:nvSpPr>
        <p:spPr>
          <a:xfrm>
            <a:off x="333772" y="1844824"/>
            <a:ext cx="11433607" cy="4840560"/>
          </a:xfrm>
        </p:spPr>
        <p:txBody>
          <a:bodyPr rtlCol="0">
            <a:normAutofit/>
          </a:bodyPr>
          <a:lstStyle/>
          <a:p>
            <a:r>
              <a:rPr lang="en-GB" b="0" i="0" dirty="0">
                <a:solidFill>
                  <a:srgbClr val="1D1C1D"/>
                </a:solidFill>
                <a:effectLst/>
                <a:latin typeface="+mj-lt"/>
              </a:rPr>
              <a:t>We obtained our data from: </a:t>
            </a:r>
            <a:r>
              <a:rPr lang="en-GB" b="0" i="0" dirty="0">
                <a:solidFill>
                  <a:srgbClr val="1D1C1D"/>
                </a:solidFill>
                <a:effectLst/>
                <a:latin typeface="+mj-lt"/>
                <a:hlinkClick r:id="rId3"/>
              </a:rPr>
              <a:t>https://www.kaggle.com/datasets/davidgauthier/glassdoor-job-reviews?resource=download</a:t>
            </a:r>
            <a:endParaRPr lang="en-GB" b="0" i="0" dirty="0">
              <a:solidFill>
                <a:srgbClr val="1D1C1D"/>
              </a:solidFill>
              <a:effectLst/>
              <a:latin typeface="+mj-lt"/>
            </a:endParaRPr>
          </a:p>
          <a:p>
            <a:r>
              <a:rPr lang="en-GB" b="0" i="0" dirty="0">
                <a:solidFill>
                  <a:srgbClr val="1D1C1D"/>
                </a:solidFill>
                <a:effectLst/>
                <a:latin typeface="+mj-lt"/>
              </a:rPr>
              <a:t>We downloaded 1 CSV file with </a:t>
            </a:r>
            <a:r>
              <a:rPr lang="en-GB" b="0" i="0" dirty="0" err="1">
                <a:solidFill>
                  <a:srgbClr val="1D1C1D"/>
                </a:solidFill>
                <a:effectLst/>
                <a:latin typeface="+mj-lt"/>
              </a:rPr>
              <a:t>glassdoor</a:t>
            </a:r>
            <a:r>
              <a:rPr lang="en-GB" b="0" i="0" dirty="0">
                <a:solidFill>
                  <a:srgbClr val="1D1C1D"/>
                </a:solidFill>
                <a:effectLst/>
                <a:latin typeface="+mj-lt"/>
              </a:rPr>
              <a:t> reviews.</a:t>
            </a:r>
          </a:p>
          <a:p>
            <a:r>
              <a:rPr lang="en-GB" b="0" i="0" dirty="0">
                <a:solidFill>
                  <a:srgbClr val="1D1C1D"/>
                </a:solidFill>
                <a:effectLst/>
                <a:latin typeface="+mj-lt"/>
              </a:rPr>
              <a:t>Original file had 838567 rows, due to size (270MB) it was difficult to work with (push to repository, open excel file).</a:t>
            </a:r>
          </a:p>
          <a:p>
            <a:r>
              <a:rPr lang="en-GB" dirty="0">
                <a:solidFill>
                  <a:srgbClr val="1D1C1D"/>
                </a:solidFill>
                <a:latin typeface="+mj-lt"/>
              </a:rPr>
              <a:t>Data frames has been created and after dropping rows with empty cells we get file down to 108628 rows and reduced size of file </a:t>
            </a:r>
            <a:r>
              <a:rPr lang="en-GB" dirty="0" err="1">
                <a:solidFill>
                  <a:srgbClr val="1D1C1D"/>
                </a:solidFill>
                <a:latin typeface="+mj-lt"/>
              </a:rPr>
              <a:t>itselt</a:t>
            </a:r>
            <a:endParaRPr lang="en-GB" dirty="0">
              <a:solidFill>
                <a:srgbClr val="1D1C1D"/>
              </a:solidFill>
              <a:latin typeface="+mj-lt"/>
            </a:endParaRPr>
          </a:p>
          <a:p>
            <a:r>
              <a:rPr lang="en-GB" dirty="0">
                <a:solidFill>
                  <a:srgbClr val="1D1C1D"/>
                </a:solidFill>
                <a:latin typeface="+mj-lt"/>
              </a:rPr>
              <a:t>SQL Database with corresponding tables had been created and loaded with table contents from </a:t>
            </a:r>
            <a:r>
              <a:rPr lang="en-GB" dirty="0" err="1">
                <a:solidFill>
                  <a:srgbClr val="1D1C1D"/>
                </a:solidFill>
                <a:latin typeface="+mj-lt"/>
              </a:rPr>
              <a:t>ipynb</a:t>
            </a:r>
            <a:r>
              <a:rPr lang="en-GB" dirty="0">
                <a:solidFill>
                  <a:srgbClr val="1D1C1D"/>
                </a:solidFill>
                <a:latin typeface="+mj-lt"/>
              </a:rPr>
              <a:t> file.</a:t>
            </a:r>
          </a:p>
          <a:p>
            <a:pPr rtl="0"/>
            <a:endParaRPr lang="en-GB"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61BE-CFAE-DEE3-25DC-1B87640411DB}"/>
              </a:ext>
            </a:extLst>
          </p:cNvPr>
          <p:cNvSpPr>
            <a:spLocks noGrp="1"/>
          </p:cNvSpPr>
          <p:nvPr>
            <p:ph type="title"/>
          </p:nvPr>
        </p:nvSpPr>
        <p:spPr>
          <a:xfrm>
            <a:off x="2061964" y="908720"/>
            <a:ext cx="9753600" cy="763488"/>
          </a:xfrm>
        </p:spPr>
        <p:txBody>
          <a:bodyPr>
            <a:normAutofit/>
          </a:bodyPr>
          <a:lstStyle/>
          <a:p>
            <a:r>
              <a:rPr lang="en-GB" b="1" dirty="0"/>
              <a:t>Supervised Machine Learning</a:t>
            </a:r>
          </a:p>
        </p:txBody>
      </p:sp>
      <p:sp>
        <p:nvSpPr>
          <p:cNvPr id="5" name="AutoShape 2">
            <a:extLst>
              <a:ext uri="{FF2B5EF4-FFF2-40B4-BE49-F238E27FC236}">
                <a16:creationId xmlns:a16="http://schemas.microsoft.com/office/drawing/2014/main" id="{2B24753A-1D63-B7B3-6C14-149D94795A0D}"/>
              </a:ext>
            </a:extLst>
          </p:cNvPr>
          <p:cNvSpPr>
            <a:spLocks noChangeAspect="1" noChangeArrowheads="1"/>
          </p:cNvSpPr>
          <p:nvPr/>
        </p:nvSpPr>
        <p:spPr bwMode="auto">
          <a:xfrm>
            <a:off x="5942013" y="3276600"/>
            <a:ext cx="304800" cy="13255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Content Placeholder 5">
            <a:extLst>
              <a:ext uri="{FF2B5EF4-FFF2-40B4-BE49-F238E27FC236}">
                <a16:creationId xmlns:a16="http://schemas.microsoft.com/office/drawing/2014/main" id="{E78CD30D-8ACB-8C9A-CAFD-A9F4BA479392}"/>
              </a:ext>
            </a:extLst>
          </p:cNvPr>
          <p:cNvSpPr>
            <a:spLocks noGrp="1"/>
          </p:cNvSpPr>
          <p:nvPr>
            <p:ph sz="half" idx="1"/>
          </p:nvPr>
        </p:nvSpPr>
        <p:spPr>
          <a:xfrm>
            <a:off x="1385678" y="2380356"/>
            <a:ext cx="4708734" cy="3118049"/>
          </a:xfrm>
        </p:spPr>
        <p:txBody>
          <a:bodyPr/>
          <a:lstStyle/>
          <a:p>
            <a:pPr algn="ctr">
              <a:buFont typeface="Arial" panose="020B0604020202020204" pitchFamily="34" charset="0"/>
              <a:buChar char="•"/>
            </a:pPr>
            <a:r>
              <a:rPr lang="en-GB" sz="2800" b="1" i="0" dirty="0">
                <a:solidFill>
                  <a:srgbClr val="24292F"/>
                </a:solidFill>
                <a:effectLst/>
                <a:latin typeface="-apple-system"/>
              </a:rPr>
              <a:t>Decision Tree</a:t>
            </a:r>
          </a:p>
          <a:p>
            <a:pPr algn="ctr">
              <a:buFont typeface="Arial" panose="020B0604020202020204" pitchFamily="34" charset="0"/>
              <a:buChar char="•"/>
            </a:pPr>
            <a:r>
              <a:rPr lang="en-GB" sz="2800" b="1" i="0" dirty="0">
                <a:solidFill>
                  <a:srgbClr val="24292F"/>
                </a:solidFill>
                <a:effectLst/>
                <a:latin typeface="-apple-system"/>
              </a:rPr>
              <a:t>Bagging</a:t>
            </a:r>
          </a:p>
          <a:p>
            <a:pPr algn="ctr">
              <a:buFont typeface="Arial" panose="020B0604020202020204" pitchFamily="34" charset="0"/>
              <a:buChar char="•"/>
            </a:pPr>
            <a:r>
              <a:rPr lang="en-GB" sz="2800" b="1" i="0" dirty="0">
                <a:solidFill>
                  <a:srgbClr val="24292F"/>
                </a:solidFill>
                <a:effectLst/>
                <a:latin typeface="-apple-system"/>
              </a:rPr>
              <a:t>Extremely Random Trees</a:t>
            </a:r>
          </a:p>
          <a:p>
            <a:pPr algn="ctr">
              <a:buFont typeface="Arial" panose="020B0604020202020204" pitchFamily="34" charset="0"/>
              <a:buChar char="•"/>
            </a:pPr>
            <a:r>
              <a:rPr lang="en-GB" sz="2800" b="1" i="0" dirty="0">
                <a:solidFill>
                  <a:srgbClr val="24292F"/>
                </a:solidFill>
                <a:effectLst/>
                <a:latin typeface="-apple-system"/>
              </a:rPr>
              <a:t>Random Forest</a:t>
            </a:r>
          </a:p>
          <a:p>
            <a:pPr algn="ctr">
              <a:buFont typeface="Arial" panose="020B0604020202020204" pitchFamily="34" charset="0"/>
              <a:buChar char="•"/>
            </a:pPr>
            <a:r>
              <a:rPr lang="en-GB" sz="2800" b="1" i="0" dirty="0">
                <a:solidFill>
                  <a:srgbClr val="24292F"/>
                </a:solidFill>
                <a:effectLst/>
                <a:latin typeface="-apple-system"/>
              </a:rPr>
              <a:t>K-nearest </a:t>
            </a:r>
            <a:r>
              <a:rPr lang="en-GB" sz="2800" b="1" i="0" dirty="0" err="1">
                <a:solidFill>
                  <a:srgbClr val="24292F"/>
                </a:solidFill>
                <a:effectLst/>
                <a:latin typeface="-apple-system"/>
              </a:rPr>
              <a:t>neighbors</a:t>
            </a:r>
            <a:endParaRPr lang="en-GB" sz="2800" b="1" i="0" dirty="0">
              <a:solidFill>
                <a:srgbClr val="24292F"/>
              </a:solidFill>
              <a:effectLst/>
              <a:latin typeface="-apple-system"/>
            </a:endParaRPr>
          </a:p>
          <a:p>
            <a:endParaRPr lang="en-GB" dirty="0"/>
          </a:p>
        </p:txBody>
      </p:sp>
      <p:pic>
        <p:nvPicPr>
          <p:cNvPr id="12290" name="Picture 2" descr="Supervised Machine Learning | Working &amp; Top 5 Useful Algorithms">
            <a:extLst>
              <a:ext uri="{FF2B5EF4-FFF2-40B4-BE49-F238E27FC236}">
                <a16:creationId xmlns:a16="http://schemas.microsoft.com/office/drawing/2014/main" id="{D7EC81F0-5D5C-F0C4-581D-C7B012BA3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658" y="2376536"/>
            <a:ext cx="5277650" cy="292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C219-824C-9368-F8E0-77D08F6C5EEB}"/>
              </a:ext>
            </a:extLst>
          </p:cNvPr>
          <p:cNvSpPr>
            <a:spLocks noGrp="1"/>
          </p:cNvSpPr>
          <p:nvPr>
            <p:ph type="title"/>
          </p:nvPr>
        </p:nvSpPr>
        <p:spPr>
          <a:xfrm>
            <a:off x="1217614" y="836712"/>
            <a:ext cx="9753600" cy="763488"/>
          </a:xfrm>
        </p:spPr>
        <p:txBody>
          <a:bodyPr anchor="b">
            <a:normAutofit/>
          </a:bodyPr>
          <a:lstStyle/>
          <a:p>
            <a:pPr algn="ctr"/>
            <a:r>
              <a:rPr lang="en-GB" b="1" dirty="0"/>
              <a:t>Decision tree</a:t>
            </a:r>
          </a:p>
        </p:txBody>
      </p:sp>
      <p:sp>
        <p:nvSpPr>
          <p:cNvPr id="5" name="Content Placeholder 4">
            <a:extLst>
              <a:ext uri="{FF2B5EF4-FFF2-40B4-BE49-F238E27FC236}">
                <a16:creationId xmlns:a16="http://schemas.microsoft.com/office/drawing/2014/main" id="{9580EAE1-98AE-7551-2E4E-437026B75113}"/>
              </a:ext>
            </a:extLst>
          </p:cNvPr>
          <p:cNvSpPr>
            <a:spLocks noGrp="1"/>
          </p:cNvSpPr>
          <p:nvPr>
            <p:ph sz="half" idx="1"/>
          </p:nvPr>
        </p:nvSpPr>
        <p:spPr>
          <a:xfrm>
            <a:off x="189756" y="2132856"/>
            <a:ext cx="7039079" cy="1872208"/>
          </a:xfrm>
        </p:spPr>
        <p:txBody>
          <a:bodyPr>
            <a:noAutofit/>
          </a:bodyPr>
          <a:lstStyle/>
          <a:p>
            <a:pPr algn="ctr">
              <a:lnSpc>
                <a:spcPct val="150000"/>
              </a:lnSpc>
            </a:pPr>
            <a:r>
              <a:rPr lang="en-GB" b="0" i="0" dirty="0">
                <a:solidFill>
                  <a:srgbClr val="24292F"/>
                </a:solidFill>
                <a:effectLst/>
                <a:latin typeface="-apple-system"/>
              </a:rPr>
              <a:t>A decision tree is one of the supervised machine learning algorithms. This algorithm can be used for regression and classification problems. </a:t>
            </a:r>
          </a:p>
        </p:txBody>
      </p:sp>
      <p:pic>
        <p:nvPicPr>
          <p:cNvPr id="1026" name="Picture 2">
            <a:extLst>
              <a:ext uri="{FF2B5EF4-FFF2-40B4-BE49-F238E27FC236}">
                <a16:creationId xmlns:a16="http://schemas.microsoft.com/office/drawing/2014/main" id="{30658142-000E-D961-4F92-ECE52C981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21" y="4534272"/>
            <a:ext cx="6604994" cy="11160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2C3AE85-E541-E4E9-A8D2-BA6AA97FB74F}"/>
              </a:ext>
            </a:extLst>
          </p:cNvPr>
          <p:cNvPicPr>
            <a:picLocks noChangeAspect="1"/>
          </p:cNvPicPr>
          <p:nvPr/>
        </p:nvPicPr>
        <p:blipFill>
          <a:blip r:embed="rId4"/>
          <a:stretch>
            <a:fillRect/>
          </a:stretch>
        </p:blipFill>
        <p:spPr>
          <a:xfrm>
            <a:off x="7462564" y="2348880"/>
            <a:ext cx="4356722" cy="2439764"/>
          </a:xfrm>
          <a:prstGeom prst="rect">
            <a:avLst/>
          </a:prstGeom>
        </p:spPr>
      </p:pic>
    </p:spTree>
    <p:extLst>
      <p:ext uri="{BB962C8B-B14F-4D97-AF65-F5344CB8AC3E}">
        <p14:creationId xmlns:p14="http://schemas.microsoft.com/office/powerpoint/2010/main" val="148288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AEF2-F5EE-B1C1-9568-8CD7096FA356}"/>
              </a:ext>
            </a:extLst>
          </p:cNvPr>
          <p:cNvSpPr>
            <a:spLocks noGrp="1"/>
          </p:cNvSpPr>
          <p:nvPr>
            <p:ph type="title"/>
          </p:nvPr>
        </p:nvSpPr>
        <p:spPr>
          <a:xfrm>
            <a:off x="4403714" y="548680"/>
            <a:ext cx="3076598" cy="850106"/>
          </a:xfrm>
        </p:spPr>
        <p:txBody>
          <a:bodyPr>
            <a:normAutofit/>
          </a:bodyPr>
          <a:lstStyle/>
          <a:p>
            <a:r>
              <a:rPr lang="en-GB" b="1" dirty="0"/>
              <a:t>Bagging</a:t>
            </a:r>
            <a:endParaRPr lang="en-GB" dirty="0"/>
          </a:p>
        </p:txBody>
      </p:sp>
      <p:sp>
        <p:nvSpPr>
          <p:cNvPr id="3" name="Content Placeholder 2">
            <a:extLst>
              <a:ext uri="{FF2B5EF4-FFF2-40B4-BE49-F238E27FC236}">
                <a16:creationId xmlns:a16="http://schemas.microsoft.com/office/drawing/2014/main" id="{2E4C1B5A-DB2C-E99E-8E3C-A65E478341B1}"/>
              </a:ext>
            </a:extLst>
          </p:cNvPr>
          <p:cNvSpPr>
            <a:spLocks noGrp="1"/>
          </p:cNvSpPr>
          <p:nvPr>
            <p:ph sz="half" idx="1"/>
          </p:nvPr>
        </p:nvSpPr>
        <p:spPr>
          <a:xfrm>
            <a:off x="333772" y="2132856"/>
            <a:ext cx="3816424" cy="3168352"/>
          </a:xfrm>
        </p:spPr>
        <p:txBody>
          <a:bodyPr>
            <a:normAutofit lnSpcReduction="10000"/>
          </a:bodyPr>
          <a:lstStyle/>
          <a:p>
            <a:r>
              <a:rPr lang="en-GB" b="0" i="0" dirty="0">
                <a:solidFill>
                  <a:srgbClr val="24292F"/>
                </a:solidFill>
                <a:effectLst/>
                <a:latin typeface="-apple-system"/>
              </a:rPr>
              <a:t>Apply Bagging instead of having one decision tree, we make 50 random trees and average their output. </a:t>
            </a:r>
            <a:endParaRPr lang="en-GB" dirty="0">
              <a:solidFill>
                <a:srgbClr val="24292F"/>
              </a:solidFill>
              <a:latin typeface="-apple-system"/>
            </a:endParaRPr>
          </a:p>
          <a:p>
            <a:r>
              <a:rPr lang="en-GB" b="0" i="0" dirty="0">
                <a:solidFill>
                  <a:srgbClr val="24292F"/>
                </a:solidFill>
                <a:effectLst/>
                <a:latin typeface="-apple-system"/>
              </a:rPr>
              <a:t>Decision trees try to make the best decision possible at every point where my score: 0.637630128597673.</a:t>
            </a:r>
            <a:endParaRPr lang="en-GB" dirty="0"/>
          </a:p>
        </p:txBody>
      </p:sp>
      <p:pic>
        <p:nvPicPr>
          <p:cNvPr id="4" name="Picture 3">
            <a:extLst>
              <a:ext uri="{FF2B5EF4-FFF2-40B4-BE49-F238E27FC236}">
                <a16:creationId xmlns:a16="http://schemas.microsoft.com/office/drawing/2014/main" id="{4AD405F4-3FD2-04DD-0F5D-C249916B2D11}"/>
              </a:ext>
            </a:extLst>
          </p:cNvPr>
          <p:cNvPicPr>
            <a:picLocks noChangeAspect="1"/>
          </p:cNvPicPr>
          <p:nvPr/>
        </p:nvPicPr>
        <p:blipFill>
          <a:blip r:embed="rId3"/>
          <a:stretch>
            <a:fillRect/>
          </a:stretch>
        </p:blipFill>
        <p:spPr>
          <a:xfrm>
            <a:off x="4654254" y="1588635"/>
            <a:ext cx="6768752" cy="4256793"/>
          </a:xfrm>
          <a:prstGeom prst="rect">
            <a:avLst/>
          </a:prstGeom>
        </p:spPr>
      </p:pic>
    </p:spTree>
    <p:extLst>
      <p:ext uri="{BB962C8B-B14F-4D97-AF65-F5344CB8AC3E}">
        <p14:creationId xmlns:p14="http://schemas.microsoft.com/office/powerpoint/2010/main" val="16940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E2B-0CC3-9AAB-8E97-F9A9DF08095D}"/>
              </a:ext>
            </a:extLst>
          </p:cNvPr>
          <p:cNvSpPr>
            <a:spLocks noGrp="1"/>
          </p:cNvSpPr>
          <p:nvPr>
            <p:ph type="title"/>
          </p:nvPr>
        </p:nvSpPr>
        <p:spPr>
          <a:xfrm>
            <a:off x="2854052" y="309736"/>
            <a:ext cx="6893024" cy="957709"/>
          </a:xfrm>
        </p:spPr>
        <p:txBody>
          <a:bodyPr>
            <a:normAutofit/>
          </a:bodyPr>
          <a:lstStyle/>
          <a:p>
            <a:r>
              <a:rPr lang="en-GB" b="1" dirty="0"/>
              <a:t>Extremely Random Trees</a:t>
            </a:r>
          </a:p>
        </p:txBody>
      </p:sp>
      <p:sp>
        <p:nvSpPr>
          <p:cNvPr id="3" name="Content Placeholder 2">
            <a:extLst>
              <a:ext uri="{FF2B5EF4-FFF2-40B4-BE49-F238E27FC236}">
                <a16:creationId xmlns:a16="http://schemas.microsoft.com/office/drawing/2014/main" id="{BC8284BD-929A-8DD6-28A6-A089C5466163}"/>
              </a:ext>
            </a:extLst>
          </p:cNvPr>
          <p:cNvSpPr>
            <a:spLocks noGrp="1"/>
          </p:cNvSpPr>
          <p:nvPr>
            <p:ph sz="half" idx="1"/>
          </p:nvPr>
        </p:nvSpPr>
        <p:spPr>
          <a:xfrm>
            <a:off x="837828" y="1563883"/>
            <a:ext cx="10873208" cy="957709"/>
          </a:xfrm>
        </p:spPr>
        <p:txBody>
          <a:bodyPr>
            <a:noAutofit/>
          </a:bodyPr>
          <a:lstStyle/>
          <a:p>
            <a:pPr algn="ctr"/>
            <a:r>
              <a:rPr lang="en-GB" b="0" i="0" dirty="0">
                <a:solidFill>
                  <a:srgbClr val="24292F"/>
                </a:solidFill>
                <a:effectLst/>
                <a:latin typeface="-apple-system"/>
              </a:rPr>
              <a:t>Extremely Randomized Trees (ET) construct multiple trees like RF (Random Forest) algorithms during training time over the entire dataset.</a:t>
            </a:r>
          </a:p>
        </p:txBody>
      </p:sp>
      <p:pic>
        <p:nvPicPr>
          <p:cNvPr id="2050" name="Picture 2">
            <a:extLst>
              <a:ext uri="{FF2B5EF4-FFF2-40B4-BE49-F238E27FC236}">
                <a16:creationId xmlns:a16="http://schemas.microsoft.com/office/drawing/2014/main" id="{52938283-9626-CCA9-2C9B-CC1B572E4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61"/>
          <a:stretch/>
        </p:blipFill>
        <p:spPr bwMode="auto">
          <a:xfrm>
            <a:off x="2510811" y="2378295"/>
            <a:ext cx="7527241" cy="115460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70F97F2-0E54-CE58-9BED-F7BA141545C5}"/>
              </a:ext>
            </a:extLst>
          </p:cNvPr>
          <p:cNvSpPr txBox="1">
            <a:spLocks/>
          </p:cNvSpPr>
          <p:nvPr/>
        </p:nvSpPr>
        <p:spPr>
          <a:xfrm>
            <a:off x="3934172" y="3726858"/>
            <a:ext cx="5073080" cy="8068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b="1" dirty="0"/>
              <a:t>Random Forest</a:t>
            </a:r>
            <a:endParaRPr lang="en-GB" b="1" cap="none" dirty="0"/>
          </a:p>
        </p:txBody>
      </p:sp>
      <p:sp>
        <p:nvSpPr>
          <p:cNvPr id="5" name="Content Placeholder 2">
            <a:extLst>
              <a:ext uri="{FF2B5EF4-FFF2-40B4-BE49-F238E27FC236}">
                <a16:creationId xmlns:a16="http://schemas.microsoft.com/office/drawing/2014/main" id="{AC2029DA-87FF-FF56-B34C-2267F8C83934}"/>
              </a:ext>
            </a:extLst>
          </p:cNvPr>
          <p:cNvSpPr txBox="1">
            <a:spLocks/>
          </p:cNvSpPr>
          <p:nvPr/>
        </p:nvSpPr>
        <p:spPr>
          <a:xfrm>
            <a:off x="837828" y="4533681"/>
            <a:ext cx="10873208" cy="95770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gn="ctr"/>
            <a:r>
              <a:rPr lang="en-GB" b="0" i="0" dirty="0">
                <a:solidFill>
                  <a:srgbClr val="24292F"/>
                </a:solidFill>
                <a:effectLst/>
                <a:latin typeface="-apple-system"/>
              </a:rPr>
              <a:t>A random forest can perform both regression and classification tasks. It can handle large datasets efficiently and works well with non-linear data.</a:t>
            </a:r>
            <a:endParaRPr lang="en-GB" dirty="0">
              <a:solidFill>
                <a:srgbClr val="24292F"/>
              </a:solidFill>
              <a:latin typeface="-apple-system"/>
            </a:endParaRPr>
          </a:p>
        </p:txBody>
      </p:sp>
      <p:pic>
        <p:nvPicPr>
          <p:cNvPr id="6" name="Picture 5">
            <a:extLst>
              <a:ext uri="{FF2B5EF4-FFF2-40B4-BE49-F238E27FC236}">
                <a16:creationId xmlns:a16="http://schemas.microsoft.com/office/drawing/2014/main" id="{ED2D48DD-13D3-7960-86E9-D571B00B8686}"/>
              </a:ext>
            </a:extLst>
          </p:cNvPr>
          <p:cNvPicPr>
            <a:picLocks noChangeAspect="1"/>
          </p:cNvPicPr>
          <p:nvPr/>
        </p:nvPicPr>
        <p:blipFill>
          <a:blip r:embed="rId4"/>
          <a:stretch>
            <a:fillRect/>
          </a:stretch>
        </p:blipFill>
        <p:spPr>
          <a:xfrm>
            <a:off x="2854052" y="5340504"/>
            <a:ext cx="6893024" cy="1233257"/>
          </a:xfrm>
          <a:prstGeom prst="rect">
            <a:avLst/>
          </a:prstGeom>
        </p:spPr>
      </p:pic>
    </p:spTree>
    <p:extLst>
      <p:ext uri="{BB962C8B-B14F-4D97-AF65-F5344CB8AC3E}">
        <p14:creationId xmlns:p14="http://schemas.microsoft.com/office/powerpoint/2010/main" val="5597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5507-20E1-6B4D-74F5-8C0D3A524302}"/>
              </a:ext>
            </a:extLst>
          </p:cNvPr>
          <p:cNvSpPr>
            <a:spLocks noGrp="1"/>
          </p:cNvSpPr>
          <p:nvPr>
            <p:ph type="title"/>
          </p:nvPr>
        </p:nvSpPr>
        <p:spPr>
          <a:xfrm>
            <a:off x="2998068" y="697832"/>
            <a:ext cx="6676998" cy="914400"/>
          </a:xfrm>
        </p:spPr>
        <p:txBody>
          <a:bodyPr/>
          <a:lstStyle/>
          <a:p>
            <a:r>
              <a:rPr lang="en-GB" b="1" dirty="0"/>
              <a:t>K-nearest neighbours</a:t>
            </a:r>
          </a:p>
        </p:txBody>
      </p:sp>
      <p:sp>
        <p:nvSpPr>
          <p:cNvPr id="5" name="Content Placeholder 4">
            <a:extLst>
              <a:ext uri="{FF2B5EF4-FFF2-40B4-BE49-F238E27FC236}">
                <a16:creationId xmlns:a16="http://schemas.microsoft.com/office/drawing/2014/main" id="{C01ABB4D-9E35-5A4F-F06F-2175CB9763E3}"/>
              </a:ext>
            </a:extLst>
          </p:cNvPr>
          <p:cNvSpPr>
            <a:spLocks noGrp="1"/>
          </p:cNvSpPr>
          <p:nvPr>
            <p:ph idx="1"/>
          </p:nvPr>
        </p:nvSpPr>
        <p:spPr>
          <a:xfrm>
            <a:off x="909836" y="1828800"/>
            <a:ext cx="10729192" cy="4343400"/>
          </a:xfrm>
        </p:spPr>
        <p:txBody>
          <a:bodyPr>
            <a:normAutofit/>
          </a:bodyPr>
          <a:lstStyle/>
          <a:p>
            <a:pPr algn="ctr"/>
            <a:r>
              <a:rPr lang="en-GB" b="0" i="0" dirty="0">
                <a:solidFill>
                  <a:srgbClr val="24292F"/>
                </a:solidFill>
                <a:effectLst/>
                <a:latin typeface="-apple-system"/>
              </a:rPr>
              <a:t>The k-nearest </a:t>
            </a:r>
            <a:r>
              <a:rPr lang="en-GB" b="0" i="0" dirty="0" err="1">
                <a:solidFill>
                  <a:srgbClr val="24292F"/>
                </a:solidFill>
                <a:effectLst/>
                <a:latin typeface="-apple-system"/>
              </a:rPr>
              <a:t>neighbors</a:t>
            </a:r>
            <a:r>
              <a:rPr lang="en-GB" b="0" i="0" dirty="0">
                <a:solidFill>
                  <a:srgbClr val="24292F"/>
                </a:solidFill>
                <a:effectLst/>
                <a:latin typeface="-apple-system"/>
              </a:rPr>
              <a:t> algorithm, also known as KNN or k-NN, is a non-parametric, supervised learning classifier, which uses proximity to make classifications or predictions about the grouping of an individual data point.</a:t>
            </a:r>
            <a:endParaRPr lang="en-GB" dirty="0">
              <a:solidFill>
                <a:srgbClr val="24292F"/>
              </a:solidFill>
              <a:latin typeface="-apple-system"/>
            </a:endParaRPr>
          </a:p>
          <a:p>
            <a:pPr algn="ctr"/>
            <a:r>
              <a:rPr lang="en-GB" b="0" i="0" dirty="0">
                <a:solidFill>
                  <a:srgbClr val="24292F"/>
                </a:solidFill>
                <a:effectLst/>
                <a:latin typeface="-apple-system"/>
              </a:rPr>
              <a:t>Applying the K-nearest </a:t>
            </a:r>
            <a:r>
              <a:rPr lang="en-GB" b="0" i="0" dirty="0" err="1">
                <a:solidFill>
                  <a:srgbClr val="24292F"/>
                </a:solidFill>
                <a:effectLst/>
                <a:latin typeface="-apple-system"/>
              </a:rPr>
              <a:t>neighbors</a:t>
            </a:r>
            <a:r>
              <a:rPr lang="en-GB" b="0" i="0" dirty="0">
                <a:solidFill>
                  <a:srgbClr val="24292F"/>
                </a:solidFill>
                <a:effectLst/>
                <a:latin typeface="-apple-system"/>
              </a:rPr>
              <a:t>, we got an accuracy score of 0.626</a:t>
            </a:r>
          </a:p>
          <a:p>
            <a:pPr algn="ctr"/>
            <a:r>
              <a:rPr lang="en-GB" b="0" i="0" dirty="0">
                <a:solidFill>
                  <a:srgbClr val="24292F"/>
                </a:solidFill>
                <a:effectLst/>
                <a:latin typeface="-apple-system"/>
              </a:rPr>
              <a:t>As none of the models hit the target of 75%, we went for second iteration. For this, in addition to the input features we had already, we included the columns recommend, </a:t>
            </a:r>
            <a:r>
              <a:rPr lang="en-GB" b="0" i="0" dirty="0" err="1">
                <a:solidFill>
                  <a:srgbClr val="24292F"/>
                </a:solidFill>
                <a:effectLst/>
                <a:latin typeface="-apple-system"/>
              </a:rPr>
              <a:t>ceo_approval</a:t>
            </a:r>
            <a:r>
              <a:rPr lang="en-GB" b="0" i="0" dirty="0">
                <a:solidFill>
                  <a:srgbClr val="24292F"/>
                </a:solidFill>
                <a:effectLst/>
                <a:latin typeface="-apple-system"/>
              </a:rPr>
              <a:t>, outlook and firm. Though there was a huge improvement with the training scores, the test scores improved only slightly.</a:t>
            </a:r>
          </a:p>
          <a:p>
            <a:pPr algn="ctr"/>
            <a:endParaRPr lang="en-GB" b="0" i="0" dirty="0">
              <a:solidFill>
                <a:srgbClr val="24292F"/>
              </a:solidFill>
              <a:effectLst/>
              <a:latin typeface="-apple-system"/>
            </a:endParaRPr>
          </a:p>
        </p:txBody>
      </p:sp>
    </p:spTree>
    <p:extLst>
      <p:ext uri="{BB962C8B-B14F-4D97-AF65-F5344CB8AC3E}">
        <p14:creationId xmlns:p14="http://schemas.microsoft.com/office/powerpoint/2010/main" val="130837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_16308346_TF03460629.potx" id="{896FDC4C-42B5-4C8E-9A72-614FBF3F70A6}" vid="{62DF8BAF-90E5-44AF-97DC-3916E3034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27184</TotalTime>
  <Words>2005</Words>
  <Application>Microsoft Office PowerPoint</Application>
  <PresentationFormat>Custom</PresentationFormat>
  <Paragraphs>140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Century Gothic</vt:lpstr>
      <vt:lpstr>Consolas</vt:lpstr>
      <vt:lpstr>Delivery</vt:lpstr>
      <vt:lpstr>World country report presentation</vt:lpstr>
      <vt:lpstr>PowerPoint Presentation</vt:lpstr>
      <vt:lpstr>Table of contents</vt:lpstr>
      <vt:lpstr>Introduction</vt:lpstr>
      <vt:lpstr>Data Cleaning and creating engine </vt:lpstr>
      <vt:lpstr>Supervised Machine Learning</vt:lpstr>
      <vt:lpstr>Decision tree</vt:lpstr>
      <vt:lpstr>Bagging</vt:lpstr>
      <vt:lpstr>Extremely Random Trees</vt:lpstr>
      <vt:lpstr>K-nearest neighbours</vt:lpstr>
      <vt:lpstr>PowerPoint Presentation</vt:lpstr>
      <vt:lpstr>NEURAL NETWORKS</vt:lpstr>
      <vt:lpstr>Compiling, training and evaluating the model</vt:lpstr>
      <vt:lpstr>Optimisation 1</vt:lpstr>
      <vt:lpstr>Further optimisations</vt:lpstr>
      <vt:lpstr>Unsupervised machine learning</vt:lpstr>
      <vt:lpstr>Unsupervised machine learning</vt:lpstr>
      <vt:lpstr>PowerPoint Presentation</vt:lpstr>
      <vt:lpstr>Tableau </vt:lpstr>
      <vt:lpstr>Conclusions and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dc:title>
  <dc:creator>Kazimierz Lubas (DHL Supply Chain)</dc:creator>
  <cp:lastModifiedBy>Hibaa Aldubai</cp:lastModifiedBy>
  <cp:revision>26</cp:revision>
  <dcterms:created xsi:type="dcterms:W3CDTF">2022-12-19T19:22:21Z</dcterms:created>
  <dcterms:modified xsi:type="dcterms:W3CDTF">2023-02-21T20:25:36Z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736915f3-2f02-4945-8997-f2963298db46_Enabled">
    <vt:lpwstr>true</vt:lpwstr>
  </property>
  <property fmtid="{D5CDD505-2E9C-101B-9397-08002B2CF9AE}" pid="13" name="MSIP_Label_736915f3-2f02-4945-8997-f2963298db46_SetDate">
    <vt:lpwstr>2022-12-19T19:29:20Z</vt:lpwstr>
  </property>
  <property fmtid="{D5CDD505-2E9C-101B-9397-08002B2CF9AE}" pid="14" name="MSIP_Label_736915f3-2f02-4945-8997-f2963298db46_Method">
    <vt:lpwstr>Standard</vt:lpwstr>
  </property>
  <property fmtid="{D5CDD505-2E9C-101B-9397-08002B2CF9AE}" pid="15" name="MSIP_Label_736915f3-2f02-4945-8997-f2963298db46_Name">
    <vt:lpwstr>Internal</vt:lpwstr>
  </property>
  <property fmtid="{D5CDD505-2E9C-101B-9397-08002B2CF9AE}" pid="16" name="MSIP_Label_736915f3-2f02-4945-8997-f2963298db46_SiteId">
    <vt:lpwstr>cd99fef8-1cd3-4a2a-9bdf-15531181d65e</vt:lpwstr>
  </property>
  <property fmtid="{D5CDD505-2E9C-101B-9397-08002B2CF9AE}" pid="17" name="MSIP_Label_736915f3-2f02-4945-8997-f2963298db46_ActionId">
    <vt:lpwstr>65881c98-9611-4ff0-9b11-53b55c356d19</vt:lpwstr>
  </property>
  <property fmtid="{D5CDD505-2E9C-101B-9397-08002B2CF9AE}" pid="18" name="MSIP_Label_736915f3-2f02-4945-8997-f2963298db46_ContentBits">
    <vt:lpwstr>1</vt:lpwstr>
  </property>
  <property fmtid="{D5CDD505-2E9C-101B-9397-08002B2CF9AE}" pid="19" name="ClassificationContentMarkingHeaderLocations">
    <vt:lpwstr>World country report presentation:9</vt:lpwstr>
  </property>
  <property fmtid="{D5CDD505-2E9C-101B-9397-08002B2CF9AE}" pid="20" name="ClassificationContentMarkingHeaderText">
    <vt:lpwstr>FOR INTERNAL USE</vt:lpwstr>
  </property>
</Properties>
</file>