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Lato" panose="020B0604020202020204" charset="-18"/>
      <p:regular r:id="rId27"/>
      <p:bold r:id="rId28"/>
      <p:italic r:id="rId29"/>
      <p:boldItalic r:id="rId30"/>
    </p:embeddedFont>
    <p:embeddedFont>
      <p:font typeface="Montserrat" panose="020B0604020202020204" charset="-18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9yQQqO/BrzVEMICb/AFUh9eYK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6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3" name="Google Shape;2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f8800ea4f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f8800ea4f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f8800ea4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f8800ea4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f8800ea4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f8800ea4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f8800ea4f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f8800ea4f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f8800ea4f6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f8800ea4f6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f8800ea4f6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f8800ea4f6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0"/>
          <p:cNvSpPr/>
          <p:nvPr/>
        </p:nvSpPr>
        <p:spPr>
          <a:xfrm rot="-5400000">
            <a:off x="9755" y="-5060"/>
            <a:ext cx="5134200" cy="5153700"/>
          </a:xfrm>
          <a:prstGeom prst="diagStripe">
            <a:avLst>
              <a:gd name="adj" fmla="val 5000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0"/>
          <p:cNvSpPr/>
          <p:nvPr/>
        </p:nvSpPr>
        <p:spPr>
          <a:xfrm rot="-5400000">
            <a:off x="7350" y="1138927"/>
            <a:ext cx="3982200" cy="3996900"/>
          </a:xfrm>
          <a:prstGeom prst="diagStripe">
            <a:avLst>
              <a:gd name="adj" fmla="val 58774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0"/>
          <p:cNvSpPr/>
          <p:nvPr/>
        </p:nvSpPr>
        <p:spPr>
          <a:xfrm rot="-5400000">
            <a:off x="5846" y="261"/>
            <a:ext cx="2291400" cy="2300100"/>
          </a:xfrm>
          <a:prstGeom prst="diagStrip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0"/>
          <p:cNvSpPr/>
          <p:nvPr/>
        </p:nvSpPr>
        <p:spPr>
          <a:xfrm flipH="1">
            <a:off x="848396" y="865901"/>
            <a:ext cx="2300100" cy="2291400"/>
          </a:xfrm>
          <a:prstGeom prst="diagStrip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0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29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6" name="Google Shape;106;p29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9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9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9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9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9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9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29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5" name="Google Shape;125;p29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0" name="Google Shape;20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22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7" name="Google Shape;27;p2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2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2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2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23"/>
          <p:cNvGrpSpPr/>
          <p:nvPr/>
        </p:nvGrpSpPr>
        <p:grpSpPr>
          <a:xfrm rot="10800000">
            <a:off x="0" y="0"/>
            <a:ext cx="4737600" cy="5143500"/>
            <a:chOff x="4406400" y="0"/>
            <a:chExt cx="4737600" cy="5143500"/>
          </a:xfrm>
        </p:grpSpPr>
        <p:sp>
          <p:nvSpPr>
            <p:cNvPr id="49" name="Google Shape;49;p23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3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3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3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3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3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3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3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3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3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3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3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3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3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3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3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23"/>
          <p:cNvSpPr txBox="1">
            <a:spLocks noGrp="1"/>
          </p:cNvSpPr>
          <p:nvPr>
            <p:ph type="title"/>
          </p:nvPr>
        </p:nvSpPr>
        <p:spPr>
          <a:xfrm>
            <a:off x="3791275" y="150500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2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71" name="Google Shape;71;p2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2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79" name="Google Shape;79;p2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2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5" name="Google Shape;85;p2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2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2" name="Google Shape;92;p2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27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6" name="Google Shape;96;p2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8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0" name="Google Shape;100;p28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8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28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"/>
          <p:cNvSpPr txBox="1">
            <a:spLocks noGrp="1"/>
          </p:cNvSpPr>
          <p:nvPr>
            <p:ph type="subTitle" idx="1"/>
          </p:nvPr>
        </p:nvSpPr>
        <p:spPr>
          <a:xfrm>
            <a:off x="5607024" y="3333255"/>
            <a:ext cx="34707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hu" sz="1600" i="1"/>
              <a:t>Nullák </a:t>
            </a:r>
            <a:endParaRPr sz="1600" i="1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hu" sz="1600" i="1"/>
              <a:t>(Nagy-Erdei Móric, Totyik Róbert, Bethlen Gábor)</a:t>
            </a:r>
            <a:endParaRPr sz="1600" i="1"/>
          </a:p>
        </p:txBody>
      </p:sp>
      <p:sp>
        <p:nvSpPr>
          <p:cNvPr id="134" name="Google Shape;134;p1"/>
          <p:cNvSpPr txBox="1">
            <a:spLocks noGrp="1"/>
          </p:cNvSpPr>
          <p:nvPr>
            <p:ph type="ctrTitle"/>
          </p:nvPr>
        </p:nvSpPr>
        <p:spPr>
          <a:xfrm>
            <a:off x="3537149" y="891160"/>
            <a:ext cx="5391697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909"/>
              <a:buNone/>
            </a:pPr>
            <a:r>
              <a:rPr lang="hu" sz="4400" b="1" i="1"/>
              <a:t>Operációs rendszerek</a:t>
            </a:r>
            <a:endParaRPr sz="4400" b="1" i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909"/>
              <a:buNone/>
            </a:pPr>
            <a:endParaRPr sz="4400" b="1" i="1"/>
          </a:p>
        </p:txBody>
      </p:sp>
      <p:pic>
        <p:nvPicPr>
          <p:cNvPr id="135" name="Google Shape;135;p1" descr="https://lh6.googleusercontent.com/zdwjKjl-FpFZU_pAI-IuClHVDKQOh-Rned7Ft2osas2khbjYv1w7K3P8jW7nXW9E6zXH6hXxi25Q76RzAf-H1xH5Ncgvxxf9RHhUiyFYiJghzwUeAmGZATEtGfaEfINGRqLUv5W-mxj_nBqM_3L_8mU3RccrnVVagQRbHQwrhsTwSiiGjpaX1KAl9fBaP3-Ldbq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0748" y="4242687"/>
            <a:ext cx="3603252" cy="900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2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>
            <a:spLocks noGrp="1"/>
          </p:cNvSpPr>
          <p:nvPr>
            <p:ph type="body" idx="1"/>
          </p:nvPr>
        </p:nvSpPr>
        <p:spPr>
          <a:xfrm>
            <a:off x="971591" y="1314066"/>
            <a:ext cx="4994651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nyílt forráskódú (ingyenes)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biztonságos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jól dokumentált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könnyen használható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testreszabható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szabad választás lehetősége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több feladatot lát el egyszerre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1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hu" sz="2800" b="1" i="1"/>
              <a:t>Előnyei</a:t>
            </a:r>
            <a:r>
              <a:rPr lang="hu"/>
              <a:t>:</a:t>
            </a:r>
            <a:endParaRPr/>
          </a:p>
        </p:txBody>
      </p:sp>
      <p:sp>
        <p:nvSpPr>
          <p:cNvPr id="221" name="Google Shape;221;p10"/>
          <p:cNvSpPr txBox="1"/>
          <p:nvPr/>
        </p:nvSpPr>
        <p:spPr>
          <a:xfrm>
            <a:off x="4989200" y="1506325"/>
            <a:ext cx="31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2" name="Google Shape;222;p10" descr="https://lh6.googleusercontent.com/zdwjKjl-FpFZU_pAI-IuClHVDKQOh-Rned7Ft2osas2khbjYv1w7K3P8jW7nXW9E6zXH6hXxi25Q76RzAf-H1xH5Ncgvxxf9RHhUiyFYiJghzwUeAmGZATEtGfaEfINGRqLUv5W-mxj_nBqM_3L_8mU3RccrnVVagQRbHQwrhsTwSiiGjpaX1KAl9fBaP3-Ldbq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7376" y="4466844"/>
            <a:ext cx="2706624" cy="676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0"/>
          <p:cNvPicPr preferRelativeResize="0"/>
          <p:nvPr/>
        </p:nvPicPr>
        <p:blipFill rotWithShape="1">
          <a:blip r:embed="rId4">
            <a:alphaModFix/>
          </a:blip>
          <a:srcRect l="15988" t="17617" r="47644" b="5018"/>
          <a:stretch/>
        </p:blipFill>
        <p:spPr>
          <a:xfrm>
            <a:off x="6474589" y="987425"/>
            <a:ext cx="1818167" cy="2175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hu" sz="2800" b="1" i="1"/>
              <a:t>Hátrányai:</a:t>
            </a:r>
            <a:endParaRPr sz="2800" b="1" i="1"/>
          </a:p>
        </p:txBody>
      </p:sp>
      <p:sp>
        <p:nvSpPr>
          <p:cNvPr id="229" name="Google Shape;229;p11"/>
          <p:cNvSpPr txBox="1">
            <a:spLocks noGrp="1"/>
          </p:cNvSpPr>
          <p:nvPr>
            <p:ph type="body" idx="1"/>
          </p:nvPr>
        </p:nvSpPr>
        <p:spPr>
          <a:xfrm>
            <a:off x="1034963" y="1188001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gyér hardver támogatottság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Közvetlenül nem tud futtatni Windows-os, macOS- es programokat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Adobe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iTunes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QuickBooks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0" name="Google Shape;23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4584" y="713220"/>
            <a:ext cx="1011981" cy="1020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76895" y="2411782"/>
            <a:ext cx="1012467" cy="102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54326" y="2783794"/>
            <a:ext cx="1683050" cy="168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1" descr="https://lh6.googleusercontent.com/zdwjKjl-FpFZU_pAI-IuClHVDKQOh-Rned7Ft2osas2khbjYv1w7K3P8jW7nXW9E6zXH6hXxi25Q76RzAf-H1xH5Ncgvxxf9RHhUiyFYiJghzwUeAmGZATEtGfaEfINGRqLUv5W-mxj_nBqM_3L_8mU3RccrnVVagQRbHQwrhsTwSiiGjpaX1KAl9fBaP3-LdbqQ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37376" y="4466844"/>
            <a:ext cx="2706624" cy="676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"/>
          <p:cNvSpPr txBox="1">
            <a:spLocks noGrp="1"/>
          </p:cNvSpPr>
          <p:nvPr>
            <p:ph type="title"/>
          </p:nvPr>
        </p:nvSpPr>
        <p:spPr>
          <a:xfrm>
            <a:off x="2211877" y="511436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hu" sz="2800" b="1" i="1"/>
              <a:t>A kínálat</a:t>
            </a:r>
            <a:endParaRPr sz="2800" b="1" i="1"/>
          </a:p>
        </p:txBody>
      </p:sp>
      <p:sp>
        <p:nvSpPr>
          <p:cNvPr id="239" name="Google Shape;239;p12"/>
          <p:cNvSpPr txBox="1">
            <a:spLocks noGrp="1"/>
          </p:cNvSpPr>
          <p:nvPr>
            <p:ph type="body" idx="1"/>
          </p:nvPr>
        </p:nvSpPr>
        <p:spPr>
          <a:xfrm>
            <a:off x="835797" y="1567550"/>
            <a:ext cx="19401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hu" sz="2400"/>
              <a:t>SUSE</a:t>
            </a:r>
            <a:endParaRPr/>
          </a:p>
        </p:txBody>
      </p:sp>
      <p:sp>
        <p:nvSpPr>
          <p:cNvPr id="240" name="Google Shape;240;p12"/>
          <p:cNvSpPr txBox="1">
            <a:spLocks noGrp="1"/>
          </p:cNvSpPr>
          <p:nvPr>
            <p:ph type="body" idx="2"/>
          </p:nvPr>
        </p:nvSpPr>
        <p:spPr>
          <a:xfrm>
            <a:off x="3587378" y="2130796"/>
            <a:ext cx="19401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hu" sz="2400"/>
              <a:t>Red Hat Ent. Linux</a:t>
            </a:r>
            <a:endParaRPr sz="2400"/>
          </a:p>
        </p:txBody>
      </p:sp>
      <p:sp>
        <p:nvSpPr>
          <p:cNvPr id="241" name="Google Shape;241;p12"/>
          <p:cNvSpPr txBox="1">
            <a:spLocks noGrp="1"/>
          </p:cNvSpPr>
          <p:nvPr>
            <p:ph type="body" idx="1"/>
          </p:nvPr>
        </p:nvSpPr>
        <p:spPr>
          <a:xfrm>
            <a:off x="6085456" y="1241642"/>
            <a:ext cx="19401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hu" sz="2400"/>
              <a:t>Ubuntu</a:t>
            </a:r>
            <a:endParaRPr/>
          </a:p>
        </p:txBody>
      </p:sp>
      <p:pic>
        <p:nvPicPr>
          <p:cNvPr id="242" name="Google Shape;24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0100" y="2139513"/>
            <a:ext cx="1767276" cy="176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05078" y="3174316"/>
            <a:ext cx="1716749" cy="1305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45607" y="1934822"/>
            <a:ext cx="1651599" cy="1651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2" descr="https://lh6.googleusercontent.com/zdwjKjl-FpFZU_pAI-IuClHVDKQOh-Rned7Ft2osas2khbjYv1w7K3P8jW7nXW9E6zXH6hXxi25Q76RzAf-H1xH5Ncgvxxf9RHhUiyFYiJghzwUeAmGZATEtGfaEfINGRqLUv5W-mxj_nBqM_3L_8mU3RccrnVVagQRbHQwrhsTwSiiGjpaX1KAl9fBaP3-LdbqQ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37376" y="4466844"/>
            <a:ext cx="2706624" cy="676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>
            <a:spLocks noGrp="1"/>
          </p:cNvSpPr>
          <p:nvPr>
            <p:ph type="title"/>
          </p:nvPr>
        </p:nvSpPr>
        <p:spPr>
          <a:xfrm>
            <a:off x="2470150" y="58767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hu" sz="3200" b="1" i="1"/>
              <a:t>SUSE:</a:t>
            </a:r>
            <a:endParaRPr sz="3200" b="1" i="1"/>
          </a:p>
        </p:txBody>
      </p:sp>
      <p:pic>
        <p:nvPicPr>
          <p:cNvPr id="251" name="Google Shape;25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5175" y="2227152"/>
            <a:ext cx="3583508" cy="223969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3" descr="SUSE Logo PNG Vector (SVG) Free Download"/>
          <p:cNvSpPr/>
          <p:nvPr/>
        </p:nvSpPr>
        <p:spPr>
          <a:xfrm>
            <a:off x="155575" y="-822325"/>
            <a:ext cx="2009775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3" descr="SUSE Logo PNG Vector (SVG) Free Download"/>
          <p:cNvSpPr/>
          <p:nvPr/>
        </p:nvSpPr>
        <p:spPr>
          <a:xfrm>
            <a:off x="307975" y="-669925"/>
            <a:ext cx="2009775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3" descr="SUSE Logo PNG Vector (SVG) Free Download"/>
          <p:cNvSpPr/>
          <p:nvPr/>
        </p:nvSpPr>
        <p:spPr>
          <a:xfrm>
            <a:off x="460375" y="-517525"/>
            <a:ext cx="2009775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3" descr="SUSE Logo PNG Vector (SVG) Free Download"/>
          <p:cNvSpPr/>
          <p:nvPr/>
        </p:nvSpPr>
        <p:spPr>
          <a:xfrm>
            <a:off x="612775" y="-365125"/>
            <a:ext cx="2009775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3" descr="SUSE Logo PNG Vector (SVG) Free Download"/>
          <p:cNvSpPr/>
          <p:nvPr/>
        </p:nvSpPr>
        <p:spPr>
          <a:xfrm>
            <a:off x="765175" y="-212725"/>
            <a:ext cx="2009775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3" descr="SUSE Logo PNG Vector (SVG) Free Download"/>
          <p:cNvSpPr/>
          <p:nvPr/>
        </p:nvSpPr>
        <p:spPr>
          <a:xfrm>
            <a:off x="917575" y="-60325"/>
            <a:ext cx="2009775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3" descr="SUSE Logo PNG Vector (SVG) Free Download"/>
          <p:cNvSpPr/>
          <p:nvPr/>
        </p:nvSpPr>
        <p:spPr>
          <a:xfrm>
            <a:off x="1069975" y="92075"/>
            <a:ext cx="2009775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05488" y="1654175"/>
            <a:ext cx="2270786" cy="1937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3" descr="https://lh6.googleusercontent.com/zdwjKjl-FpFZU_pAI-IuClHVDKQOh-Rned7Ft2osas2khbjYv1w7K3P8jW7nXW9E6zXH6hXxi25Q76RzAf-H1xH5Ncgvxxf9RHhUiyFYiJghzwUeAmGZATEtGfaEfINGRqLUv5W-mxj_nBqM_3L_8mU3RccrnVVagQRbHQwrhsTwSiiGjpaX1KAl9fBaP3-LdbqQ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7376" y="4466844"/>
            <a:ext cx="2706624" cy="676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"/>
          <p:cNvSpPr txBox="1">
            <a:spLocks noGrp="1"/>
          </p:cNvSpPr>
          <p:nvPr>
            <p:ph type="title"/>
          </p:nvPr>
        </p:nvSpPr>
        <p:spPr>
          <a:xfrm>
            <a:off x="2105100" y="466178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hu" sz="2800" b="1" i="1"/>
              <a:t>SUSE:</a:t>
            </a:r>
            <a:endParaRPr sz="2800" b="1" i="1"/>
          </a:p>
        </p:txBody>
      </p:sp>
      <p:sp>
        <p:nvSpPr>
          <p:cNvPr id="266" name="Google Shape;266;p14"/>
          <p:cNvSpPr txBox="1">
            <a:spLocks noGrp="1"/>
          </p:cNvSpPr>
          <p:nvPr>
            <p:ph type="body" idx="1"/>
          </p:nvPr>
        </p:nvSpPr>
        <p:spPr>
          <a:xfrm>
            <a:off x="371228" y="1687430"/>
            <a:ext cx="4807389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openSUSE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Előnyei 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Nyílt forráskódú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Jól dokumentált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Könnyen kezelhető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Stabil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14"/>
          <p:cNvSpPr txBox="1">
            <a:spLocks noGrp="1"/>
          </p:cNvSpPr>
          <p:nvPr>
            <p:ph type="body" idx="2"/>
          </p:nvPr>
        </p:nvSpPr>
        <p:spPr>
          <a:xfrm>
            <a:off x="4653473" y="942861"/>
            <a:ext cx="4716855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SUSE Enterprise Linux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Előnyei 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Hatékonyabban támogatott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Hátrányai: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Fizetősek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107315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8" name="Google Shape;268;p14" descr="https://lh6.googleusercontent.com/zdwjKjl-FpFZU_pAI-IuClHVDKQOh-Rned7Ft2osas2khbjYv1w7K3P8jW7nXW9E6zXH6hXxi25Q76RzAf-H1xH5Ncgvxxf9RHhUiyFYiJghzwUeAmGZATEtGfaEfINGRqLUv5W-mxj_nBqM_3L_8mU3RccrnVVagQRbHQwrhsTwSiiGjpaX1KAl9fBaP3-Ldbq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7376" y="4466844"/>
            <a:ext cx="2706624" cy="676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hu" sz="2800" b="1" i="1"/>
              <a:t>Ubuntu</a:t>
            </a:r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body" idx="1"/>
          </p:nvPr>
        </p:nvSpPr>
        <p:spPr>
          <a:xfrm>
            <a:off x="102504" y="1567550"/>
            <a:ext cx="5438244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➔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Előnyei: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◆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ingyenes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◆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lehet róla migrálni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◆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Fogyatékkal előknek alkalmas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◆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Egyszerű kezelhetőség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◆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Vállalkozás céljára megfelelő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◆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Hosszan támogatott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158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15"/>
          <p:cNvSpPr txBox="1">
            <a:spLocks noGrp="1"/>
          </p:cNvSpPr>
          <p:nvPr>
            <p:ph type="body" idx="2"/>
          </p:nvPr>
        </p:nvSpPr>
        <p:spPr>
          <a:xfrm>
            <a:off x="4887952" y="1585612"/>
            <a:ext cx="4111191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76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999"/>
              <a:buFont typeface="Arial"/>
              <a:buChar char="➔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Hátrányai: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5000"/>
              <a:buFont typeface="Arial"/>
              <a:buChar char="◆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Adatokat gyűjt a felhasználóról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5000"/>
              <a:buFont typeface="Arial"/>
              <a:buChar char="◆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Nem teljesen biztonságos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5000"/>
              <a:buFont typeface="Arial"/>
              <a:buChar char="◆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Kevés asztali frissítés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146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999"/>
              <a:buFont typeface="Arial"/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158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5000"/>
              <a:buFont typeface="Arial"/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285750" lvl="0" indent="-203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64999"/>
              <a:buFont typeface="Arial"/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742950" lvl="0" indent="-2032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64999"/>
              <a:buFont typeface="Arial"/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6" name="Google Shape;27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0515" y="181069"/>
            <a:ext cx="1214406" cy="1214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5" descr="https://lh6.googleusercontent.com/zdwjKjl-FpFZU_pAI-IuClHVDKQOh-Rned7Ft2osas2khbjYv1w7K3P8jW7nXW9E6zXH6hXxi25Q76RzAf-H1xH5Ncgvxxf9RHhUiyFYiJghzwUeAmGZATEtGfaEfINGRqLUv5W-mxj_nBqM_3L_8mU3RccrnVVagQRbHQwrhsTwSiiGjpaX1KAl9fBaP3-LdbqQ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37376" y="4466844"/>
            <a:ext cx="2706624" cy="676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4074"/>
              <a:buNone/>
            </a:pPr>
            <a:r>
              <a:rPr lang="hu" sz="3600" b="1" i="1"/>
              <a:t>Red Hat Enterprise Linux </a:t>
            </a:r>
            <a:br>
              <a:rPr lang="hu" sz="2800" b="1" i="1"/>
            </a:br>
            <a:r>
              <a:rPr lang="hu" sz="2800" b="1" i="1"/>
              <a:t>(RHEL)</a:t>
            </a:r>
            <a:endParaRPr sz="2800" b="1" i="1"/>
          </a:p>
        </p:txBody>
      </p:sp>
      <p:sp>
        <p:nvSpPr>
          <p:cNvPr id="283" name="Google Shape;283;p16"/>
          <p:cNvSpPr txBox="1">
            <a:spLocks noGrp="1"/>
          </p:cNvSpPr>
          <p:nvPr>
            <p:ph type="body" idx="1"/>
          </p:nvPr>
        </p:nvSpPr>
        <p:spPr>
          <a:xfrm>
            <a:off x="-60451" y="1449861"/>
            <a:ext cx="5736974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Előnyei: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Tutorial programok elérhetőek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Automatizált Biztonsági rendszer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Hozzáférés a hardver, szoftver és felhőszolgáltatáshoz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Támogatott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Vállalkozáshoz szükséges szoftverek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16"/>
          <p:cNvSpPr txBox="1">
            <a:spLocks noGrp="1"/>
          </p:cNvSpPr>
          <p:nvPr>
            <p:ph type="body" idx="2"/>
          </p:nvPr>
        </p:nvSpPr>
        <p:spPr>
          <a:xfrm>
            <a:off x="5050884" y="1486073"/>
            <a:ext cx="4319489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Hátrányai: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Nehezebben kezelhető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Fizetős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5" name="Google Shape;28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2374" y="280656"/>
            <a:ext cx="1401076" cy="1012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6" descr="https://lh6.googleusercontent.com/zdwjKjl-FpFZU_pAI-IuClHVDKQOh-Rned7Ft2osas2khbjYv1w7K3P8jW7nXW9E6zXH6hXxi25Q76RzAf-H1xH5Ncgvxxf9RHhUiyFYiJghzwUeAmGZATEtGfaEfINGRqLUv5W-mxj_nBqM_3L_8mU3RccrnVVagQRbHQwrhsTwSiiGjpaX1KAl9fBaP3-LdbqQ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37376" y="4466844"/>
            <a:ext cx="2706624" cy="676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hu" sz="2800" b="1" i="1"/>
              <a:t>Amit kínálunk:</a:t>
            </a:r>
            <a:endParaRPr sz="2800" b="1" i="1"/>
          </a:p>
        </p:txBody>
      </p:sp>
      <p:sp>
        <p:nvSpPr>
          <p:cNvPr id="292" name="Google Shape;292;p17"/>
          <p:cNvSpPr txBox="1">
            <a:spLocks noGrp="1"/>
          </p:cNvSpPr>
          <p:nvPr>
            <p:ph type="body" idx="1"/>
          </p:nvPr>
        </p:nvSpPr>
        <p:spPr>
          <a:xfrm>
            <a:off x="736214" y="1504179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A kiválasztott operációs rendszer telepítése, karbantartása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Munkatársak betanítása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Az iroda céljainak megfelelő hálózat kialakítása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A kompatibilis szoftverek telepítése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3" name="Google Shape;293;p17" descr="https://lh6.googleusercontent.com/zdwjKjl-FpFZU_pAI-IuClHVDKQOh-Rned7Ft2osas2khbjYv1w7K3P8jW7nXW9E6zXH6hXxi25Q76RzAf-H1xH5Ncgvxxf9RHhUiyFYiJghzwUeAmGZATEtGfaEfINGRqLUv5W-mxj_nBqM_3L_8mU3RccrnVVagQRbHQwrhsTwSiiGjpaX1KAl9fBaP3-Ldbq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7376" y="4466844"/>
            <a:ext cx="2706624" cy="676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f8800ea4f6_0_15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b="1" i="1"/>
              <a:t>Egyéb operációs rendszerek</a:t>
            </a:r>
            <a:endParaRPr b="1"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f8800ea4f6_0_0"/>
          <p:cNvSpPr txBox="1"/>
          <p:nvPr/>
        </p:nvSpPr>
        <p:spPr>
          <a:xfrm>
            <a:off x="1052550" y="29790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Egyéb operációs rendszerek: MacOS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g1f8800ea4f6_0_0"/>
          <p:cNvSpPr txBox="1"/>
          <p:nvPr/>
        </p:nvSpPr>
        <p:spPr>
          <a:xfrm>
            <a:off x="1052550" y="1519625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442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Előnye:</a:t>
            </a:r>
            <a:endParaRPr sz="1442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33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Char char="➔"/>
            </a:pPr>
            <a:r>
              <a:rPr lang="hu" sz="1442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Könnyen átlátható és letisztult felület</a:t>
            </a:r>
            <a:br>
              <a:rPr lang="hu" sz="1442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442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3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➔"/>
            </a:pPr>
            <a:r>
              <a:rPr lang="hu" sz="1442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Jó optimalizáció és teljesítmény</a:t>
            </a:r>
            <a:br>
              <a:rPr lang="hu" sz="1442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442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3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➔"/>
            </a:pPr>
            <a:r>
              <a:rPr lang="hu" sz="1442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Nehezen sebezhetőség</a:t>
            </a:r>
            <a:br>
              <a:rPr lang="hu" sz="1442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442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3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➔"/>
            </a:pPr>
            <a:r>
              <a:rPr lang="hu" sz="1442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Könnyű integrált kapcsolat az egyéb Apple-es </a:t>
            </a:r>
            <a:br>
              <a:rPr lang="hu" sz="1442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hu" sz="1442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termékekkel</a:t>
            </a:r>
            <a:endParaRPr sz="1442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g1f8800ea4f6_0_0"/>
          <p:cNvSpPr txBox="1"/>
          <p:nvPr/>
        </p:nvSpPr>
        <p:spPr>
          <a:xfrm>
            <a:off x="4571996" y="1587375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3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Hátrányai:</a:t>
            </a:r>
            <a:endParaRPr sz="13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➔"/>
            </a:pPr>
            <a:r>
              <a:rPr lang="hu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Nagyon drágák az ezeket futtató eszközök</a:t>
            </a: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➔"/>
            </a:pPr>
            <a:r>
              <a:rPr lang="hu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Sok alkalmazásnak nincs támogatottsága </a:t>
            </a: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➔"/>
            </a:pPr>
            <a:r>
              <a:rPr lang="hu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Otthoni karbantartása és/vagy alkatrész kicserélése ellen szolgáló rendszer az újabb eszközöknél</a:t>
            </a:r>
            <a:br>
              <a:rPr lang="hu" sz="13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hu" sz="13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hu" sz="13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hu" sz="13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hu" sz="13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				</a:t>
            </a:r>
            <a:endParaRPr sz="13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" grpId="0"/>
      <p:bldP spid="30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hu" sz="2800" b="1" i="1"/>
              <a:t>Rólunk</a:t>
            </a:r>
            <a:r>
              <a:rPr lang="hu"/>
              <a:t>:</a:t>
            </a:r>
            <a:endParaRPr/>
          </a:p>
        </p:txBody>
      </p:sp>
      <p:sp>
        <p:nvSpPr>
          <p:cNvPr id="141" name="Google Shape;141;p2"/>
          <p:cNvSpPr txBox="1">
            <a:spLocks noGrp="1"/>
          </p:cNvSpPr>
          <p:nvPr>
            <p:ph type="body" idx="1"/>
          </p:nvPr>
        </p:nvSpPr>
        <p:spPr>
          <a:xfrm>
            <a:off x="1297500" y="13008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Informatikai cég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Profilunk: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Mobil eszközök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Operációs rendszerek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Op.rendszerek rendszerszintű vizsgálata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Tanácsadás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" name="Google Shape;142;p2" descr="https://lh6.googleusercontent.com/zdwjKjl-FpFZU_pAI-IuClHVDKQOh-Rned7Ft2osas2khbjYv1w7K3P8jW7nXW9E6zXH6hXxi25Q76RzAf-H1xH5Ncgvxxf9RHhUiyFYiJghzwUeAmGZATEtGfaEfINGRqLUv5W-mxj_nBqM_3L_8mU3RccrnVVagQRbHQwrhsTwSiiGjpaX1KAl9fBaP3-Ldbq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5561" y="1049661"/>
            <a:ext cx="4797872" cy="1199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800ea4f6_0_5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Melyik rendszert miért ajánlott használni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g1f8800ea4f6_0_5"/>
          <p:cNvSpPr txBox="1"/>
          <p:nvPr/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3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Windows:</a:t>
            </a:r>
            <a:endParaRPr sz="13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hu" sz="13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Átlag felhasználónak, akiknek komolyabb célja nincs</a:t>
            </a:r>
            <a:endParaRPr sz="13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3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Linux: </a:t>
            </a:r>
            <a:endParaRPr sz="13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hu" sz="13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Rendszergazdának készülő embereknek</a:t>
            </a:r>
            <a:endParaRPr sz="13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hu" sz="13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Gyengébb géppel rendelkezőknek</a:t>
            </a:r>
            <a:endParaRPr sz="13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hu" sz="13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Nem akarják teletömmni szeméttel a gépet</a:t>
            </a:r>
            <a:endParaRPr sz="13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3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MacOS:</a:t>
            </a:r>
            <a:endParaRPr sz="13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hu" sz="13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Aki hajlandó fizetni a biztonságért</a:t>
            </a:r>
            <a:endParaRPr sz="13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hu" sz="1300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Komolyabb mennyiségű munkavégzéshez</a:t>
            </a:r>
            <a:endParaRPr sz="1300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f8800ea4f6_2_0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b="1" i="1"/>
              <a:t>Közvélemény kutatás</a:t>
            </a:r>
            <a:endParaRPr b="1" i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f8800ea4f6_2_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2800" b="1" i="1"/>
              <a:t>Mobilmárkák preferálása </a:t>
            </a:r>
            <a:endParaRPr sz="2800" b="1" i="1"/>
          </a:p>
        </p:txBody>
      </p:sp>
      <p:pic>
        <p:nvPicPr>
          <p:cNvPr id="322" name="Google Shape;322;g1f8800ea4f6_2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75" y="1307850"/>
            <a:ext cx="4250300" cy="211515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23" name="Google Shape;323;g1f8800ea4f6_2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2325" y="2396450"/>
            <a:ext cx="4217000" cy="21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f8800ea4f6_2_1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2800" b="1" i="1"/>
              <a:t>Géprendszer használati preferálások</a:t>
            </a:r>
            <a:endParaRPr sz="2800" b="1" i="1"/>
          </a:p>
        </p:txBody>
      </p:sp>
      <p:sp>
        <p:nvSpPr>
          <p:cNvPr id="329" name="Google Shape;329;g1f8800ea4f6_2_12"/>
          <p:cNvSpPr txBox="1">
            <a:spLocks noGrp="1"/>
          </p:cNvSpPr>
          <p:nvPr>
            <p:ph type="body" idx="1"/>
          </p:nvPr>
        </p:nvSpPr>
        <p:spPr>
          <a:xfrm>
            <a:off x="1297500" y="15415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0" name="Google Shape;330;g1f8800ea4f6_2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599" y="1207826"/>
            <a:ext cx="5179351" cy="2375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1f8800ea4f6_2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6466" y="2906972"/>
            <a:ext cx="4209484" cy="1939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 txBox="1">
            <a:spLocks noGrp="1"/>
          </p:cNvSpPr>
          <p:nvPr>
            <p:ph type="title"/>
          </p:nvPr>
        </p:nvSpPr>
        <p:spPr>
          <a:xfrm>
            <a:off x="1155569" y="1852219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hu" sz="4000" b="1"/>
              <a:t>Köszönjük a Figyelmet!</a:t>
            </a:r>
            <a:endParaRPr sz="4000" b="1"/>
          </a:p>
        </p:txBody>
      </p:sp>
      <p:pic>
        <p:nvPicPr>
          <p:cNvPr id="337" name="Google Shape;337;p18" descr="https://lh6.googleusercontent.com/zdwjKjl-FpFZU_pAI-IuClHVDKQOh-Rned7Ft2osas2khbjYv1w7K3P8jW7nXW9E6zXH6hXxi25Q76RzAf-H1xH5Ncgvxxf9RHhUiyFYiJghzwUeAmGZATEtGfaEfINGRqLUv5W-mxj_nBqM_3L_8mU3RccrnVVagQRbHQwrhsTwSiiGjpaX1KAl9fBaP3-Ldbq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26312" y="3864078"/>
            <a:ext cx="5117688" cy="1279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8875" y="3837543"/>
            <a:ext cx="1650949" cy="109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" descr="Learn the differences between Linux and Window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51275" y="992188"/>
            <a:ext cx="2827503" cy="1387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52774" y="2703877"/>
            <a:ext cx="3774644" cy="84942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"/>
          <p:cNvSpPr txBox="1">
            <a:spLocks noGrp="1"/>
          </p:cNvSpPr>
          <p:nvPr>
            <p:ph type="title"/>
          </p:nvPr>
        </p:nvSpPr>
        <p:spPr>
          <a:xfrm>
            <a:off x="1297500" y="29134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hu" sz="2800" b="1" i="1"/>
              <a:t>Témák, amelyeket bemutatunk:</a:t>
            </a:r>
            <a:endParaRPr sz="2800" b="1" i="1"/>
          </a:p>
        </p:txBody>
      </p:sp>
      <p:sp>
        <p:nvSpPr>
          <p:cNvPr id="151" name="Google Shape;151;p3"/>
          <p:cNvSpPr txBox="1">
            <a:spLocks noGrp="1"/>
          </p:cNvSpPr>
          <p:nvPr>
            <p:ph type="body" idx="1"/>
          </p:nvPr>
        </p:nvSpPr>
        <p:spPr>
          <a:xfrm>
            <a:off x="362010" y="1104000"/>
            <a:ext cx="7637900" cy="3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1828800" lvl="3" indent="-311150" algn="l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ct val="79999"/>
              <a:buChar char="●"/>
            </a:pPr>
            <a:r>
              <a:rPr lang="hu" sz="2600" b="1">
                <a:latin typeface="Montserrat"/>
                <a:ea typeface="Montserrat"/>
                <a:cs typeface="Montserrat"/>
                <a:sym typeface="Montserrat"/>
              </a:rPr>
              <a:t>Windows vs. Linux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ct val="79999"/>
              <a:buChar char="●"/>
            </a:pPr>
            <a:r>
              <a:rPr lang="hu" sz="2600" b="1">
                <a:latin typeface="Montserrat"/>
                <a:ea typeface="Montserrat"/>
                <a:cs typeface="Montserrat"/>
                <a:sym typeface="Montserrat"/>
              </a:rPr>
              <a:t>Egyéb operációs </a:t>
            </a:r>
            <a:r>
              <a:rPr lang="hu" sz="2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rendsz</a:t>
            </a:r>
            <a:r>
              <a:rPr lang="hu"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erek</a:t>
            </a:r>
            <a:endParaRPr sz="26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800" lvl="3" indent="-311150" algn="l" rtl="0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ct val="79999"/>
              <a:buChar char="●"/>
            </a:pPr>
            <a:r>
              <a:rPr lang="hu" sz="2600" b="1">
                <a:latin typeface="Montserrat"/>
                <a:ea typeface="Montserrat"/>
                <a:cs typeface="Montserrat"/>
                <a:sym typeface="Montserrat"/>
              </a:rPr>
              <a:t>Mobileszközök </a:t>
            </a:r>
            <a:endParaRPr sz="26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300000"/>
              </a:lnSpc>
              <a:spcBef>
                <a:spcPts val="1200"/>
              </a:spcBef>
              <a:spcAft>
                <a:spcPts val="1200"/>
              </a:spcAft>
              <a:buSzPct val="129999"/>
              <a:buNone/>
            </a:pPr>
            <a:endParaRPr sz="1600"/>
          </a:p>
        </p:txBody>
      </p:sp>
      <p:pic>
        <p:nvPicPr>
          <p:cNvPr id="152" name="Google Shape;152;p3" descr="https://lh6.googleusercontent.com/zdwjKjl-FpFZU_pAI-IuClHVDKQOh-Rned7Ft2osas2khbjYv1w7K3P8jW7nXW9E6zXH6hXxi25Q76RzAf-H1xH5Ncgvxxf9RHhUiyFYiJghzwUeAmGZATEtGfaEfINGRqLUv5W-mxj_nBqM_3L_8mU3RccrnVVagQRbHQwrhsTwSiiGjpaX1KAl9fBaP3-LdbqQ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37376" y="4466844"/>
            <a:ext cx="2706624" cy="67665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" descr="Major-World"/>
          <p:cNvSpPr/>
          <p:nvPr/>
        </p:nvSpPr>
        <p:spPr>
          <a:xfrm>
            <a:off x="155575" y="-617538"/>
            <a:ext cx="35433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" descr="Major-World"/>
          <p:cNvSpPr/>
          <p:nvPr/>
        </p:nvSpPr>
        <p:spPr>
          <a:xfrm>
            <a:off x="307975" y="-465138"/>
            <a:ext cx="35433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" descr="Major-World"/>
          <p:cNvSpPr/>
          <p:nvPr/>
        </p:nvSpPr>
        <p:spPr>
          <a:xfrm>
            <a:off x="460375" y="-312738"/>
            <a:ext cx="3543300" cy="129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" descr="Az operációs rendszer a számítógép lelke - Kvantumugrás"/>
          <p:cNvSpPr/>
          <p:nvPr/>
        </p:nvSpPr>
        <p:spPr>
          <a:xfrm>
            <a:off x="155575" y="-769938"/>
            <a:ext cx="2847975" cy="160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" descr="Az operációs rendszer a számítógép lelke - Kvantumugrás"/>
          <p:cNvSpPr/>
          <p:nvPr/>
        </p:nvSpPr>
        <p:spPr>
          <a:xfrm>
            <a:off x="307975" y="-617538"/>
            <a:ext cx="2847975" cy="160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" descr="Digitális kultúra 9. (NAT2020) - Mobiltechnológiai ismeretek - Mobil  informatikai eszközök"/>
          <p:cNvSpPr/>
          <p:nvPr/>
        </p:nvSpPr>
        <p:spPr>
          <a:xfrm>
            <a:off x="155575" y="-822325"/>
            <a:ext cx="2600325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 descr="IBM MaaS360 – a mobil vállalati adatok hatékony védelméért - Bitport –  Informatika az üzlet nyelvén"/>
          <p:cNvSpPr/>
          <p:nvPr/>
        </p:nvSpPr>
        <p:spPr>
          <a:xfrm>
            <a:off x="155575" y="-762000"/>
            <a:ext cx="286702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" descr="Informatika 7. osztály Mobilkommunikációs eszközök Mit jelent a  kommunikáció? Sorolj fel kommunikációs eszközöket! A"/>
          <p:cNvSpPr/>
          <p:nvPr/>
        </p:nvSpPr>
        <p:spPr>
          <a:xfrm>
            <a:off x="155575" y="-822325"/>
            <a:ext cx="2314575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" descr="Informatika 7. osztály Mobilkommunikációs eszközök Mit jelent a  kommunikáció? Sorolj fel kommunikációs eszközöket! A"/>
          <p:cNvSpPr/>
          <p:nvPr/>
        </p:nvSpPr>
        <p:spPr>
          <a:xfrm>
            <a:off x="307975" y="-669925"/>
            <a:ext cx="2314575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>
            <a:spLocks noGrp="1"/>
          </p:cNvSpPr>
          <p:nvPr>
            <p:ph type="title"/>
          </p:nvPr>
        </p:nvSpPr>
        <p:spPr>
          <a:xfrm>
            <a:off x="459506" y="27674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u" sz="4000" b="1" i="1"/>
              <a:t>Windows </a:t>
            </a:r>
            <a:endParaRPr sz="4000" b="1" i="1"/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u" sz="4000" b="1" i="1"/>
              <a:t>vs. </a:t>
            </a:r>
            <a:endParaRPr sz="4000" b="1" i="1"/>
          </a:p>
          <a:p>
            <a:pPr marL="13716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u" sz="4000" b="1" i="1"/>
              <a:t>Linux</a:t>
            </a:r>
            <a:endParaRPr sz="4000" b="1" i="1"/>
          </a:p>
        </p:txBody>
      </p:sp>
      <p:pic>
        <p:nvPicPr>
          <p:cNvPr id="167" name="Google Shape;167;p4" descr="Learn the differences between Linux and Window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9031" y="800112"/>
            <a:ext cx="5169895" cy="2536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4" descr="https://lh6.googleusercontent.com/zdwjKjl-FpFZU_pAI-IuClHVDKQOh-Rned7Ft2osas2khbjYv1w7K3P8jW7nXW9E6zXH6hXxi25Q76RzAf-H1xH5Ncgvxxf9RHhUiyFYiJghzwUeAmGZATEtGfaEfINGRqLUv5W-mxj_nBqM_3L_8mU3RccrnVVagQRbHQwrhsTwSiiGjpaX1KAl9fBaP3-LdbqQ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37376" y="4466844"/>
            <a:ext cx="2706624" cy="676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hu" sz="2800" b="1"/>
              <a:t>Mit érdemes tudni?	</a:t>
            </a:r>
            <a:endParaRPr sz="2800" b="1"/>
          </a:p>
        </p:txBody>
      </p:sp>
      <p:sp>
        <p:nvSpPr>
          <p:cNvPr id="174" name="Google Shape;174;p5"/>
          <p:cNvSpPr txBox="1">
            <a:spLocks noGrp="1"/>
          </p:cNvSpPr>
          <p:nvPr>
            <p:ph type="body" idx="1"/>
          </p:nvPr>
        </p:nvSpPr>
        <p:spPr>
          <a:xfrm>
            <a:off x="918868" y="1867598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 sz="2400">
                <a:latin typeface="Montserrat"/>
                <a:ea typeface="Montserrat"/>
                <a:cs typeface="Montserrat"/>
                <a:sym typeface="Montserrat"/>
              </a:rPr>
              <a:t>Mi a használat célja?</a:t>
            </a: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 sz="2400">
                <a:latin typeface="Montserrat"/>
                <a:ea typeface="Montserrat"/>
                <a:cs typeface="Montserrat"/>
                <a:sym typeface="Montserrat"/>
              </a:rPr>
              <a:t>Mekkora költségre lehet számítani?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5" name="Google Shape;175;p5" descr="GIFs For Powerpoint Presentation - 100 Pieces of GIF Anim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5773" y="272549"/>
            <a:ext cx="2286019" cy="2692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5" descr="https://lh6.googleusercontent.com/zdwjKjl-FpFZU_pAI-IuClHVDKQOh-Rned7Ft2osas2khbjYv1w7K3P8jW7nXW9E6zXH6hXxi25Q76RzAf-H1xH5Ncgvxxf9RHhUiyFYiJghzwUeAmGZATEtGfaEfINGRqLUv5W-mxj_nBqM_3L_8mU3RccrnVVagQRbHQwrhsTwSiiGjpaX1KAl9fBaP3-LdbqQ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37376" y="4466844"/>
            <a:ext cx="2706624" cy="676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>
            <a:spLocks noGrp="1"/>
          </p:cNvSpPr>
          <p:nvPr>
            <p:ph type="title"/>
          </p:nvPr>
        </p:nvSpPr>
        <p:spPr>
          <a:xfrm>
            <a:off x="3930875" y="-519800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hu" sz="4000" b="1" i="1"/>
              <a:t>Windows</a:t>
            </a:r>
            <a:endParaRPr sz="4000" b="1" i="1"/>
          </a:p>
        </p:txBody>
      </p:sp>
      <p:sp>
        <p:nvSpPr>
          <p:cNvPr id="182" name="Google Shape;182;p6" descr="The Windows logo is evolving backwards - The Verge"/>
          <p:cNvSpPr/>
          <p:nvPr/>
        </p:nvSpPr>
        <p:spPr>
          <a:xfrm>
            <a:off x="155575" y="-822325"/>
            <a:ext cx="22860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0177" y="1693925"/>
            <a:ext cx="3805472" cy="1873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6" descr="https://lh6.googleusercontent.com/zdwjKjl-FpFZU_pAI-IuClHVDKQOh-Rned7Ft2osas2khbjYv1w7K3P8jW7nXW9E6zXH6hXxi25Q76RzAf-H1xH5Ncgvxxf9RHhUiyFYiJghzwUeAmGZATEtGfaEfINGRqLUv5W-mxj_nBqM_3L_8mU3RccrnVVagQRbHQwrhsTwSiiGjpaX1KAl9fBaP3-LdbqQ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37376" y="4466844"/>
            <a:ext cx="2706624" cy="676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 txBox="1">
            <a:spLocks noGrp="1"/>
          </p:cNvSpPr>
          <p:nvPr>
            <p:ph type="title"/>
          </p:nvPr>
        </p:nvSpPr>
        <p:spPr>
          <a:xfrm>
            <a:off x="154754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hu" sz="2800" b="1" i="1"/>
              <a:t>Előnyei</a:t>
            </a:r>
            <a:r>
              <a:rPr lang="hu"/>
              <a:t>:</a:t>
            </a:r>
            <a:endParaRPr/>
          </a:p>
        </p:txBody>
      </p:sp>
      <p:sp>
        <p:nvSpPr>
          <p:cNvPr id="190" name="Google Shape;190;p7"/>
          <p:cNvSpPr txBox="1">
            <a:spLocks noGrp="1"/>
          </p:cNvSpPr>
          <p:nvPr>
            <p:ph type="body" idx="1"/>
          </p:nvPr>
        </p:nvSpPr>
        <p:spPr>
          <a:xfrm>
            <a:off x="1140332" y="106747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felhasználó barát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könnyű kezelni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mindenben támogatott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biztonságos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személyre szabható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7" descr="windows logo PNG image with transparent background | TOPpng"/>
          <p:cNvSpPr/>
          <p:nvPr/>
        </p:nvSpPr>
        <p:spPr>
          <a:xfrm>
            <a:off x="155575" y="-822325"/>
            <a:ext cx="1685925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6414" y="20866"/>
            <a:ext cx="1414737" cy="14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572" y="1241297"/>
            <a:ext cx="1334138" cy="1364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9180" y="2605483"/>
            <a:ext cx="1312739" cy="1342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7" descr="https://lh6.googleusercontent.com/zdwjKjl-FpFZU_pAI-IuClHVDKQOh-Rned7Ft2osas2khbjYv1w7K3P8jW7nXW9E6zXH6hXxi25Q76RzAf-H1xH5Ncgvxxf9RHhUiyFYiJghzwUeAmGZATEtGfaEfINGRqLUv5W-mxj_nBqM_3L_8mU3RccrnVVagQRbHQwrhsTwSiiGjpaX1KAl9fBaP3-LdbqQ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37376" y="4466844"/>
            <a:ext cx="2706624" cy="676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>
            <a:spLocks noGrp="1"/>
          </p:cNvSpPr>
          <p:nvPr>
            <p:ph type="body" idx="1"/>
          </p:nvPr>
        </p:nvSpPr>
        <p:spPr>
          <a:xfrm>
            <a:off x="576507" y="1567550"/>
            <a:ext cx="7281914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70270"/>
              <a:buChar char="●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 vírusok gyakrabban jelennek meg </a:t>
            </a:r>
            <a:br>
              <a:rPr lang="hu" sz="2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népszerűsége miatt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70270"/>
              <a:buChar char="●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 igényesebb erőforrásra van szükség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70270"/>
              <a:buChar char="●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 csak az x86 és x86_64-es architektúrában érhetőek el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70270"/>
              <a:buChar char="●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kötöttek a biztonsági frissítések kiadásai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1" name="Google Shape;20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6414" y="2605483"/>
            <a:ext cx="1312739" cy="134230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hu" sz="2800" b="1" i="1"/>
              <a:t>Hátrányai</a:t>
            </a:r>
            <a:r>
              <a:rPr lang="hu"/>
              <a:t>:</a:t>
            </a:r>
            <a:endParaRPr/>
          </a:p>
        </p:txBody>
      </p:sp>
      <p:pic>
        <p:nvPicPr>
          <p:cNvPr id="203" name="Google Shape;203;p8" descr="https://lh6.googleusercontent.com/zdwjKjl-FpFZU_pAI-IuClHVDKQOh-Rned7Ft2osas2khbjYv1w7K3P8jW7nXW9E6zXH6hXxi25Q76RzAf-H1xH5Ncgvxxf9RHhUiyFYiJghzwUeAmGZATEtGfaEfINGRqLUv5W-mxj_nBqM_3L_8mU3RccrnVVagQRbHQwrhsTwSiiGjpaX1KAl9fBaP3-LdbqQ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37376" y="4466844"/>
            <a:ext cx="2706624" cy="676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6414" y="20866"/>
            <a:ext cx="1414737" cy="14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3572" y="1241297"/>
            <a:ext cx="1334138" cy="1364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>
            <a:spLocks noGrp="1"/>
          </p:cNvSpPr>
          <p:nvPr>
            <p:ph type="title"/>
          </p:nvPr>
        </p:nvSpPr>
        <p:spPr>
          <a:xfrm>
            <a:off x="3791275" y="150500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hu" sz="4000" b="1" i="1"/>
              <a:t>Linux</a:t>
            </a:r>
            <a:endParaRPr sz="4000" b="1" i="1"/>
          </a:p>
        </p:txBody>
      </p:sp>
      <p:pic>
        <p:nvPicPr>
          <p:cNvPr id="211" name="Google Shape;211;p9" descr="https://lh6.googleusercontent.com/zdwjKjl-FpFZU_pAI-IuClHVDKQOh-Rned7Ft2osas2khbjYv1w7K3P8jW7nXW9E6zXH6hXxi25Q76RzAf-H1xH5Ncgvxxf9RHhUiyFYiJghzwUeAmGZATEtGfaEfINGRqLUv5W-mxj_nBqM_3L_8mU3RccrnVVagQRbHQwrhsTwSiiGjpaX1KAl9fBaP3-LdbqQ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7376" y="4466844"/>
            <a:ext cx="2706624" cy="67665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9" descr="Linux Logo png download - 550*550 - Free Transparent Penguin png Download.  - CleanPNG / KissPNG"/>
          <p:cNvSpPr/>
          <p:nvPr/>
        </p:nvSpPr>
        <p:spPr>
          <a:xfrm>
            <a:off x="155575" y="-808038"/>
            <a:ext cx="2714625" cy="1695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9" descr="Linux Logo Png - Linux Logo Transparent Background, Png Download , Transparent  Png Image - PNGitem"/>
          <p:cNvSpPr/>
          <p:nvPr/>
        </p:nvSpPr>
        <p:spPr>
          <a:xfrm>
            <a:off x="155575" y="-898525"/>
            <a:ext cx="1504950" cy="18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9"/>
          <p:cNvPicPr preferRelativeResize="0"/>
          <p:nvPr/>
        </p:nvPicPr>
        <p:blipFill rotWithShape="1">
          <a:blip r:embed="rId4">
            <a:alphaModFix/>
          </a:blip>
          <a:srcRect l="15988" t="17617" r="47644" b="5018"/>
          <a:stretch/>
        </p:blipFill>
        <p:spPr>
          <a:xfrm>
            <a:off x="6474589" y="987425"/>
            <a:ext cx="1818167" cy="2175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Diavetítés a képernyőre (16:9 oldalarány)</PresentationFormat>
  <Paragraphs>122</Paragraphs>
  <Slides>24</Slides>
  <Notes>24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24</vt:i4>
      </vt:variant>
    </vt:vector>
  </HeadingPairs>
  <TitlesOfParts>
    <vt:vector size="28" baseType="lpstr">
      <vt:lpstr>Arial</vt:lpstr>
      <vt:lpstr>Lato</vt:lpstr>
      <vt:lpstr>Montserrat</vt:lpstr>
      <vt:lpstr>Focus</vt:lpstr>
      <vt:lpstr>Operációs rendszerek </vt:lpstr>
      <vt:lpstr>Rólunk:</vt:lpstr>
      <vt:lpstr>Témák, amelyeket bemutatunk:</vt:lpstr>
      <vt:lpstr>Windows  vs.  Linux</vt:lpstr>
      <vt:lpstr>Mit érdemes tudni? </vt:lpstr>
      <vt:lpstr>Windows</vt:lpstr>
      <vt:lpstr>Előnyei:</vt:lpstr>
      <vt:lpstr>Hátrányai:</vt:lpstr>
      <vt:lpstr>Linux</vt:lpstr>
      <vt:lpstr>Előnyei:</vt:lpstr>
      <vt:lpstr>Hátrányai:</vt:lpstr>
      <vt:lpstr>A kínálat</vt:lpstr>
      <vt:lpstr>SUSE:</vt:lpstr>
      <vt:lpstr>SUSE:</vt:lpstr>
      <vt:lpstr>Ubuntu</vt:lpstr>
      <vt:lpstr>Red Hat Enterprise Linux  (RHEL)</vt:lpstr>
      <vt:lpstr>Amit kínálunk:</vt:lpstr>
      <vt:lpstr>Egyéb operációs rendszerek</vt:lpstr>
      <vt:lpstr>PowerPoint-bemutató</vt:lpstr>
      <vt:lpstr>PowerPoint-bemutató</vt:lpstr>
      <vt:lpstr>Közvélemény kutatás</vt:lpstr>
      <vt:lpstr>Mobilmárkák preferálása </vt:lpstr>
      <vt:lpstr>Géprendszer használati preferálások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Operációs rendszerek </dc:title>
  <cp:lastModifiedBy>Suli</cp:lastModifiedBy>
  <cp:revision>1</cp:revision>
  <dcterms:modified xsi:type="dcterms:W3CDTF">2023-01-20T09:31:27Z</dcterms:modified>
</cp:coreProperties>
</file>