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61" r:id="rId2"/>
    <p:sldId id="2562" r:id="rId3"/>
    <p:sldId id="2563" r:id="rId4"/>
    <p:sldId id="2564" r:id="rId5"/>
    <p:sldId id="2565" r:id="rId6"/>
    <p:sldId id="2566" r:id="rId7"/>
    <p:sldId id="2567" r:id="rId8"/>
    <p:sldId id="2568" r:id="rId9"/>
    <p:sldId id="2569" r:id="rId10"/>
    <p:sldId id="2570" r:id="rId11"/>
    <p:sldId id="2571" r:id="rId12"/>
    <p:sldId id="2572" r:id="rId13"/>
    <p:sldId id="2573" r:id="rId14"/>
    <p:sldId id="2574" r:id="rId15"/>
    <p:sldId id="2579" r:id="rId16"/>
    <p:sldId id="2580" r:id="rId17"/>
    <p:sldId id="2581" r:id="rId18"/>
    <p:sldId id="2582" r:id="rId19"/>
    <p:sldId id="2583" r:id="rId20"/>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Representación de datos y variables basado en 'Metodología de la programación' de Osvaldo Cairó" id="{9BE4C5AB-F1AD-4F4D-927B-E6E82BEF0AEF}">
          <p14:sldIdLst>
            <p14:sldId id="2561"/>
            <p14:sldId id="2562"/>
          </p14:sldIdLst>
        </p14:section>
        <p14:section name="Concepto clave de datos y variables" id="{7FC5CAA0-6985-4A5E-9CBB-77BFDEE29ABA}">
          <p14:sldIdLst>
            <p14:sldId id="2563"/>
            <p14:sldId id="2564"/>
            <p14:sldId id="2565"/>
            <p14:sldId id="2566"/>
          </p14:sldIdLst>
        </p14:section>
        <p14:section name="Almacenamiento y nombre de variables" id="{EFD809E4-1B79-435E-BED5-88B0ADA6D309}">
          <p14:sldIdLst>
            <p14:sldId id="2567"/>
            <p14:sldId id="2568"/>
            <p14:sldId id="2569"/>
            <p14:sldId id="2570"/>
          </p14:sldIdLst>
        </p14:section>
        <p14:section name="Tipos de datos en programación" id="{2DE51A64-9B98-4D45-BF99-6390A276A644}">
          <p14:sldIdLst>
            <p14:sldId id="2571"/>
            <p14:sldId id="2572"/>
            <p14:sldId id="2573"/>
            <p14:sldId id="2574"/>
            <p14:sldId id="2579"/>
            <p14:sldId id="2580"/>
            <p14:sldId id="2581"/>
            <p14:sldId id="2582"/>
          </p14:sldIdLst>
        </p14:section>
        <p14:section name="Conclusión" id="{7AB58F03-DC02-46CC-B08C-720E25D41BA0}">
          <p14:sldIdLst>
            <p14:sldId id="2583"/>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56" d="100"/>
          <a:sy n="56" d="100"/>
        </p:scale>
        <p:origin x="1296" y="27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4B36D7C-33C9-4758-AB4D-00883B3FB28A}" type="doc">
      <dgm:prSet loTypeId="urn:microsoft.com/office/officeart/2024/3/layout/hArchList1" loCatId="List" qsTypeId="urn:microsoft.com/office/officeart/2005/8/quickstyle/simple1" qsCatId="simple" csTypeId="urn:microsoft.com/office/officeart/2005/8/colors/accent1_2" csCatId="accent1" phldr="1"/>
      <dgm:spPr/>
      <dgm:t>
        <a:bodyPr/>
        <a:lstStyle/>
        <a:p>
          <a:endParaRPr lang="en-US"/>
        </a:p>
      </dgm:t>
    </dgm:pt>
    <dgm:pt modelId="{FDD1DD0E-EE7E-483D-A6AB-E553B61D0CB3}">
      <dgm:prSet/>
      <dgm:spPr/>
      <dgm:t>
        <a:bodyPr/>
        <a:lstStyle/>
        <a:p>
          <a:pPr>
            <a:lnSpc>
              <a:spcPct val="100000"/>
            </a:lnSpc>
            <a:defRPr b="1"/>
          </a:pPr>
          <a:r>
            <a:rPr lang="es-MX"/>
            <a:t>Importancia de la Representación de Datos</a:t>
          </a:r>
          <a:endParaRPr lang="en-US"/>
        </a:p>
      </dgm:t>
    </dgm:pt>
    <dgm:pt modelId="{A475E76D-F77D-4A1D-9CB3-7F99A5F65621}" type="parTrans" cxnId="{45E7FD61-390B-4F03-A204-631DE820EAFA}">
      <dgm:prSet/>
      <dgm:spPr/>
      <dgm:t>
        <a:bodyPr/>
        <a:lstStyle/>
        <a:p>
          <a:endParaRPr lang="en-US"/>
        </a:p>
      </dgm:t>
    </dgm:pt>
    <dgm:pt modelId="{11B74239-F72A-40E9-8248-CF815CC317C5}" type="sibTrans" cxnId="{45E7FD61-390B-4F03-A204-631DE820EAFA}">
      <dgm:prSet/>
      <dgm:spPr/>
      <dgm:t>
        <a:bodyPr/>
        <a:lstStyle/>
        <a:p>
          <a:pPr>
            <a:lnSpc>
              <a:spcPct val="100000"/>
            </a:lnSpc>
            <a:defRPr b="1"/>
          </a:pPr>
          <a:endParaRPr lang="en-US"/>
        </a:p>
      </dgm:t>
    </dgm:pt>
    <dgm:pt modelId="{A7505B9B-1926-4A5C-9B2F-3540301EC3CD}">
      <dgm:prSet/>
      <dgm:spPr/>
      <dgm:t>
        <a:bodyPr/>
        <a:lstStyle/>
        <a:p>
          <a:pPr>
            <a:lnSpc>
              <a:spcPct val="100000"/>
            </a:lnSpc>
          </a:pPr>
          <a:r>
            <a:rPr lang="es-MX"/>
            <a:t>Una representación adecuada de datos y variables es crucial para la claridad y eficiencia en el código de programación.</a:t>
          </a:r>
          <a:endParaRPr lang="en-US"/>
        </a:p>
      </dgm:t>
    </dgm:pt>
    <dgm:pt modelId="{005BD9DC-CA5F-441F-84C0-077E5AE7BB22}" type="parTrans" cxnId="{05E5B0E8-66FA-456D-AC48-FE683D720F03}">
      <dgm:prSet/>
      <dgm:spPr/>
      <dgm:t>
        <a:bodyPr/>
        <a:lstStyle/>
        <a:p>
          <a:endParaRPr lang="en-US"/>
        </a:p>
      </dgm:t>
    </dgm:pt>
    <dgm:pt modelId="{DC19B356-F8C8-40A8-B21D-BAFD5026801D}" type="sibTrans" cxnId="{05E5B0E8-66FA-456D-AC48-FE683D720F03}">
      <dgm:prSet/>
      <dgm:spPr/>
      <dgm:t>
        <a:bodyPr/>
        <a:lstStyle/>
        <a:p>
          <a:endParaRPr lang="en-US"/>
        </a:p>
      </dgm:t>
    </dgm:pt>
    <dgm:pt modelId="{2F4A3610-FF7F-4E98-ADF2-49B715D51895}">
      <dgm:prSet/>
      <dgm:spPr/>
      <dgm:t>
        <a:bodyPr/>
        <a:lstStyle/>
        <a:p>
          <a:pPr>
            <a:lnSpc>
              <a:spcPct val="100000"/>
            </a:lnSpc>
            <a:defRPr b="1"/>
          </a:pPr>
          <a:r>
            <a:rPr lang="es-MX"/>
            <a:t>Mejores Prácticas de Nomenclatura</a:t>
          </a:r>
          <a:endParaRPr lang="en-US"/>
        </a:p>
      </dgm:t>
    </dgm:pt>
    <dgm:pt modelId="{AC3A5E83-979A-4E8F-82AC-D27C28DDA9BF}" type="parTrans" cxnId="{2EED8701-9E91-4244-AFC2-3E2320D0D9E5}">
      <dgm:prSet/>
      <dgm:spPr/>
      <dgm:t>
        <a:bodyPr/>
        <a:lstStyle/>
        <a:p>
          <a:endParaRPr lang="en-US"/>
        </a:p>
      </dgm:t>
    </dgm:pt>
    <dgm:pt modelId="{AEFED7AC-8BBC-4481-A650-3613BA8B06F0}" type="sibTrans" cxnId="{2EED8701-9E91-4244-AFC2-3E2320D0D9E5}">
      <dgm:prSet/>
      <dgm:spPr/>
      <dgm:t>
        <a:bodyPr/>
        <a:lstStyle/>
        <a:p>
          <a:pPr>
            <a:lnSpc>
              <a:spcPct val="100000"/>
            </a:lnSpc>
            <a:defRPr b="1"/>
          </a:pPr>
          <a:endParaRPr lang="en-US"/>
        </a:p>
      </dgm:t>
    </dgm:pt>
    <dgm:pt modelId="{BF6B5802-21F9-46DF-9ADF-7D1F8A212E40}">
      <dgm:prSet/>
      <dgm:spPr/>
      <dgm:t>
        <a:bodyPr/>
        <a:lstStyle/>
        <a:p>
          <a:pPr>
            <a:lnSpc>
              <a:spcPct val="100000"/>
            </a:lnSpc>
          </a:pPr>
          <a:r>
            <a:rPr lang="es-MX"/>
            <a:t>Seguir las mejores prácticas de nomenclatura ayuda a mantener el código organizado y comprensible para otros programadores.</a:t>
          </a:r>
          <a:endParaRPr lang="en-US"/>
        </a:p>
      </dgm:t>
    </dgm:pt>
    <dgm:pt modelId="{19FDA1B1-FD3D-4EC6-AA34-218267207BAF}" type="parTrans" cxnId="{DF786D75-F6F1-484B-9189-D1BE662C63EC}">
      <dgm:prSet/>
      <dgm:spPr/>
      <dgm:t>
        <a:bodyPr/>
        <a:lstStyle/>
        <a:p>
          <a:endParaRPr lang="en-US"/>
        </a:p>
      </dgm:t>
    </dgm:pt>
    <dgm:pt modelId="{AF5ABB4C-F641-4E1B-A051-5EE434D6FC40}" type="sibTrans" cxnId="{DF786D75-F6F1-484B-9189-D1BE662C63EC}">
      <dgm:prSet/>
      <dgm:spPr/>
      <dgm:t>
        <a:bodyPr/>
        <a:lstStyle/>
        <a:p>
          <a:endParaRPr lang="en-US"/>
        </a:p>
      </dgm:t>
    </dgm:pt>
    <dgm:pt modelId="{F6197AD6-661A-4E2D-9383-AEEBAE66A813}">
      <dgm:prSet/>
      <dgm:spPr/>
      <dgm:t>
        <a:bodyPr/>
        <a:lstStyle/>
        <a:p>
          <a:pPr>
            <a:lnSpc>
              <a:spcPct val="100000"/>
            </a:lnSpc>
            <a:defRPr b="1"/>
          </a:pPr>
          <a:r>
            <a:rPr lang="es-MX"/>
            <a:t>Dominar Conceptos Básicos</a:t>
          </a:r>
          <a:endParaRPr lang="en-US"/>
        </a:p>
      </dgm:t>
    </dgm:pt>
    <dgm:pt modelId="{FCD40500-9D50-44F3-B5BC-138BF006FDAD}" type="parTrans" cxnId="{AD714A35-FB4D-4998-B5D7-496219702A0B}">
      <dgm:prSet/>
      <dgm:spPr/>
      <dgm:t>
        <a:bodyPr/>
        <a:lstStyle/>
        <a:p>
          <a:endParaRPr lang="en-US"/>
        </a:p>
      </dgm:t>
    </dgm:pt>
    <dgm:pt modelId="{52ECDE48-1D2B-44AB-AF8B-BBE77F9708C4}" type="sibTrans" cxnId="{AD714A35-FB4D-4998-B5D7-496219702A0B}">
      <dgm:prSet/>
      <dgm:spPr/>
      <dgm:t>
        <a:bodyPr/>
        <a:lstStyle/>
        <a:p>
          <a:endParaRPr lang="en-US"/>
        </a:p>
      </dgm:t>
    </dgm:pt>
    <dgm:pt modelId="{13B766E7-BAAE-4F88-A552-4D48AF0B83F2}">
      <dgm:prSet/>
      <dgm:spPr/>
      <dgm:t>
        <a:bodyPr/>
        <a:lstStyle/>
        <a:p>
          <a:pPr>
            <a:lnSpc>
              <a:spcPct val="100000"/>
            </a:lnSpc>
          </a:pPr>
          <a:r>
            <a:rPr lang="es-MX"/>
            <a:t>Dominar conceptos básicos de programación es esencial para el éxito en el mundo actual tecnológico y digital.</a:t>
          </a:r>
          <a:endParaRPr lang="en-US"/>
        </a:p>
      </dgm:t>
    </dgm:pt>
    <dgm:pt modelId="{D42A7B1D-97CB-466C-BA0F-A3C92D2722B8}" type="parTrans" cxnId="{9CC3C64F-CBA0-44B0-B46B-8080C15F40B1}">
      <dgm:prSet/>
      <dgm:spPr/>
      <dgm:t>
        <a:bodyPr/>
        <a:lstStyle/>
        <a:p>
          <a:endParaRPr lang="en-US"/>
        </a:p>
      </dgm:t>
    </dgm:pt>
    <dgm:pt modelId="{021FB7FB-E59E-4E15-A2CB-C5F852FCC159}" type="sibTrans" cxnId="{9CC3C64F-CBA0-44B0-B46B-8080C15F40B1}">
      <dgm:prSet/>
      <dgm:spPr/>
      <dgm:t>
        <a:bodyPr/>
        <a:lstStyle/>
        <a:p>
          <a:endParaRPr lang="en-US"/>
        </a:p>
      </dgm:t>
    </dgm:pt>
    <dgm:pt modelId="{13906E6D-43CB-4F77-A5DD-C9EF7E18298D}" type="pres">
      <dgm:prSet presAssocID="{C4B36D7C-33C9-4758-AB4D-00883B3FB28A}" presName="Name0" presStyleCnt="0">
        <dgm:presLayoutVars>
          <dgm:dir/>
          <dgm:resizeHandles val="exact"/>
        </dgm:presLayoutVars>
      </dgm:prSet>
      <dgm:spPr/>
    </dgm:pt>
    <dgm:pt modelId="{492571CB-F254-4C2E-A4FF-EDB0758AD092}" type="pres">
      <dgm:prSet presAssocID="{FDD1DD0E-EE7E-483D-A6AB-E553B61D0CB3}" presName="compNode" presStyleCnt="0"/>
      <dgm:spPr/>
    </dgm:pt>
    <dgm:pt modelId="{C0AAB31E-2895-4D92-9411-ED8262C07967}" type="pres">
      <dgm:prSet presAssocID="{FDD1DD0E-EE7E-483D-A6AB-E553B61D0CB3}" presName="pictRect" presStyleLbl="revTx" presStyleIdx="0" presStyleCnt="6">
        <dgm:presLayoutVars>
          <dgm:chMax val="0"/>
          <dgm:bulletEnabled/>
        </dgm:presLayoutVars>
      </dgm:prSet>
      <dgm:spPr/>
    </dgm:pt>
    <dgm:pt modelId="{AAF6846B-7495-49D7-BA64-A54163426CE2}" type="pres">
      <dgm:prSet presAssocID="{FDD1DD0E-EE7E-483D-A6AB-E553B61D0CB3}" presName="textRect" presStyleLbl="revTx" presStyleIdx="1" presStyleCnt="6">
        <dgm:presLayoutVars>
          <dgm:bulletEnabled/>
        </dgm:presLayoutVars>
      </dgm:prSet>
      <dgm:spPr/>
    </dgm:pt>
    <dgm:pt modelId="{14261A82-FE17-4D26-A462-5B2BA7C1C758}" type="pres">
      <dgm:prSet presAssocID="{11B74239-F72A-40E9-8248-CF815CC317C5}" presName="sibTrans" presStyleLbl="sibTrans2D1" presStyleIdx="0" presStyleCnt="0"/>
      <dgm:spPr/>
    </dgm:pt>
    <dgm:pt modelId="{61D6719A-567C-416E-873D-CA8E84036E81}" type="pres">
      <dgm:prSet presAssocID="{2F4A3610-FF7F-4E98-ADF2-49B715D51895}" presName="compNode" presStyleCnt="0"/>
      <dgm:spPr/>
    </dgm:pt>
    <dgm:pt modelId="{2D33CB04-3778-4DA2-947C-07E9899B3FDB}" type="pres">
      <dgm:prSet presAssocID="{2F4A3610-FF7F-4E98-ADF2-49B715D51895}" presName="pictRect" presStyleLbl="revTx" presStyleIdx="2" presStyleCnt="6">
        <dgm:presLayoutVars>
          <dgm:chMax val="0"/>
          <dgm:bulletEnabled/>
        </dgm:presLayoutVars>
      </dgm:prSet>
      <dgm:spPr/>
    </dgm:pt>
    <dgm:pt modelId="{F6155BA0-3803-4F3F-BE5A-D421B1371393}" type="pres">
      <dgm:prSet presAssocID="{2F4A3610-FF7F-4E98-ADF2-49B715D51895}" presName="textRect" presStyleLbl="revTx" presStyleIdx="3" presStyleCnt="6">
        <dgm:presLayoutVars>
          <dgm:bulletEnabled/>
        </dgm:presLayoutVars>
      </dgm:prSet>
      <dgm:spPr/>
    </dgm:pt>
    <dgm:pt modelId="{8151F9D3-4714-4722-B842-6DD6B4327BD4}" type="pres">
      <dgm:prSet presAssocID="{AEFED7AC-8BBC-4481-A650-3613BA8B06F0}" presName="sibTrans" presStyleLbl="sibTrans2D1" presStyleIdx="0" presStyleCnt="0"/>
      <dgm:spPr/>
    </dgm:pt>
    <dgm:pt modelId="{0F43B0ED-D434-401D-A31C-146D2EBA9040}" type="pres">
      <dgm:prSet presAssocID="{F6197AD6-661A-4E2D-9383-AEEBAE66A813}" presName="compNode" presStyleCnt="0"/>
      <dgm:spPr/>
    </dgm:pt>
    <dgm:pt modelId="{7E2734B5-7B63-45C4-9BEE-9CE031B5BF11}" type="pres">
      <dgm:prSet presAssocID="{F6197AD6-661A-4E2D-9383-AEEBAE66A813}" presName="pictRect" presStyleLbl="revTx" presStyleIdx="4" presStyleCnt="6">
        <dgm:presLayoutVars>
          <dgm:chMax val="0"/>
          <dgm:bulletEnabled/>
        </dgm:presLayoutVars>
      </dgm:prSet>
      <dgm:spPr/>
    </dgm:pt>
    <dgm:pt modelId="{D393B19B-13F0-40D3-9F8F-5B7291DEA695}" type="pres">
      <dgm:prSet presAssocID="{F6197AD6-661A-4E2D-9383-AEEBAE66A813}" presName="textRect" presStyleLbl="revTx" presStyleIdx="5" presStyleCnt="6">
        <dgm:presLayoutVars>
          <dgm:bulletEnabled/>
        </dgm:presLayoutVars>
      </dgm:prSet>
      <dgm:spPr/>
    </dgm:pt>
  </dgm:ptLst>
  <dgm:cxnLst>
    <dgm:cxn modelId="{2EED8701-9E91-4244-AFC2-3E2320D0D9E5}" srcId="{C4B36D7C-33C9-4758-AB4D-00883B3FB28A}" destId="{2F4A3610-FF7F-4E98-ADF2-49B715D51895}" srcOrd="1" destOrd="0" parTransId="{AC3A5E83-979A-4E8F-82AC-D27C28DDA9BF}" sibTransId="{AEFED7AC-8BBC-4481-A650-3613BA8B06F0}"/>
    <dgm:cxn modelId="{9D745206-505C-4CF3-B201-01DD19319958}" type="presOf" srcId="{BF6B5802-21F9-46DF-9ADF-7D1F8A212E40}" destId="{F6155BA0-3803-4F3F-BE5A-D421B1371393}" srcOrd="0" destOrd="0" presId="urn:microsoft.com/office/officeart/2024/3/layout/hArchList1"/>
    <dgm:cxn modelId="{7447F40A-B283-4258-8E7A-619D03DDB015}" type="presOf" srcId="{C4B36D7C-33C9-4758-AB4D-00883B3FB28A}" destId="{13906E6D-43CB-4F77-A5DD-C9EF7E18298D}" srcOrd="0" destOrd="0" presId="urn:microsoft.com/office/officeart/2024/3/layout/hArchList1"/>
    <dgm:cxn modelId="{3C77261A-7FFB-4F6D-8178-833635DE9FB7}" type="presOf" srcId="{11B74239-F72A-40E9-8248-CF815CC317C5}" destId="{14261A82-FE17-4D26-A462-5B2BA7C1C758}" srcOrd="0" destOrd="0" presId="urn:microsoft.com/office/officeart/2024/3/layout/hArchList1"/>
    <dgm:cxn modelId="{F8EE3C1C-F2E0-480F-93A1-665090B2A0AA}" type="presOf" srcId="{F6197AD6-661A-4E2D-9383-AEEBAE66A813}" destId="{7E2734B5-7B63-45C4-9BEE-9CE031B5BF11}" srcOrd="0" destOrd="0" presId="urn:microsoft.com/office/officeart/2024/3/layout/hArchList1"/>
    <dgm:cxn modelId="{4ECD6729-AE4B-446E-BB3F-DA842D184A32}" type="presOf" srcId="{2F4A3610-FF7F-4E98-ADF2-49B715D51895}" destId="{2D33CB04-3778-4DA2-947C-07E9899B3FDB}" srcOrd="0" destOrd="0" presId="urn:microsoft.com/office/officeart/2024/3/layout/hArchList1"/>
    <dgm:cxn modelId="{AD714A35-FB4D-4998-B5D7-496219702A0B}" srcId="{C4B36D7C-33C9-4758-AB4D-00883B3FB28A}" destId="{F6197AD6-661A-4E2D-9383-AEEBAE66A813}" srcOrd="2" destOrd="0" parTransId="{FCD40500-9D50-44F3-B5BC-138BF006FDAD}" sibTransId="{52ECDE48-1D2B-44AB-AF8B-BBE77F9708C4}"/>
    <dgm:cxn modelId="{13798C39-0BA7-4474-8D61-870B8847C5E5}" type="presOf" srcId="{FDD1DD0E-EE7E-483D-A6AB-E553B61D0CB3}" destId="{C0AAB31E-2895-4D92-9411-ED8262C07967}" srcOrd="0" destOrd="0" presId="urn:microsoft.com/office/officeart/2024/3/layout/hArchList1"/>
    <dgm:cxn modelId="{45E7FD61-390B-4F03-A204-631DE820EAFA}" srcId="{C4B36D7C-33C9-4758-AB4D-00883B3FB28A}" destId="{FDD1DD0E-EE7E-483D-A6AB-E553B61D0CB3}" srcOrd="0" destOrd="0" parTransId="{A475E76D-F77D-4A1D-9CB3-7F99A5F65621}" sibTransId="{11B74239-F72A-40E9-8248-CF815CC317C5}"/>
    <dgm:cxn modelId="{9CC3C64F-CBA0-44B0-B46B-8080C15F40B1}" srcId="{F6197AD6-661A-4E2D-9383-AEEBAE66A813}" destId="{13B766E7-BAAE-4F88-A552-4D48AF0B83F2}" srcOrd="0" destOrd="0" parTransId="{D42A7B1D-97CB-466C-BA0F-A3C92D2722B8}" sibTransId="{021FB7FB-E59E-4E15-A2CB-C5F852FCC159}"/>
    <dgm:cxn modelId="{DF786D75-F6F1-484B-9189-D1BE662C63EC}" srcId="{2F4A3610-FF7F-4E98-ADF2-49B715D51895}" destId="{BF6B5802-21F9-46DF-9ADF-7D1F8A212E40}" srcOrd="0" destOrd="0" parTransId="{19FDA1B1-FD3D-4EC6-AA34-218267207BAF}" sibTransId="{AF5ABB4C-F641-4E1B-A051-5EE434D6FC40}"/>
    <dgm:cxn modelId="{4E022BC7-FE62-4D36-B08F-50C55C82539B}" type="presOf" srcId="{AEFED7AC-8BBC-4481-A650-3613BA8B06F0}" destId="{8151F9D3-4714-4722-B842-6DD6B4327BD4}" srcOrd="0" destOrd="0" presId="urn:microsoft.com/office/officeart/2024/3/layout/hArchList1"/>
    <dgm:cxn modelId="{EC386AD9-CD50-4E88-9F07-89C49185A3D9}" type="presOf" srcId="{13B766E7-BAAE-4F88-A552-4D48AF0B83F2}" destId="{D393B19B-13F0-40D3-9F8F-5B7291DEA695}" srcOrd="0" destOrd="0" presId="urn:microsoft.com/office/officeart/2024/3/layout/hArchList1"/>
    <dgm:cxn modelId="{05E5B0E8-66FA-456D-AC48-FE683D720F03}" srcId="{FDD1DD0E-EE7E-483D-A6AB-E553B61D0CB3}" destId="{A7505B9B-1926-4A5C-9B2F-3540301EC3CD}" srcOrd="0" destOrd="0" parTransId="{005BD9DC-CA5F-441F-84C0-077E5AE7BB22}" sibTransId="{DC19B356-F8C8-40A8-B21D-BAFD5026801D}"/>
    <dgm:cxn modelId="{47AEFDFC-53A0-47EB-942B-0103F6F8BE35}" type="presOf" srcId="{A7505B9B-1926-4A5C-9B2F-3540301EC3CD}" destId="{AAF6846B-7495-49D7-BA64-A54163426CE2}" srcOrd="0" destOrd="0" presId="urn:microsoft.com/office/officeart/2024/3/layout/hArchList1"/>
    <dgm:cxn modelId="{B4CA99D3-025B-4EC7-98C7-6AB26DCCB182}" type="presParOf" srcId="{13906E6D-43CB-4F77-A5DD-C9EF7E18298D}" destId="{492571CB-F254-4C2E-A4FF-EDB0758AD092}" srcOrd="0" destOrd="0" presId="urn:microsoft.com/office/officeart/2024/3/layout/hArchList1"/>
    <dgm:cxn modelId="{962C68EE-5779-4337-BFFF-DC0A6E93C6A3}" type="presParOf" srcId="{492571CB-F254-4C2E-A4FF-EDB0758AD092}" destId="{C0AAB31E-2895-4D92-9411-ED8262C07967}" srcOrd="0" destOrd="0" presId="urn:microsoft.com/office/officeart/2024/3/layout/hArchList1"/>
    <dgm:cxn modelId="{F820EF44-940D-42DC-9A95-EFCA62FA73E0}" type="presParOf" srcId="{492571CB-F254-4C2E-A4FF-EDB0758AD092}" destId="{AAF6846B-7495-49D7-BA64-A54163426CE2}" srcOrd="1" destOrd="0" presId="urn:microsoft.com/office/officeart/2024/3/layout/hArchList1"/>
    <dgm:cxn modelId="{C5348CDB-1315-4A22-A2E3-736DD2FFAF03}" type="presParOf" srcId="{13906E6D-43CB-4F77-A5DD-C9EF7E18298D}" destId="{14261A82-FE17-4D26-A462-5B2BA7C1C758}" srcOrd="1" destOrd="0" presId="urn:microsoft.com/office/officeart/2024/3/layout/hArchList1"/>
    <dgm:cxn modelId="{69828AD3-6FA7-4AE1-8921-5927EF2112BD}" type="presParOf" srcId="{13906E6D-43CB-4F77-A5DD-C9EF7E18298D}" destId="{61D6719A-567C-416E-873D-CA8E84036E81}" srcOrd="2" destOrd="0" presId="urn:microsoft.com/office/officeart/2024/3/layout/hArchList1"/>
    <dgm:cxn modelId="{4E649390-6667-4C49-B384-DD38C958BBAB}" type="presParOf" srcId="{61D6719A-567C-416E-873D-CA8E84036E81}" destId="{2D33CB04-3778-4DA2-947C-07E9899B3FDB}" srcOrd="0" destOrd="0" presId="urn:microsoft.com/office/officeart/2024/3/layout/hArchList1"/>
    <dgm:cxn modelId="{36216ADB-B83D-430F-8B8B-450A21D80373}" type="presParOf" srcId="{61D6719A-567C-416E-873D-CA8E84036E81}" destId="{F6155BA0-3803-4F3F-BE5A-D421B1371393}" srcOrd="1" destOrd="0" presId="urn:microsoft.com/office/officeart/2024/3/layout/hArchList1"/>
    <dgm:cxn modelId="{C8CF1C4A-A0CC-42A7-92AC-3C254C1CF848}" type="presParOf" srcId="{13906E6D-43CB-4F77-A5DD-C9EF7E18298D}" destId="{8151F9D3-4714-4722-B842-6DD6B4327BD4}" srcOrd="3" destOrd="0" presId="urn:microsoft.com/office/officeart/2024/3/layout/hArchList1"/>
    <dgm:cxn modelId="{80A79256-2F25-44EF-8B90-A7E08515D95B}" type="presParOf" srcId="{13906E6D-43CB-4F77-A5DD-C9EF7E18298D}" destId="{0F43B0ED-D434-401D-A31C-146D2EBA9040}" srcOrd="4" destOrd="0" presId="urn:microsoft.com/office/officeart/2024/3/layout/hArchList1"/>
    <dgm:cxn modelId="{6EE2BB08-6D77-4127-95F8-8C1DC8955F58}" type="presParOf" srcId="{0F43B0ED-D434-401D-A31C-146D2EBA9040}" destId="{7E2734B5-7B63-45C4-9BEE-9CE031B5BF11}" srcOrd="0" destOrd="0" presId="urn:microsoft.com/office/officeart/2024/3/layout/hArchList1"/>
    <dgm:cxn modelId="{5C0BA631-CCAF-435F-A09F-1801646D2755}" type="presParOf" srcId="{0F43B0ED-D434-401D-A31C-146D2EBA9040}" destId="{D393B19B-13F0-40D3-9F8F-5B7291DEA695}" srcOrd="1" destOrd="0" presId="urn:microsoft.com/office/officeart/2024/3/layout/hArc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AAB31E-2895-4D92-9411-ED8262C07967}">
      <dsp:nvSpPr>
        <dsp:cNvPr id="0" name=""/>
        <dsp:cNvSpPr/>
      </dsp:nvSpPr>
      <dsp:spPr>
        <a:xfrm>
          <a:off x="0" y="0"/>
          <a:ext cx="3486150" cy="600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22860" rIns="22860" bIns="22860" numCol="1" spcCol="1270" anchor="t" anchorCtr="0">
          <a:noAutofit/>
        </a:bodyPr>
        <a:lstStyle/>
        <a:p>
          <a:pPr marL="0" lvl="0" indent="0" algn="l" defTabSz="800100">
            <a:lnSpc>
              <a:spcPct val="100000"/>
            </a:lnSpc>
            <a:spcBef>
              <a:spcPct val="0"/>
            </a:spcBef>
            <a:spcAft>
              <a:spcPct val="35000"/>
            </a:spcAft>
            <a:buNone/>
            <a:defRPr b="1"/>
          </a:pPr>
          <a:r>
            <a:rPr lang="es-MX" sz="1800" kern="1200"/>
            <a:t>Importancia de la Representación de Datos</a:t>
          </a:r>
          <a:endParaRPr lang="en-US" sz="1800" kern="1200"/>
        </a:p>
      </dsp:txBody>
      <dsp:txXfrm>
        <a:off x="0" y="0"/>
        <a:ext cx="3486150" cy="600834"/>
      </dsp:txXfrm>
    </dsp:sp>
    <dsp:sp modelId="{AAF6846B-7495-49D7-BA64-A54163426CE2}">
      <dsp:nvSpPr>
        <dsp:cNvPr id="0" name=""/>
        <dsp:cNvSpPr/>
      </dsp:nvSpPr>
      <dsp:spPr>
        <a:xfrm>
          <a:off x="0" y="600834"/>
          <a:ext cx="3486150" cy="18680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7780" rIns="17780" bIns="17780" numCol="1" spcCol="1270" anchor="t" anchorCtr="0">
          <a:noAutofit/>
        </a:bodyPr>
        <a:lstStyle/>
        <a:p>
          <a:pPr marL="0" lvl="0" indent="0" algn="l" defTabSz="622300">
            <a:lnSpc>
              <a:spcPct val="100000"/>
            </a:lnSpc>
            <a:spcBef>
              <a:spcPct val="0"/>
            </a:spcBef>
            <a:spcAft>
              <a:spcPct val="35000"/>
            </a:spcAft>
            <a:buNone/>
          </a:pPr>
          <a:r>
            <a:rPr lang="es-MX" sz="1400" kern="1200"/>
            <a:t>Una representación adecuada de datos y variables es crucial para la claridad y eficiencia en el código de programación.</a:t>
          </a:r>
          <a:endParaRPr lang="en-US" sz="1400" kern="1200"/>
        </a:p>
      </dsp:txBody>
      <dsp:txXfrm>
        <a:off x="0" y="600834"/>
        <a:ext cx="3486150" cy="1868045"/>
      </dsp:txXfrm>
    </dsp:sp>
    <dsp:sp modelId="{2D33CB04-3778-4DA2-947C-07E9899B3FDB}">
      <dsp:nvSpPr>
        <dsp:cNvPr id="0" name=""/>
        <dsp:cNvSpPr/>
      </dsp:nvSpPr>
      <dsp:spPr>
        <a:xfrm>
          <a:off x="3834765" y="0"/>
          <a:ext cx="3486150" cy="600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22860" rIns="22860" bIns="22860" numCol="1" spcCol="1270" anchor="t" anchorCtr="0">
          <a:noAutofit/>
        </a:bodyPr>
        <a:lstStyle/>
        <a:p>
          <a:pPr marL="0" lvl="0" indent="0" algn="l" defTabSz="800100">
            <a:lnSpc>
              <a:spcPct val="100000"/>
            </a:lnSpc>
            <a:spcBef>
              <a:spcPct val="0"/>
            </a:spcBef>
            <a:spcAft>
              <a:spcPct val="35000"/>
            </a:spcAft>
            <a:buNone/>
            <a:defRPr b="1"/>
          </a:pPr>
          <a:r>
            <a:rPr lang="es-MX" sz="1800" kern="1200"/>
            <a:t>Mejores Prácticas de Nomenclatura</a:t>
          </a:r>
          <a:endParaRPr lang="en-US" sz="1800" kern="1200"/>
        </a:p>
      </dsp:txBody>
      <dsp:txXfrm>
        <a:off x="3834765" y="0"/>
        <a:ext cx="3486150" cy="600834"/>
      </dsp:txXfrm>
    </dsp:sp>
    <dsp:sp modelId="{F6155BA0-3803-4F3F-BE5A-D421B1371393}">
      <dsp:nvSpPr>
        <dsp:cNvPr id="0" name=""/>
        <dsp:cNvSpPr/>
      </dsp:nvSpPr>
      <dsp:spPr>
        <a:xfrm>
          <a:off x="3834765" y="600834"/>
          <a:ext cx="3486150" cy="18680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7780" rIns="17780" bIns="17780" numCol="1" spcCol="1270" anchor="t" anchorCtr="0">
          <a:noAutofit/>
        </a:bodyPr>
        <a:lstStyle/>
        <a:p>
          <a:pPr marL="0" lvl="0" indent="0" algn="l" defTabSz="622300">
            <a:lnSpc>
              <a:spcPct val="100000"/>
            </a:lnSpc>
            <a:spcBef>
              <a:spcPct val="0"/>
            </a:spcBef>
            <a:spcAft>
              <a:spcPct val="35000"/>
            </a:spcAft>
            <a:buNone/>
          </a:pPr>
          <a:r>
            <a:rPr lang="es-MX" sz="1400" kern="1200"/>
            <a:t>Seguir las mejores prácticas de nomenclatura ayuda a mantener el código organizado y comprensible para otros programadores.</a:t>
          </a:r>
          <a:endParaRPr lang="en-US" sz="1400" kern="1200"/>
        </a:p>
      </dsp:txBody>
      <dsp:txXfrm>
        <a:off x="3834765" y="600834"/>
        <a:ext cx="3486150" cy="1868045"/>
      </dsp:txXfrm>
    </dsp:sp>
    <dsp:sp modelId="{7E2734B5-7B63-45C4-9BEE-9CE031B5BF11}">
      <dsp:nvSpPr>
        <dsp:cNvPr id="0" name=""/>
        <dsp:cNvSpPr/>
      </dsp:nvSpPr>
      <dsp:spPr>
        <a:xfrm>
          <a:off x="7669530" y="0"/>
          <a:ext cx="3486150" cy="600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22860" rIns="22860" bIns="22860" numCol="1" spcCol="1270" anchor="t" anchorCtr="0">
          <a:noAutofit/>
        </a:bodyPr>
        <a:lstStyle/>
        <a:p>
          <a:pPr marL="0" lvl="0" indent="0" algn="l" defTabSz="800100">
            <a:lnSpc>
              <a:spcPct val="100000"/>
            </a:lnSpc>
            <a:spcBef>
              <a:spcPct val="0"/>
            </a:spcBef>
            <a:spcAft>
              <a:spcPct val="35000"/>
            </a:spcAft>
            <a:buNone/>
            <a:defRPr b="1"/>
          </a:pPr>
          <a:r>
            <a:rPr lang="es-MX" sz="1800" kern="1200"/>
            <a:t>Dominar Conceptos Básicos</a:t>
          </a:r>
          <a:endParaRPr lang="en-US" sz="1800" kern="1200"/>
        </a:p>
      </dsp:txBody>
      <dsp:txXfrm>
        <a:off x="7669530" y="0"/>
        <a:ext cx="3486150" cy="600834"/>
      </dsp:txXfrm>
    </dsp:sp>
    <dsp:sp modelId="{D393B19B-13F0-40D3-9F8F-5B7291DEA695}">
      <dsp:nvSpPr>
        <dsp:cNvPr id="0" name=""/>
        <dsp:cNvSpPr/>
      </dsp:nvSpPr>
      <dsp:spPr>
        <a:xfrm>
          <a:off x="7669530" y="600834"/>
          <a:ext cx="3486150" cy="18680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7780" rIns="17780" bIns="17780" numCol="1" spcCol="1270" anchor="t" anchorCtr="0">
          <a:noAutofit/>
        </a:bodyPr>
        <a:lstStyle/>
        <a:p>
          <a:pPr marL="0" lvl="0" indent="0" algn="l" defTabSz="622300">
            <a:lnSpc>
              <a:spcPct val="100000"/>
            </a:lnSpc>
            <a:spcBef>
              <a:spcPct val="0"/>
            </a:spcBef>
            <a:spcAft>
              <a:spcPct val="35000"/>
            </a:spcAft>
            <a:buNone/>
          </a:pPr>
          <a:r>
            <a:rPr lang="es-MX" sz="1400" kern="1200"/>
            <a:t>Dominar conceptos básicos de programación es esencial para el éxito en el mundo actual tecnológico y digital.</a:t>
          </a:r>
          <a:endParaRPr lang="en-US" sz="1400" kern="1200"/>
        </a:p>
      </dsp:txBody>
      <dsp:txXfrm>
        <a:off x="7669530" y="600834"/>
        <a:ext cx="3486150" cy="1868045"/>
      </dsp:txXfrm>
    </dsp:sp>
  </dsp:spTree>
</dsp:drawing>
</file>

<file path=ppt/diagrams/layout1.xml><?xml version="1.0" encoding="utf-8"?>
<dgm:layoutDef xmlns:dgm="http://schemas.openxmlformats.org/drawingml/2006/diagram" xmlns:a="http://schemas.openxmlformats.org/drawingml/2006/main" uniqueId="urn:microsoft.com/office/officeart/2024/3/layout/hArchList1">
  <dgm:title val="Horizontal Text Blocks"/>
  <dgm:desc val="Short bits of text with formatted headers. Use as an easier-to-read alternative to a bulleted list."/>
  <dgm:catLst>
    <dgm:cat type="list" pri="100"/>
    <dgm:cat type="timeline" pri="500"/>
    <dgm:cat type="process" pri="6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vertAlign" val="t"/>
          <dgm:param type="horzAlign" val="l"/>
        </dgm:alg>
      </dgm:if>
      <dgm:else name="Name3">
        <dgm:alg type="lin">
          <dgm:param type="vertAlign" val="t"/>
          <dgm:param type="horzAlign" val="r"/>
        </dgm:alg>
      </dgm:else>
    </dgm:choose>
    <dgm:presOf/>
    <dgm:constrLst>
      <dgm:constr type="primFontSz" for="des" forName="pictRect" op="equ" val="18"/>
      <dgm:constr type="primFontSz" for="des" forName="textRect" refType="primFontSz" refFor="des" refForName="pictRect" op="equ" fact="0.77"/>
      <dgm:constr type="w" for="ch" forName="compNode" refType="w"/>
      <dgm:constr type="h" for="ch" forName="compNode" refType="h"/>
      <dgm:constr type="h" for="des" forName="pictRect" op="equ"/>
      <dgm:constr type="h" for="des" forName="pictRect" refType="primFontSz" refFor="des" refForName="pictRect" fact="3"/>
      <dgm:constr type="w" for="ch" ptType="sibTrans" refType="w" refFor="ch" refForName="compNode" op="equ" fact="0.1"/>
      <dgm:constr type="sp" refType="w" refFor="ch" refForName="compNode" op="equ" fact="0.1"/>
    </dgm:constrLst>
    <dgm:ruleLst/>
    <dgm:forEach name="Name4" axis="ch" ptType="node" cnt="20">
      <dgm:layoutNode name="compNode">
        <dgm:alg type="composite"/>
        <dgm:shape xmlns:r="http://schemas.openxmlformats.org/officeDocument/2006/relationships" r:blip="">
          <dgm:adjLst/>
        </dgm:shape>
        <dgm:presOf axis="self"/>
        <dgm:constrLst>
          <dgm:constr type="h" for="ch" forName="pictRect" refType="h" fact="0.1"/>
          <dgm:constr type="l" for="ch" forName="pictRect"/>
          <dgm:constr type="t" for="ch" forName="pictRect"/>
          <dgm:constr type="l" for="ch" forName="textRect"/>
          <dgm:constr type="t" for="ch" forName="textRect" refType="b" refFor="ch" refForName="pictRect"/>
        </dgm:constrLst>
        <dgm:ruleLst/>
        <dgm:layoutNode name="pictRect" styleLbl="revTx">
          <dgm:varLst>
            <dgm:chMax val="0"/>
            <dgm:bulletEnabled/>
          </dgm:varLst>
          <dgm:alg type="tx">
            <dgm:param type="parTxLTRAlign" val="l"/>
            <dgm:param type="parTxRTLAlign" val="r"/>
            <dgm:param type="txAnchorVert" val="t"/>
          </dgm:alg>
          <dgm:shape xmlns:r="http://schemas.openxmlformats.org/officeDocument/2006/relationships" type="rect" r:blip="">
            <dgm:adjLst/>
          </dgm:shape>
          <dgm:presOf axis="self"/>
          <dgm:choose name="choosePictRectConstraints">
            <dgm:if name="ifPictRectConstraints" func="var" arg="dir" op="equ" val="norm">
              <dgm:constrLst>
                <dgm:constr type="h" refType="w" op="lte" fact="0.4"/>
                <dgm:constr type="lMarg" val="10.8"/>
                <dgm:constr type="rMarg" refType="primFontSz" fact="0.1"/>
                <dgm:constr type="tMarg" refType="primFontSz" fact="0.1"/>
                <dgm:constr type="bMarg" refType="primFontSz" fact="0.1"/>
              </dgm:constrLst>
            </dgm:if>
            <dgm:else name="elsePictRectConstraints">
              <dgm:constrLst>
                <dgm:constr type="lMarg" refType="primFontSz" fact="0.1"/>
                <dgm:constr type="rMarg" val="10.8"/>
                <dgm:constr type="tMarg" refType="primFontSz" fact="0.1"/>
                <dgm:constr type="bMarg" refType="primFontSz" fact="0.1"/>
              </dgm:constrLst>
            </dgm:else>
          </dgm:choose>
          <dgm:ruleLst>
            <dgm:rule type="h" val="INF" fact="NaN" max="NaN"/>
            <dgm:rule type="primFontSz" val="5" fact="NaN" max="NaN"/>
          </dgm:ruleLst>
        </dgm:layoutNode>
        <dgm:layoutNode name="textRect" styleLbl="revTx">
          <dgm:varLst>
            <dgm:bulletEnabled/>
          </dgm:varLst>
          <dgm:alg type="tx">
            <dgm:param type="parTxLTRAlign" val="l"/>
            <dgm:param type="parTxRTLAlign" val="r"/>
            <dgm:param type="txAnchorVert" val="t"/>
          </dgm:alg>
          <dgm:shape xmlns:r="http://schemas.openxmlformats.org/officeDocument/2006/relationships" type="rect" r:blip="">
            <dgm:adjLst/>
          </dgm:shape>
          <dgm:presOf axis="des" ptType="node"/>
          <dgm:choose name="chooseTextRectConstraints">
            <dgm:if name="ifTextRectConstraints" func="var" arg="dir" op="equ" val="norm">
              <dgm:constrLst>
                <dgm:constr type="lMarg" val="10.8"/>
                <dgm:constr type="rMarg" refType="primFontSz" fact="0.1"/>
                <dgm:constr type="tMarg" refType="primFontSz" fact="0.1"/>
                <dgm:constr type="bMarg" refType="primFontSz" fact="0.1"/>
              </dgm:constrLst>
            </dgm:if>
            <dgm:else name="elseTextRectConstraints">
              <dgm:constrLst>
                <dgm:constr type="lMarg" refType="primFontSz" fact="0.1"/>
                <dgm:constr type="rMarg" val="10.8"/>
                <dgm:constr type="tMarg" refType="primFontSz" fact="0.1"/>
                <dgm:constr type="bMarg" refType="primFontSz" fact="0.1"/>
              </dgm:constrLst>
            </dgm:else>
          </dgm:choose>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AF9BC7-BE60-472D-9C22-6F7853A5E491}" type="datetimeFigureOut">
              <a:rPr lang="es-MX" smtClean="0"/>
              <a:t>06/07/2025</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B1C7DF-4E59-4C09-864C-79D061D77BFE}" type="slidenum">
              <a:rPr lang="es-MX" smtClean="0"/>
              <a:t>‹Nº›</a:t>
            </a:fld>
            <a:endParaRPr lang="es-MX"/>
          </a:p>
        </p:txBody>
      </p:sp>
    </p:spTree>
    <p:extLst>
      <p:ext uri="{BB962C8B-B14F-4D97-AF65-F5344CB8AC3E}">
        <p14:creationId xmlns:p14="http://schemas.microsoft.com/office/powerpoint/2010/main" val="23243838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a:t>El contenido generado por IA puede ser incorrecto.
---
Esta presentación se centrará en la importancia de los datos y las variables en la programación, así como en las mejores prácticas para su utilización. A través de ejemplos y analogías, aprenderemos cómo gestionar adecuadamente las variables para facilitar el desarrollo de software.
Origen de imagen: biblioteca de contenido de Microsoft 365
</a:t>
            </a:r>
          </a:p>
        </p:txBody>
      </p:sp>
      <p:sp>
        <p:nvSpPr>
          <p:cNvPr id="4" name="Marcador de número de diapositiva 3"/>
          <p:cNvSpPr>
            <a:spLocks noGrp="1"/>
          </p:cNvSpPr>
          <p:nvPr>
            <p:ph type="sldNum" sz="quarter" idx="5"/>
          </p:nvPr>
        </p:nvSpPr>
        <p:spPr/>
        <p:txBody>
          <a:bodyPr/>
          <a:lstStyle/>
          <a:p>
            <a:fld id="{8B704E4E-6434-458A-A269-B7DC2C1825F5}" type="slidenum">
              <a:rPr lang="es-MX" smtClean="0"/>
              <a:t>1</a:t>
            </a:fld>
            <a:endParaRPr lang="es-MX"/>
          </a:p>
        </p:txBody>
      </p:sp>
    </p:spTree>
    <p:extLst>
      <p:ext uri="{BB962C8B-B14F-4D97-AF65-F5344CB8AC3E}">
        <p14:creationId xmlns:p14="http://schemas.microsoft.com/office/powerpoint/2010/main" val="29731466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a:t>
---
Las mejores prácticas incluyen el uso de nombres que sean consistentes y claros. Por ejemplo, es recomendable usar el formato 'snake_case' o 'camelCase' y evitar nombres reservados o ambiguos para garantizar que el código sea fácil de entender y mantener.
Origen de imagen: biblioteca de contenido de Microsoft 365
</a:t>
            </a:r>
          </a:p>
        </p:txBody>
      </p:sp>
      <p:sp>
        <p:nvSpPr>
          <p:cNvPr id="4" name="Marcador de número de diapositiva 3"/>
          <p:cNvSpPr>
            <a:spLocks noGrp="1"/>
          </p:cNvSpPr>
          <p:nvPr>
            <p:ph type="sldNum" sz="quarter" idx="5"/>
          </p:nvPr>
        </p:nvSpPr>
        <p:spPr/>
        <p:txBody>
          <a:bodyPr/>
          <a:lstStyle/>
          <a:p>
            <a:fld id="{8B704E4E-6434-458A-A269-B7DC2C1825F5}" type="slidenum">
              <a:rPr lang="es-MX" smtClean="0"/>
              <a:t>10</a:t>
            </a:fld>
            <a:endParaRPr lang="es-MX"/>
          </a:p>
        </p:txBody>
      </p:sp>
    </p:spTree>
    <p:extLst>
      <p:ext uri="{BB962C8B-B14F-4D97-AF65-F5344CB8AC3E}">
        <p14:creationId xmlns:p14="http://schemas.microsoft.com/office/powerpoint/2010/main" val="6649016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a:t>Conocer los tipos de datos disponibles es crucial para escribir código eficiente. En esta sección, exploraremos los tipos de datos primitivos, los derivados y cómo se manejan las conversiones entre diferentes tipos de datos de manera efectiva.</a:t>
            </a:r>
          </a:p>
        </p:txBody>
      </p:sp>
      <p:sp>
        <p:nvSpPr>
          <p:cNvPr id="4" name="Marcador de número de diapositiva 3"/>
          <p:cNvSpPr>
            <a:spLocks noGrp="1"/>
          </p:cNvSpPr>
          <p:nvPr>
            <p:ph type="sldNum" sz="quarter" idx="5"/>
          </p:nvPr>
        </p:nvSpPr>
        <p:spPr/>
        <p:txBody>
          <a:bodyPr/>
          <a:lstStyle/>
          <a:p>
            <a:fld id="{8B704E4E-6434-458A-A269-B7DC2C1825F5}" type="slidenum">
              <a:rPr lang="es-MX" smtClean="0"/>
              <a:t>11</a:t>
            </a:fld>
            <a:endParaRPr lang="es-MX"/>
          </a:p>
        </p:txBody>
      </p:sp>
    </p:spTree>
    <p:extLst>
      <p:ext uri="{BB962C8B-B14F-4D97-AF65-F5344CB8AC3E}">
        <p14:creationId xmlns:p14="http://schemas.microsoft.com/office/powerpoint/2010/main" val="4856917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a:t>
---
Los tipos de datos primitivos son los bloques de construcción básicos en programación. Incluyen enteros, flotantes, booleanos y caracteres. Cada tipo tiene sus propias características y se utiliza en distintas situaciones según las necesidades del programa.
Origen de imagen: biblioteca de contenido de Microsoft 365
</a:t>
            </a:r>
          </a:p>
        </p:txBody>
      </p:sp>
      <p:sp>
        <p:nvSpPr>
          <p:cNvPr id="4" name="Marcador de número de diapositiva 3"/>
          <p:cNvSpPr>
            <a:spLocks noGrp="1"/>
          </p:cNvSpPr>
          <p:nvPr>
            <p:ph type="sldNum" sz="quarter" idx="5"/>
          </p:nvPr>
        </p:nvSpPr>
        <p:spPr/>
        <p:txBody>
          <a:bodyPr/>
          <a:lstStyle/>
          <a:p>
            <a:fld id="{8B704E4E-6434-458A-A269-B7DC2C1825F5}" type="slidenum">
              <a:rPr lang="es-MX" smtClean="0"/>
              <a:t>12</a:t>
            </a:fld>
            <a:endParaRPr lang="es-MX"/>
          </a:p>
        </p:txBody>
      </p:sp>
    </p:spTree>
    <p:extLst>
      <p:ext uri="{BB962C8B-B14F-4D97-AF65-F5344CB8AC3E}">
        <p14:creationId xmlns:p14="http://schemas.microsoft.com/office/powerpoint/2010/main" val="15865605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a:t>
---
Los tipos de datos derivados son aquellos que se construyen a partir de los tipos primitivos. Ejemplos incluyen listas, conjuntos y diccionarios. Estos permiten almacenar colecciones de datos y realizar operaciones más complejas en la programación.
Origen de imagen: biblioteca de contenido de Microsoft 365
</a:t>
            </a:r>
          </a:p>
        </p:txBody>
      </p:sp>
      <p:sp>
        <p:nvSpPr>
          <p:cNvPr id="4" name="Marcador de número de diapositiva 3"/>
          <p:cNvSpPr>
            <a:spLocks noGrp="1"/>
          </p:cNvSpPr>
          <p:nvPr>
            <p:ph type="sldNum" sz="quarter" idx="5"/>
          </p:nvPr>
        </p:nvSpPr>
        <p:spPr/>
        <p:txBody>
          <a:bodyPr/>
          <a:lstStyle/>
          <a:p>
            <a:fld id="{8B704E4E-6434-458A-A269-B7DC2C1825F5}" type="slidenum">
              <a:rPr lang="es-MX" smtClean="0"/>
              <a:t>13</a:t>
            </a:fld>
            <a:endParaRPr lang="es-MX"/>
          </a:p>
        </p:txBody>
      </p:sp>
    </p:spTree>
    <p:extLst>
      <p:ext uri="{BB962C8B-B14F-4D97-AF65-F5344CB8AC3E}">
        <p14:creationId xmlns:p14="http://schemas.microsoft.com/office/powerpoint/2010/main" val="30482915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a:t>
---
La compatibilidad entre tipos de datos es importante para evitar errores en tiempo de ejecución. La conversión entre tipos, como de un entero a un flotante, es común en la programación y debe hacerse con cuidado para mantener la integridad de los datos.
Origen de imagen: biblioteca de contenido de Microsoft 365
</a:t>
            </a:r>
          </a:p>
        </p:txBody>
      </p:sp>
      <p:sp>
        <p:nvSpPr>
          <p:cNvPr id="4" name="Marcador de número de diapositiva 3"/>
          <p:cNvSpPr>
            <a:spLocks noGrp="1"/>
          </p:cNvSpPr>
          <p:nvPr>
            <p:ph type="sldNum" sz="quarter" idx="5"/>
          </p:nvPr>
        </p:nvSpPr>
        <p:spPr/>
        <p:txBody>
          <a:bodyPr/>
          <a:lstStyle/>
          <a:p>
            <a:fld id="{8B704E4E-6434-458A-A269-B7DC2C1825F5}" type="slidenum">
              <a:rPr lang="es-MX" smtClean="0"/>
              <a:t>14</a:t>
            </a:fld>
            <a:endParaRPr lang="es-MX"/>
          </a:p>
        </p:txBody>
      </p:sp>
    </p:spTree>
    <p:extLst>
      <p:ext uri="{BB962C8B-B14F-4D97-AF65-F5344CB8AC3E}">
        <p14:creationId xmlns:p14="http://schemas.microsoft.com/office/powerpoint/2010/main" val="25087419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a:t>Nombrar variables de manera adecuada es esencial para el desarrollo de software. En esta sección, discutiremos las reglas y las mejores prácticas que deben seguirse al nombrar variables para asegurar un código limpio y fácil de mantener.</a:t>
            </a:r>
          </a:p>
        </p:txBody>
      </p:sp>
      <p:sp>
        <p:nvSpPr>
          <p:cNvPr id="4" name="Marcador de número de diapositiva 3"/>
          <p:cNvSpPr>
            <a:spLocks noGrp="1"/>
          </p:cNvSpPr>
          <p:nvPr>
            <p:ph type="sldNum" sz="quarter" idx="5"/>
          </p:nvPr>
        </p:nvSpPr>
        <p:spPr/>
        <p:txBody>
          <a:bodyPr/>
          <a:lstStyle/>
          <a:p>
            <a:fld id="{8B704E4E-6434-458A-A269-B7DC2C1825F5}" type="slidenum">
              <a:rPr lang="es-MX" smtClean="0"/>
              <a:t>15</a:t>
            </a:fld>
            <a:endParaRPr lang="es-MX"/>
          </a:p>
        </p:txBody>
      </p:sp>
    </p:spTree>
    <p:extLst>
      <p:ext uri="{BB962C8B-B14F-4D97-AF65-F5344CB8AC3E}">
        <p14:creationId xmlns:p14="http://schemas.microsoft.com/office/powerpoint/2010/main" val="20244303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a:t>
---
Es fundamental utilizar nombres descriptivos para las variables. Esto significa que el nombre de la variable debe reflejar su contenido o propósito, lo que ayuda a la legibilidad del código y facilita la colaboración entre desarrolladores.
Origen de imagen: biblioteca de contenido de Microsoft 365
</a:t>
            </a:r>
          </a:p>
        </p:txBody>
      </p:sp>
      <p:sp>
        <p:nvSpPr>
          <p:cNvPr id="4" name="Marcador de número de diapositiva 3"/>
          <p:cNvSpPr>
            <a:spLocks noGrp="1"/>
          </p:cNvSpPr>
          <p:nvPr>
            <p:ph type="sldNum" sz="quarter" idx="5"/>
          </p:nvPr>
        </p:nvSpPr>
        <p:spPr/>
        <p:txBody>
          <a:bodyPr/>
          <a:lstStyle/>
          <a:p>
            <a:fld id="{8B704E4E-6434-458A-A269-B7DC2C1825F5}" type="slidenum">
              <a:rPr lang="es-MX" smtClean="0"/>
              <a:t>16</a:t>
            </a:fld>
            <a:endParaRPr lang="es-MX"/>
          </a:p>
        </p:txBody>
      </p:sp>
    </p:spTree>
    <p:extLst>
      <p:ext uri="{BB962C8B-B14F-4D97-AF65-F5344CB8AC3E}">
        <p14:creationId xmlns:p14="http://schemas.microsoft.com/office/powerpoint/2010/main" val="19267313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a:t>
---
Mantener consistencia en el uso de mayúsculas y guiones bajos es crucial. Elegir un estilo y adherirse a él en todo el código mejora la claridad y la estética del código, facilitando su comprensión y mantenimiento.
Origen de imagen: biblioteca de contenido de Microsoft 365
</a:t>
            </a:r>
          </a:p>
        </p:txBody>
      </p:sp>
      <p:sp>
        <p:nvSpPr>
          <p:cNvPr id="4" name="Marcador de número de diapositiva 3"/>
          <p:cNvSpPr>
            <a:spLocks noGrp="1"/>
          </p:cNvSpPr>
          <p:nvPr>
            <p:ph type="sldNum" sz="quarter" idx="5"/>
          </p:nvPr>
        </p:nvSpPr>
        <p:spPr/>
        <p:txBody>
          <a:bodyPr/>
          <a:lstStyle/>
          <a:p>
            <a:fld id="{8B704E4E-6434-458A-A269-B7DC2C1825F5}" type="slidenum">
              <a:rPr lang="es-MX" smtClean="0"/>
              <a:t>17</a:t>
            </a:fld>
            <a:endParaRPr lang="es-MX"/>
          </a:p>
        </p:txBody>
      </p:sp>
    </p:spTree>
    <p:extLst>
      <p:ext uri="{BB962C8B-B14F-4D97-AF65-F5344CB8AC3E}">
        <p14:creationId xmlns:p14="http://schemas.microsoft.com/office/powerpoint/2010/main" val="29484293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a:t>
---
Es importante evitar el uso de nombres reservados y ambiguos en la programación. Los nombres reservados son palabras que tienen un significado especial en el lenguaje de programación y podrían causar confusión o errores si se utilizan como nombres de variables.
Origen de imagen: biblioteca de contenido de Microsoft 365
</a:t>
            </a:r>
          </a:p>
        </p:txBody>
      </p:sp>
      <p:sp>
        <p:nvSpPr>
          <p:cNvPr id="4" name="Marcador de número de diapositiva 3"/>
          <p:cNvSpPr>
            <a:spLocks noGrp="1"/>
          </p:cNvSpPr>
          <p:nvPr>
            <p:ph type="sldNum" sz="quarter" idx="5"/>
          </p:nvPr>
        </p:nvSpPr>
        <p:spPr/>
        <p:txBody>
          <a:bodyPr/>
          <a:lstStyle/>
          <a:p>
            <a:fld id="{8B704E4E-6434-458A-A269-B7DC2C1825F5}" type="slidenum">
              <a:rPr lang="es-MX" smtClean="0"/>
              <a:t>18</a:t>
            </a:fld>
            <a:endParaRPr lang="es-MX"/>
          </a:p>
        </p:txBody>
      </p:sp>
    </p:spTree>
    <p:extLst>
      <p:ext uri="{BB962C8B-B14F-4D97-AF65-F5344CB8AC3E}">
        <p14:creationId xmlns:p14="http://schemas.microsoft.com/office/powerpoint/2010/main" val="31088218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a:t>En conclusión, la representación adecuada de datos y variables es fundamental en la programación. Siguiendo las mejores prácticas de nomenclatura y entendiendo cómo funcionan los tipos de datos, los programadores pueden crear códigos más claros y eficientes. La programación es una habilidad esencial en el mundo actual y dominar estos conceptos básicos es un paso clave hacia el éxito.</a:t>
            </a:r>
          </a:p>
        </p:txBody>
      </p:sp>
      <p:sp>
        <p:nvSpPr>
          <p:cNvPr id="4" name="Marcador de número de diapositiva 3"/>
          <p:cNvSpPr>
            <a:spLocks noGrp="1"/>
          </p:cNvSpPr>
          <p:nvPr>
            <p:ph type="sldNum" sz="quarter" idx="5"/>
          </p:nvPr>
        </p:nvSpPr>
        <p:spPr/>
        <p:txBody>
          <a:bodyPr/>
          <a:lstStyle/>
          <a:p>
            <a:fld id="{8B704E4E-6434-458A-A269-B7DC2C1825F5}" type="slidenum">
              <a:rPr lang="es-MX" smtClean="0"/>
              <a:t>19</a:t>
            </a:fld>
            <a:endParaRPr lang="es-MX"/>
          </a:p>
        </p:txBody>
      </p:sp>
    </p:spTree>
    <p:extLst>
      <p:ext uri="{BB962C8B-B14F-4D97-AF65-F5344CB8AC3E}">
        <p14:creationId xmlns:p14="http://schemas.microsoft.com/office/powerpoint/2010/main" val="41834601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a:t>En esta presentación, abordaremos los conceptos clave de datos y variables, cómo se almacenan y nombran, los diferentes tipos de datos en programación, y se ofrecerán analogías para una mejor comprensión. También discutiremos las reglas y las mejores prácticas para nombrar variables, asegurando que el código sea claro y mantenible.</a:t>
            </a:r>
          </a:p>
        </p:txBody>
      </p:sp>
      <p:sp>
        <p:nvSpPr>
          <p:cNvPr id="4" name="Marcador de número de diapositiva 3"/>
          <p:cNvSpPr>
            <a:spLocks noGrp="1"/>
          </p:cNvSpPr>
          <p:nvPr>
            <p:ph type="sldNum" sz="quarter" idx="5"/>
          </p:nvPr>
        </p:nvSpPr>
        <p:spPr/>
        <p:txBody>
          <a:bodyPr/>
          <a:lstStyle/>
          <a:p>
            <a:fld id="{8B704E4E-6434-458A-A269-B7DC2C1825F5}" type="slidenum">
              <a:rPr lang="es-MX" smtClean="0"/>
              <a:t>2</a:t>
            </a:fld>
            <a:endParaRPr lang="es-MX"/>
          </a:p>
        </p:txBody>
      </p:sp>
    </p:spTree>
    <p:extLst>
      <p:ext uri="{BB962C8B-B14F-4D97-AF65-F5344CB8AC3E}">
        <p14:creationId xmlns:p14="http://schemas.microsoft.com/office/powerpoint/2010/main" val="22467370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a:t>Entender los datos y las variables es fundamental para cualquier programador. Una variable es un espacio en memoria que se utiliza para almacenar un valor. A lo largo de esta sección, exploraremos la definición de datos y variables, su importancia en la programación y ejemplos prácticos para ilustrar estos conceptos.</a:t>
            </a:r>
          </a:p>
        </p:txBody>
      </p:sp>
      <p:sp>
        <p:nvSpPr>
          <p:cNvPr id="4" name="Marcador de número de diapositiva 3"/>
          <p:cNvSpPr>
            <a:spLocks noGrp="1"/>
          </p:cNvSpPr>
          <p:nvPr>
            <p:ph type="sldNum" sz="quarter" idx="5"/>
          </p:nvPr>
        </p:nvSpPr>
        <p:spPr/>
        <p:txBody>
          <a:bodyPr/>
          <a:lstStyle/>
          <a:p>
            <a:fld id="{8B704E4E-6434-458A-A269-B7DC2C1825F5}" type="slidenum">
              <a:rPr lang="es-MX" smtClean="0"/>
              <a:t>3</a:t>
            </a:fld>
            <a:endParaRPr lang="es-MX"/>
          </a:p>
        </p:txBody>
      </p:sp>
    </p:spTree>
    <p:extLst>
      <p:ext uri="{BB962C8B-B14F-4D97-AF65-F5344CB8AC3E}">
        <p14:creationId xmlns:p14="http://schemas.microsoft.com/office/powerpoint/2010/main" val="21057040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a:t>
---
Los datos son valores que pueden ser utilizados y manipulados en un programa. Las variables son nombres que representan estos datos, permitiendo almacenarlos y acceder a ellos fácilmente. Las variables facilitan la gestión de información dentro de un programa.
Origen de imagen: biblioteca de contenido de Microsoft 365
</a:t>
            </a:r>
          </a:p>
        </p:txBody>
      </p:sp>
      <p:sp>
        <p:nvSpPr>
          <p:cNvPr id="4" name="Marcador de número de diapositiva 3"/>
          <p:cNvSpPr>
            <a:spLocks noGrp="1"/>
          </p:cNvSpPr>
          <p:nvPr>
            <p:ph type="sldNum" sz="quarter" idx="5"/>
          </p:nvPr>
        </p:nvSpPr>
        <p:spPr/>
        <p:txBody>
          <a:bodyPr/>
          <a:lstStyle/>
          <a:p>
            <a:fld id="{8B704E4E-6434-458A-A269-B7DC2C1825F5}" type="slidenum">
              <a:rPr lang="es-MX" smtClean="0"/>
              <a:t>4</a:t>
            </a:fld>
            <a:endParaRPr lang="es-MX"/>
          </a:p>
        </p:txBody>
      </p:sp>
    </p:spTree>
    <p:extLst>
      <p:ext uri="{BB962C8B-B14F-4D97-AF65-F5344CB8AC3E}">
        <p14:creationId xmlns:p14="http://schemas.microsoft.com/office/powerpoint/2010/main" val="22558462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a:t>
---
Las variables son esenciales en la programación ya que permiten a los desarrolladores almacenar, modificar y acceder a datos de manera eficiente. Sin variables, sería imposible crear programas dinámicos que respondan a diferentes condiciones y entradas del usuario.
Origen de imagen: biblioteca de contenido de Microsoft 365
</a:t>
            </a:r>
          </a:p>
        </p:txBody>
      </p:sp>
      <p:sp>
        <p:nvSpPr>
          <p:cNvPr id="4" name="Marcador de número de diapositiva 3"/>
          <p:cNvSpPr>
            <a:spLocks noGrp="1"/>
          </p:cNvSpPr>
          <p:nvPr>
            <p:ph type="sldNum" sz="quarter" idx="5"/>
          </p:nvPr>
        </p:nvSpPr>
        <p:spPr/>
        <p:txBody>
          <a:bodyPr/>
          <a:lstStyle/>
          <a:p>
            <a:fld id="{8B704E4E-6434-458A-A269-B7DC2C1825F5}" type="slidenum">
              <a:rPr lang="es-MX" smtClean="0"/>
              <a:t>5</a:t>
            </a:fld>
            <a:endParaRPr lang="es-MX"/>
          </a:p>
        </p:txBody>
      </p:sp>
    </p:spTree>
    <p:extLst>
      <p:ext uri="{BB962C8B-B14F-4D97-AF65-F5344CB8AC3E}">
        <p14:creationId xmlns:p14="http://schemas.microsoft.com/office/powerpoint/2010/main" val="14757595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a:t>
---
Consideremos un ejemplo simple: una variable llamada 'edad' puede almacenar la edad de una persona. Si 'edad' se establece en 25, se puede utilizar en cálculos, condiciones y para presentar información al usuario, demostrando así su utilidad en situaciones reales.
Origen de imagen: biblioteca de contenido de Microsoft 365
</a:t>
            </a:r>
          </a:p>
        </p:txBody>
      </p:sp>
      <p:sp>
        <p:nvSpPr>
          <p:cNvPr id="4" name="Marcador de número de diapositiva 3"/>
          <p:cNvSpPr>
            <a:spLocks noGrp="1"/>
          </p:cNvSpPr>
          <p:nvPr>
            <p:ph type="sldNum" sz="quarter" idx="5"/>
          </p:nvPr>
        </p:nvSpPr>
        <p:spPr/>
        <p:txBody>
          <a:bodyPr/>
          <a:lstStyle/>
          <a:p>
            <a:fld id="{8B704E4E-6434-458A-A269-B7DC2C1825F5}" type="slidenum">
              <a:rPr lang="es-MX" smtClean="0"/>
              <a:t>6</a:t>
            </a:fld>
            <a:endParaRPr lang="es-MX"/>
          </a:p>
        </p:txBody>
      </p:sp>
    </p:spTree>
    <p:extLst>
      <p:ext uri="{BB962C8B-B14F-4D97-AF65-F5344CB8AC3E}">
        <p14:creationId xmlns:p14="http://schemas.microsoft.com/office/powerpoint/2010/main" val="29407394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a:t>La forma en que almacenamos y nombramos las variables tiene un gran impacto en la calidad del código. En esta sección, discutiremos cómo se guarda una variable en memoria, las convenciones y reglas para nombrarlas, y las mejores prácticas para facilitar la colaboración y el mantenimiento del código.</a:t>
            </a:r>
          </a:p>
        </p:txBody>
      </p:sp>
      <p:sp>
        <p:nvSpPr>
          <p:cNvPr id="4" name="Marcador de número de diapositiva 3"/>
          <p:cNvSpPr>
            <a:spLocks noGrp="1"/>
          </p:cNvSpPr>
          <p:nvPr>
            <p:ph type="sldNum" sz="quarter" idx="5"/>
          </p:nvPr>
        </p:nvSpPr>
        <p:spPr/>
        <p:txBody>
          <a:bodyPr/>
          <a:lstStyle/>
          <a:p>
            <a:fld id="{8B704E4E-6434-458A-A269-B7DC2C1825F5}" type="slidenum">
              <a:rPr lang="es-MX" smtClean="0"/>
              <a:t>7</a:t>
            </a:fld>
            <a:endParaRPr lang="es-MX"/>
          </a:p>
        </p:txBody>
      </p:sp>
    </p:spTree>
    <p:extLst>
      <p:ext uri="{BB962C8B-B14F-4D97-AF65-F5344CB8AC3E}">
        <p14:creationId xmlns:p14="http://schemas.microsoft.com/office/powerpoint/2010/main" val="34992741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a:t>
---
Cuando se crea una variable, el sistema asigna un espacio en memoria para almacenar su valor. Este espacio se puede acceder utilizando el nombre de la variable, lo que permite al programador manipular los datos almacenados de manera efectiva y eficiente.
Origen de imagen: biblioteca de contenido de Microsoft 365
</a:t>
            </a:r>
          </a:p>
        </p:txBody>
      </p:sp>
      <p:sp>
        <p:nvSpPr>
          <p:cNvPr id="4" name="Marcador de número de diapositiva 3"/>
          <p:cNvSpPr>
            <a:spLocks noGrp="1"/>
          </p:cNvSpPr>
          <p:nvPr>
            <p:ph type="sldNum" sz="quarter" idx="5"/>
          </p:nvPr>
        </p:nvSpPr>
        <p:spPr/>
        <p:txBody>
          <a:bodyPr/>
          <a:lstStyle/>
          <a:p>
            <a:fld id="{8B704E4E-6434-458A-A269-B7DC2C1825F5}" type="slidenum">
              <a:rPr lang="es-MX" smtClean="0"/>
              <a:t>8</a:t>
            </a:fld>
            <a:endParaRPr lang="es-MX"/>
          </a:p>
        </p:txBody>
      </p:sp>
    </p:spTree>
    <p:extLst>
      <p:ext uri="{BB962C8B-B14F-4D97-AF65-F5344CB8AC3E}">
        <p14:creationId xmlns:p14="http://schemas.microsoft.com/office/powerpoint/2010/main" val="3879531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a:t>
---
Es fundamental seguir ciertas convenciones al nombrar variables. Los nombres deben ser descriptivos y reflejar el propósito de la variable, lo que mejora la legibilidad del código. Además, deben seguir ciertas reglas para evitar conflictos y errores de interpretación.
Origen de imagen: biblioteca de contenido de Microsoft 365
</a:t>
            </a:r>
          </a:p>
        </p:txBody>
      </p:sp>
      <p:sp>
        <p:nvSpPr>
          <p:cNvPr id="4" name="Marcador de número de diapositiva 3"/>
          <p:cNvSpPr>
            <a:spLocks noGrp="1"/>
          </p:cNvSpPr>
          <p:nvPr>
            <p:ph type="sldNum" sz="quarter" idx="5"/>
          </p:nvPr>
        </p:nvSpPr>
        <p:spPr/>
        <p:txBody>
          <a:bodyPr/>
          <a:lstStyle/>
          <a:p>
            <a:fld id="{8B704E4E-6434-458A-A269-B7DC2C1825F5}" type="slidenum">
              <a:rPr lang="es-MX" smtClean="0"/>
              <a:t>9</a:t>
            </a:fld>
            <a:endParaRPr lang="es-MX"/>
          </a:p>
        </p:txBody>
      </p:sp>
    </p:spTree>
    <p:extLst>
      <p:ext uri="{BB962C8B-B14F-4D97-AF65-F5344CB8AC3E}">
        <p14:creationId xmlns:p14="http://schemas.microsoft.com/office/powerpoint/2010/main" val="20151489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EA67E988-5919-57BB-C7DE-D3EAD38A3045}"/>
              </a:ext>
              <a:ext uri="{C183D7F6-B498-43B3-948B-1728B52AA6E4}">
                <adec:decorative xmlns:adec="http://schemas.microsoft.com/office/drawing/2017/decorative" val="1"/>
              </a:ext>
            </a:extLst>
          </p:cNvPr>
          <p:cNvSpPr/>
          <p:nvPr/>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B2327B2-BA4B-2C04-0751-5CB63D4AA425}"/>
              </a:ext>
            </a:extLst>
          </p:cNvPr>
          <p:cNvSpPr>
            <a:spLocks noGrp="1"/>
          </p:cNvSpPr>
          <p:nvPr>
            <p:ph type="ctrTitle"/>
          </p:nvPr>
        </p:nvSpPr>
        <p:spPr>
          <a:xfrm>
            <a:off x="521208" y="978408"/>
            <a:ext cx="11155680" cy="3429000"/>
          </a:xfrm>
        </p:spPr>
        <p:txBody>
          <a:bodyPr anchor="t">
            <a:normAutofit/>
          </a:bodyPr>
          <a:lstStyle>
            <a:lvl1pPr algn="l">
              <a:defRPr sz="7200"/>
            </a:lvl1pPr>
          </a:lstStyle>
          <a:p>
            <a:r>
              <a:rPr lang="en-US" dirty="0"/>
              <a:t>Click to edit Master title style</a:t>
            </a:r>
          </a:p>
        </p:txBody>
      </p:sp>
      <p:sp>
        <p:nvSpPr>
          <p:cNvPr id="3" name="Subtitle 2">
            <a:extLst>
              <a:ext uri="{FF2B5EF4-FFF2-40B4-BE49-F238E27FC236}">
                <a16:creationId xmlns:a16="http://schemas.microsoft.com/office/drawing/2014/main" id="{E7201176-DC7A-4C3D-3D8F-352526DA7B5D}"/>
              </a:ext>
            </a:extLst>
          </p:cNvPr>
          <p:cNvSpPr>
            <a:spLocks noGrp="1"/>
          </p:cNvSpPr>
          <p:nvPr>
            <p:ph type="subTitle" idx="1"/>
          </p:nvPr>
        </p:nvSpPr>
        <p:spPr>
          <a:xfrm>
            <a:off x="521208" y="4480560"/>
            <a:ext cx="7104888" cy="1399032"/>
          </a:xfrm>
        </p:spPr>
        <p:txBody>
          <a:bodyPr anchor="b">
            <a:normAutofit/>
          </a:bodyPr>
          <a:lstStyle>
            <a:lvl1pPr marL="0" indent="0" algn="l">
              <a:buNone/>
              <a:defRPr sz="22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7DC221-9A2E-7459-102F-C3CFB27CC389}"/>
              </a:ext>
            </a:extLst>
          </p:cNvPr>
          <p:cNvSpPr>
            <a:spLocks noGrp="1"/>
          </p:cNvSpPr>
          <p:nvPr>
            <p:ph type="dt" sz="half" idx="10"/>
          </p:nvPr>
        </p:nvSpPr>
        <p:spPr/>
        <p:txBody>
          <a:bodyPr/>
          <a:lstStyle/>
          <a:p>
            <a:fld id="{E80C50CD-E178-4744-9B35-B2F624D6C5E9}" type="datetimeFigureOut">
              <a:rPr lang="en-US" smtClean="0"/>
              <a:t>7/6/2025</a:t>
            </a:fld>
            <a:endParaRPr lang="en-US"/>
          </a:p>
        </p:txBody>
      </p:sp>
      <p:sp>
        <p:nvSpPr>
          <p:cNvPr id="5" name="Footer Placeholder 4">
            <a:extLst>
              <a:ext uri="{FF2B5EF4-FFF2-40B4-BE49-F238E27FC236}">
                <a16:creationId xmlns:a16="http://schemas.microsoft.com/office/drawing/2014/main" id="{A5020671-6F7D-3A03-EEC1-661A87F96F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53D3A-E0F9-8386-2A6C-96671FBB15A5}"/>
              </a:ext>
            </a:extLst>
          </p:cNvPr>
          <p:cNvSpPr>
            <a:spLocks noGrp="1"/>
          </p:cNvSpPr>
          <p:nvPr>
            <p:ph type="sldNum" sz="quarter" idx="12"/>
          </p:nvPr>
        </p:nvSpPr>
        <p:spPr/>
        <p:txBody>
          <a:bodyPr/>
          <a:lstStyle/>
          <a:p>
            <a:fld id="{148CC95F-0247-41B6-91CF-DC97C76A7088}" type="slidenum">
              <a:rPr lang="en-US" smtClean="0"/>
              <a:t>‹Nº›</a:t>
            </a:fld>
            <a:endParaRPr lang="en-US"/>
          </a:p>
        </p:txBody>
      </p:sp>
    </p:spTree>
    <p:extLst>
      <p:ext uri="{BB962C8B-B14F-4D97-AF65-F5344CB8AC3E}">
        <p14:creationId xmlns:p14="http://schemas.microsoft.com/office/powerpoint/2010/main" val="21133951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36771-E72D-FAD8-771E-3E196DD2E1C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B5BB827-257D-60D9-792F-E695900429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E5D2E7-C856-F78A-E88C-375474982A5F}"/>
              </a:ext>
            </a:extLst>
          </p:cNvPr>
          <p:cNvSpPr>
            <a:spLocks noGrp="1"/>
          </p:cNvSpPr>
          <p:nvPr>
            <p:ph type="dt" sz="half" idx="10"/>
          </p:nvPr>
        </p:nvSpPr>
        <p:spPr/>
        <p:txBody>
          <a:bodyPr/>
          <a:lstStyle/>
          <a:p>
            <a:fld id="{E80C50CD-E178-4744-9B35-B2F624D6C5E9}" type="datetimeFigureOut">
              <a:rPr lang="en-US" smtClean="0"/>
              <a:t>7/6/2025</a:t>
            </a:fld>
            <a:endParaRPr lang="en-US"/>
          </a:p>
        </p:txBody>
      </p:sp>
      <p:sp>
        <p:nvSpPr>
          <p:cNvPr id="5" name="Footer Placeholder 4">
            <a:extLst>
              <a:ext uri="{FF2B5EF4-FFF2-40B4-BE49-F238E27FC236}">
                <a16:creationId xmlns:a16="http://schemas.microsoft.com/office/drawing/2014/main" id="{0FDAB289-9591-51C9-9E3C-B6F2ACC6A6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FE037C-790D-7442-8E43-D2740B3952B1}"/>
              </a:ext>
            </a:extLst>
          </p:cNvPr>
          <p:cNvSpPr>
            <a:spLocks noGrp="1"/>
          </p:cNvSpPr>
          <p:nvPr>
            <p:ph type="sldNum" sz="quarter" idx="12"/>
          </p:nvPr>
        </p:nvSpPr>
        <p:spPr/>
        <p:txBody>
          <a:bodyPr/>
          <a:lstStyle/>
          <a:p>
            <a:fld id="{148CC95F-0247-41B6-91CF-DC97C76A7088}" type="slidenum">
              <a:rPr lang="en-US" smtClean="0"/>
              <a:t>‹Nº›</a:t>
            </a:fld>
            <a:endParaRPr lang="en-US"/>
          </a:p>
        </p:txBody>
      </p:sp>
    </p:spTree>
    <p:extLst>
      <p:ext uri="{BB962C8B-B14F-4D97-AF65-F5344CB8AC3E}">
        <p14:creationId xmlns:p14="http://schemas.microsoft.com/office/powerpoint/2010/main" val="27084851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2635151-A38B-3766-6A32-FF1DF7687D9F}"/>
              </a:ext>
            </a:extLst>
          </p:cNvPr>
          <p:cNvSpPr>
            <a:spLocks noGrp="1"/>
          </p:cNvSpPr>
          <p:nvPr>
            <p:ph type="title" orient="vert"/>
          </p:nvPr>
        </p:nvSpPr>
        <p:spPr>
          <a:xfrm>
            <a:off x="8659368" y="978408"/>
            <a:ext cx="2551176" cy="536752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33D132D1-640C-FB9A-AD6F-D845738349F6}"/>
              </a:ext>
            </a:extLst>
          </p:cNvPr>
          <p:cNvSpPr>
            <a:spLocks noGrp="1"/>
          </p:cNvSpPr>
          <p:nvPr>
            <p:ph type="body" orient="vert" idx="1"/>
          </p:nvPr>
        </p:nvSpPr>
        <p:spPr>
          <a:xfrm>
            <a:off x="521208" y="978408"/>
            <a:ext cx="8010144" cy="536752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955F80A-4BA7-8ED8-9A62-B92194272620}"/>
              </a:ext>
            </a:extLst>
          </p:cNvPr>
          <p:cNvSpPr>
            <a:spLocks noGrp="1"/>
          </p:cNvSpPr>
          <p:nvPr>
            <p:ph type="dt" sz="half" idx="10"/>
          </p:nvPr>
        </p:nvSpPr>
        <p:spPr/>
        <p:txBody>
          <a:bodyPr/>
          <a:lstStyle/>
          <a:p>
            <a:fld id="{E80C50CD-E178-4744-9B35-B2F624D6C5E9}" type="datetimeFigureOut">
              <a:rPr lang="en-US" smtClean="0"/>
              <a:t>7/6/2025</a:t>
            </a:fld>
            <a:endParaRPr lang="en-US"/>
          </a:p>
        </p:txBody>
      </p:sp>
      <p:sp>
        <p:nvSpPr>
          <p:cNvPr id="5" name="Footer Placeholder 4">
            <a:extLst>
              <a:ext uri="{FF2B5EF4-FFF2-40B4-BE49-F238E27FC236}">
                <a16:creationId xmlns:a16="http://schemas.microsoft.com/office/drawing/2014/main" id="{85E38113-D55A-A1A0-D1FE-53C95860FB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919DDB-F89D-4B2D-21A2-82AF1D1023E4}"/>
              </a:ext>
            </a:extLst>
          </p:cNvPr>
          <p:cNvSpPr>
            <a:spLocks noGrp="1"/>
          </p:cNvSpPr>
          <p:nvPr>
            <p:ph type="sldNum" sz="quarter" idx="12"/>
          </p:nvPr>
        </p:nvSpPr>
        <p:spPr/>
        <p:txBody>
          <a:bodyPr/>
          <a:lstStyle/>
          <a:p>
            <a:fld id="{148CC95F-0247-41B6-91CF-DC97C76A7088}" type="slidenum">
              <a:rPr lang="en-US" smtClean="0"/>
              <a:t>‹Nº›</a:t>
            </a:fld>
            <a:endParaRPr lang="en-US"/>
          </a:p>
        </p:txBody>
      </p:sp>
      <p:sp>
        <p:nvSpPr>
          <p:cNvPr id="7" name="Rectangle 6">
            <a:extLst>
              <a:ext uri="{FF2B5EF4-FFF2-40B4-BE49-F238E27FC236}">
                <a16:creationId xmlns:a16="http://schemas.microsoft.com/office/drawing/2014/main" id="{262572D8-D485-1DB1-34B1-C35C61C89940}"/>
              </a:ext>
            </a:extLst>
          </p:cNvPr>
          <p:cNvSpPr/>
          <p:nvPr/>
        </p:nvSpPr>
        <p:spPr>
          <a:xfrm rot="5400000">
            <a:off x="8936623" y="3585018"/>
            <a:ext cx="5325734"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247981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26D03-149A-DAB3-4B2A-E9B74F2E25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C1E73D-41A7-9934-0990-9208B95232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BB2A3F-E719-673C-5D56-F663712D0E7F}"/>
              </a:ext>
            </a:extLst>
          </p:cNvPr>
          <p:cNvSpPr>
            <a:spLocks noGrp="1"/>
          </p:cNvSpPr>
          <p:nvPr>
            <p:ph type="dt" sz="half" idx="10"/>
          </p:nvPr>
        </p:nvSpPr>
        <p:spPr/>
        <p:txBody>
          <a:bodyPr/>
          <a:lstStyle/>
          <a:p>
            <a:fld id="{E80C50CD-E178-4744-9B35-B2F624D6C5E9}" type="datetimeFigureOut">
              <a:rPr lang="en-US" smtClean="0"/>
              <a:t>7/6/2025</a:t>
            </a:fld>
            <a:endParaRPr lang="en-US"/>
          </a:p>
        </p:txBody>
      </p:sp>
      <p:sp>
        <p:nvSpPr>
          <p:cNvPr id="5" name="Footer Placeholder 4">
            <a:extLst>
              <a:ext uri="{FF2B5EF4-FFF2-40B4-BE49-F238E27FC236}">
                <a16:creationId xmlns:a16="http://schemas.microsoft.com/office/drawing/2014/main" id="{04AE594A-52F5-D85E-343C-ADFEE3C72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7D5C9C-B2E2-FC26-E459-9E880EF975BA}"/>
              </a:ext>
            </a:extLst>
          </p:cNvPr>
          <p:cNvSpPr>
            <a:spLocks noGrp="1"/>
          </p:cNvSpPr>
          <p:nvPr>
            <p:ph type="sldNum" sz="quarter" idx="12"/>
          </p:nvPr>
        </p:nvSpPr>
        <p:spPr/>
        <p:txBody>
          <a:bodyPr/>
          <a:lstStyle/>
          <a:p>
            <a:fld id="{148CC95F-0247-41B6-91CF-DC97C76A7088}" type="slidenum">
              <a:rPr lang="en-US" smtClean="0"/>
              <a:t>‹Nº›</a:t>
            </a:fld>
            <a:endParaRPr lang="en-US"/>
          </a:p>
        </p:txBody>
      </p:sp>
    </p:spTree>
    <p:extLst>
      <p:ext uri="{BB962C8B-B14F-4D97-AF65-F5344CB8AC3E}">
        <p14:creationId xmlns:p14="http://schemas.microsoft.com/office/powerpoint/2010/main" val="758963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9D51F-B2D5-2804-4F7C-C99850FBD05B}"/>
              </a:ext>
            </a:extLst>
          </p:cNvPr>
          <p:cNvSpPr>
            <a:spLocks noGrp="1"/>
          </p:cNvSpPr>
          <p:nvPr>
            <p:ph type="title"/>
          </p:nvPr>
        </p:nvSpPr>
        <p:spPr>
          <a:xfrm>
            <a:off x="521208" y="978408"/>
            <a:ext cx="5020056" cy="4288536"/>
          </a:xfrm>
        </p:spPr>
        <p:txBody>
          <a:bodyPr anchor="t">
            <a:normAutofit/>
          </a:bodyPr>
          <a:lstStyle>
            <a:lvl1pPr>
              <a:defRPr sz="5400"/>
            </a:lvl1pPr>
          </a:lstStyle>
          <a:p>
            <a:r>
              <a:rPr lang="en-US" dirty="0"/>
              <a:t>Click to edit Master title style</a:t>
            </a:r>
          </a:p>
        </p:txBody>
      </p:sp>
      <p:sp>
        <p:nvSpPr>
          <p:cNvPr id="3" name="Text Placeholder 2">
            <a:extLst>
              <a:ext uri="{FF2B5EF4-FFF2-40B4-BE49-F238E27FC236}">
                <a16:creationId xmlns:a16="http://schemas.microsoft.com/office/drawing/2014/main" id="{15FE5516-03B6-C488-EB4A-68AE681EDFB8}"/>
              </a:ext>
            </a:extLst>
          </p:cNvPr>
          <p:cNvSpPr>
            <a:spLocks noGrp="1"/>
          </p:cNvSpPr>
          <p:nvPr>
            <p:ph type="body" idx="1"/>
          </p:nvPr>
        </p:nvSpPr>
        <p:spPr>
          <a:xfrm>
            <a:off x="521208" y="5266944"/>
            <a:ext cx="5020056" cy="1088136"/>
          </a:xfrm>
        </p:spPr>
        <p:txBody>
          <a:bodyPr anchor="b">
            <a:normAutofit/>
          </a:bodyPr>
          <a:lstStyle>
            <a:lvl1pPr marL="0" indent="0">
              <a:buNone/>
              <a:defRPr sz="2200" i="1">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0ECB4D7-49A7-D050-70B9-11A1E2D445D8}"/>
              </a:ext>
            </a:extLst>
          </p:cNvPr>
          <p:cNvSpPr>
            <a:spLocks noGrp="1"/>
          </p:cNvSpPr>
          <p:nvPr>
            <p:ph type="dt" sz="half" idx="10"/>
          </p:nvPr>
        </p:nvSpPr>
        <p:spPr/>
        <p:txBody>
          <a:bodyPr/>
          <a:lstStyle/>
          <a:p>
            <a:fld id="{E80C50CD-E178-4744-9B35-B2F624D6C5E9}" type="datetimeFigureOut">
              <a:rPr lang="en-US" smtClean="0"/>
              <a:t>7/6/2025</a:t>
            </a:fld>
            <a:endParaRPr lang="en-US"/>
          </a:p>
        </p:txBody>
      </p:sp>
      <p:sp>
        <p:nvSpPr>
          <p:cNvPr id="5" name="Footer Placeholder 4">
            <a:extLst>
              <a:ext uri="{FF2B5EF4-FFF2-40B4-BE49-F238E27FC236}">
                <a16:creationId xmlns:a16="http://schemas.microsoft.com/office/drawing/2014/main" id="{8A9A913F-AD00-C1EE-B01A-8590671C01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4FC386-B2AF-6FAD-D053-E22D48CD7285}"/>
              </a:ext>
            </a:extLst>
          </p:cNvPr>
          <p:cNvSpPr>
            <a:spLocks noGrp="1"/>
          </p:cNvSpPr>
          <p:nvPr>
            <p:ph type="sldNum" sz="quarter" idx="12"/>
          </p:nvPr>
        </p:nvSpPr>
        <p:spPr/>
        <p:txBody>
          <a:bodyPr/>
          <a:lstStyle/>
          <a:p>
            <a:fld id="{148CC95F-0247-41B6-91CF-DC97C76A7088}" type="slidenum">
              <a:rPr lang="en-US" smtClean="0"/>
              <a:t>‹Nº›</a:t>
            </a:fld>
            <a:endParaRPr lang="en-US"/>
          </a:p>
        </p:txBody>
      </p:sp>
      <p:sp>
        <p:nvSpPr>
          <p:cNvPr id="7" name="Rectangle 6">
            <a:extLst>
              <a:ext uri="{FF2B5EF4-FFF2-40B4-BE49-F238E27FC236}">
                <a16:creationId xmlns:a16="http://schemas.microsoft.com/office/drawing/2014/main" id="{4E1E1B67-3BFF-F04B-52F4-7E724FB3B24D}"/>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84097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E3B21-CF4D-1B01-0F4E-D32C1B218B63}"/>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FB39FF2-6858-B514-B695-58442557D0C1}"/>
              </a:ext>
            </a:extLst>
          </p:cNvPr>
          <p:cNvSpPr>
            <a:spLocks noGrp="1"/>
          </p:cNvSpPr>
          <p:nvPr>
            <p:ph sz="half" idx="1"/>
          </p:nvPr>
        </p:nvSpPr>
        <p:spPr>
          <a:xfrm>
            <a:off x="521208" y="2578608"/>
            <a:ext cx="5166360" cy="37673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FA30130-974D-B91D-5B93-EC52AABDB5B0}"/>
              </a:ext>
            </a:extLst>
          </p:cNvPr>
          <p:cNvSpPr>
            <a:spLocks noGrp="1"/>
          </p:cNvSpPr>
          <p:nvPr>
            <p:ph sz="half" idx="2"/>
          </p:nvPr>
        </p:nvSpPr>
        <p:spPr>
          <a:xfrm>
            <a:off x="6519672" y="2578608"/>
            <a:ext cx="5166360" cy="37673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15BED99-6FD7-9C6B-1152-A6E42715BB79}"/>
              </a:ext>
            </a:extLst>
          </p:cNvPr>
          <p:cNvSpPr>
            <a:spLocks noGrp="1"/>
          </p:cNvSpPr>
          <p:nvPr>
            <p:ph type="dt" sz="half" idx="10"/>
          </p:nvPr>
        </p:nvSpPr>
        <p:spPr/>
        <p:txBody>
          <a:bodyPr/>
          <a:lstStyle/>
          <a:p>
            <a:fld id="{E80C50CD-E178-4744-9B35-B2F624D6C5E9}" type="datetimeFigureOut">
              <a:rPr lang="en-US" smtClean="0"/>
              <a:t>7/6/2025</a:t>
            </a:fld>
            <a:endParaRPr lang="en-US"/>
          </a:p>
        </p:txBody>
      </p:sp>
      <p:sp>
        <p:nvSpPr>
          <p:cNvPr id="6" name="Footer Placeholder 5">
            <a:extLst>
              <a:ext uri="{FF2B5EF4-FFF2-40B4-BE49-F238E27FC236}">
                <a16:creationId xmlns:a16="http://schemas.microsoft.com/office/drawing/2014/main" id="{BA253AAC-5967-2565-A715-82D3505ABF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B51313-69FB-E016-3CC1-62CA476ED214}"/>
              </a:ext>
            </a:extLst>
          </p:cNvPr>
          <p:cNvSpPr>
            <a:spLocks noGrp="1"/>
          </p:cNvSpPr>
          <p:nvPr>
            <p:ph type="sldNum" sz="quarter" idx="12"/>
          </p:nvPr>
        </p:nvSpPr>
        <p:spPr/>
        <p:txBody>
          <a:bodyPr/>
          <a:lstStyle/>
          <a:p>
            <a:fld id="{148CC95F-0247-41B6-91CF-DC97C76A7088}" type="slidenum">
              <a:rPr lang="en-US" smtClean="0"/>
              <a:t>‹Nº›</a:t>
            </a:fld>
            <a:endParaRPr lang="en-US"/>
          </a:p>
        </p:txBody>
      </p:sp>
    </p:spTree>
    <p:extLst>
      <p:ext uri="{BB962C8B-B14F-4D97-AF65-F5344CB8AC3E}">
        <p14:creationId xmlns:p14="http://schemas.microsoft.com/office/powerpoint/2010/main" val="11539219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3DF9D-B849-CE37-97E4-AD37F880677F}"/>
              </a:ext>
            </a:extLst>
          </p:cNvPr>
          <p:cNvSpPr>
            <a:spLocks noGrp="1"/>
          </p:cNvSpPr>
          <p:nvPr>
            <p:ph type="title"/>
          </p:nvPr>
        </p:nvSpPr>
        <p:spPr>
          <a:xfrm>
            <a:off x="521208" y="978408"/>
            <a:ext cx="11164824" cy="1216152"/>
          </a:xfrm>
        </p:spPr>
        <p:txBody>
          <a:bodyPr/>
          <a:lstStyle/>
          <a:p>
            <a:r>
              <a:rPr lang="en-US"/>
              <a:t>Click to edit Master title style</a:t>
            </a:r>
          </a:p>
        </p:txBody>
      </p:sp>
      <p:sp>
        <p:nvSpPr>
          <p:cNvPr id="3" name="Text Placeholder 2">
            <a:extLst>
              <a:ext uri="{FF2B5EF4-FFF2-40B4-BE49-F238E27FC236}">
                <a16:creationId xmlns:a16="http://schemas.microsoft.com/office/drawing/2014/main" id="{79D4C626-4008-960A-E601-6AA9F4BB8D8B}"/>
              </a:ext>
            </a:extLst>
          </p:cNvPr>
          <p:cNvSpPr>
            <a:spLocks noGrp="1"/>
          </p:cNvSpPr>
          <p:nvPr>
            <p:ph type="body" idx="1"/>
          </p:nvPr>
        </p:nvSpPr>
        <p:spPr>
          <a:xfrm>
            <a:off x="521208" y="2340864"/>
            <a:ext cx="5166360" cy="65836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806E8D6C-AC07-ED6B-2EA8-9C40A5AEA748}"/>
              </a:ext>
            </a:extLst>
          </p:cNvPr>
          <p:cNvSpPr>
            <a:spLocks noGrp="1"/>
          </p:cNvSpPr>
          <p:nvPr>
            <p:ph sz="half" idx="2"/>
          </p:nvPr>
        </p:nvSpPr>
        <p:spPr>
          <a:xfrm>
            <a:off x="521208" y="3035808"/>
            <a:ext cx="5166360" cy="33101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3C52617E-C6D9-246B-E7B7-8159DF17C0A3}"/>
              </a:ext>
            </a:extLst>
          </p:cNvPr>
          <p:cNvSpPr>
            <a:spLocks noGrp="1"/>
          </p:cNvSpPr>
          <p:nvPr>
            <p:ph type="body" sz="quarter" idx="3"/>
          </p:nvPr>
        </p:nvSpPr>
        <p:spPr>
          <a:xfrm>
            <a:off x="6519672" y="2340864"/>
            <a:ext cx="5166360" cy="65836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DBC2094-7EBC-02C5-5AB5-233E63080A9C}"/>
              </a:ext>
            </a:extLst>
          </p:cNvPr>
          <p:cNvSpPr>
            <a:spLocks noGrp="1"/>
          </p:cNvSpPr>
          <p:nvPr>
            <p:ph sz="quarter" idx="4"/>
          </p:nvPr>
        </p:nvSpPr>
        <p:spPr>
          <a:xfrm>
            <a:off x="6519672" y="3035808"/>
            <a:ext cx="5166360" cy="33101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23010BD2-59B4-FD2E-3C5E-C83AE6003985}"/>
              </a:ext>
            </a:extLst>
          </p:cNvPr>
          <p:cNvSpPr>
            <a:spLocks noGrp="1"/>
          </p:cNvSpPr>
          <p:nvPr>
            <p:ph type="dt" sz="half" idx="10"/>
          </p:nvPr>
        </p:nvSpPr>
        <p:spPr/>
        <p:txBody>
          <a:bodyPr/>
          <a:lstStyle/>
          <a:p>
            <a:fld id="{E80C50CD-E178-4744-9B35-B2F624D6C5E9}" type="datetimeFigureOut">
              <a:rPr lang="en-US" smtClean="0"/>
              <a:t>7/6/2025</a:t>
            </a:fld>
            <a:endParaRPr lang="en-US"/>
          </a:p>
        </p:txBody>
      </p:sp>
      <p:sp>
        <p:nvSpPr>
          <p:cNvPr id="8" name="Footer Placeholder 7">
            <a:extLst>
              <a:ext uri="{FF2B5EF4-FFF2-40B4-BE49-F238E27FC236}">
                <a16:creationId xmlns:a16="http://schemas.microsoft.com/office/drawing/2014/main" id="{E72B35C4-A654-7759-BDA0-94D9D1A2166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55F4347-2EC0-CA6E-2637-8048456D7ECB}"/>
              </a:ext>
            </a:extLst>
          </p:cNvPr>
          <p:cNvSpPr>
            <a:spLocks noGrp="1"/>
          </p:cNvSpPr>
          <p:nvPr>
            <p:ph type="sldNum" sz="quarter" idx="12"/>
          </p:nvPr>
        </p:nvSpPr>
        <p:spPr/>
        <p:txBody>
          <a:bodyPr/>
          <a:lstStyle/>
          <a:p>
            <a:fld id="{148CC95F-0247-41B6-91CF-DC97C76A7088}" type="slidenum">
              <a:rPr lang="en-US" smtClean="0"/>
              <a:t>‹Nº›</a:t>
            </a:fld>
            <a:endParaRPr lang="en-US"/>
          </a:p>
        </p:txBody>
      </p:sp>
    </p:spTree>
    <p:extLst>
      <p:ext uri="{BB962C8B-B14F-4D97-AF65-F5344CB8AC3E}">
        <p14:creationId xmlns:p14="http://schemas.microsoft.com/office/powerpoint/2010/main" val="8216708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4716D-52F2-C7FB-83B1-2DA1AD375EAE}"/>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56F4A371-AC27-6A28-32E6-74A28371BF55}"/>
              </a:ext>
            </a:extLst>
          </p:cNvPr>
          <p:cNvSpPr>
            <a:spLocks noGrp="1"/>
          </p:cNvSpPr>
          <p:nvPr>
            <p:ph type="dt" sz="half" idx="10"/>
          </p:nvPr>
        </p:nvSpPr>
        <p:spPr/>
        <p:txBody>
          <a:bodyPr/>
          <a:lstStyle/>
          <a:p>
            <a:fld id="{E80C50CD-E178-4744-9B35-B2F624D6C5E9}" type="datetimeFigureOut">
              <a:rPr lang="en-US" smtClean="0"/>
              <a:t>7/6/2025</a:t>
            </a:fld>
            <a:endParaRPr lang="en-US"/>
          </a:p>
        </p:txBody>
      </p:sp>
      <p:sp>
        <p:nvSpPr>
          <p:cNvPr id="4" name="Footer Placeholder 3">
            <a:extLst>
              <a:ext uri="{FF2B5EF4-FFF2-40B4-BE49-F238E27FC236}">
                <a16:creationId xmlns:a16="http://schemas.microsoft.com/office/drawing/2014/main" id="{D155941A-A24E-885D-E894-0326F4C4004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9D5E5B4-971F-FF6A-1B07-A5C85370552D}"/>
              </a:ext>
            </a:extLst>
          </p:cNvPr>
          <p:cNvSpPr>
            <a:spLocks noGrp="1"/>
          </p:cNvSpPr>
          <p:nvPr>
            <p:ph type="sldNum" sz="quarter" idx="12"/>
          </p:nvPr>
        </p:nvSpPr>
        <p:spPr/>
        <p:txBody>
          <a:bodyPr/>
          <a:lstStyle/>
          <a:p>
            <a:fld id="{148CC95F-0247-41B6-91CF-DC97C76A7088}" type="slidenum">
              <a:rPr lang="en-US" smtClean="0"/>
              <a:t>‹Nº›</a:t>
            </a:fld>
            <a:endParaRPr lang="en-US"/>
          </a:p>
        </p:txBody>
      </p:sp>
    </p:spTree>
    <p:extLst>
      <p:ext uri="{BB962C8B-B14F-4D97-AF65-F5344CB8AC3E}">
        <p14:creationId xmlns:p14="http://schemas.microsoft.com/office/powerpoint/2010/main" val="1403375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9F431F-E6DC-4137-3092-A30A0A3628EC}"/>
              </a:ext>
            </a:extLst>
          </p:cNvPr>
          <p:cNvSpPr>
            <a:spLocks noGrp="1"/>
          </p:cNvSpPr>
          <p:nvPr>
            <p:ph type="dt" sz="half" idx="10"/>
          </p:nvPr>
        </p:nvSpPr>
        <p:spPr/>
        <p:txBody>
          <a:bodyPr/>
          <a:lstStyle/>
          <a:p>
            <a:fld id="{E80C50CD-E178-4744-9B35-B2F624D6C5E9}" type="datetimeFigureOut">
              <a:rPr lang="en-US" smtClean="0"/>
              <a:t>7/6/2025</a:t>
            </a:fld>
            <a:endParaRPr lang="en-US"/>
          </a:p>
        </p:txBody>
      </p:sp>
      <p:sp>
        <p:nvSpPr>
          <p:cNvPr id="3" name="Footer Placeholder 2">
            <a:extLst>
              <a:ext uri="{FF2B5EF4-FFF2-40B4-BE49-F238E27FC236}">
                <a16:creationId xmlns:a16="http://schemas.microsoft.com/office/drawing/2014/main" id="{06AC814B-67B4-C70F-FA51-6205D5E2CB8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1EAA9C9-D895-DD20-1089-EA75EA428951}"/>
              </a:ext>
            </a:extLst>
          </p:cNvPr>
          <p:cNvSpPr>
            <a:spLocks noGrp="1"/>
          </p:cNvSpPr>
          <p:nvPr>
            <p:ph type="sldNum" sz="quarter" idx="12"/>
          </p:nvPr>
        </p:nvSpPr>
        <p:spPr/>
        <p:txBody>
          <a:bodyPr/>
          <a:lstStyle/>
          <a:p>
            <a:fld id="{148CC95F-0247-41B6-91CF-DC97C76A7088}" type="slidenum">
              <a:rPr lang="en-US" smtClean="0"/>
              <a:t>‹Nº›</a:t>
            </a:fld>
            <a:endParaRPr lang="en-US"/>
          </a:p>
        </p:txBody>
      </p:sp>
    </p:spTree>
    <p:extLst>
      <p:ext uri="{BB962C8B-B14F-4D97-AF65-F5344CB8AC3E}">
        <p14:creationId xmlns:p14="http://schemas.microsoft.com/office/powerpoint/2010/main" val="7097017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50562-884C-9053-70C1-3B72A0B45EA6}"/>
              </a:ext>
            </a:extLst>
          </p:cNvPr>
          <p:cNvSpPr>
            <a:spLocks noGrp="1"/>
          </p:cNvSpPr>
          <p:nvPr>
            <p:ph type="title"/>
          </p:nvPr>
        </p:nvSpPr>
        <p:spPr>
          <a:xfrm>
            <a:off x="521208" y="978408"/>
            <a:ext cx="5020056" cy="2459736"/>
          </a:xfrm>
        </p:spPr>
        <p:txBody>
          <a:bodyPr anchor="t">
            <a:noAutofit/>
          </a:bodyPr>
          <a:lstStyle>
            <a:lvl1pPr>
              <a:defRPr sz="4400"/>
            </a:lvl1pPr>
          </a:lstStyle>
          <a:p>
            <a:r>
              <a:rPr lang="en-US" dirty="0"/>
              <a:t>Click to edit Master title style</a:t>
            </a:r>
          </a:p>
        </p:txBody>
      </p:sp>
      <p:sp>
        <p:nvSpPr>
          <p:cNvPr id="3" name="Content Placeholder 2">
            <a:extLst>
              <a:ext uri="{FF2B5EF4-FFF2-40B4-BE49-F238E27FC236}">
                <a16:creationId xmlns:a16="http://schemas.microsoft.com/office/drawing/2014/main" id="{0318F509-68F0-39D5-1A8B-CE246715AE46}"/>
              </a:ext>
            </a:extLst>
          </p:cNvPr>
          <p:cNvSpPr>
            <a:spLocks noGrp="1"/>
          </p:cNvSpPr>
          <p:nvPr>
            <p:ph idx="1"/>
          </p:nvPr>
        </p:nvSpPr>
        <p:spPr>
          <a:xfrm>
            <a:off x="6519672" y="987424"/>
            <a:ext cx="5166360" cy="5358384"/>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F158E37C-27CE-3A84-FC74-BDCCD8A9A3EC}"/>
              </a:ext>
            </a:extLst>
          </p:cNvPr>
          <p:cNvSpPr>
            <a:spLocks noGrp="1"/>
          </p:cNvSpPr>
          <p:nvPr>
            <p:ph type="body" sz="half" idx="2"/>
          </p:nvPr>
        </p:nvSpPr>
        <p:spPr>
          <a:xfrm>
            <a:off x="521208" y="3575304"/>
            <a:ext cx="5020056" cy="2770632"/>
          </a:xfrm>
        </p:spPr>
        <p:txBody>
          <a:bodyPr>
            <a:normAutofit/>
          </a:bodyPr>
          <a:lstStyle>
            <a:lvl1pPr marL="0" indent="0">
              <a:buNone/>
              <a:defRPr sz="22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A95F79-E23E-11D2-40BF-66ED340195DB}"/>
              </a:ext>
            </a:extLst>
          </p:cNvPr>
          <p:cNvSpPr>
            <a:spLocks noGrp="1"/>
          </p:cNvSpPr>
          <p:nvPr>
            <p:ph type="dt" sz="half" idx="10"/>
          </p:nvPr>
        </p:nvSpPr>
        <p:spPr/>
        <p:txBody>
          <a:bodyPr/>
          <a:lstStyle/>
          <a:p>
            <a:fld id="{E80C50CD-E178-4744-9B35-B2F624D6C5E9}" type="datetimeFigureOut">
              <a:rPr lang="en-US" smtClean="0"/>
              <a:t>7/6/2025</a:t>
            </a:fld>
            <a:endParaRPr lang="en-US"/>
          </a:p>
        </p:txBody>
      </p:sp>
      <p:sp>
        <p:nvSpPr>
          <p:cNvPr id="6" name="Footer Placeholder 5">
            <a:extLst>
              <a:ext uri="{FF2B5EF4-FFF2-40B4-BE49-F238E27FC236}">
                <a16:creationId xmlns:a16="http://schemas.microsoft.com/office/drawing/2014/main" id="{4457F7FC-06F3-3D89-5D1A-4EC4B1D735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54ACD5-6E0B-5713-DC9A-41E9D62AB12D}"/>
              </a:ext>
            </a:extLst>
          </p:cNvPr>
          <p:cNvSpPr>
            <a:spLocks noGrp="1"/>
          </p:cNvSpPr>
          <p:nvPr>
            <p:ph type="sldNum" sz="quarter" idx="12"/>
          </p:nvPr>
        </p:nvSpPr>
        <p:spPr/>
        <p:txBody>
          <a:bodyPr/>
          <a:lstStyle/>
          <a:p>
            <a:fld id="{148CC95F-0247-41B6-91CF-DC97C76A7088}" type="slidenum">
              <a:rPr lang="en-US" smtClean="0"/>
              <a:t>‹Nº›</a:t>
            </a:fld>
            <a:endParaRPr lang="en-US"/>
          </a:p>
        </p:txBody>
      </p:sp>
    </p:spTree>
    <p:extLst>
      <p:ext uri="{BB962C8B-B14F-4D97-AF65-F5344CB8AC3E}">
        <p14:creationId xmlns:p14="http://schemas.microsoft.com/office/powerpoint/2010/main" val="7036883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B2D45-7CDB-D38C-2AAE-273F797674E1}"/>
              </a:ext>
            </a:extLst>
          </p:cNvPr>
          <p:cNvSpPr>
            <a:spLocks noGrp="1"/>
          </p:cNvSpPr>
          <p:nvPr>
            <p:ph type="title"/>
          </p:nvPr>
        </p:nvSpPr>
        <p:spPr>
          <a:xfrm>
            <a:off x="521208" y="978408"/>
            <a:ext cx="5020056" cy="2459736"/>
          </a:xfrm>
        </p:spPr>
        <p:txBody>
          <a:bodyPr anchor="t">
            <a:noAutofit/>
          </a:bodyPr>
          <a:lstStyle>
            <a:lvl1pPr>
              <a:defRPr sz="4400"/>
            </a:lvl1pPr>
          </a:lstStyle>
          <a:p>
            <a:r>
              <a:rPr lang="en-US" dirty="0"/>
              <a:t>Click to edit Master title style</a:t>
            </a:r>
          </a:p>
        </p:txBody>
      </p:sp>
      <p:sp>
        <p:nvSpPr>
          <p:cNvPr id="3" name="Picture Placeholder 2">
            <a:extLst>
              <a:ext uri="{FF2B5EF4-FFF2-40B4-BE49-F238E27FC236}">
                <a16:creationId xmlns:a16="http://schemas.microsoft.com/office/drawing/2014/main" id="{CCBF0855-1744-56E4-B115-3A3C5EA7834B}"/>
              </a:ext>
            </a:extLst>
          </p:cNvPr>
          <p:cNvSpPr>
            <a:spLocks noGrp="1"/>
          </p:cNvSpPr>
          <p:nvPr>
            <p:ph type="pic" idx="1"/>
          </p:nvPr>
        </p:nvSpPr>
        <p:spPr>
          <a:xfrm>
            <a:off x="6519672" y="987424"/>
            <a:ext cx="5166360" cy="535838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85E8A1D-28AE-4A19-BD96-401D4822A53D}"/>
              </a:ext>
            </a:extLst>
          </p:cNvPr>
          <p:cNvSpPr>
            <a:spLocks noGrp="1"/>
          </p:cNvSpPr>
          <p:nvPr>
            <p:ph type="body" sz="half" idx="2"/>
          </p:nvPr>
        </p:nvSpPr>
        <p:spPr>
          <a:xfrm>
            <a:off x="521208" y="3575304"/>
            <a:ext cx="5020056" cy="2770632"/>
          </a:xfrm>
        </p:spPr>
        <p:txBody>
          <a:bodyPr>
            <a:normAutofit/>
          </a:bodyPr>
          <a:lstStyle>
            <a:lvl1pPr marL="0" indent="0">
              <a:buNone/>
              <a:defRPr sz="22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327DDB-CE95-4C89-DFC5-7DDBFC24E89C}"/>
              </a:ext>
            </a:extLst>
          </p:cNvPr>
          <p:cNvSpPr>
            <a:spLocks noGrp="1"/>
          </p:cNvSpPr>
          <p:nvPr>
            <p:ph type="dt" sz="half" idx="10"/>
          </p:nvPr>
        </p:nvSpPr>
        <p:spPr/>
        <p:txBody>
          <a:bodyPr/>
          <a:lstStyle/>
          <a:p>
            <a:fld id="{E80C50CD-E178-4744-9B35-B2F624D6C5E9}" type="datetimeFigureOut">
              <a:rPr lang="en-US" smtClean="0"/>
              <a:t>7/6/2025</a:t>
            </a:fld>
            <a:endParaRPr lang="en-US"/>
          </a:p>
        </p:txBody>
      </p:sp>
      <p:sp>
        <p:nvSpPr>
          <p:cNvPr id="6" name="Footer Placeholder 5">
            <a:extLst>
              <a:ext uri="{FF2B5EF4-FFF2-40B4-BE49-F238E27FC236}">
                <a16:creationId xmlns:a16="http://schemas.microsoft.com/office/drawing/2014/main" id="{0522C835-F3B5-943C-FFC4-D5BA9666AF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709891-6E3C-ADED-01DD-15FCED37AF4A}"/>
              </a:ext>
            </a:extLst>
          </p:cNvPr>
          <p:cNvSpPr>
            <a:spLocks noGrp="1"/>
          </p:cNvSpPr>
          <p:nvPr>
            <p:ph type="sldNum" sz="quarter" idx="12"/>
          </p:nvPr>
        </p:nvSpPr>
        <p:spPr/>
        <p:txBody>
          <a:bodyPr/>
          <a:lstStyle/>
          <a:p>
            <a:fld id="{148CC95F-0247-41B6-91CF-DC97C76A7088}" type="slidenum">
              <a:rPr lang="en-US" smtClean="0"/>
              <a:t>‹Nº›</a:t>
            </a:fld>
            <a:endParaRPr lang="en-US"/>
          </a:p>
        </p:txBody>
      </p:sp>
    </p:spTree>
    <p:extLst>
      <p:ext uri="{BB962C8B-B14F-4D97-AF65-F5344CB8AC3E}">
        <p14:creationId xmlns:p14="http://schemas.microsoft.com/office/powerpoint/2010/main" val="36826164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1A28D7-6581-4956-AAE3-9104804DF55B}"/>
              </a:ext>
            </a:extLst>
          </p:cNvPr>
          <p:cNvSpPr>
            <a:spLocks noGrp="1"/>
          </p:cNvSpPr>
          <p:nvPr>
            <p:ph type="title"/>
          </p:nvPr>
        </p:nvSpPr>
        <p:spPr>
          <a:xfrm>
            <a:off x="521208" y="978408"/>
            <a:ext cx="11155680" cy="146304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F3CFCCA4-57A4-08A1-FC45-D2BBA66FABFA}"/>
              </a:ext>
            </a:extLst>
          </p:cNvPr>
          <p:cNvSpPr>
            <a:spLocks noGrp="1"/>
          </p:cNvSpPr>
          <p:nvPr>
            <p:ph type="body" idx="1"/>
          </p:nvPr>
        </p:nvSpPr>
        <p:spPr>
          <a:xfrm>
            <a:off x="521208" y="2578608"/>
            <a:ext cx="11155680" cy="376732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0FAA0F4-2442-8D45-3C3D-1B8F55C8683A}"/>
              </a:ext>
            </a:extLst>
          </p:cNvPr>
          <p:cNvSpPr>
            <a:spLocks noGrp="1"/>
          </p:cNvSpPr>
          <p:nvPr>
            <p:ph type="dt" sz="half" idx="2"/>
          </p:nvPr>
        </p:nvSpPr>
        <p:spPr>
          <a:xfrm>
            <a:off x="521208" y="6419088"/>
            <a:ext cx="2743200" cy="365125"/>
          </a:xfrm>
          <a:prstGeom prst="rect">
            <a:avLst/>
          </a:prstGeom>
        </p:spPr>
        <p:txBody>
          <a:bodyPr vert="horz" lIns="91440" tIns="45720" rIns="91440" bIns="45720" rtlCol="0" anchor="ctr"/>
          <a:lstStyle>
            <a:lvl1pPr algn="l">
              <a:defRPr sz="900">
                <a:solidFill>
                  <a:schemeClr val="tx1"/>
                </a:solidFill>
              </a:defRPr>
            </a:lvl1pPr>
          </a:lstStyle>
          <a:p>
            <a:fld id="{E80C50CD-E178-4744-9B35-B2F624D6C5E9}" type="datetimeFigureOut">
              <a:rPr lang="en-US" smtClean="0"/>
              <a:pPr/>
              <a:t>7/6/2025</a:t>
            </a:fld>
            <a:endParaRPr lang="en-US"/>
          </a:p>
        </p:txBody>
      </p:sp>
      <p:sp>
        <p:nvSpPr>
          <p:cNvPr id="5" name="Footer Placeholder 4">
            <a:extLst>
              <a:ext uri="{FF2B5EF4-FFF2-40B4-BE49-F238E27FC236}">
                <a16:creationId xmlns:a16="http://schemas.microsoft.com/office/drawing/2014/main" id="{9E03785E-FB42-1D54-92AC-D0A61A8FABD4}"/>
              </a:ext>
            </a:extLst>
          </p:cNvPr>
          <p:cNvSpPr>
            <a:spLocks noGrp="1"/>
          </p:cNvSpPr>
          <p:nvPr>
            <p:ph type="ftr" sz="quarter" idx="3"/>
          </p:nvPr>
        </p:nvSpPr>
        <p:spPr>
          <a:xfrm>
            <a:off x="521208" y="100584"/>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BCC9CF34-1274-DB45-4809-90E5D244A9AE}"/>
              </a:ext>
            </a:extLst>
          </p:cNvPr>
          <p:cNvSpPr>
            <a:spLocks noGrp="1"/>
          </p:cNvSpPr>
          <p:nvPr>
            <p:ph type="sldNum" sz="quarter" idx="4"/>
          </p:nvPr>
        </p:nvSpPr>
        <p:spPr>
          <a:xfrm>
            <a:off x="11457432" y="6419088"/>
            <a:ext cx="640080" cy="365125"/>
          </a:xfrm>
          <a:prstGeom prst="rect">
            <a:avLst/>
          </a:prstGeom>
        </p:spPr>
        <p:txBody>
          <a:bodyPr vert="horz" lIns="91440" tIns="45720" rIns="91440" bIns="45720" rtlCol="0" anchor="ctr"/>
          <a:lstStyle>
            <a:lvl1pPr algn="r">
              <a:defRPr sz="900">
                <a:solidFill>
                  <a:schemeClr val="tx1"/>
                </a:solidFill>
              </a:defRPr>
            </a:lvl1pPr>
          </a:lstStyle>
          <a:p>
            <a:fld id="{148CC95F-0247-41B6-91CF-DC97C76A7088}" type="slidenum">
              <a:rPr lang="en-US" smtClean="0"/>
              <a:pPr/>
              <a:t>‹Nº›</a:t>
            </a:fld>
            <a:endParaRPr lang="en-US"/>
          </a:p>
        </p:txBody>
      </p:sp>
      <p:sp>
        <p:nvSpPr>
          <p:cNvPr id="7" name="Freeform: Shape 6">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102257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pic>
        <p:nvPicPr>
          <p:cNvPr id="4" name="Imagen 3" descr="Líneas de código">
            <a:extLst>
              <a:ext uri="{FF2B5EF4-FFF2-40B4-BE49-F238E27FC236}">
                <a16:creationId xmlns:a16="http://schemas.microsoft.com/office/drawing/2014/main" id="{39B7D94F-F275-45E6-92C5-8982113F3C00}"/>
              </a:ext>
            </a:extLst>
          </p:cNvPr>
          <p:cNvPicPr>
            <a:picLocks noChangeAspect="1"/>
          </p:cNvPicPr>
          <p:nvPr/>
        </p:nvPicPr>
        <p:blipFill>
          <a:blip r:embed="rId3"/>
          <a:srcRect l="10303" t="8252" b="839"/>
          <a:stretch>
            <a:fillRect/>
          </a:stretch>
        </p:blipFill>
        <p:spPr>
          <a:xfrm>
            <a:off x="20" y="10"/>
            <a:ext cx="12191979" cy="6857990"/>
          </a:xfrm>
          <a:prstGeom prst="rect">
            <a:avLst/>
          </a:prstGeom>
        </p:spPr>
      </p:pic>
      <p:sp>
        <p:nvSpPr>
          <p:cNvPr id="11" name="Rectangle 10">
            <a:extLst>
              <a:ext uri="{FF2B5EF4-FFF2-40B4-BE49-F238E27FC236}">
                <a16:creationId xmlns:a16="http://schemas.microsoft.com/office/drawing/2014/main" id="{AAB476BF-4EE2-5243-CABB-6CC72C39BF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507179" y="173181"/>
            <a:ext cx="6858002" cy="6511640"/>
          </a:xfrm>
          <a:prstGeom prst="rect">
            <a:avLst/>
          </a:prstGeom>
          <a:gradFill>
            <a:gsLst>
              <a:gs pos="0">
                <a:schemeClr val="bg1">
                  <a:alpha val="0"/>
                </a:schemeClr>
              </a:gs>
              <a:gs pos="46000">
                <a:schemeClr val="bg1">
                  <a:alpha val="30000"/>
                </a:schemeClr>
              </a:gs>
              <a:gs pos="26000">
                <a:schemeClr val="bg1">
                  <a:alpha val="17000"/>
                </a:schemeClr>
              </a:gs>
              <a:gs pos="100000">
                <a:schemeClr val="bg1">
                  <a:alpha val="4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sp>
        <p:nvSpPr>
          <p:cNvPr id="2" name="Título 1">
            <a:extLst>
              <a:ext uri="{FF2B5EF4-FFF2-40B4-BE49-F238E27FC236}">
                <a16:creationId xmlns:a16="http://schemas.microsoft.com/office/drawing/2014/main" id="{F9337D7D-5250-482B-3F04-76A867E0A864}"/>
              </a:ext>
            </a:extLst>
          </p:cNvPr>
          <p:cNvSpPr>
            <a:spLocks noGrp="1"/>
          </p:cNvSpPr>
          <p:nvPr>
            <p:ph type="ctrTitle"/>
          </p:nvPr>
        </p:nvSpPr>
        <p:spPr>
          <a:xfrm>
            <a:off x="7306780" y="978409"/>
            <a:ext cx="4496529" cy="3678268"/>
          </a:xfrm>
        </p:spPr>
        <p:txBody>
          <a:bodyPr anchor="t">
            <a:normAutofit/>
          </a:bodyPr>
          <a:lstStyle/>
          <a:p>
            <a:pPr>
              <a:lnSpc>
                <a:spcPct val="90000"/>
              </a:lnSpc>
            </a:pPr>
            <a:r>
              <a:rPr lang="es-MX" sz="3800"/>
              <a:t>Representación de datos y variables basado en 'Metodología de la programación' de Osvaldo Cairó</a:t>
            </a:r>
          </a:p>
        </p:txBody>
      </p:sp>
      <p:sp>
        <p:nvSpPr>
          <p:cNvPr id="3" name="Subtítulo 2">
            <a:extLst>
              <a:ext uri="{FF2B5EF4-FFF2-40B4-BE49-F238E27FC236}">
                <a16:creationId xmlns:a16="http://schemas.microsoft.com/office/drawing/2014/main" id="{3135BC28-C266-8C39-B834-E330DCFF6367}"/>
              </a:ext>
            </a:extLst>
          </p:cNvPr>
          <p:cNvSpPr>
            <a:spLocks noGrp="1"/>
          </p:cNvSpPr>
          <p:nvPr>
            <p:ph type="subTitle" idx="1"/>
          </p:nvPr>
        </p:nvSpPr>
        <p:spPr>
          <a:xfrm>
            <a:off x="7303288" y="4729138"/>
            <a:ext cx="4488812" cy="1150453"/>
          </a:xfrm>
        </p:spPr>
        <p:txBody>
          <a:bodyPr anchor="b">
            <a:normAutofit/>
          </a:bodyPr>
          <a:lstStyle/>
          <a:p>
            <a:r>
              <a:rPr lang="es-MX"/>
              <a:t>Importancia de datos y variables en el desarrollo de software</a:t>
            </a:r>
          </a:p>
        </p:txBody>
      </p:sp>
      <p:sp>
        <p:nvSpPr>
          <p:cNvPr id="13" name="Rectangle 12">
            <a:extLst>
              <a:ext uri="{FF2B5EF4-FFF2-40B4-BE49-F238E27FC236}">
                <a16:creationId xmlns:a16="http://schemas.microsoft.com/office/drawing/2014/main" id="{20D28EA4-6F96-F7C6-1D07-5BA5C27387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6781" y="508090"/>
            <a:ext cx="4492754"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15" name="Rectangle 14">
            <a:extLst>
              <a:ext uri="{FF2B5EF4-FFF2-40B4-BE49-F238E27FC236}">
                <a16:creationId xmlns:a16="http://schemas.microsoft.com/office/drawing/2014/main" id="{FDFF93C5-0576-D227-80A7-4CFBA8791A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10119" y="6209925"/>
            <a:ext cx="4492754"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245809127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par>
                                <p:cTn id="11" presetID="42" presetClass="entr" presetSubtype="0" fill="hold" grpId="1" nodeType="withEffect">
                                  <p:stCondLst>
                                    <p:cond delay="250"/>
                                  </p:stCondLst>
                                  <p:iterate>
                                    <p:tmPct val="10000"/>
                                  </p:iterate>
                                  <p:childTnLst>
                                    <p:set>
                                      <p:cBhvr>
                                        <p:cTn id="12" dur="1" fill="hold">
                                          <p:stCondLst>
                                            <p:cond delay="0"/>
                                          </p:stCondLst>
                                        </p:cTn>
                                        <p:tgtEl>
                                          <p:spTgt spid="3"/>
                                        </p:tgtEl>
                                        <p:attrNameLst>
                                          <p:attrName>style.visibility</p:attrName>
                                        </p:attrNameLst>
                                      </p:cBhvr>
                                      <p:to>
                                        <p:strVal val="visible"/>
                                      </p:to>
                                    </p:set>
                                    <p:animEffect transition="in" filter="fade">
                                      <p:cBhvr>
                                        <p:cTn id="13" dur="250"/>
                                        <p:tgtEl>
                                          <p:spTgt spid="3"/>
                                        </p:tgtEl>
                                      </p:cBhvr>
                                    </p:animEffect>
                                    <p:anim calcmode="lin" valueType="num">
                                      <p:cBhvr>
                                        <p:cTn id="14" dur="250" fill="hold"/>
                                        <p:tgtEl>
                                          <p:spTgt spid="3"/>
                                        </p:tgtEl>
                                        <p:attrNameLst>
                                          <p:attrName>ppt_x</p:attrName>
                                        </p:attrNameLst>
                                      </p:cBhvr>
                                      <p:tavLst>
                                        <p:tav tm="0">
                                          <p:val>
                                            <p:strVal val="#ppt_x"/>
                                          </p:val>
                                        </p:tav>
                                        <p:tav tm="100000">
                                          <p:val>
                                            <p:strVal val="#ppt_x"/>
                                          </p:val>
                                        </p:tav>
                                      </p:tavLst>
                                    </p:anim>
                                    <p:anim calcmode="lin" valueType="num">
                                      <p:cBhvr>
                                        <p:cTn id="15" dur="25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3" grpId="1"/>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2" name="Rectangle 11">
            <a:extLst>
              <a:ext uri="{FF2B5EF4-FFF2-40B4-BE49-F238E27FC236}">
                <a16:creationId xmlns:a16="http://schemas.microsoft.com/office/drawing/2014/main" id="{4C32CD27-7027-AB2B-38F1-71C08EB840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CC927C82-32E8-3FBA-4AFE-075A55E1F694}"/>
              </a:ext>
            </a:extLst>
          </p:cNvPr>
          <p:cNvSpPr>
            <a:spLocks noGrp="1"/>
          </p:cNvSpPr>
          <p:nvPr>
            <p:ph type="title"/>
          </p:nvPr>
        </p:nvSpPr>
        <p:spPr>
          <a:xfrm>
            <a:off x="5431536" y="978408"/>
            <a:ext cx="6236208" cy="1463040"/>
          </a:xfrm>
        </p:spPr>
        <p:txBody>
          <a:bodyPr vert="horz" lIns="91440" tIns="45720" rIns="91440" bIns="45720" rtlCol="0" anchor="t">
            <a:normAutofit/>
          </a:bodyPr>
          <a:lstStyle/>
          <a:p>
            <a:pPr>
              <a:lnSpc>
                <a:spcPct val="90000"/>
              </a:lnSpc>
            </a:pPr>
            <a:r>
              <a:rPr lang="en-US" sz="3700" b="1" kern="1200">
                <a:solidFill>
                  <a:schemeClr val="tx1"/>
                </a:solidFill>
                <a:latin typeface="+mj-lt"/>
                <a:ea typeface="+mj-ea"/>
                <a:cs typeface="+mj-cs"/>
              </a:rPr>
              <a:t>Buenas prácticas para la nomenclatura de variables</a:t>
            </a:r>
          </a:p>
        </p:txBody>
      </p:sp>
      <p:pic>
        <p:nvPicPr>
          <p:cNvPr id="5" name="Marcador de contenido 4" descr="Albino Boa constrictor aislado fondo blanco">
            <a:extLst>
              <a:ext uri="{FF2B5EF4-FFF2-40B4-BE49-F238E27FC236}">
                <a16:creationId xmlns:a16="http://schemas.microsoft.com/office/drawing/2014/main" id="{809294FA-7CDE-4914-9751-942E373E680F}"/>
              </a:ext>
            </a:extLst>
          </p:cNvPr>
          <p:cNvPicPr>
            <a:picLocks noGrp="1" noChangeAspect="1"/>
          </p:cNvPicPr>
          <p:nvPr>
            <p:ph sz="half" idx="1"/>
          </p:nvPr>
        </p:nvPicPr>
        <p:blipFill>
          <a:blip r:embed="rId3"/>
          <a:srcRect l="18730" r="32997" b="1"/>
          <a:stretch>
            <a:fillRect/>
          </a:stretch>
        </p:blipFill>
        <p:spPr>
          <a:xfrm>
            <a:off x="517869" y="508091"/>
            <a:ext cx="4221911" cy="5837918"/>
          </a:xfrm>
          <a:prstGeom prst="rect">
            <a:avLst/>
          </a:prstGeom>
        </p:spPr>
      </p:pic>
      <p:sp>
        <p:nvSpPr>
          <p:cNvPr id="14" name="Freeform: Shape 13">
            <a:extLst>
              <a:ext uri="{FF2B5EF4-FFF2-40B4-BE49-F238E27FC236}">
                <a16:creationId xmlns:a16="http://schemas.microsoft.com/office/drawing/2014/main" id="{C6DD38CD-CFFE-4ABA-3DC8-01ED90559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4611" y="508090"/>
            <a:ext cx="6186474" cy="149279"/>
          </a:xfrm>
          <a:custGeom>
            <a:avLst/>
            <a:gdLst>
              <a:gd name="connsiteX0" fmla="*/ 0 w 6090847"/>
              <a:gd name="connsiteY0" fmla="*/ 0 h 149279"/>
              <a:gd name="connsiteX1" fmla="*/ 6090847 w 6090847"/>
              <a:gd name="connsiteY1" fmla="*/ 0 h 149279"/>
              <a:gd name="connsiteX2" fmla="*/ 6090847 w 6090847"/>
              <a:gd name="connsiteY2" fmla="*/ 149279 h 149279"/>
              <a:gd name="connsiteX3" fmla="*/ 0 w 6090847"/>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6090847" h="149279">
                <a:moveTo>
                  <a:pt x="0" y="0"/>
                </a:moveTo>
                <a:lnTo>
                  <a:pt x="6090847" y="0"/>
                </a:lnTo>
                <a:lnTo>
                  <a:pt x="6090847"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Marcador de contenido 3">
            <a:extLst>
              <a:ext uri="{FF2B5EF4-FFF2-40B4-BE49-F238E27FC236}">
                <a16:creationId xmlns:a16="http://schemas.microsoft.com/office/drawing/2014/main" id="{F1379292-5D34-8DD4-6D89-7A8217CC06EE}"/>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431536" y="2578608"/>
            <a:ext cx="6236208" cy="3767328"/>
          </a:xfrm>
        </p:spPr>
        <p:txBody>
          <a:bodyPr>
            <a:normAutofit/>
          </a:bodyPr>
          <a:lstStyle/>
          <a:p>
            <a:pPr marL="0" indent="0">
              <a:spcBef>
                <a:spcPts val="2500"/>
              </a:spcBef>
              <a:buNone/>
            </a:pPr>
            <a:r>
              <a:rPr lang="es-MX" sz="1400" b="1"/>
              <a:t>Consistencia en Nombres</a:t>
            </a:r>
          </a:p>
          <a:p>
            <a:pPr marL="0" lvl="1" indent="0">
              <a:buNone/>
            </a:pPr>
            <a:r>
              <a:rPr lang="es-MX" sz="1400"/>
              <a:t>Usar nombres de variables consistentes ayuda a mantener el código limpio y comprensible para otros desarrolladores.</a:t>
            </a:r>
          </a:p>
          <a:p>
            <a:pPr marL="0" indent="0">
              <a:spcBef>
                <a:spcPts val="2500"/>
              </a:spcBef>
              <a:buNone/>
            </a:pPr>
            <a:r>
              <a:rPr lang="es-MX" sz="1400" b="1"/>
              <a:t>Formatos de Nomenclatura</a:t>
            </a:r>
          </a:p>
          <a:p>
            <a:pPr marL="0" lvl="1" indent="0">
              <a:buNone/>
            </a:pPr>
            <a:r>
              <a:rPr lang="es-MX" sz="1400"/>
              <a:t>Los formatos como 'snake_case' y 'camelCase' son recomendados para mejorar la legibilidad del código.</a:t>
            </a:r>
          </a:p>
          <a:p>
            <a:pPr marL="0" indent="0">
              <a:spcBef>
                <a:spcPts val="2500"/>
              </a:spcBef>
              <a:buNone/>
            </a:pPr>
            <a:r>
              <a:rPr lang="es-MX" sz="1400" b="1"/>
              <a:t>Evitar Nombres Ambiguos</a:t>
            </a:r>
          </a:p>
          <a:p>
            <a:pPr marL="0" lvl="1" indent="0">
              <a:buNone/>
            </a:pPr>
            <a:r>
              <a:rPr lang="es-MX" sz="1400"/>
              <a:t>Es importante evitar nombres reservados y ambiguos para asegurar que el código sea fácil de entender y mantener.</a:t>
            </a:r>
          </a:p>
        </p:txBody>
      </p:sp>
    </p:spTree>
    <p:extLst>
      <p:ext uri="{BB962C8B-B14F-4D97-AF65-F5344CB8AC3E}">
        <p14:creationId xmlns:p14="http://schemas.microsoft.com/office/powerpoint/2010/main" val="394228799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C7EFAAB5-34A3-C2FC-70BA-7720CC8ADB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ítulo 1">
            <a:extLst>
              <a:ext uri="{FF2B5EF4-FFF2-40B4-BE49-F238E27FC236}">
                <a16:creationId xmlns:a16="http://schemas.microsoft.com/office/drawing/2014/main" id="{3DB16E52-F90C-E7FA-C10A-DD616948D4F4}"/>
              </a:ext>
            </a:extLst>
          </p:cNvPr>
          <p:cNvSpPr>
            <a:spLocks noGrp="1"/>
          </p:cNvSpPr>
          <p:nvPr>
            <p:ph type="ctrTitle"/>
          </p:nvPr>
        </p:nvSpPr>
        <p:spPr>
          <a:xfrm>
            <a:off x="521208" y="1211766"/>
            <a:ext cx="7237052" cy="4727988"/>
          </a:xfrm>
        </p:spPr>
        <p:txBody>
          <a:bodyPr anchor="b">
            <a:normAutofit/>
          </a:bodyPr>
          <a:lstStyle/>
          <a:p>
            <a:r>
              <a:rPr lang="es-MX" sz="7400"/>
              <a:t>Tipos de datos en programación</a:t>
            </a:r>
          </a:p>
        </p:txBody>
      </p:sp>
      <p:sp>
        <p:nvSpPr>
          <p:cNvPr id="9" name="Freeform: Shape 8">
            <a:extLst>
              <a:ext uri="{FF2B5EF4-FFF2-40B4-BE49-F238E27FC236}">
                <a16:creationId xmlns:a16="http://schemas.microsoft.com/office/drawing/2014/main" id="{A8A44BC8-2508-4575-75F6-0ED3F11E72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6208776"/>
            <a:ext cx="7269480"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822247989"/>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2" name="Rectangle 11">
            <a:extLst>
              <a:ext uri="{FF2B5EF4-FFF2-40B4-BE49-F238E27FC236}">
                <a16:creationId xmlns:a16="http://schemas.microsoft.com/office/drawing/2014/main" id="{9E10BDB4-64F2-477D-A03B-9F8352D5E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B514B137-DFE6-D8A2-EABD-4BB929E8486A}"/>
              </a:ext>
            </a:extLst>
          </p:cNvPr>
          <p:cNvSpPr>
            <a:spLocks noGrp="1"/>
          </p:cNvSpPr>
          <p:nvPr>
            <p:ph type="title"/>
          </p:nvPr>
        </p:nvSpPr>
        <p:spPr>
          <a:xfrm>
            <a:off x="521208" y="978408"/>
            <a:ext cx="5020056" cy="1664208"/>
          </a:xfrm>
        </p:spPr>
        <p:txBody>
          <a:bodyPr vert="horz" lIns="91440" tIns="45720" rIns="91440" bIns="45720" rtlCol="0" anchor="t">
            <a:normAutofit/>
          </a:bodyPr>
          <a:lstStyle/>
          <a:p>
            <a:r>
              <a:rPr lang="en-US" b="1" kern="1200">
                <a:solidFill>
                  <a:schemeClr val="tx1"/>
                </a:solidFill>
                <a:latin typeface="+mj-lt"/>
                <a:ea typeface="+mj-ea"/>
                <a:cs typeface="+mj-cs"/>
              </a:rPr>
              <a:t>Tipos de datos primitivos</a:t>
            </a:r>
          </a:p>
        </p:txBody>
      </p:sp>
      <p:sp>
        <p:nvSpPr>
          <p:cNvPr id="14" name="Rectangle 13">
            <a:extLst>
              <a:ext uri="{FF2B5EF4-FFF2-40B4-BE49-F238E27FC236}">
                <a16:creationId xmlns:a16="http://schemas.microsoft.com/office/drawing/2014/main" id="{B3367C65-B72C-202E-98A7-9B20F8F2F5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7" y="508090"/>
            <a:ext cx="5020056"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16" name="Rectangle 15">
            <a:extLst>
              <a:ext uri="{FF2B5EF4-FFF2-40B4-BE49-F238E27FC236}">
                <a16:creationId xmlns:a16="http://schemas.microsoft.com/office/drawing/2014/main" id="{AE558C32-DE71-E6B3-A032-D3EA9CB0FC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6463" y="611650"/>
            <a:ext cx="5504688"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pic>
        <p:nvPicPr>
          <p:cNvPr id="5" name="Marcador de contenido 4" descr="Un fondo de letras mayúsculas y minúsculas desordenadas en tonos pastel multicolores sobre un fondo negro.">
            <a:extLst>
              <a:ext uri="{FF2B5EF4-FFF2-40B4-BE49-F238E27FC236}">
                <a16:creationId xmlns:a16="http://schemas.microsoft.com/office/drawing/2014/main" id="{E80A6017-FEB8-4BEE-8718-E8735E866039}"/>
              </a:ext>
            </a:extLst>
          </p:cNvPr>
          <p:cNvPicPr>
            <a:picLocks noGrp="1" noChangeAspect="1"/>
          </p:cNvPicPr>
          <p:nvPr>
            <p:ph sz="half" idx="1"/>
          </p:nvPr>
        </p:nvPicPr>
        <p:blipFill>
          <a:blip r:embed="rId3"/>
          <a:srcRect l="2397" r="2172" b="1"/>
          <a:stretch>
            <a:fillRect/>
          </a:stretch>
        </p:blipFill>
        <p:spPr>
          <a:xfrm>
            <a:off x="517867" y="2834640"/>
            <a:ext cx="5020056" cy="3511296"/>
          </a:xfrm>
          <a:prstGeom prst="rect">
            <a:avLst/>
          </a:prstGeom>
        </p:spPr>
      </p:pic>
      <p:sp>
        <p:nvSpPr>
          <p:cNvPr id="4" name="Marcador de contenido 3">
            <a:extLst>
              <a:ext uri="{FF2B5EF4-FFF2-40B4-BE49-F238E27FC236}">
                <a16:creationId xmlns:a16="http://schemas.microsoft.com/office/drawing/2014/main" id="{B1317857-8F9E-4D65-0167-BEAB36439201}"/>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163056" y="978408"/>
            <a:ext cx="5504688" cy="5367528"/>
          </a:xfrm>
        </p:spPr>
        <p:txBody>
          <a:bodyPr>
            <a:normAutofit/>
          </a:bodyPr>
          <a:lstStyle/>
          <a:p>
            <a:pPr marL="0" indent="0">
              <a:spcBef>
                <a:spcPts val="2500"/>
              </a:spcBef>
              <a:buNone/>
            </a:pPr>
            <a:r>
              <a:rPr lang="es-MX" sz="1400" b="1"/>
              <a:t>Enteros</a:t>
            </a:r>
          </a:p>
          <a:p>
            <a:pPr marL="0" lvl="1" indent="0">
              <a:buNone/>
            </a:pPr>
            <a:r>
              <a:rPr lang="es-MX" sz="1400"/>
              <a:t>Los enteros son números sin decimales, utilizados para contar y realizar operaciones matemáticas básicas en programación.</a:t>
            </a:r>
          </a:p>
          <a:p>
            <a:pPr marL="0" indent="0">
              <a:spcBef>
                <a:spcPts val="2500"/>
              </a:spcBef>
              <a:buNone/>
            </a:pPr>
            <a:r>
              <a:rPr lang="es-MX" sz="1400" b="1"/>
              <a:t>Flotantes</a:t>
            </a:r>
          </a:p>
          <a:p>
            <a:pPr marL="0" lvl="1" indent="0">
              <a:buNone/>
            </a:pPr>
            <a:r>
              <a:rPr lang="es-MX" sz="1400"/>
              <a:t>Los flotantes son números con decimales. Se utilizan para representar valores que requieren precisión, como medidas o cálculos financieros.</a:t>
            </a:r>
          </a:p>
          <a:p>
            <a:pPr marL="0" indent="0">
              <a:spcBef>
                <a:spcPts val="2500"/>
              </a:spcBef>
              <a:buNone/>
            </a:pPr>
            <a:r>
              <a:rPr lang="es-MX" sz="1400" b="1"/>
              <a:t>Booleanos</a:t>
            </a:r>
          </a:p>
          <a:p>
            <a:pPr marL="0" lvl="1" indent="0">
              <a:buNone/>
            </a:pPr>
            <a:r>
              <a:rPr lang="es-MX" sz="1400"/>
              <a:t>Los booleanos representan valores de verdad, verdadero o falso, y son esenciales para el control de flujo en la programación.</a:t>
            </a:r>
          </a:p>
          <a:p>
            <a:pPr marL="0" indent="0">
              <a:spcBef>
                <a:spcPts val="2500"/>
              </a:spcBef>
              <a:buNone/>
            </a:pPr>
            <a:r>
              <a:rPr lang="es-MX" sz="1400" b="1"/>
              <a:t>Caracteres</a:t>
            </a:r>
          </a:p>
          <a:p>
            <a:pPr marL="0" lvl="1" indent="0">
              <a:buNone/>
            </a:pPr>
            <a:r>
              <a:rPr lang="es-MX" sz="1400"/>
              <a:t>Los caracteres son símbolos individuales utilizados en programación, como letras y números, y son fundamentales para el manejo de texto.</a:t>
            </a:r>
          </a:p>
        </p:txBody>
      </p:sp>
    </p:spTree>
    <p:extLst>
      <p:ext uri="{BB962C8B-B14F-4D97-AF65-F5344CB8AC3E}">
        <p14:creationId xmlns:p14="http://schemas.microsoft.com/office/powerpoint/2010/main" val="34478341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2" name="Rectangle 11">
            <a:extLst>
              <a:ext uri="{FF2B5EF4-FFF2-40B4-BE49-F238E27FC236}">
                <a16:creationId xmlns:a16="http://schemas.microsoft.com/office/drawing/2014/main" id="{4C32CD27-7027-AB2B-38F1-71C08EB840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8F01B446-E9B1-278D-E9AB-1D0675D94DBC}"/>
              </a:ext>
            </a:extLst>
          </p:cNvPr>
          <p:cNvSpPr>
            <a:spLocks noGrp="1"/>
          </p:cNvSpPr>
          <p:nvPr>
            <p:ph type="title"/>
          </p:nvPr>
        </p:nvSpPr>
        <p:spPr>
          <a:xfrm>
            <a:off x="5431536" y="978408"/>
            <a:ext cx="6236208" cy="1463040"/>
          </a:xfrm>
        </p:spPr>
        <p:txBody>
          <a:bodyPr vert="horz" lIns="91440" tIns="45720" rIns="91440" bIns="45720" rtlCol="0" anchor="t">
            <a:normAutofit/>
          </a:bodyPr>
          <a:lstStyle/>
          <a:p>
            <a:r>
              <a:rPr lang="en-US" b="1" kern="1200">
                <a:solidFill>
                  <a:schemeClr val="tx1"/>
                </a:solidFill>
                <a:latin typeface="+mj-lt"/>
                <a:ea typeface="+mj-ea"/>
                <a:cs typeface="+mj-cs"/>
              </a:rPr>
              <a:t>Tipos de datos derivados</a:t>
            </a:r>
          </a:p>
        </p:txBody>
      </p:sp>
      <p:pic>
        <p:nvPicPr>
          <p:cNvPr id="5" name="Marcador de contenido 4" descr="Un programador está depurando su código (el código se refleja horizontalmente)&#10;&#10;Ver más archivos similares:&#10;[url=search/portfolio/248175/?facets={%2235%22:%5B%22technology%22,%22OR%20computer%22,%22OR%20camera%22,%22OR%20internet%22%5D,%229%22:0,%2230%22:%22100%22}][img]http://www.photonullplus.de/misc/istock/istock-thumb-tech.jpg[/img][/url] [url=search/portfolio/248175/?facets={%2235%22:%5B%22job%22,%22OR%20work%22,%22OR%20messenger%22%5D,%229%22:0,%2230%22:%22100%22}][img]http://www.photonullplus.de/misc/istock/istock-thumb-jobs.jpg[/img][/url]&#10;&#10;[url=file_closeup.php?id=9924417][img]file_thumbview_approve.php?size=1&amp;id=9924417[/img][/url] [url=file_closeup.php?id=9880384][img]file_thumbview_approve.php?size=1&amp;id=9880384[/img][/url] [url=file_closeup.php?id=9880369][img]file_thumbview_approve.php?size=1&amp;id=9880369[/img][/url] [url=file_closeup.php?id=9880343][img]file_thumbview_approve.php?size=1&amp;id=9880343[/img][/url] [url=file_closeup.php?id=9880317][img]file_thumbview_approve.php?size=1&amp;id=9880317[/img][/url] [url=file_ closeup.php?id=9422617][img]file_thumbview_approve.php?size=1&amp;id=9422617[/img][/url] [url=file_closeup.php?id=9422623][img]file_thumbview_approve.php?size=1&amp;id=9422623[/img][/url] [url=file_closeup.php?id=16508469][img]file_thumbview_approve.php?size=1&amp;id=16508469[/img][/url] [url=file_closeup.php?id=16863859][img]file_thumbview_approve.php?size=1&amp;id=16863859[/img][/url] [url=file_closeup.php?id=16863845][img]file_thumbview_approve.php?size=1&amp;id=16863845[/img][/url] [url=file_closeup.php?id=17323807][img]file_thumbview_approve.php?size=1&amp;id=17323807[/img][/url] [url=file_closeup.php?id=17323693][img]file_thumbview_approve.php?size=1&amp;id=17323693[/img][/url] [url=file_closeup.php?id=18279006][img]file_thumbview_approve.php?size=1&amp;id=18279006[/img][/url] [url=file_closeup.php?id=18279019][img]file_thumbview_approve.php?size=1&amp;id=18279019[/img][/url]">
            <a:extLst>
              <a:ext uri="{FF2B5EF4-FFF2-40B4-BE49-F238E27FC236}">
                <a16:creationId xmlns:a16="http://schemas.microsoft.com/office/drawing/2014/main" id="{8B0967A6-D3A5-4C68-8AB2-34D4CBC8135A}"/>
              </a:ext>
            </a:extLst>
          </p:cNvPr>
          <p:cNvPicPr>
            <a:picLocks noGrp="1" noChangeAspect="1"/>
          </p:cNvPicPr>
          <p:nvPr>
            <p:ph sz="half" idx="1"/>
          </p:nvPr>
        </p:nvPicPr>
        <p:blipFill>
          <a:blip r:embed="rId3"/>
          <a:srcRect l="41238" r="10489" b="1"/>
          <a:stretch>
            <a:fillRect/>
          </a:stretch>
        </p:blipFill>
        <p:spPr>
          <a:xfrm>
            <a:off x="517869" y="508091"/>
            <a:ext cx="4221911" cy="5837918"/>
          </a:xfrm>
          <a:prstGeom prst="rect">
            <a:avLst/>
          </a:prstGeom>
        </p:spPr>
      </p:pic>
      <p:sp>
        <p:nvSpPr>
          <p:cNvPr id="14" name="Freeform: Shape 13">
            <a:extLst>
              <a:ext uri="{FF2B5EF4-FFF2-40B4-BE49-F238E27FC236}">
                <a16:creationId xmlns:a16="http://schemas.microsoft.com/office/drawing/2014/main" id="{C6DD38CD-CFFE-4ABA-3DC8-01ED90559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4611" y="508090"/>
            <a:ext cx="6186474" cy="149279"/>
          </a:xfrm>
          <a:custGeom>
            <a:avLst/>
            <a:gdLst>
              <a:gd name="connsiteX0" fmla="*/ 0 w 6090847"/>
              <a:gd name="connsiteY0" fmla="*/ 0 h 149279"/>
              <a:gd name="connsiteX1" fmla="*/ 6090847 w 6090847"/>
              <a:gd name="connsiteY1" fmla="*/ 0 h 149279"/>
              <a:gd name="connsiteX2" fmla="*/ 6090847 w 6090847"/>
              <a:gd name="connsiteY2" fmla="*/ 149279 h 149279"/>
              <a:gd name="connsiteX3" fmla="*/ 0 w 6090847"/>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6090847" h="149279">
                <a:moveTo>
                  <a:pt x="0" y="0"/>
                </a:moveTo>
                <a:lnTo>
                  <a:pt x="6090847" y="0"/>
                </a:lnTo>
                <a:lnTo>
                  <a:pt x="6090847"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Marcador de contenido 3">
            <a:extLst>
              <a:ext uri="{FF2B5EF4-FFF2-40B4-BE49-F238E27FC236}">
                <a16:creationId xmlns:a16="http://schemas.microsoft.com/office/drawing/2014/main" id="{BA7AFA65-63E2-5DAB-1419-2047E2FC5F36}"/>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431536" y="2578608"/>
            <a:ext cx="6236208" cy="3767328"/>
          </a:xfrm>
        </p:spPr>
        <p:txBody>
          <a:bodyPr>
            <a:normAutofit/>
          </a:bodyPr>
          <a:lstStyle/>
          <a:p>
            <a:pPr marL="0" indent="0">
              <a:spcBef>
                <a:spcPts val="2500"/>
              </a:spcBef>
              <a:buNone/>
            </a:pPr>
            <a:r>
              <a:rPr lang="es-MX" sz="1400" b="1"/>
              <a:t>Construcción de Datos Derivados</a:t>
            </a:r>
          </a:p>
          <a:p>
            <a:pPr marL="0" lvl="1" indent="0">
              <a:buNone/>
            </a:pPr>
            <a:r>
              <a:rPr lang="es-MX" sz="1400"/>
              <a:t>Los datos derivados se construyen a partir de tipos de datos primitivos para almacenar colecciones de datos de manera estructurada.</a:t>
            </a:r>
          </a:p>
          <a:p>
            <a:pPr marL="0" indent="0">
              <a:spcBef>
                <a:spcPts val="2500"/>
              </a:spcBef>
              <a:buNone/>
            </a:pPr>
            <a:r>
              <a:rPr lang="es-MX" sz="1400" b="1"/>
              <a:t>Listas y Conjuntos</a:t>
            </a:r>
          </a:p>
          <a:p>
            <a:pPr marL="0" lvl="1" indent="0">
              <a:buNone/>
            </a:pPr>
            <a:r>
              <a:rPr lang="es-MX" sz="1400"/>
              <a:t>Las listas permiten almacenar elementos en un orden específico, mientras que los conjuntos almacenan elementos únicos sin un orden definido.</a:t>
            </a:r>
          </a:p>
          <a:p>
            <a:pPr marL="0" indent="0">
              <a:spcBef>
                <a:spcPts val="2500"/>
              </a:spcBef>
              <a:buNone/>
            </a:pPr>
            <a:r>
              <a:rPr lang="es-MX" sz="1400" b="1"/>
              <a:t>Diccionarios</a:t>
            </a:r>
          </a:p>
          <a:p>
            <a:pPr marL="0" lvl="1" indent="0">
              <a:buNone/>
            </a:pPr>
            <a:r>
              <a:rPr lang="es-MX" sz="1400"/>
              <a:t>Los diccionarios almacenan pares clave-valor, permitiendo acceder a los datos de manera eficiente mediante claves únicas.</a:t>
            </a:r>
          </a:p>
        </p:txBody>
      </p:sp>
    </p:spTree>
    <p:extLst>
      <p:ext uri="{BB962C8B-B14F-4D97-AF65-F5344CB8AC3E}">
        <p14:creationId xmlns:p14="http://schemas.microsoft.com/office/powerpoint/2010/main" val="348772618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2" name="Rectangle 11">
            <a:extLst>
              <a:ext uri="{FF2B5EF4-FFF2-40B4-BE49-F238E27FC236}">
                <a16:creationId xmlns:a16="http://schemas.microsoft.com/office/drawing/2014/main" id="{4C32CD27-7027-AB2B-38F1-71C08EB840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519FA56C-9DB5-89DC-5B18-98E48371779A}"/>
              </a:ext>
            </a:extLst>
          </p:cNvPr>
          <p:cNvSpPr>
            <a:spLocks noGrp="1"/>
          </p:cNvSpPr>
          <p:nvPr>
            <p:ph type="title"/>
          </p:nvPr>
        </p:nvSpPr>
        <p:spPr>
          <a:xfrm>
            <a:off x="5431536" y="978408"/>
            <a:ext cx="6236208" cy="1463040"/>
          </a:xfrm>
        </p:spPr>
        <p:txBody>
          <a:bodyPr vert="horz" lIns="91440" tIns="45720" rIns="91440" bIns="45720" rtlCol="0" anchor="t">
            <a:normAutofit/>
          </a:bodyPr>
          <a:lstStyle/>
          <a:p>
            <a:pPr>
              <a:lnSpc>
                <a:spcPct val="90000"/>
              </a:lnSpc>
            </a:pPr>
            <a:r>
              <a:rPr lang="en-US" sz="3400" b="1" kern="1200">
                <a:solidFill>
                  <a:schemeClr val="tx1"/>
                </a:solidFill>
                <a:latin typeface="+mj-lt"/>
                <a:ea typeface="+mj-ea"/>
                <a:cs typeface="+mj-cs"/>
              </a:rPr>
              <a:t>Compatibilidad y conversión entre tipos de datos</a:t>
            </a:r>
          </a:p>
        </p:txBody>
      </p:sp>
      <p:pic>
        <p:nvPicPr>
          <p:cNvPr id="5" name="Marcador de contenido 4" descr="Código binario">
            <a:extLst>
              <a:ext uri="{FF2B5EF4-FFF2-40B4-BE49-F238E27FC236}">
                <a16:creationId xmlns:a16="http://schemas.microsoft.com/office/drawing/2014/main" id="{03D54ED0-4421-4218-A00F-D37C3034A9C5}"/>
              </a:ext>
            </a:extLst>
          </p:cNvPr>
          <p:cNvPicPr>
            <a:picLocks noGrp="1" noChangeAspect="1"/>
          </p:cNvPicPr>
          <p:nvPr>
            <p:ph sz="half" idx="1"/>
          </p:nvPr>
        </p:nvPicPr>
        <p:blipFill>
          <a:blip r:embed="rId3"/>
          <a:srcRect l="44343" r="14977" b="-1"/>
          <a:stretch>
            <a:fillRect/>
          </a:stretch>
        </p:blipFill>
        <p:spPr>
          <a:xfrm>
            <a:off x="517869" y="508091"/>
            <a:ext cx="4221911" cy="5837918"/>
          </a:xfrm>
          <a:prstGeom prst="rect">
            <a:avLst/>
          </a:prstGeom>
        </p:spPr>
      </p:pic>
      <p:sp>
        <p:nvSpPr>
          <p:cNvPr id="14" name="Freeform: Shape 13">
            <a:extLst>
              <a:ext uri="{FF2B5EF4-FFF2-40B4-BE49-F238E27FC236}">
                <a16:creationId xmlns:a16="http://schemas.microsoft.com/office/drawing/2014/main" id="{C6DD38CD-CFFE-4ABA-3DC8-01ED90559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4611" y="508090"/>
            <a:ext cx="6186474" cy="149279"/>
          </a:xfrm>
          <a:custGeom>
            <a:avLst/>
            <a:gdLst>
              <a:gd name="connsiteX0" fmla="*/ 0 w 6090847"/>
              <a:gd name="connsiteY0" fmla="*/ 0 h 149279"/>
              <a:gd name="connsiteX1" fmla="*/ 6090847 w 6090847"/>
              <a:gd name="connsiteY1" fmla="*/ 0 h 149279"/>
              <a:gd name="connsiteX2" fmla="*/ 6090847 w 6090847"/>
              <a:gd name="connsiteY2" fmla="*/ 149279 h 149279"/>
              <a:gd name="connsiteX3" fmla="*/ 0 w 6090847"/>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6090847" h="149279">
                <a:moveTo>
                  <a:pt x="0" y="0"/>
                </a:moveTo>
                <a:lnTo>
                  <a:pt x="6090847" y="0"/>
                </a:lnTo>
                <a:lnTo>
                  <a:pt x="6090847"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Marcador de contenido 3">
            <a:extLst>
              <a:ext uri="{FF2B5EF4-FFF2-40B4-BE49-F238E27FC236}">
                <a16:creationId xmlns:a16="http://schemas.microsoft.com/office/drawing/2014/main" id="{DC1DF4D4-2FF2-AF0E-5C3C-7011BBFC3743}"/>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431536" y="2578608"/>
            <a:ext cx="6236208" cy="3767328"/>
          </a:xfrm>
        </p:spPr>
        <p:txBody>
          <a:bodyPr>
            <a:normAutofit/>
          </a:bodyPr>
          <a:lstStyle/>
          <a:p>
            <a:pPr marL="0" indent="0">
              <a:spcBef>
                <a:spcPts val="2500"/>
              </a:spcBef>
              <a:buNone/>
            </a:pPr>
            <a:r>
              <a:rPr lang="es-MX" sz="1400" b="1"/>
              <a:t>Importancia de la compatibilidad</a:t>
            </a:r>
          </a:p>
          <a:p>
            <a:pPr marL="0" lvl="1" indent="0">
              <a:buNone/>
            </a:pPr>
            <a:r>
              <a:rPr lang="es-MX" sz="1400"/>
              <a:t>La compatibilidad entre tipos de datos es crucial para evitar errores durante la ejecución de un programa. Esto garantiza que el software funcione sin problemas.</a:t>
            </a:r>
          </a:p>
          <a:p>
            <a:pPr marL="0" indent="0">
              <a:spcBef>
                <a:spcPts val="2500"/>
              </a:spcBef>
              <a:buNone/>
            </a:pPr>
            <a:r>
              <a:rPr lang="es-MX" sz="1400" b="1"/>
              <a:t>Conversión de tipos de datos</a:t>
            </a:r>
          </a:p>
          <a:p>
            <a:pPr marL="0" lvl="1" indent="0">
              <a:buNone/>
            </a:pPr>
            <a:r>
              <a:rPr lang="es-MX" sz="1400"/>
              <a:t>La conversión de tipos, como de un entero a un flotante, es una práctica común que debe manejarse con cuidado. Esto es esencial para mantener la integridad de los datos.</a:t>
            </a:r>
          </a:p>
          <a:p>
            <a:pPr marL="0" indent="0">
              <a:spcBef>
                <a:spcPts val="2500"/>
              </a:spcBef>
              <a:buNone/>
            </a:pPr>
            <a:r>
              <a:rPr lang="es-MX" sz="1400" b="1"/>
              <a:t>Mantenimiento de la integridad de datos</a:t>
            </a:r>
          </a:p>
          <a:p>
            <a:pPr marL="0" lvl="1" indent="0">
              <a:buNone/>
            </a:pPr>
            <a:r>
              <a:rPr lang="es-MX" sz="1400"/>
              <a:t>Se debe prestar atención especial a la conversión para asegurar que los datos se mantengan precisos y relevantes. Esto ayuda a evitar pérdidas de información.</a:t>
            </a:r>
          </a:p>
        </p:txBody>
      </p:sp>
    </p:spTree>
    <p:extLst>
      <p:ext uri="{BB962C8B-B14F-4D97-AF65-F5344CB8AC3E}">
        <p14:creationId xmlns:p14="http://schemas.microsoft.com/office/powerpoint/2010/main" val="348805621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8FBCF3-8B36-2508-1BCF-67889A3129FD}"/>
              </a:ext>
            </a:extLst>
          </p:cNvPr>
          <p:cNvSpPr>
            <a:spLocks noGrp="1"/>
          </p:cNvSpPr>
          <p:nvPr>
            <p:ph type="ctrTitle"/>
          </p:nvPr>
        </p:nvSpPr>
        <p:spPr>
          <a:xfrm>
            <a:off x="521208" y="1211766"/>
            <a:ext cx="7237052" cy="4727988"/>
          </a:xfrm>
        </p:spPr>
        <p:txBody>
          <a:bodyPr anchor="b">
            <a:normAutofit/>
          </a:bodyPr>
          <a:lstStyle/>
          <a:p>
            <a:r>
              <a:rPr lang="es-MX" sz="6800"/>
              <a:t>Reglas y mejores prácticas para nombrar variables</a:t>
            </a:r>
          </a:p>
        </p:txBody>
      </p:sp>
    </p:spTree>
    <p:extLst>
      <p:ext uri="{BB962C8B-B14F-4D97-AF65-F5344CB8AC3E}">
        <p14:creationId xmlns:p14="http://schemas.microsoft.com/office/powerpoint/2010/main" val="227375061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1335D2-7F9E-D92E-8C30-BC46602197E7}"/>
              </a:ext>
            </a:extLst>
          </p:cNvPr>
          <p:cNvSpPr>
            <a:spLocks noGrp="1"/>
          </p:cNvSpPr>
          <p:nvPr>
            <p:ph type="title"/>
          </p:nvPr>
        </p:nvSpPr>
        <p:spPr>
          <a:xfrm>
            <a:off x="5431536" y="978408"/>
            <a:ext cx="6236208" cy="1463040"/>
          </a:xfrm>
        </p:spPr>
        <p:txBody>
          <a:bodyPr vert="horz" lIns="91440" tIns="45720" rIns="91440" bIns="45720" rtlCol="0" anchor="t">
            <a:normAutofit/>
          </a:bodyPr>
          <a:lstStyle/>
          <a:p>
            <a:r>
              <a:rPr lang="en-US" b="1" kern="1200">
                <a:solidFill>
                  <a:schemeClr val="tx1"/>
                </a:solidFill>
                <a:latin typeface="+mj-lt"/>
                <a:ea typeface="+mj-ea"/>
                <a:cs typeface="+mj-cs"/>
              </a:rPr>
              <a:t>Uso de nombres descriptivos</a:t>
            </a:r>
          </a:p>
        </p:txBody>
      </p:sp>
      <p:pic>
        <p:nvPicPr>
          <p:cNvPr id="5" name="Marcador de contenido 4" descr="Concepto de tecnología digital">
            <a:extLst>
              <a:ext uri="{FF2B5EF4-FFF2-40B4-BE49-F238E27FC236}">
                <a16:creationId xmlns:a16="http://schemas.microsoft.com/office/drawing/2014/main" id="{08A62CEE-B76C-4BDA-8A93-04509012949F}"/>
              </a:ext>
            </a:extLst>
          </p:cNvPr>
          <p:cNvPicPr>
            <a:picLocks noGrp="1" noChangeAspect="1"/>
          </p:cNvPicPr>
          <p:nvPr>
            <p:ph sz="half" idx="1"/>
          </p:nvPr>
        </p:nvPicPr>
        <p:blipFill>
          <a:blip r:embed="rId3"/>
          <a:srcRect l="43077" r="16243" b="-1"/>
          <a:stretch>
            <a:fillRect/>
          </a:stretch>
        </p:blipFill>
        <p:spPr>
          <a:xfrm>
            <a:off x="517869" y="508091"/>
            <a:ext cx="4221911" cy="5837918"/>
          </a:xfrm>
          <a:prstGeom prst="rect">
            <a:avLst/>
          </a:prstGeom>
        </p:spPr>
      </p:pic>
      <p:sp>
        <p:nvSpPr>
          <p:cNvPr id="4" name="Marcador de contenido 3">
            <a:extLst>
              <a:ext uri="{FF2B5EF4-FFF2-40B4-BE49-F238E27FC236}">
                <a16:creationId xmlns:a16="http://schemas.microsoft.com/office/drawing/2014/main" id="{304E88FE-057B-A4C8-4B0F-FA46EF1E5E36}"/>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431536" y="2578608"/>
            <a:ext cx="6236208" cy="3767328"/>
          </a:xfrm>
        </p:spPr>
        <p:txBody>
          <a:bodyPr>
            <a:normAutofit/>
          </a:bodyPr>
          <a:lstStyle/>
          <a:p>
            <a:pPr marL="0" indent="0">
              <a:spcBef>
                <a:spcPts val="2500"/>
              </a:spcBef>
              <a:buNone/>
            </a:pPr>
            <a:r>
              <a:rPr lang="es-MX" sz="1400" b="1"/>
              <a:t>Importancia de Nombres Descriptivos</a:t>
            </a:r>
          </a:p>
          <a:p>
            <a:pPr marL="0" lvl="1" indent="0">
              <a:buNone/>
            </a:pPr>
            <a:r>
              <a:rPr lang="es-MX" sz="1400"/>
              <a:t>Utilizar nombres descriptivos es crucial para la claridad en el código, permitiendo a otros desarrolladores entender rápidamente su función.</a:t>
            </a:r>
          </a:p>
          <a:p>
            <a:pPr marL="0" indent="0">
              <a:spcBef>
                <a:spcPts val="2500"/>
              </a:spcBef>
              <a:buNone/>
            </a:pPr>
            <a:r>
              <a:rPr lang="es-MX" sz="1400" b="1"/>
              <a:t>Legibilidad del Código</a:t>
            </a:r>
          </a:p>
          <a:p>
            <a:pPr marL="0" lvl="1" indent="0">
              <a:buNone/>
            </a:pPr>
            <a:r>
              <a:rPr lang="es-MX" sz="1400"/>
              <a:t>Los nombres que reflejan el contenido mejoran la legibilidad, haciendo que el código sea más accesible y fácil de mantener.</a:t>
            </a:r>
          </a:p>
          <a:p>
            <a:pPr marL="0" indent="0">
              <a:spcBef>
                <a:spcPts val="2500"/>
              </a:spcBef>
              <a:buNone/>
            </a:pPr>
            <a:r>
              <a:rPr lang="es-MX" sz="1400" b="1"/>
              <a:t>Facilitación de la Colaboración</a:t>
            </a:r>
          </a:p>
          <a:p>
            <a:pPr marL="0" lvl="1" indent="0">
              <a:buNone/>
            </a:pPr>
            <a:r>
              <a:rPr lang="es-MX" sz="1400"/>
              <a:t>Nombres claros y descriptivos facilitan la colaboración entre desarrolladores, reduciendo malentendidos y errores.</a:t>
            </a:r>
          </a:p>
        </p:txBody>
      </p:sp>
    </p:spTree>
    <p:extLst>
      <p:ext uri="{BB962C8B-B14F-4D97-AF65-F5344CB8AC3E}">
        <p14:creationId xmlns:p14="http://schemas.microsoft.com/office/powerpoint/2010/main" val="397134083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6FA3624-2961-D2D7-5868-06B4A2CA7C0E}"/>
              </a:ext>
            </a:extLst>
          </p:cNvPr>
          <p:cNvSpPr>
            <a:spLocks noGrp="1"/>
          </p:cNvSpPr>
          <p:nvPr>
            <p:ph type="title"/>
          </p:nvPr>
        </p:nvSpPr>
        <p:spPr>
          <a:xfrm>
            <a:off x="521208" y="978408"/>
            <a:ext cx="6300216" cy="1463040"/>
          </a:xfrm>
        </p:spPr>
        <p:txBody>
          <a:bodyPr vert="horz" lIns="91440" tIns="45720" rIns="91440" bIns="45720" rtlCol="0" anchor="t">
            <a:normAutofit/>
          </a:bodyPr>
          <a:lstStyle/>
          <a:p>
            <a:pPr>
              <a:lnSpc>
                <a:spcPct val="90000"/>
              </a:lnSpc>
            </a:pPr>
            <a:r>
              <a:rPr lang="en-US" sz="3700" b="1" kern="1200">
                <a:solidFill>
                  <a:schemeClr val="tx1"/>
                </a:solidFill>
                <a:latin typeface="+mj-lt"/>
                <a:ea typeface="+mj-ea"/>
                <a:cs typeface="+mj-cs"/>
              </a:rPr>
              <a:t>Consistencia en el uso de mayúsculas y guiones bajos</a:t>
            </a:r>
          </a:p>
        </p:txBody>
      </p:sp>
      <p:sp>
        <p:nvSpPr>
          <p:cNvPr id="4" name="Marcador de contenido 3">
            <a:extLst>
              <a:ext uri="{FF2B5EF4-FFF2-40B4-BE49-F238E27FC236}">
                <a16:creationId xmlns:a16="http://schemas.microsoft.com/office/drawing/2014/main" id="{BF7B5EEF-F025-C6FC-9BB8-9A60573A3B49}"/>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21208" y="2578608"/>
            <a:ext cx="6300216" cy="3767328"/>
          </a:xfrm>
        </p:spPr>
        <p:txBody>
          <a:bodyPr>
            <a:normAutofit/>
          </a:bodyPr>
          <a:lstStyle/>
          <a:p>
            <a:pPr marL="0" indent="0">
              <a:spcBef>
                <a:spcPts val="2500"/>
              </a:spcBef>
              <a:buNone/>
            </a:pPr>
            <a:r>
              <a:rPr lang="es-MX" sz="1400" b="1"/>
              <a:t>Importancia de la Consistencia</a:t>
            </a:r>
          </a:p>
          <a:p>
            <a:pPr marL="0" lvl="1" indent="0">
              <a:buNone/>
            </a:pPr>
            <a:r>
              <a:rPr lang="es-MX" sz="1400"/>
              <a:t>La consistencia en el uso de mayúsculas y guiones bajos ayuda a mantener un código claro y profesional.</a:t>
            </a:r>
          </a:p>
          <a:p>
            <a:pPr marL="0" indent="0">
              <a:spcBef>
                <a:spcPts val="2500"/>
              </a:spcBef>
              <a:buNone/>
            </a:pPr>
            <a:r>
              <a:rPr lang="es-MX" sz="1400" b="1"/>
              <a:t>Mejora de la Claridad</a:t>
            </a:r>
          </a:p>
          <a:p>
            <a:pPr marL="0" lvl="1" indent="0">
              <a:buNone/>
            </a:pPr>
            <a:r>
              <a:rPr lang="es-MX" sz="1400"/>
              <a:t>Adherirse a un estilo específico mejora la claridad del código, facilitando su lectura y comprensión por otros desarrolladores.</a:t>
            </a:r>
          </a:p>
          <a:p>
            <a:pPr marL="0" indent="0">
              <a:spcBef>
                <a:spcPts val="2500"/>
              </a:spcBef>
              <a:buNone/>
            </a:pPr>
            <a:r>
              <a:rPr lang="es-MX" sz="1400" b="1"/>
              <a:t>Facilidad de Mantenimiento</a:t>
            </a:r>
          </a:p>
          <a:p>
            <a:pPr marL="0" lvl="1" indent="0">
              <a:buNone/>
            </a:pPr>
            <a:r>
              <a:rPr lang="es-MX" sz="1400"/>
              <a:t>Un estilo consistente en el código facilita su mantenimiento y reduce la posibilidad de errores en el futuro.</a:t>
            </a:r>
          </a:p>
        </p:txBody>
      </p:sp>
      <p:pic>
        <p:nvPicPr>
          <p:cNvPr id="5" name="Marcador de contenido 4" descr="Bandera de los Estados Federados de Micronesia en una computadora códigos binarios cayendo desde la parte superior y desvaneciéndose.">
            <a:extLst>
              <a:ext uri="{FF2B5EF4-FFF2-40B4-BE49-F238E27FC236}">
                <a16:creationId xmlns:a16="http://schemas.microsoft.com/office/drawing/2014/main" id="{D8E87426-404E-43F6-82AE-A52FCE13A512}"/>
              </a:ext>
            </a:extLst>
          </p:cNvPr>
          <p:cNvPicPr>
            <a:picLocks noGrp="1" noChangeAspect="1"/>
          </p:cNvPicPr>
          <p:nvPr>
            <p:ph sz="half" idx="1"/>
          </p:nvPr>
        </p:nvPicPr>
        <p:blipFill>
          <a:blip r:embed="rId3"/>
          <a:srcRect l="27180" r="35820" b="-1"/>
          <a:stretch>
            <a:fillRect/>
          </a:stretch>
        </p:blipFill>
        <p:spPr>
          <a:xfrm>
            <a:off x="7586236" y="508090"/>
            <a:ext cx="4081805" cy="5846990"/>
          </a:xfrm>
          <a:prstGeom prst="rect">
            <a:avLst/>
          </a:prstGeom>
        </p:spPr>
      </p:pic>
    </p:spTree>
    <p:extLst>
      <p:ext uri="{BB962C8B-B14F-4D97-AF65-F5344CB8AC3E}">
        <p14:creationId xmlns:p14="http://schemas.microsoft.com/office/powerpoint/2010/main" val="46860351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2AB8B6-0E24-BE07-A54F-58F4DC43C4DD}"/>
              </a:ext>
            </a:extLst>
          </p:cNvPr>
          <p:cNvSpPr>
            <a:spLocks noGrp="1"/>
          </p:cNvSpPr>
          <p:nvPr>
            <p:ph type="title"/>
          </p:nvPr>
        </p:nvSpPr>
        <p:spPr>
          <a:xfrm>
            <a:off x="521208" y="978408"/>
            <a:ext cx="6300216" cy="1463040"/>
          </a:xfrm>
        </p:spPr>
        <p:txBody>
          <a:bodyPr vert="horz" lIns="91440" tIns="45720" rIns="91440" bIns="45720" rtlCol="0" anchor="t">
            <a:normAutofit/>
          </a:bodyPr>
          <a:lstStyle/>
          <a:p>
            <a:r>
              <a:rPr lang="en-US" b="1" kern="1200">
                <a:solidFill>
                  <a:schemeClr val="tx1"/>
                </a:solidFill>
                <a:latin typeface="+mj-lt"/>
                <a:ea typeface="+mj-ea"/>
                <a:cs typeface="+mj-cs"/>
              </a:rPr>
              <a:t>Evitar nombres reservados y ambiguos</a:t>
            </a:r>
          </a:p>
        </p:txBody>
      </p:sp>
      <p:sp>
        <p:nvSpPr>
          <p:cNvPr id="4" name="Marcador de contenido 3">
            <a:extLst>
              <a:ext uri="{FF2B5EF4-FFF2-40B4-BE49-F238E27FC236}">
                <a16:creationId xmlns:a16="http://schemas.microsoft.com/office/drawing/2014/main" id="{963C0454-E49C-E6FD-36C5-978FAC6BE48E}"/>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21208" y="2578608"/>
            <a:ext cx="6300216" cy="3767328"/>
          </a:xfrm>
        </p:spPr>
        <p:txBody>
          <a:bodyPr>
            <a:normAutofit/>
          </a:bodyPr>
          <a:lstStyle/>
          <a:p>
            <a:pPr marL="0" indent="0">
              <a:spcBef>
                <a:spcPts val="2500"/>
              </a:spcBef>
              <a:buNone/>
            </a:pPr>
            <a:r>
              <a:rPr lang="es-MX" sz="1400" b="1"/>
              <a:t>Nombres Reservados</a:t>
            </a:r>
          </a:p>
          <a:p>
            <a:pPr marL="0" lvl="1" indent="0">
              <a:buNone/>
            </a:pPr>
            <a:r>
              <a:rPr lang="es-MX" sz="1400"/>
              <a:t>Los nombres reservados son palabras clave que tienen significado especial y no deben ser utilizados como nombres de variables.</a:t>
            </a:r>
          </a:p>
          <a:p>
            <a:pPr marL="0" indent="0">
              <a:spcBef>
                <a:spcPts val="2500"/>
              </a:spcBef>
              <a:buNone/>
            </a:pPr>
            <a:r>
              <a:rPr lang="es-MX" sz="1400" b="1"/>
              <a:t>Confusión en la Programación</a:t>
            </a:r>
          </a:p>
          <a:p>
            <a:pPr marL="0" lvl="1" indent="0">
              <a:buNone/>
            </a:pPr>
            <a:r>
              <a:rPr lang="es-MX" sz="1400"/>
              <a:t>Usar nombres ambiguos puede llevar a confusión y errores en el código, dificultando la lectura y el mantenimiento.</a:t>
            </a:r>
          </a:p>
          <a:p>
            <a:pPr marL="0" indent="0">
              <a:spcBef>
                <a:spcPts val="2500"/>
              </a:spcBef>
              <a:buNone/>
            </a:pPr>
            <a:r>
              <a:rPr lang="es-MX" sz="1400" b="1"/>
              <a:t>Mejores Prácticas</a:t>
            </a:r>
          </a:p>
          <a:p>
            <a:pPr marL="0" lvl="1" indent="0">
              <a:buNone/>
            </a:pPr>
            <a:r>
              <a:rPr lang="es-MX" sz="1400"/>
              <a:t>Es recomendable usar nombres descriptivos y claros para mejorar la legibilidad y evitar errores en la programación.</a:t>
            </a:r>
          </a:p>
        </p:txBody>
      </p:sp>
      <p:pic>
        <p:nvPicPr>
          <p:cNvPr id="5" name="Marcador de contenido 4" descr="letras digitales ebook alfabeto archivo de lectura en pantalla">
            <a:extLst>
              <a:ext uri="{FF2B5EF4-FFF2-40B4-BE49-F238E27FC236}">
                <a16:creationId xmlns:a16="http://schemas.microsoft.com/office/drawing/2014/main" id="{413AB6FE-2418-440B-9DB1-820FD55A6CAD}"/>
              </a:ext>
            </a:extLst>
          </p:cNvPr>
          <p:cNvPicPr>
            <a:picLocks noGrp="1" noChangeAspect="1"/>
          </p:cNvPicPr>
          <p:nvPr>
            <p:ph sz="half" idx="1"/>
          </p:nvPr>
        </p:nvPicPr>
        <p:blipFill>
          <a:blip r:embed="rId3"/>
          <a:srcRect l="8464" r="52269" b="1"/>
          <a:stretch>
            <a:fillRect/>
          </a:stretch>
        </p:blipFill>
        <p:spPr>
          <a:xfrm>
            <a:off x="7586236" y="508090"/>
            <a:ext cx="4081805" cy="5846990"/>
          </a:xfrm>
          <a:prstGeom prst="rect">
            <a:avLst/>
          </a:prstGeom>
        </p:spPr>
      </p:pic>
    </p:spTree>
    <p:extLst>
      <p:ext uri="{BB962C8B-B14F-4D97-AF65-F5344CB8AC3E}">
        <p14:creationId xmlns:p14="http://schemas.microsoft.com/office/powerpoint/2010/main" val="363943840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EF92585-7A99-6108-9663-8C59032742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10" name="Freeform: Shape 9">
            <a:extLst>
              <a:ext uri="{FF2B5EF4-FFF2-40B4-BE49-F238E27FC236}">
                <a16:creationId xmlns:a16="http://schemas.microsoft.com/office/drawing/2014/main" id="{C6D5B03A-B780-A698-DFA9-C9932F22D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3845" y="3079474"/>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ítulo 1">
            <a:extLst>
              <a:ext uri="{FF2B5EF4-FFF2-40B4-BE49-F238E27FC236}">
                <a16:creationId xmlns:a16="http://schemas.microsoft.com/office/drawing/2014/main" id="{6750E926-C430-6A34-C7D6-E3F735320D77}"/>
              </a:ext>
            </a:extLst>
          </p:cNvPr>
          <p:cNvSpPr>
            <a:spLocks noGrp="1"/>
          </p:cNvSpPr>
          <p:nvPr>
            <p:ph type="title"/>
          </p:nvPr>
        </p:nvSpPr>
        <p:spPr>
          <a:xfrm>
            <a:off x="521208" y="1325880"/>
            <a:ext cx="11155680" cy="1408176"/>
          </a:xfrm>
        </p:spPr>
        <p:txBody>
          <a:bodyPr anchor="b">
            <a:normAutofit/>
          </a:bodyPr>
          <a:lstStyle/>
          <a:p>
            <a:r>
              <a:rPr lang="es-MX" sz="6800"/>
              <a:t>Conclusión</a:t>
            </a:r>
          </a:p>
        </p:txBody>
      </p:sp>
      <p:graphicFrame>
        <p:nvGraphicFramePr>
          <p:cNvPr id="11" name="Marcador de contenido 2">
            <a:extLst>
              <a:ext uri="{FF2B5EF4-FFF2-40B4-BE49-F238E27FC236}">
                <a16:creationId xmlns:a16="http://schemas.microsoft.com/office/drawing/2014/main" id="{594BADAA-1499-EFC4-0B20-5CD9BBEAC4FF}"/>
              </a:ext>
            </a:extLst>
          </p:cNvPr>
          <p:cNvGraphicFramePr>
            <a:graphicFrameLocks noGrp="1"/>
          </p:cNvGraphicFramePr>
          <p:nvPr>
            <p:ph idx="1"/>
            <p:extLst>
              <p:ext uri="{D42A27DB-BD31-4B8C-83A1-F6EECF244321}">
                <p14:modId xmlns:p14="http://schemas.microsoft.com/office/powerpoint/2010/main" val="1399318921"/>
              </p:ext>
              <p:ext uri="{E7BDC344-281C-4309-B0C6-D0EE65EED2A8}">
                <p202:designPr xmlns:p202="http://schemas.microsoft.com/office/powerpoint/2020/02/main">
                  <p202:designTagLst>
                    <p202:designTag name="ARCH:1:CLS" val="InformationBlock"/>
                    <p202:designTag name="ARCH:1:VSVAR" val="TitledTextBox"/>
                  </p202:designTagLst>
                </p202:designPr>
              </p:ext>
            </p:extLst>
          </p:nvPr>
        </p:nvGraphicFramePr>
        <p:xfrm>
          <a:off x="521208" y="3785616"/>
          <a:ext cx="11155680" cy="24688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92222373"/>
      </p:ext>
    </p:extLst>
  </p:cSld>
  <p:clrMapOvr>
    <a:overrideClrMapping bg1="dk1" tx1="lt1" bg2="dk2" tx2="lt2" accent1="accent1" accent2="accent2" accent3="accent3" accent4="accent4" accent5="accent5" accent6="accent6" hlink="hlink" folHlink="folHlink"/>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653AE3C-AC4F-907C-B473-B9A30D2150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10" name="Rectangle 9">
            <a:extLst>
              <a:ext uri="{FF2B5EF4-FFF2-40B4-BE49-F238E27FC236}">
                <a16:creationId xmlns:a16="http://schemas.microsoft.com/office/drawing/2014/main" id="{DC81933E-93BD-38CE-3C98-D10B2844C5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1" y="508090"/>
            <a:ext cx="4288536"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12" name="Rectangle 11">
            <a:extLst>
              <a:ext uri="{FF2B5EF4-FFF2-40B4-BE49-F238E27FC236}">
                <a16:creationId xmlns:a16="http://schemas.microsoft.com/office/drawing/2014/main" id="{AB1E35EA-FB9C-AE5F-4AB8-1B3D59CC9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22976" y="611650"/>
            <a:ext cx="6144768"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ítulo 1">
            <a:extLst>
              <a:ext uri="{FF2B5EF4-FFF2-40B4-BE49-F238E27FC236}">
                <a16:creationId xmlns:a16="http://schemas.microsoft.com/office/drawing/2014/main" id="{2312B218-720B-58AF-A8B2-4F106660D6AF}"/>
              </a:ext>
            </a:extLst>
          </p:cNvPr>
          <p:cNvSpPr>
            <a:spLocks noGrp="1"/>
          </p:cNvSpPr>
          <p:nvPr>
            <p:ph type="title"/>
          </p:nvPr>
        </p:nvSpPr>
        <p:spPr>
          <a:xfrm>
            <a:off x="521208" y="978408"/>
            <a:ext cx="4288536" cy="5376672"/>
          </a:xfrm>
        </p:spPr>
        <p:txBody>
          <a:bodyPr>
            <a:normAutofit/>
          </a:bodyPr>
          <a:lstStyle/>
          <a:p>
            <a:r>
              <a:rPr lang="es-MX"/>
              <a:t>Puntos Clave de la Presentación</a:t>
            </a:r>
          </a:p>
        </p:txBody>
      </p:sp>
      <p:sp>
        <p:nvSpPr>
          <p:cNvPr id="3" name="Marcador de contenido 2">
            <a:extLst>
              <a:ext uri="{FF2B5EF4-FFF2-40B4-BE49-F238E27FC236}">
                <a16:creationId xmlns:a16="http://schemas.microsoft.com/office/drawing/2014/main" id="{AC02E84A-709C-9011-431C-607176E27413}"/>
              </a:ext>
            </a:extLst>
          </p:cNvPr>
          <p:cNvSpPr>
            <a:spLocks noGrp="1"/>
          </p:cNvSpPr>
          <p:nvPr>
            <p:ph idx="1"/>
            <p:extLst>
              <p:ext uri="{E7BDC344-281C-4309-B0C6-D0EE65EED2A8}">
                <p202:designPr xmlns:p202="http://schemas.microsoft.com/office/powerpoint/2020/02/main">
                  <p202:designTagLst>
                    <p202:designTag name="ARCH:1:CLS" val="BulletedText"/>
                  </p202:designTagLst>
                </p202:designPr>
              </p:ext>
            </p:extLst>
          </p:nvPr>
        </p:nvSpPr>
        <p:spPr>
          <a:xfrm>
            <a:off x="5522976" y="1042416"/>
            <a:ext cx="6144768" cy="5312664"/>
          </a:xfrm>
        </p:spPr>
        <p:txBody>
          <a:bodyPr>
            <a:normAutofit/>
          </a:bodyPr>
          <a:lstStyle/>
          <a:p>
            <a:r>
              <a:rPr lang="es-MX" dirty="0"/>
              <a:t>Concepto clave de datos y variables</a:t>
            </a:r>
          </a:p>
          <a:p>
            <a:r>
              <a:rPr lang="es-MX" dirty="0"/>
              <a:t>Almacenamiento y nombre de variables</a:t>
            </a:r>
          </a:p>
          <a:p>
            <a:r>
              <a:rPr lang="es-MX" dirty="0"/>
              <a:t>Tipos de datos en programación</a:t>
            </a:r>
          </a:p>
          <a:p>
            <a:r>
              <a:rPr lang="es-MX" dirty="0"/>
              <a:t>Reglas y mejores prácticas para nombrar variables</a:t>
            </a:r>
          </a:p>
        </p:txBody>
      </p:sp>
    </p:spTree>
    <p:extLst>
      <p:ext uri="{BB962C8B-B14F-4D97-AF65-F5344CB8AC3E}">
        <p14:creationId xmlns:p14="http://schemas.microsoft.com/office/powerpoint/2010/main" val="203482732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250"/>
                                        <p:tgtEl>
                                          <p:spTgt spid="3"/>
                                        </p:tgtEl>
                                      </p:cBhvr>
                                    </p:animEffect>
                                    <p:anim calcmode="lin" valueType="num">
                                      <p:cBhvr>
                                        <p:cTn id="8" dur="250" fill="hold"/>
                                        <p:tgtEl>
                                          <p:spTgt spid="3"/>
                                        </p:tgtEl>
                                        <p:attrNameLst>
                                          <p:attrName>ppt_x</p:attrName>
                                        </p:attrNameLst>
                                      </p:cBhvr>
                                      <p:tavLst>
                                        <p:tav tm="0">
                                          <p:val>
                                            <p:strVal val="#ppt_x"/>
                                          </p:val>
                                        </p:tav>
                                        <p:tav tm="100000">
                                          <p:val>
                                            <p:strVal val="#ppt_x"/>
                                          </p:val>
                                        </p:tav>
                                      </p:tavLst>
                                    </p:anim>
                                    <p:anim calcmode="lin" valueType="num">
                                      <p:cBhvr>
                                        <p:cTn id="9" dur="25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C7EFAAB5-34A3-C2FC-70BA-7720CC8ADB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ítulo 1">
            <a:extLst>
              <a:ext uri="{FF2B5EF4-FFF2-40B4-BE49-F238E27FC236}">
                <a16:creationId xmlns:a16="http://schemas.microsoft.com/office/drawing/2014/main" id="{67B1E034-B147-8FEA-744F-5D7FC4589846}"/>
              </a:ext>
            </a:extLst>
          </p:cNvPr>
          <p:cNvSpPr>
            <a:spLocks noGrp="1"/>
          </p:cNvSpPr>
          <p:nvPr>
            <p:ph type="ctrTitle"/>
          </p:nvPr>
        </p:nvSpPr>
        <p:spPr>
          <a:xfrm>
            <a:off x="521208" y="1211766"/>
            <a:ext cx="7237052" cy="4727988"/>
          </a:xfrm>
        </p:spPr>
        <p:txBody>
          <a:bodyPr anchor="b">
            <a:normAutofit/>
          </a:bodyPr>
          <a:lstStyle/>
          <a:p>
            <a:r>
              <a:rPr lang="es-MX" sz="7400"/>
              <a:t>Concepto clave de datos y variables</a:t>
            </a:r>
          </a:p>
        </p:txBody>
      </p:sp>
      <p:sp>
        <p:nvSpPr>
          <p:cNvPr id="9" name="Freeform: Shape 8">
            <a:extLst>
              <a:ext uri="{FF2B5EF4-FFF2-40B4-BE49-F238E27FC236}">
                <a16:creationId xmlns:a16="http://schemas.microsoft.com/office/drawing/2014/main" id="{A8A44BC8-2508-4575-75F6-0ED3F11E72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6208776"/>
            <a:ext cx="7269480"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404039655"/>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2" name="Rectangle 11">
            <a:extLst>
              <a:ext uri="{FF2B5EF4-FFF2-40B4-BE49-F238E27FC236}">
                <a16:creationId xmlns:a16="http://schemas.microsoft.com/office/drawing/2014/main" id="{4C32CD27-7027-AB2B-38F1-71C08EB840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202E8A58-B1D5-910D-A893-AD2398466784}"/>
              </a:ext>
            </a:extLst>
          </p:cNvPr>
          <p:cNvSpPr>
            <a:spLocks noGrp="1"/>
          </p:cNvSpPr>
          <p:nvPr>
            <p:ph type="title"/>
          </p:nvPr>
        </p:nvSpPr>
        <p:spPr>
          <a:xfrm>
            <a:off x="5431536" y="978408"/>
            <a:ext cx="6236208" cy="1463040"/>
          </a:xfrm>
        </p:spPr>
        <p:txBody>
          <a:bodyPr vert="horz" lIns="91440" tIns="45720" rIns="91440" bIns="45720" rtlCol="0" anchor="t">
            <a:normAutofit/>
          </a:bodyPr>
          <a:lstStyle/>
          <a:p>
            <a:r>
              <a:rPr lang="en-US" b="1" kern="1200">
                <a:solidFill>
                  <a:schemeClr val="tx1"/>
                </a:solidFill>
                <a:latin typeface="+mj-lt"/>
                <a:ea typeface="+mj-ea"/>
                <a:cs typeface="+mj-cs"/>
              </a:rPr>
              <a:t>Definición de datos y variables</a:t>
            </a:r>
          </a:p>
        </p:txBody>
      </p:sp>
      <p:pic>
        <p:nvPicPr>
          <p:cNvPr id="5" name="Marcador de contenido 4" descr="código binario de programa abstracto y base de datos de cubo de matriz coloreada">
            <a:extLst>
              <a:ext uri="{FF2B5EF4-FFF2-40B4-BE49-F238E27FC236}">
                <a16:creationId xmlns:a16="http://schemas.microsoft.com/office/drawing/2014/main" id="{9C21CF2A-780F-4BEC-AF19-C99BA9E4ECE7}"/>
              </a:ext>
            </a:extLst>
          </p:cNvPr>
          <p:cNvPicPr>
            <a:picLocks noGrp="1" noChangeAspect="1"/>
          </p:cNvPicPr>
          <p:nvPr>
            <p:ph sz="half" idx="1"/>
          </p:nvPr>
        </p:nvPicPr>
        <p:blipFill>
          <a:blip r:embed="rId3"/>
          <a:srcRect l="51983" r="3903"/>
          <a:stretch>
            <a:fillRect/>
          </a:stretch>
        </p:blipFill>
        <p:spPr>
          <a:xfrm>
            <a:off x="517869" y="508091"/>
            <a:ext cx="4221911" cy="5837918"/>
          </a:xfrm>
          <a:prstGeom prst="rect">
            <a:avLst/>
          </a:prstGeom>
        </p:spPr>
      </p:pic>
      <p:sp>
        <p:nvSpPr>
          <p:cNvPr id="14" name="Freeform: Shape 13">
            <a:extLst>
              <a:ext uri="{FF2B5EF4-FFF2-40B4-BE49-F238E27FC236}">
                <a16:creationId xmlns:a16="http://schemas.microsoft.com/office/drawing/2014/main" id="{C6DD38CD-CFFE-4ABA-3DC8-01ED90559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4611" y="508090"/>
            <a:ext cx="6186474" cy="149279"/>
          </a:xfrm>
          <a:custGeom>
            <a:avLst/>
            <a:gdLst>
              <a:gd name="connsiteX0" fmla="*/ 0 w 6090847"/>
              <a:gd name="connsiteY0" fmla="*/ 0 h 149279"/>
              <a:gd name="connsiteX1" fmla="*/ 6090847 w 6090847"/>
              <a:gd name="connsiteY1" fmla="*/ 0 h 149279"/>
              <a:gd name="connsiteX2" fmla="*/ 6090847 w 6090847"/>
              <a:gd name="connsiteY2" fmla="*/ 149279 h 149279"/>
              <a:gd name="connsiteX3" fmla="*/ 0 w 6090847"/>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6090847" h="149279">
                <a:moveTo>
                  <a:pt x="0" y="0"/>
                </a:moveTo>
                <a:lnTo>
                  <a:pt x="6090847" y="0"/>
                </a:lnTo>
                <a:lnTo>
                  <a:pt x="6090847"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Marcador de contenido 3">
            <a:extLst>
              <a:ext uri="{FF2B5EF4-FFF2-40B4-BE49-F238E27FC236}">
                <a16:creationId xmlns:a16="http://schemas.microsoft.com/office/drawing/2014/main" id="{F07C1547-D97C-2AA9-242F-D26208A4D9EB}"/>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431536" y="2578608"/>
            <a:ext cx="6236208" cy="3767328"/>
          </a:xfrm>
        </p:spPr>
        <p:txBody>
          <a:bodyPr>
            <a:normAutofit/>
          </a:bodyPr>
          <a:lstStyle/>
          <a:p>
            <a:pPr marL="0" indent="0">
              <a:spcBef>
                <a:spcPts val="2500"/>
              </a:spcBef>
              <a:buNone/>
            </a:pPr>
            <a:r>
              <a:rPr lang="es-MX" sz="1400" b="1"/>
              <a:t>Concepto de Datos</a:t>
            </a:r>
          </a:p>
          <a:p>
            <a:pPr marL="0" lvl="1" indent="0">
              <a:buNone/>
            </a:pPr>
            <a:r>
              <a:rPr lang="es-MX" sz="1400"/>
              <a:t>Los datos son valores que pueden ser utilizados en programas informáticos, permitiendo la manipulación y análisis de información.</a:t>
            </a:r>
          </a:p>
          <a:p>
            <a:pPr marL="0" indent="0">
              <a:spcBef>
                <a:spcPts val="2500"/>
              </a:spcBef>
              <a:buNone/>
            </a:pPr>
            <a:r>
              <a:rPr lang="es-MX" sz="1400" b="1"/>
              <a:t>Importancia de las Variables</a:t>
            </a:r>
          </a:p>
          <a:p>
            <a:pPr marL="0" lvl="1" indent="0">
              <a:buNone/>
            </a:pPr>
            <a:r>
              <a:rPr lang="es-MX" sz="1400"/>
              <a:t>Las variables son nombres que representan datos, facilitando su almacenamiento y acceso en la programación.</a:t>
            </a:r>
          </a:p>
          <a:p>
            <a:pPr marL="0" indent="0">
              <a:spcBef>
                <a:spcPts val="2500"/>
              </a:spcBef>
              <a:buNone/>
            </a:pPr>
            <a:r>
              <a:rPr lang="es-MX" sz="1400" b="1"/>
              <a:t>Gestión de Información</a:t>
            </a:r>
          </a:p>
          <a:p>
            <a:pPr marL="0" lvl="1" indent="0">
              <a:buNone/>
            </a:pPr>
            <a:r>
              <a:rPr lang="es-MX" sz="1400"/>
              <a:t>Las variables ayudan en la gestión eficiente de la información dentro de un programa, optimizando su rendimiento.</a:t>
            </a:r>
          </a:p>
        </p:txBody>
      </p:sp>
    </p:spTree>
    <p:extLst>
      <p:ext uri="{BB962C8B-B14F-4D97-AF65-F5344CB8AC3E}">
        <p14:creationId xmlns:p14="http://schemas.microsoft.com/office/powerpoint/2010/main" val="112658234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2" name="Rectangle 11">
            <a:extLst>
              <a:ext uri="{FF2B5EF4-FFF2-40B4-BE49-F238E27FC236}">
                <a16:creationId xmlns:a16="http://schemas.microsoft.com/office/drawing/2014/main" id="{9EE42DCE-4A4F-44C4-84E5-261B3BEEF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0C77BD16-707F-2D3D-99A1-35D23A61556F}"/>
              </a:ext>
            </a:extLst>
          </p:cNvPr>
          <p:cNvSpPr>
            <a:spLocks noGrp="1"/>
          </p:cNvSpPr>
          <p:nvPr>
            <p:ph type="title"/>
          </p:nvPr>
        </p:nvSpPr>
        <p:spPr>
          <a:xfrm>
            <a:off x="521208" y="978408"/>
            <a:ext cx="6300216" cy="1463040"/>
          </a:xfrm>
        </p:spPr>
        <p:txBody>
          <a:bodyPr vert="horz" lIns="91440" tIns="45720" rIns="91440" bIns="45720" rtlCol="0" anchor="t">
            <a:normAutofit/>
          </a:bodyPr>
          <a:lstStyle/>
          <a:p>
            <a:r>
              <a:rPr lang="en-US" b="1" kern="1200">
                <a:solidFill>
                  <a:schemeClr val="tx1"/>
                </a:solidFill>
                <a:latin typeface="+mj-lt"/>
                <a:ea typeface="+mj-ea"/>
                <a:cs typeface="+mj-cs"/>
              </a:rPr>
              <a:t>Importancia en la programación</a:t>
            </a:r>
          </a:p>
        </p:txBody>
      </p:sp>
      <p:sp>
        <p:nvSpPr>
          <p:cNvPr id="14" name="Rectangle 13">
            <a:extLst>
              <a:ext uri="{FF2B5EF4-FFF2-40B4-BE49-F238E27FC236}">
                <a16:creationId xmlns:a16="http://schemas.microsoft.com/office/drawing/2014/main" id="{887F59F2-5FBC-40CD-AD35-376AECE49E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6282982"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Marcador de contenido 3">
            <a:extLst>
              <a:ext uri="{FF2B5EF4-FFF2-40B4-BE49-F238E27FC236}">
                <a16:creationId xmlns:a16="http://schemas.microsoft.com/office/drawing/2014/main" id="{3DF67D47-77CD-BDDC-998E-A31DB1F6076B}"/>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21208" y="2578608"/>
            <a:ext cx="6300216" cy="3767328"/>
          </a:xfrm>
        </p:spPr>
        <p:txBody>
          <a:bodyPr>
            <a:normAutofit/>
          </a:bodyPr>
          <a:lstStyle/>
          <a:p>
            <a:pPr marL="0" indent="0">
              <a:spcBef>
                <a:spcPts val="2500"/>
              </a:spcBef>
              <a:buNone/>
            </a:pPr>
            <a:r>
              <a:rPr lang="es-MX" sz="1400" b="1"/>
              <a:t>Función de las Variables</a:t>
            </a:r>
          </a:p>
          <a:p>
            <a:pPr marL="0" lvl="1" indent="0">
              <a:buNone/>
            </a:pPr>
            <a:r>
              <a:rPr lang="es-MX" sz="1400"/>
              <a:t>Las variables permiten a los desarrolladores almacenar datos, lo que es crucial para la programación dinámica y adaptativa.</a:t>
            </a:r>
          </a:p>
          <a:p>
            <a:pPr marL="0" indent="0">
              <a:spcBef>
                <a:spcPts val="2500"/>
              </a:spcBef>
              <a:buNone/>
            </a:pPr>
            <a:r>
              <a:rPr lang="es-MX" sz="1400" b="1"/>
              <a:t>Acceso y Modificación de Datos</a:t>
            </a:r>
          </a:p>
          <a:p>
            <a:pPr marL="0" lvl="1" indent="0">
              <a:buNone/>
            </a:pPr>
            <a:r>
              <a:rPr lang="es-MX" sz="1400"/>
              <a:t>Con las variables, los programadores pueden acceder y modificar datos con facilidad, mejorando la eficiencia del código.</a:t>
            </a:r>
          </a:p>
          <a:p>
            <a:pPr marL="0" indent="0">
              <a:spcBef>
                <a:spcPts val="2500"/>
              </a:spcBef>
              <a:buNone/>
            </a:pPr>
            <a:r>
              <a:rPr lang="es-MX" sz="1400" b="1"/>
              <a:t>Programas Dinámicos</a:t>
            </a:r>
          </a:p>
          <a:p>
            <a:pPr marL="0" lvl="1" indent="0">
              <a:buNone/>
            </a:pPr>
            <a:r>
              <a:rPr lang="es-MX" sz="1400"/>
              <a:t>Las variables son fundamentales para crear programas que reaccionen a diferentes condiciones y entradas del usuario.</a:t>
            </a:r>
          </a:p>
        </p:txBody>
      </p:sp>
      <p:pic>
        <p:nvPicPr>
          <p:cNvPr id="5" name="Marcador de contenido 4" descr="Script de computadora en una pantalla">
            <a:extLst>
              <a:ext uri="{FF2B5EF4-FFF2-40B4-BE49-F238E27FC236}">
                <a16:creationId xmlns:a16="http://schemas.microsoft.com/office/drawing/2014/main" id="{5AB3CAF8-F61C-40E3-935F-A484F4C45176}"/>
              </a:ext>
            </a:extLst>
          </p:cNvPr>
          <p:cNvPicPr>
            <a:picLocks noGrp="1" noChangeAspect="1"/>
          </p:cNvPicPr>
          <p:nvPr>
            <p:ph sz="half" idx="1"/>
          </p:nvPr>
        </p:nvPicPr>
        <p:blipFill>
          <a:blip r:embed="rId3"/>
          <a:srcRect l="6213" r="47189" b="1"/>
          <a:stretch>
            <a:fillRect/>
          </a:stretch>
        </p:blipFill>
        <p:spPr>
          <a:xfrm>
            <a:off x="7586236" y="508090"/>
            <a:ext cx="4081805" cy="5846990"/>
          </a:xfrm>
          <a:prstGeom prst="rect">
            <a:avLst/>
          </a:prstGeom>
        </p:spPr>
      </p:pic>
    </p:spTree>
    <p:extLst>
      <p:ext uri="{BB962C8B-B14F-4D97-AF65-F5344CB8AC3E}">
        <p14:creationId xmlns:p14="http://schemas.microsoft.com/office/powerpoint/2010/main" val="225063416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2" name="Rectangle 11">
            <a:extLst>
              <a:ext uri="{FF2B5EF4-FFF2-40B4-BE49-F238E27FC236}">
                <a16:creationId xmlns:a16="http://schemas.microsoft.com/office/drawing/2014/main" id="{9EE42DCE-4A4F-44C4-84E5-261B3BEEF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9DD3B457-90EB-C7DB-D78E-AC5B5C5DC302}"/>
              </a:ext>
            </a:extLst>
          </p:cNvPr>
          <p:cNvSpPr>
            <a:spLocks noGrp="1"/>
          </p:cNvSpPr>
          <p:nvPr>
            <p:ph type="title"/>
          </p:nvPr>
        </p:nvSpPr>
        <p:spPr>
          <a:xfrm>
            <a:off x="521208" y="978408"/>
            <a:ext cx="6300216" cy="1463040"/>
          </a:xfrm>
        </p:spPr>
        <p:txBody>
          <a:bodyPr vert="horz" lIns="91440" tIns="45720" rIns="91440" bIns="45720" rtlCol="0" anchor="t">
            <a:normAutofit/>
          </a:bodyPr>
          <a:lstStyle/>
          <a:p>
            <a:r>
              <a:rPr lang="en-US" b="1" kern="1200">
                <a:solidFill>
                  <a:schemeClr val="tx1"/>
                </a:solidFill>
                <a:latin typeface="+mj-lt"/>
                <a:ea typeface="+mj-ea"/>
                <a:cs typeface="+mj-cs"/>
              </a:rPr>
              <a:t>Ejemplos prácticos</a:t>
            </a:r>
          </a:p>
        </p:txBody>
      </p:sp>
      <p:sp>
        <p:nvSpPr>
          <p:cNvPr id="14" name="Rectangle 13">
            <a:extLst>
              <a:ext uri="{FF2B5EF4-FFF2-40B4-BE49-F238E27FC236}">
                <a16:creationId xmlns:a16="http://schemas.microsoft.com/office/drawing/2014/main" id="{887F59F2-5FBC-40CD-AD35-376AECE49E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6282982"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Marcador de contenido 3">
            <a:extLst>
              <a:ext uri="{FF2B5EF4-FFF2-40B4-BE49-F238E27FC236}">
                <a16:creationId xmlns:a16="http://schemas.microsoft.com/office/drawing/2014/main" id="{9CD592F1-CCEF-DC1C-26D1-D143E6234487}"/>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21208" y="2578608"/>
            <a:ext cx="6300216" cy="3767328"/>
          </a:xfrm>
        </p:spPr>
        <p:txBody>
          <a:bodyPr>
            <a:normAutofit/>
          </a:bodyPr>
          <a:lstStyle/>
          <a:p>
            <a:pPr marL="0" indent="0">
              <a:spcBef>
                <a:spcPts val="2500"/>
              </a:spcBef>
              <a:buNone/>
            </a:pPr>
            <a:r>
              <a:rPr lang="es-MX" sz="1400" b="1"/>
              <a:t>Definición de una Variable</a:t>
            </a:r>
          </a:p>
          <a:p>
            <a:pPr marL="0" lvl="1" indent="0">
              <a:buNone/>
            </a:pPr>
            <a:r>
              <a:rPr lang="es-MX" sz="1400"/>
              <a:t>Una variable es un contenedor que almacena información, como la edad de una persona, en un programa.</a:t>
            </a:r>
          </a:p>
          <a:p>
            <a:pPr marL="0" indent="0">
              <a:spcBef>
                <a:spcPts val="2500"/>
              </a:spcBef>
              <a:buNone/>
            </a:pPr>
            <a:r>
              <a:rPr lang="es-MX" sz="1400" b="1"/>
              <a:t>Uso en Cálculos</a:t>
            </a:r>
          </a:p>
          <a:p>
            <a:pPr marL="0" lvl="1" indent="0">
              <a:buNone/>
            </a:pPr>
            <a:r>
              <a:rPr lang="es-MX" sz="1400"/>
              <a:t>Las variables pueden ser utilizadas en cálculos matemáticos, facilitando la manipulación de datos en un programa.</a:t>
            </a:r>
          </a:p>
          <a:p>
            <a:pPr marL="0" indent="0">
              <a:spcBef>
                <a:spcPts val="2500"/>
              </a:spcBef>
              <a:buNone/>
            </a:pPr>
            <a:r>
              <a:rPr lang="es-MX" sz="1400" b="1"/>
              <a:t>Presentación de Información</a:t>
            </a:r>
          </a:p>
          <a:p>
            <a:pPr marL="0" lvl="1" indent="0">
              <a:buNone/>
            </a:pPr>
            <a:r>
              <a:rPr lang="es-MX" sz="1400"/>
              <a:t>Las variables permiten presentar información al usuario, mejorando la interacción en aplicaciones y programas.</a:t>
            </a:r>
          </a:p>
        </p:txBody>
      </p:sp>
      <p:pic>
        <p:nvPicPr>
          <p:cNvPr id="5" name="Marcador de contenido 4" descr="Un programa digital futurista de computadora con un sistema de control personal a través de una red, en el que la computadora usa la interfaz para interactuar con el usuario.">
            <a:extLst>
              <a:ext uri="{FF2B5EF4-FFF2-40B4-BE49-F238E27FC236}">
                <a16:creationId xmlns:a16="http://schemas.microsoft.com/office/drawing/2014/main" id="{12F76DAD-6D63-48F5-8114-18455FE9D1E5}"/>
              </a:ext>
            </a:extLst>
          </p:cNvPr>
          <p:cNvPicPr>
            <a:picLocks noGrp="1" noChangeAspect="1"/>
          </p:cNvPicPr>
          <p:nvPr>
            <p:ph sz="half" idx="1"/>
          </p:nvPr>
        </p:nvPicPr>
        <p:blipFill>
          <a:blip r:embed="rId3"/>
          <a:srcRect l="28443" r="34732" b="1"/>
          <a:stretch>
            <a:fillRect/>
          </a:stretch>
        </p:blipFill>
        <p:spPr>
          <a:xfrm>
            <a:off x="7586236" y="508090"/>
            <a:ext cx="4081805" cy="5846990"/>
          </a:xfrm>
          <a:prstGeom prst="rect">
            <a:avLst/>
          </a:prstGeom>
        </p:spPr>
      </p:pic>
    </p:spTree>
    <p:extLst>
      <p:ext uri="{BB962C8B-B14F-4D97-AF65-F5344CB8AC3E}">
        <p14:creationId xmlns:p14="http://schemas.microsoft.com/office/powerpoint/2010/main" val="349345123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C7EFAAB5-34A3-C2FC-70BA-7720CC8ADB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ítulo 1">
            <a:extLst>
              <a:ext uri="{FF2B5EF4-FFF2-40B4-BE49-F238E27FC236}">
                <a16:creationId xmlns:a16="http://schemas.microsoft.com/office/drawing/2014/main" id="{C0576652-6608-473D-7DE6-0E445E8EC87D}"/>
              </a:ext>
            </a:extLst>
          </p:cNvPr>
          <p:cNvSpPr>
            <a:spLocks noGrp="1"/>
          </p:cNvSpPr>
          <p:nvPr>
            <p:ph type="ctrTitle"/>
          </p:nvPr>
        </p:nvSpPr>
        <p:spPr>
          <a:xfrm>
            <a:off x="521208" y="1211766"/>
            <a:ext cx="7237052" cy="4727988"/>
          </a:xfrm>
        </p:spPr>
        <p:txBody>
          <a:bodyPr anchor="b">
            <a:normAutofit/>
          </a:bodyPr>
          <a:lstStyle/>
          <a:p>
            <a:r>
              <a:rPr lang="es-MX" sz="6800"/>
              <a:t>Almacenamiento y nombre de variables</a:t>
            </a:r>
          </a:p>
        </p:txBody>
      </p:sp>
      <p:sp>
        <p:nvSpPr>
          <p:cNvPr id="9" name="Freeform: Shape 8">
            <a:extLst>
              <a:ext uri="{FF2B5EF4-FFF2-40B4-BE49-F238E27FC236}">
                <a16:creationId xmlns:a16="http://schemas.microsoft.com/office/drawing/2014/main" id="{A8A44BC8-2508-4575-75F6-0ED3F11E72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6208776"/>
            <a:ext cx="7269480"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3286120621"/>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2" name="Rectangle 11">
            <a:extLst>
              <a:ext uri="{FF2B5EF4-FFF2-40B4-BE49-F238E27FC236}">
                <a16:creationId xmlns:a16="http://schemas.microsoft.com/office/drawing/2014/main" id="{4C32CD27-7027-AB2B-38F1-71C08EB840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017C54B5-838E-D03E-0D3F-9B981CC7B203}"/>
              </a:ext>
            </a:extLst>
          </p:cNvPr>
          <p:cNvSpPr>
            <a:spLocks noGrp="1"/>
          </p:cNvSpPr>
          <p:nvPr>
            <p:ph type="title"/>
          </p:nvPr>
        </p:nvSpPr>
        <p:spPr>
          <a:xfrm>
            <a:off x="5431536" y="978408"/>
            <a:ext cx="6236208" cy="1463040"/>
          </a:xfrm>
        </p:spPr>
        <p:txBody>
          <a:bodyPr vert="horz" lIns="91440" tIns="45720" rIns="91440" bIns="45720" rtlCol="0" anchor="t">
            <a:normAutofit/>
          </a:bodyPr>
          <a:lstStyle/>
          <a:p>
            <a:r>
              <a:rPr lang="en-US" b="1" kern="1200">
                <a:solidFill>
                  <a:schemeClr val="tx1"/>
                </a:solidFill>
                <a:latin typeface="+mj-lt"/>
                <a:ea typeface="+mj-ea"/>
                <a:cs typeface="+mj-cs"/>
              </a:rPr>
              <a:t>Cómo se guarda una variable en memoria</a:t>
            </a:r>
          </a:p>
        </p:txBody>
      </p:sp>
      <p:pic>
        <p:nvPicPr>
          <p:cNvPr id="5" name="Marcador de contenido 4" descr="La comunicación y la colaboración globales involucran cuerdas y llaves electrónicas a través de las redes sociales de teléfonos inteligentes equipados con IA.">
            <a:extLst>
              <a:ext uri="{FF2B5EF4-FFF2-40B4-BE49-F238E27FC236}">
                <a16:creationId xmlns:a16="http://schemas.microsoft.com/office/drawing/2014/main" id="{5B37494A-054A-4F86-ADD4-96F12C26E57A}"/>
              </a:ext>
            </a:extLst>
          </p:cNvPr>
          <p:cNvPicPr>
            <a:picLocks noGrp="1" noChangeAspect="1"/>
          </p:cNvPicPr>
          <p:nvPr>
            <p:ph sz="half" idx="1"/>
          </p:nvPr>
        </p:nvPicPr>
        <p:blipFill>
          <a:blip r:embed="rId3"/>
          <a:srcRect l="29732" r="21995" b="1"/>
          <a:stretch>
            <a:fillRect/>
          </a:stretch>
        </p:blipFill>
        <p:spPr>
          <a:xfrm>
            <a:off x="517869" y="508091"/>
            <a:ext cx="4221911" cy="5837918"/>
          </a:xfrm>
          <a:prstGeom prst="rect">
            <a:avLst/>
          </a:prstGeom>
        </p:spPr>
      </p:pic>
      <p:sp>
        <p:nvSpPr>
          <p:cNvPr id="14" name="Freeform: Shape 13">
            <a:extLst>
              <a:ext uri="{FF2B5EF4-FFF2-40B4-BE49-F238E27FC236}">
                <a16:creationId xmlns:a16="http://schemas.microsoft.com/office/drawing/2014/main" id="{C6DD38CD-CFFE-4ABA-3DC8-01ED90559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4611" y="508090"/>
            <a:ext cx="6186474" cy="149279"/>
          </a:xfrm>
          <a:custGeom>
            <a:avLst/>
            <a:gdLst>
              <a:gd name="connsiteX0" fmla="*/ 0 w 6090847"/>
              <a:gd name="connsiteY0" fmla="*/ 0 h 149279"/>
              <a:gd name="connsiteX1" fmla="*/ 6090847 w 6090847"/>
              <a:gd name="connsiteY1" fmla="*/ 0 h 149279"/>
              <a:gd name="connsiteX2" fmla="*/ 6090847 w 6090847"/>
              <a:gd name="connsiteY2" fmla="*/ 149279 h 149279"/>
              <a:gd name="connsiteX3" fmla="*/ 0 w 6090847"/>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6090847" h="149279">
                <a:moveTo>
                  <a:pt x="0" y="0"/>
                </a:moveTo>
                <a:lnTo>
                  <a:pt x="6090847" y="0"/>
                </a:lnTo>
                <a:lnTo>
                  <a:pt x="6090847"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Marcador de contenido 3">
            <a:extLst>
              <a:ext uri="{FF2B5EF4-FFF2-40B4-BE49-F238E27FC236}">
                <a16:creationId xmlns:a16="http://schemas.microsoft.com/office/drawing/2014/main" id="{B25C6E15-6D92-3D88-DBAA-209CA44C468C}"/>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431536" y="2578608"/>
            <a:ext cx="6236208" cy="3767328"/>
          </a:xfrm>
        </p:spPr>
        <p:txBody>
          <a:bodyPr>
            <a:normAutofit/>
          </a:bodyPr>
          <a:lstStyle/>
          <a:p>
            <a:pPr marL="0" indent="0">
              <a:spcBef>
                <a:spcPts val="2500"/>
              </a:spcBef>
              <a:buNone/>
            </a:pPr>
            <a:r>
              <a:rPr lang="es-MX" sz="1400" b="1"/>
              <a:t>Asignación de Espacio en Memoria</a:t>
            </a:r>
          </a:p>
          <a:p>
            <a:pPr marL="0" lvl="1" indent="0">
              <a:buNone/>
            </a:pPr>
            <a:r>
              <a:rPr lang="es-MX" sz="1400"/>
              <a:t>Cuando se crea una variable, el sistema asigna un espacio específico en la memoria para guardar su valor.</a:t>
            </a:r>
          </a:p>
          <a:p>
            <a:pPr marL="0" indent="0">
              <a:spcBef>
                <a:spcPts val="2500"/>
              </a:spcBef>
              <a:buNone/>
            </a:pPr>
            <a:r>
              <a:rPr lang="es-MX" sz="1400" b="1"/>
              <a:t>Acceso a la Variable</a:t>
            </a:r>
          </a:p>
          <a:p>
            <a:pPr marL="0" lvl="1" indent="0">
              <a:buNone/>
            </a:pPr>
            <a:r>
              <a:rPr lang="es-MX" sz="1400"/>
              <a:t>El espacio asignado puede ser accedido mediante el nombre de la variable, facilitando la manipulación de datos.</a:t>
            </a:r>
          </a:p>
          <a:p>
            <a:pPr marL="0" indent="0">
              <a:spcBef>
                <a:spcPts val="2500"/>
              </a:spcBef>
              <a:buNone/>
            </a:pPr>
            <a:r>
              <a:rPr lang="es-MX" sz="1400" b="1"/>
              <a:t>Manipulación de Datos</a:t>
            </a:r>
          </a:p>
          <a:p>
            <a:pPr marL="0" lvl="1" indent="0">
              <a:buNone/>
            </a:pPr>
            <a:r>
              <a:rPr lang="es-MX" sz="1400"/>
              <a:t>Los programadores pueden manipular los datos almacenados en la memoria de manera eficiente utilizando las variables.</a:t>
            </a:r>
          </a:p>
        </p:txBody>
      </p:sp>
    </p:spTree>
    <p:extLst>
      <p:ext uri="{BB962C8B-B14F-4D97-AF65-F5344CB8AC3E}">
        <p14:creationId xmlns:p14="http://schemas.microsoft.com/office/powerpoint/2010/main" val="35128116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2" name="Rectangle 11">
            <a:extLst>
              <a:ext uri="{FF2B5EF4-FFF2-40B4-BE49-F238E27FC236}">
                <a16:creationId xmlns:a16="http://schemas.microsoft.com/office/drawing/2014/main" id="{9E10BDB4-64F2-477D-A03B-9F8352D5E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BC55C1D0-EB0A-B36A-3C1A-293C462DEA86}"/>
              </a:ext>
            </a:extLst>
          </p:cNvPr>
          <p:cNvSpPr>
            <a:spLocks noGrp="1"/>
          </p:cNvSpPr>
          <p:nvPr>
            <p:ph type="title"/>
          </p:nvPr>
        </p:nvSpPr>
        <p:spPr>
          <a:xfrm>
            <a:off x="521208" y="978408"/>
            <a:ext cx="5020056" cy="1664208"/>
          </a:xfrm>
        </p:spPr>
        <p:txBody>
          <a:bodyPr vert="horz" lIns="91440" tIns="45720" rIns="91440" bIns="45720" rtlCol="0" anchor="t">
            <a:normAutofit/>
          </a:bodyPr>
          <a:lstStyle/>
          <a:p>
            <a:pPr>
              <a:lnSpc>
                <a:spcPct val="90000"/>
              </a:lnSpc>
            </a:pPr>
            <a:r>
              <a:rPr lang="en-US" sz="3700" b="1" kern="1200">
                <a:solidFill>
                  <a:schemeClr val="tx1"/>
                </a:solidFill>
                <a:latin typeface="+mj-lt"/>
                <a:ea typeface="+mj-ea"/>
                <a:cs typeface="+mj-cs"/>
              </a:rPr>
              <a:t>Convenciones y reglas para nombrar variables</a:t>
            </a:r>
          </a:p>
        </p:txBody>
      </p:sp>
      <p:sp>
        <p:nvSpPr>
          <p:cNvPr id="14" name="Rectangle 13">
            <a:extLst>
              <a:ext uri="{FF2B5EF4-FFF2-40B4-BE49-F238E27FC236}">
                <a16:creationId xmlns:a16="http://schemas.microsoft.com/office/drawing/2014/main" id="{B3367C65-B72C-202E-98A7-9B20F8F2F5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7" y="508090"/>
            <a:ext cx="5020056"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16" name="Rectangle 15">
            <a:extLst>
              <a:ext uri="{FF2B5EF4-FFF2-40B4-BE49-F238E27FC236}">
                <a16:creationId xmlns:a16="http://schemas.microsoft.com/office/drawing/2014/main" id="{AE558C32-DE71-E6B3-A032-D3EA9CB0FC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6463" y="611650"/>
            <a:ext cx="5504688"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pic>
        <p:nvPicPr>
          <p:cNvPr id="5" name="Marcador de contenido 4" descr="Programación de codificación en la pantalla de un ordenador">
            <a:extLst>
              <a:ext uri="{FF2B5EF4-FFF2-40B4-BE49-F238E27FC236}">
                <a16:creationId xmlns:a16="http://schemas.microsoft.com/office/drawing/2014/main" id="{17F52ED2-ED2A-4B51-8050-DE82AB64C3CC}"/>
              </a:ext>
            </a:extLst>
          </p:cNvPr>
          <p:cNvPicPr>
            <a:picLocks noGrp="1" noChangeAspect="1"/>
          </p:cNvPicPr>
          <p:nvPr>
            <p:ph sz="half" idx="1"/>
          </p:nvPr>
        </p:nvPicPr>
        <p:blipFill>
          <a:blip r:embed="rId3"/>
          <a:srcRect l="4568" r="1" b="1"/>
          <a:stretch>
            <a:fillRect/>
          </a:stretch>
        </p:blipFill>
        <p:spPr>
          <a:xfrm>
            <a:off x="517867" y="2834640"/>
            <a:ext cx="5020056" cy="3511296"/>
          </a:xfrm>
          <a:prstGeom prst="rect">
            <a:avLst/>
          </a:prstGeom>
        </p:spPr>
      </p:pic>
      <p:sp>
        <p:nvSpPr>
          <p:cNvPr id="4" name="Marcador de contenido 3">
            <a:extLst>
              <a:ext uri="{FF2B5EF4-FFF2-40B4-BE49-F238E27FC236}">
                <a16:creationId xmlns:a16="http://schemas.microsoft.com/office/drawing/2014/main" id="{5A06F30E-DDF5-3A69-A070-3EB00EEE0C3E}"/>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163056" y="978408"/>
            <a:ext cx="5504688" cy="5367528"/>
          </a:xfrm>
        </p:spPr>
        <p:txBody>
          <a:bodyPr>
            <a:normAutofit/>
          </a:bodyPr>
          <a:lstStyle/>
          <a:p>
            <a:pPr marL="0" indent="0">
              <a:spcBef>
                <a:spcPts val="2500"/>
              </a:spcBef>
              <a:buNone/>
            </a:pPr>
            <a:r>
              <a:rPr lang="es-MX" sz="1400" b="1"/>
              <a:t>Nombres Descriptivos</a:t>
            </a:r>
          </a:p>
          <a:p>
            <a:pPr marL="0" lvl="1" indent="0">
              <a:buNone/>
            </a:pPr>
            <a:r>
              <a:rPr lang="es-MX" sz="1400"/>
              <a:t>Los nombres de las variables deben ser descriptivos y reflejar claramente su propósito en el código, lo que mejora la comprensión.</a:t>
            </a:r>
          </a:p>
          <a:p>
            <a:pPr marL="0" indent="0">
              <a:spcBef>
                <a:spcPts val="2500"/>
              </a:spcBef>
              <a:buNone/>
            </a:pPr>
            <a:r>
              <a:rPr lang="es-MX" sz="1400" b="1"/>
              <a:t>Mejora de Legibilidad</a:t>
            </a:r>
          </a:p>
          <a:p>
            <a:pPr marL="0" lvl="1" indent="0">
              <a:buNone/>
            </a:pPr>
            <a:r>
              <a:rPr lang="es-MX" sz="1400"/>
              <a:t>Seguir convenciones en los nombres de las variables mejora la legibilidad del código, facilitando su mantenimiento.</a:t>
            </a:r>
          </a:p>
          <a:p>
            <a:pPr marL="0" indent="0">
              <a:spcBef>
                <a:spcPts val="2500"/>
              </a:spcBef>
              <a:buNone/>
            </a:pPr>
            <a:r>
              <a:rPr lang="es-MX" sz="1400" b="1"/>
              <a:t>Evitar Conflictos</a:t>
            </a:r>
          </a:p>
          <a:p>
            <a:pPr marL="0" lvl="1" indent="0">
              <a:buNone/>
            </a:pPr>
            <a:r>
              <a:rPr lang="es-MX" sz="1400"/>
              <a:t>Seguir reglas para nombrar variables ayuda a evitar conflictos y errores de interpretación en el código, garantizando su correcto funcionamiento.</a:t>
            </a:r>
          </a:p>
        </p:txBody>
      </p:sp>
    </p:spTree>
    <p:extLst>
      <p:ext uri="{BB962C8B-B14F-4D97-AF65-F5344CB8AC3E}">
        <p14:creationId xmlns:p14="http://schemas.microsoft.com/office/powerpoint/2010/main" val="324117201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GestaltVTI">
  <a:themeElements>
    <a:clrScheme name="Gestalt">
      <a:dk1>
        <a:srgbClr val="000000"/>
      </a:dk1>
      <a:lt1>
        <a:sysClr val="window" lastClr="FFFFFF"/>
      </a:lt1>
      <a:dk2>
        <a:srgbClr val="262626"/>
      </a:dk2>
      <a:lt2>
        <a:srgbClr val="F7F7F7"/>
      </a:lt2>
      <a:accent1>
        <a:srgbClr val="EBA000"/>
      </a:accent1>
      <a:accent2>
        <a:srgbClr val="00BAC8"/>
      </a:accent2>
      <a:accent3>
        <a:srgbClr val="E64823"/>
      </a:accent3>
      <a:accent4>
        <a:srgbClr val="4D5AFF"/>
      </a:accent4>
      <a:accent5>
        <a:srgbClr val="FE5D21"/>
      </a:accent5>
      <a:accent6>
        <a:srgbClr val="00C777"/>
      </a:accent6>
      <a:hlink>
        <a:srgbClr val="2998E3"/>
      </a:hlink>
      <a:folHlink>
        <a:srgbClr val="939393"/>
      </a:folHlink>
    </a:clrScheme>
    <a:fontScheme name="Gestalt">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GestaltVTI" id="{4F87C71D-53D1-4B71-BF97-FD0EA4B25665}" vid="{A110AFC4-8D8A-4C02-8885-7BA370B379B5}"/>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TotalTime>
  <Words>2201</Words>
  <Application>Microsoft Office PowerPoint</Application>
  <PresentationFormat>Panorámica</PresentationFormat>
  <Paragraphs>142</Paragraphs>
  <Slides>19</Slides>
  <Notes>19</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19</vt:i4>
      </vt:variant>
    </vt:vector>
  </HeadingPairs>
  <TitlesOfParts>
    <vt:vector size="24" baseType="lpstr">
      <vt:lpstr>Aptos</vt:lpstr>
      <vt:lpstr>Arial</vt:lpstr>
      <vt:lpstr>Bierstadt</vt:lpstr>
      <vt:lpstr>Neue Haas Grotesk Text Pro</vt:lpstr>
      <vt:lpstr>GestaltVTI</vt:lpstr>
      <vt:lpstr>Representación de datos y variables basado en 'Metodología de la programación' de Osvaldo Cairó</vt:lpstr>
      <vt:lpstr>Puntos Clave de la Presentación</vt:lpstr>
      <vt:lpstr>Concepto clave de datos y variables</vt:lpstr>
      <vt:lpstr>Definición de datos y variables</vt:lpstr>
      <vt:lpstr>Importancia en la programación</vt:lpstr>
      <vt:lpstr>Ejemplos prácticos</vt:lpstr>
      <vt:lpstr>Almacenamiento y nombre de variables</vt:lpstr>
      <vt:lpstr>Cómo se guarda una variable en memoria</vt:lpstr>
      <vt:lpstr>Convenciones y reglas para nombrar variables</vt:lpstr>
      <vt:lpstr>Buenas prácticas para la nomenclatura de variables</vt:lpstr>
      <vt:lpstr>Tipos de datos en programación</vt:lpstr>
      <vt:lpstr>Tipos de datos primitivos</vt:lpstr>
      <vt:lpstr>Tipos de datos derivados</vt:lpstr>
      <vt:lpstr>Compatibilidad y conversión entre tipos de datos</vt:lpstr>
      <vt:lpstr>Reglas y mejores prácticas para nombrar variables</vt:lpstr>
      <vt:lpstr>Uso de nombres descriptivos</vt:lpstr>
      <vt:lpstr>Consistencia en el uso de mayúsculas y guiones bajos</vt:lpstr>
      <vt:lpstr>Evitar nombres reservados y ambiguos</vt:lpstr>
      <vt:lpstr>Conclusión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Santos C Caamal</dc:creator>
  <cp:lastModifiedBy>Santos C Caamal</cp:lastModifiedBy>
  <cp:revision>2</cp:revision>
  <dcterms:created xsi:type="dcterms:W3CDTF">2025-07-07T01:31:41Z</dcterms:created>
  <dcterms:modified xsi:type="dcterms:W3CDTF">2025-07-07T01:41:18Z</dcterms:modified>
</cp:coreProperties>
</file>