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3" r:id="rId4"/>
    <p:sldId id="264" r:id="rId5"/>
    <p:sldId id="265" r:id="rId6"/>
    <p:sldId id="266" r:id="rId7"/>
    <p:sldId id="267" r:id="rId8"/>
    <p:sldId id="268" r:id="rId9"/>
    <p:sldId id="269" r:id="rId10"/>
    <p:sldId id="270" r:id="rId11"/>
    <p:sldId id="271" r:id="rId12"/>
    <p:sldId id="272" r:id="rId13"/>
    <p:sldId id="273"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91711" autoAdjust="0"/>
  </p:normalViewPr>
  <p:slideViewPr>
    <p:cSldViewPr snapToGrid="0">
      <p:cViewPr varScale="1">
        <p:scale>
          <a:sx n="65" d="100"/>
          <a:sy n="65"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EE2597E-5B9C-4223-A3DC-E2371CBFDE86}"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34614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E2597E-5B9C-4223-A3DC-E2371CBFDE86}"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465049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E2597E-5B9C-4223-A3DC-E2371CBFDE86}"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220731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E2597E-5B9C-4223-A3DC-E2371CBFDE86}"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25878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E2597E-5B9C-4223-A3DC-E2371CBFDE86}"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760581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E2597E-5B9C-4223-A3DC-E2371CBFDE86}"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2978011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E2597E-5B9C-4223-A3DC-E2371CBFDE86}" type="datetimeFigureOut">
              <a:rPr lang="en-US" smtClean="0"/>
              <a:t>2/24/2025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3964674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E2597E-5B9C-4223-A3DC-E2371CBFDE86}" type="datetimeFigureOut">
              <a:rPr lang="en-US" smtClean="0"/>
              <a:t>2/24/2025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49503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2597E-5B9C-4223-A3DC-E2371CBFDE86}" type="datetimeFigureOut">
              <a:rPr lang="en-US" smtClean="0"/>
              <a:t>2/24/2025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745483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2597E-5B9C-4223-A3DC-E2371CBFDE86}"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2518067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2597E-5B9C-4223-A3DC-E2371CBFDE86}"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490412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2597E-5B9C-4223-A3DC-E2371CBFDE86}" type="datetimeFigureOut">
              <a:rPr lang="en-US" smtClean="0"/>
              <a:t>2/24/2025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CE7349-6B5D-4302-9559-F56B92BBB5F1}" type="slidenum">
              <a:rPr lang="en-US" smtClean="0"/>
              <a:t>‹#›</a:t>
            </a:fld>
            <a:endParaRPr lang="en-US"/>
          </a:p>
        </p:txBody>
      </p:sp>
    </p:spTree>
    <p:extLst>
      <p:ext uri="{BB962C8B-B14F-4D97-AF65-F5344CB8AC3E}">
        <p14:creationId xmlns:p14="http://schemas.microsoft.com/office/powerpoint/2010/main" val="3710288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992" y="1126435"/>
            <a:ext cx="10515600" cy="4823791"/>
          </a:xfrm>
        </p:spPr>
        <p:txBody>
          <a:bodyPr>
            <a:normAutofit/>
          </a:bodyPr>
          <a:lstStyle/>
          <a:p>
            <a:pPr algn="ctr"/>
            <a:r>
              <a:rPr lang="en-US" sz="4000" b="1" dirty="0">
                <a:solidFill>
                  <a:srgbClr val="002060"/>
                </a:solidFill>
                <a:latin typeface="Bookman Old Style" panose="02050604050505020204" pitchFamily="18" charset="0"/>
                <a:cs typeface="Times New Roman" panose="02020603050405020304" pitchFamily="18" charset="0"/>
              </a:rPr>
              <a:t>Inline Function and Macros in C++</a:t>
            </a:r>
            <a:br>
              <a:rPr lang="en-US" sz="4000" b="1" dirty="0">
                <a:solidFill>
                  <a:srgbClr val="002060"/>
                </a:solidFill>
                <a:latin typeface="Bookman Old Style" panose="02050604050505020204" pitchFamily="18" charset="0"/>
                <a:cs typeface="Times New Roman" panose="02020603050405020304" pitchFamily="18" charset="0"/>
              </a:rPr>
            </a:br>
            <a:r>
              <a:rPr lang="en-US" sz="4000" b="1" dirty="0">
                <a:solidFill>
                  <a:srgbClr val="002060"/>
                </a:solidFill>
                <a:latin typeface="Bookman Old Style" panose="02050604050505020204" pitchFamily="18" charset="0"/>
                <a:cs typeface="Times New Roman" panose="02020603050405020304" pitchFamily="18" charset="0"/>
              </a:rPr>
              <a:t/>
            </a:r>
            <a:br>
              <a:rPr lang="en-US" sz="4000" b="1" dirty="0">
                <a:solidFill>
                  <a:srgbClr val="002060"/>
                </a:solidFill>
                <a:latin typeface="Bookman Old Style" panose="02050604050505020204" pitchFamily="18" charset="0"/>
                <a:cs typeface="Times New Roman" panose="02020603050405020304" pitchFamily="18" charset="0"/>
              </a:rPr>
            </a:br>
            <a:r>
              <a:rPr lang="en-US" sz="4800" b="1" dirty="0">
                <a:solidFill>
                  <a:schemeClr val="tx1">
                    <a:lumMod val="95000"/>
                    <a:lumOff val="5000"/>
                  </a:schemeClr>
                </a:solidFill>
                <a:latin typeface="Bookman Old Style" panose="02050604050505020204" pitchFamily="18" charset="0"/>
                <a:cs typeface="Times New Roman" panose="02020603050405020304" pitchFamily="18" charset="0"/>
              </a:rPr>
              <a:t>Md. Alamgir Hossain</a:t>
            </a:r>
            <a:r>
              <a:rPr lang="en-US" sz="4000" b="1" dirty="0">
                <a:solidFill>
                  <a:srgbClr val="002060"/>
                </a:solidFill>
                <a:latin typeface="Bookman Old Style" panose="02050604050505020204" pitchFamily="18" charset="0"/>
                <a:cs typeface="Times New Roman" panose="02020603050405020304" pitchFamily="18" charset="0"/>
              </a:rPr>
              <a:t/>
            </a:r>
            <a:br>
              <a:rPr lang="en-US" sz="4000" b="1" dirty="0">
                <a:solidFill>
                  <a:srgbClr val="002060"/>
                </a:solidFill>
                <a:latin typeface="Bookman Old Style" panose="02050604050505020204" pitchFamily="18" charset="0"/>
                <a:cs typeface="Times New Roman" panose="02020603050405020304" pitchFamily="18" charset="0"/>
              </a:rPr>
            </a:br>
            <a:r>
              <a:rPr lang="en-US" sz="4000" b="1" dirty="0" smtClean="0">
                <a:solidFill>
                  <a:srgbClr val="002060"/>
                </a:solidFill>
                <a:latin typeface="Bookman Old Style" panose="02050604050505020204" pitchFamily="18" charset="0"/>
                <a:cs typeface="Times New Roman" panose="02020603050405020304" pitchFamily="18" charset="0"/>
              </a:rPr>
              <a:t>Lecturer</a:t>
            </a:r>
            <a:r>
              <a:rPr lang="en-US" sz="4000" b="1" dirty="0">
                <a:solidFill>
                  <a:srgbClr val="002060"/>
                </a:solidFill>
                <a:latin typeface="Bookman Old Style" panose="02050604050505020204" pitchFamily="18" charset="0"/>
                <a:cs typeface="Times New Roman" panose="02020603050405020304" pitchFamily="18" charset="0"/>
              </a:rPr>
              <a:t>, Dept. of CSE</a:t>
            </a:r>
            <a:br>
              <a:rPr lang="en-US" sz="4000" b="1" dirty="0">
                <a:solidFill>
                  <a:srgbClr val="002060"/>
                </a:solidFill>
                <a:latin typeface="Bookman Old Style" panose="02050604050505020204" pitchFamily="18" charset="0"/>
                <a:cs typeface="Times New Roman" panose="02020603050405020304" pitchFamily="18" charset="0"/>
              </a:rPr>
            </a:br>
            <a:r>
              <a:rPr lang="en-US" b="1" dirty="0" smtClean="0">
                <a:solidFill>
                  <a:srgbClr val="C00000"/>
                </a:solidFill>
                <a:latin typeface="Bookman Old Style" panose="02050604050505020204" pitchFamily="18" charset="0"/>
                <a:cs typeface="Times New Roman" panose="02020603050405020304" pitchFamily="18" charset="0"/>
              </a:rPr>
              <a:t>State University of Bangladesh</a:t>
            </a:r>
            <a:r>
              <a:rPr lang="en-US" sz="4000" b="1" dirty="0">
                <a:solidFill>
                  <a:srgbClr val="002060"/>
                </a:solidFill>
                <a:latin typeface="Bookman Old Style" panose="02050604050505020204" pitchFamily="18" charset="0"/>
                <a:cs typeface="Times New Roman" panose="02020603050405020304" pitchFamily="18" charset="0"/>
              </a:rPr>
              <a:t/>
            </a:r>
            <a:br>
              <a:rPr lang="en-US" sz="4000" b="1" dirty="0">
                <a:solidFill>
                  <a:srgbClr val="002060"/>
                </a:solidFill>
                <a:latin typeface="Bookman Old Style" panose="02050604050505020204" pitchFamily="18" charset="0"/>
                <a:cs typeface="Times New Roman" panose="02020603050405020304" pitchFamily="18" charset="0"/>
              </a:rPr>
            </a:br>
            <a:r>
              <a:rPr lang="en-US" sz="4000" b="1" dirty="0">
                <a:solidFill>
                  <a:srgbClr val="002060"/>
                </a:solidFill>
                <a:latin typeface="Bookman Old Style" panose="02050604050505020204" pitchFamily="18" charset="0"/>
                <a:cs typeface="Times New Roman" panose="02020603050405020304" pitchFamily="18" charset="0"/>
              </a:rPr>
              <a:t>Mail: </a:t>
            </a:r>
            <a:r>
              <a:rPr lang="en-US" sz="4000" b="1" i="1" u="sng" dirty="0">
                <a:solidFill>
                  <a:srgbClr val="002060"/>
                </a:solidFill>
                <a:latin typeface="Bookman Old Style" panose="02050604050505020204" pitchFamily="18" charset="0"/>
                <a:cs typeface="Times New Roman" panose="02020603050405020304" pitchFamily="18" charset="0"/>
              </a:rPr>
              <a:t>alamgir.cse14.just@gmail.com</a:t>
            </a:r>
            <a:endParaRPr lang="en-US" sz="3200" b="1" i="1" u="sng" dirty="0">
              <a:solidFill>
                <a:srgbClr val="002060"/>
              </a:solidFill>
              <a:latin typeface="Bookman Old Style" panose="02050604050505020204" pitchFamily="18" charset="0"/>
              <a:cs typeface="Times New Roman" panose="02020603050405020304" pitchFamily="18" charset="0"/>
            </a:endParaRPr>
          </a:p>
        </p:txBody>
      </p:sp>
    </p:spTree>
    <p:extLst>
      <p:ext uri="{BB962C8B-B14F-4D97-AF65-F5344CB8AC3E}">
        <p14:creationId xmlns:p14="http://schemas.microsoft.com/office/powerpoint/2010/main" val="704191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Inline Function </a:t>
            </a:r>
          </a:p>
        </p:txBody>
      </p:sp>
      <p:pic>
        <p:nvPicPr>
          <p:cNvPr id="5" name="Content Placeholder 4">
            <a:extLst>
              <a:ext uri="{FF2B5EF4-FFF2-40B4-BE49-F238E27FC236}">
                <a16:creationId xmlns:a16="http://schemas.microsoft.com/office/drawing/2014/main" id="{6EFD58EF-51C3-968D-30EE-2C2B6EADB3C8}"/>
              </a:ext>
            </a:extLst>
          </p:cNvPr>
          <p:cNvPicPr>
            <a:picLocks noGrp="1" noChangeAspect="1"/>
          </p:cNvPicPr>
          <p:nvPr>
            <p:ph idx="1"/>
          </p:nvPr>
        </p:nvPicPr>
        <p:blipFill>
          <a:blip r:embed="rId2"/>
          <a:stretch>
            <a:fillRect/>
          </a:stretch>
        </p:blipFill>
        <p:spPr>
          <a:xfrm>
            <a:off x="1776443" y="1690688"/>
            <a:ext cx="8639114" cy="4575969"/>
          </a:xfrm>
        </p:spPr>
      </p:pic>
    </p:spTree>
    <p:extLst>
      <p:ext uri="{BB962C8B-B14F-4D97-AF65-F5344CB8AC3E}">
        <p14:creationId xmlns:p14="http://schemas.microsoft.com/office/powerpoint/2010/main" val="1506809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Circumstances when compiler not working</a:t>
            </a:r>
          </a:p>
        </p:txBody>
      </p:sp>
      <p:sp>
        <p:nvSpPr>
          <p:cNvPr id="3" name="Content Placeholder 2"/>
          <p:cNvSpPr>
            <a:spLocks noGrp="1"/>
          </p:cNvSpPr>
          <p:nvPr>
            <p:ph idx="1"/>
          </p:nvPr>
        </p:nvSpPr>
        <p:spPr>
          <a:xfrm>
            <a:off x="838200" y="1825625"/>
            <a:ext cx="10515600" cy="4932984"/>
          </a:xfrm>
        </p:spPr>
        <p:txBody>
          <a:bodyPr>
            <a:normAutofit/>
          </a:bodyPr>
          <a:lstStyle/>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If a function contains a loop. (for, while, do-while)</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If a function contains static variables.</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If a function is recursive.</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If a function return type is other than void, and the return statement doesn’t exist in function body.</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If a function contains switch or </a:t>
            </a:r>
            <a:r>
              <a:rPr lang="en-US" sz="2400" dirty="0" err="1">
                <a:latin typeface="Bookman Old Style" panose="02050604050505020204" pitchFamily="18" charset="0"/>
                <a:cs typeface="Times New Roman" panose="02020603050405020304" pitchFamily="18" charset="0"/>
              </a:rPr>
              <a:t>goto</a:t>
            </a:r>
            <a:r>
              <a:rPr lang="en-US" sz="2400" dirty="0">
                <a:latin typeface="Bookman Old Style" panose="02050604050505020204" pitchFamily="18" charset="0"/>
                <a:cs typeface="Times New Roman" panose="02020603050405020304" pitchFamily="18" charset="0"/>
              </a:rPr>
              <a:t> statement.</a:t>
            </a:r>
          </a:p>
        </p:txBody>
      </p:sp>
    </p:spTree>
    <p:extLst>
      <p:ext uri="{BB962C8B-B14F-4D97-AF65-F5344CB8AC3E}">
        <p14:creationId xmlns:p14="http://schemas.microsoft.com/office/powerpoint/2010/main" val="2605586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Advantages of Inline Function</a:t>
            </a:r>
          </a:p>
        </p:txBody>
      </p:sp>
      <p:sp>
        <p:nvSpPr>
          <p:cNvPr id="3" name="Content Placeholder 2"/>
          <p:cNvSpPr>
            <a:spLocks noGrp="1"/>
          </p:cNvSpPr>
          <p:nvPr>
            <p:ph idx="1"/>
          </p:nvPr>
        </p:nvSpPr>
        <p:spPr>
          <a:xfrm>
            <a:off x="838200" y="1825625"/>
            <a:ext cx="10515600" cy="4932984"/>
          </a:xfrm>
        </p:spPr>
        <p:txBody>
          <a:bodyPr>
            <a:normAutofit lnSpcReduction="10000"/>
          </a:bodyPr>
          <a:lstStyle/>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Function call overhead doesn’t occur.</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It also saves the overhead of push/pop variables on the stack when function is called.</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It also saves overhead of a return call from a function.</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When you inline a function, you may enable compiler to perform context specific optimization on the body of function. Such optimizations are not possible for normal function calls. Other optimizations can be obtained by considering the flows of calling context and the called context.</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Inline function may be useful (if it is small) for embedded systems because inline can yield less code than the function call preamble and return.</a:t>
            </a:r>
          </a:p>
        </p:txBody>
      </p:sp>
    </p:spTree>
    <p:extLst>
      <p:ext uri="{BB962C8B-B14F-4D97-AF65-F5344CB8AC3E}">
        <p14:creationId xmlns:p14="http://schemas.microsoft.com/office/powerpoint/2010/main" val="364140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Good News about Inline Function in C++</a:t>
            </a:r>
          </a:p>
        </p:txBody>
      </p:sp>
      <p:sp>
        <p:nvSpPr>
          <p:cNvPr id="3" name="Content Placeholder 2"/>
          <p:cNvSpPr>
            <a:spLocks noGrp="1"/>
          </p:cNvSpPr>
          <p:nvPr>
            <p:ph idx="1"/>
          </p:nvPr>
        </p:nvSpPr>
        <p:spPr>
          <a:xfrm>
            <a:off x="838200" y="1825625"/>
            <a:ext cx="10515600" cy="4932984"/>
          </a:xfrm>
        </p:spPr>
        <p:txBody>
          <a:bodyPr>
            <a:normAutofit/>
          </a:bodyPr>
          <a:lstStyle/>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All the functions defined inside the class are implicitly inline.</a:t>
            </a:r>
          </a:p>
          <a:p>
            <a:pPr algn="just">
              <a:lnSpc>
                <a:spcPct val="100000"/>
              </a:lnSpc>
              <a:buClr>
                <a:srgbClr val="002060"/>
              </a:buClr>
              <a:buSzPct val="150000"/>
              <a:buBlip>
                <a:blip r:embed="rId2"/>
              </a:buBlip>
            </a:pPr>
            <a:r>
              <a:rPr lang="en-US" sz="2400" b="1" i="1" dirty="0">
                <a:solidFill>
                  <a:srgbClr val="00B050"/>
                </a:solidFill>
                <a:latin typeface="Bookman Old Style" panose="02050604050505020204" pitchFamily="18" charset="0"/>
                <a:cs typeface="Times New Roman" panose="02020603050405020304" pitchFamily="18" charset="0"/>
              </a:rPr>
              <a:t>Inline function is best without using macros.</a:t>
            </a:r>
          </a:p>
        </p:txBody>
      </p:sp>
    </p:spTree>
    <p:extLst>
      <p:ext uri="{BB962C8B-B14F-4D97-AF65-F5344CB8AC3E}">
        <p14:creationId xmlns:p14="http://schemas.microsoft.com/office/powerpoint/2010/main" val="3073593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0234" y="2883038"/>
            <a:ext cx="10515600" cy="1325563"/>
          </a:xfrm>
        </p:spPr>
        <p:txBody>
          <a:bodyPr>
            <a:noAutofit/>
          </a:bodyPr>
          <a:lstStyle/>
          <a:p>
            <a:pPr algn="ctr"/>
            <a:r>
              <a:rPr lang="en-US" sz="9600" b="1" dirty="0">
                <a:solidFill>
                  <a:srgbClr val="002060"/>
                </a:solidFill>
                <a:latin typeface="Bookman Old Style" panose="02050604050505020204" pitchFamily="18" charset="0"/>
                <a:cs typeface="Times New Roman" panose="02020603050405020304" pitchFamily="18" charset="0"/>
              </a:rPr>
              <a:t>Thank You</a:t>
            </a:r>
          </a:p>
        </p:txBody>
      </p:sp>
    </p:spTree>
    <p:extLst>
      <p:ext uri="{BB962C8B-B14F-4D97-AF65-F5344CB8AC3E}">
        <p14:creationId xmlns:p14="http://schemas.microsoft.com/office/powerpoint/2010/main" val="2582455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Macros</a:t>
            </a:r>
          </a:p>
        </p:txBody>
      </p:sp>
      <p:sp>
        <p:nvSpPr>
          <p:cNvPr id="3" name="Content Placeholder 2"/>
          <p:cNvSpPr>
            <a:spLocks noGrp="1"/>
          </p:cNvSpPr>
          <p:nvPr>
            <p:ph idx="1"/>
          </p:nvPr>
        </p:nvSpPr>
        <p:spPr>
          <a:xfrm>
            <a:off x="838200" y="1825625"/>
            <a:ext cx="10515600" cy="4932984"/>
          </a:xfrm>
        </p:spPr>
        <p:txBody>
          <a:bodyPr>
            <a:normAutofit/>
          </a:bodyPr>
          <a:lstStyle/>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A macro is a piece of code in a program that is </a:t>
            </a:r>
            <a:r>
              <a:rPr lang="en-US" sz="2400" b="1" i="1" dirty="0">
                <a:solidFill>
                  <a:srgbClr val="00B050"/>
                </a:solidFill>
                <a:latin typeface="Bookman Old Style" panose="02050604050505020204" pitchFamily="18" charset="0"/>
                <a:cs typeface="Times New Roman" panose="02020603050405020304" pitchFamily="18" charset="0"/>
              </a:rPr>
              <a:t>replaced by the value</a:t>
            </a:r>
            <a:r>
              <a:rPr lang="en-US" sz="2400" dirty="0">
                <a:latin typeface="Bookman Old Style" panose="02050604050505020204" pitchFamily="18" charset="0"/>
                <a:cs typeface="Times New Roman" panose="02020603050405020304" pitchFamily="18" charset="0"/>
              </a:rPr>
              <a:t> of the macro.</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We can define the macro by using the </a:t>
            </a:r>
            <a:r>
              <a:rPr lang="en-US" sz="2400" b="1" i="1" dirty="0">
                <a:solidFill>
                  <a:srgbClr val="00B050"/>
                </a:solidFill>
                <a:latin typeface="Bookman Old Style" panose="02050604050505020204" pitchFamily="18" charset="0"/>
                <a:cs typeface="Times New Roman" panose="02020603050405020304" pitchFamily="18" charset="0"/>
              </a:rPr>
              <a:t>#define directive</a:t>
            </a:r>
            <a:r>
              <a:rPr lang="en-US" sz="2400" dirty="0">
                <a:latin typeface="Bookman Old Style" panose="02050604050505020204" pitchFamily="18" charset="0"/>
                <a:cs typeface="Times New Roman" panose="02020603050405020304" pitchFamily="18" charset="0"/>
              </a:rPr>
              <a:t>. Whenever a compiler encounters the macro name, </a:t>
            </a:r>
            <a:r>
              <a:rPr lang="en-US" sz="2400" b="1" i="1" dirty="0">
                <a:solidFill>
                  <a:srgbClr val="00B050"/>
                </a:solidFill>
                <a:latin typeface="Bookman Old Style" panose="02050604050505020204" pitchFamily="18" charset="0"/>
                <a:cs typeface="Times New Roman" panose="02020603050405020304" pitchFamily="18" charset="0"/>
              </a:rPr>
              <a:t>it replaces it with the definition of the macro. </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There is no need to </a:t>
            </a:r>
            <a:r>
              <a:rPr lang="en-US" sz="2400" b="1" i="1" dirty="0">
                <a:solidFill>
                  <a:srgbClr val="00B050"/>
                </a:solidFill>
                <a:latin typeface="Bookman Old Style" panose="02050604050505020204" pitchFamily="18" charset="0"/>
                <a:cs typeface="Times New Roman" panose="02020603050405020304" pitchFamily="18" charset="0"/>
              </a:rPr>
              <a:t>terminate the macro definition using a semi-colon (;).</a:t>
            </a:r>
          </a:p>
        </p:txBody>
      </p:sp>
    </p:spTree>
    <p:extLst>
      <p:ext uri="{BB962C8B-B14F-4D97-AF65-F5344CB8AC3E}">
        <p14:creationId xmlns:p14="http://schemas.microsoft.com/office/powerpoint/2010/main" val="424124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Macros</a:t>
            </a:r>
          </a:p>
        </p:txBody>
      </p:sp>
      <p:pic>
        <p:nvPicPr>
          <p:cNvPr id="5" name="Content Placeholder 4">
            <a:extLst>
              <a:ext uri="{FF2B5EF4-FFF2-40B4-BE49-F238E27FC236}">
                <a16:creationId xmlns:a16="http://schemas.microsoft.com/office/drawing/2014/main" id="{2BA060F8-3D34-677C-54F3-2E70B2E86A20}"/>
              </a:ext>
            </a:extLst>
          </p:cNvPr>
          <p:cNvPicPr>
            <a:picLocks noGrp="1" noChangeAspect="1"/>
          </p:cNvPicPr>
          <p:nvPr>
            <p:ph idx="1"/>
          </p:nvPr>
        </p:nvPicPr>
        <p:blipFill>
          <a:blip r:embed="rId2"/>
          <a:stretch>
            <a:fillRect/>
          </a:stretch>
        </p:blipFill>
        <p:spPr>
          <a:xfrm>
            <a:off x="1562100" y="1690688"/>
            <a:ext cx="9067800" cy="4410075"/>
          </a:xfrm>
        </p:spPr>
      </p:pic>
    </p:spTree>
    <p:extLst>
      <p:ext uri="{BB962C8B-B14F-4D97-AF65-F5344CB8AC3E}">
        <p14:creationId xmlns:p14="http://schemas.microsoft.com/office/powerpoint/2010/main" val="6609433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Types of Macros: Chain Macros</a:t>
            </a:r>
          </a:p>
        </p:txBody>
      </p:sp>
      <p:sp>
        <p:nvSpPr>
          <p:cNvPr id="3" name="Content Placeholder 2"/>
          <p:cNvSpPr>
            <a:spLocks noGrp="1"/>
          </p:cNvSpPr>
          <p:nvPr>
            <p:ph idx="1"/>
          </p:nvPr>
        </p:nvSpPr>
        <p:spPr>
          <a:xfrm>
            <a:off x="838200" y="1825625"/>
            <a:ext cx="10515600" cy="4932984"/>
          </a:xfrm>
        </p:spPr>
        <p:txBody>
          <a:bodyPr>
            <a:normAutofit/>
          </a:bodyPr>
          <a:lstStyle/>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Chain macros are defined as the macros inside the macros. The parent macro is expanded in the first instance and then the child macro is expanded.</a:t>
            </a:r>
            <a:endParaRPr lang="en-US" sz="2400" b="1" i="1" dirty="0">
              <a:solidFill>
                <a:srgbClr val="00B050"/>
              </a:solidFill>
              <a:latin typeface="Bookman Old Style" panose="020506040505050202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1889176" y="3067050"/>
            <a:ext cx="8620125" cy="3790950"/>
          </a:xfrm>
          <a:prstGeom prst="rect">
            <a:avLst/>
          </a:prstGeom>
        </p:spPr>
      </p:pic>
    </p:spTree>
    <p:extLst>
      <p:ext uri="{BB962C8B-B14F-4D97-AF65-F5344CB8AC3E}">
        <p14:creationId xmlns:p14="http://schemas.microsoft.com/office/powerpoint/2010/main" val="3508351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Types of Macros: Object-like Macros</a:t>
            </a:r>
          </a:p>
        </p:txBody>
      </p:sp>
      <p:sp>
        <p:nvSpPr>
          <p:cNvPr id="3" name="Content Placeholder 2"/>
          <p:cNvSpPr>
            <a:spLocks noGrp="1"/>
          </p:cNvSpPr>
          <p:nvPr>
            <p:ph idx="1"/>
          </p:nvPr>
        </p:nvSpPr>
        <p:spPr>
          <a:xfrm>
            <a:off x="838200" y="1825625"/>
            <a:ext cx="10515600" cy="4932984"/>
          </a:xfrm>
        </p:spPr>
        <p:txBody>
          <a:bodyPr>
            <a:normAutofit/>
          </a:bodyPr>
          <a:lstStyle/>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An object-like macro is like an object in code that uses it. It is popularly used to replace a symbolic name with numerical/variable represented as a constant.</a:t>
            </a:r>
            <a:endParaRPr lang="en-US" sz="2400" b="1" i="1" dirty="0">
              <a:solidFill>
                <a:srgbClr val="00B050"/>
              </a:solidFill>
              <a:latin typeface="Bookman Old Style" panose="020506040505050202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8F26296-0BA8-2256-804F-D5769643E88A}"/>
              </a:ext>
            </a:extLst>
          </p:cNvPr>
          <p:cNvPicPr>
            <a:picLocks noChangeAspect="1"/>
          </p:cNvPicPr>
          <p:nvPr/>
        </p:nvPicPr>
        <p:blipFill>
          <a:blip r:embed="rId3"/>
          <a:stretch>
            <a:fillRect/>
          </a:stretch>
        </p:blipFill>
        <p:spPr>
          <a:xfrm>
            <a:off x="919162" y="3300412"/>
            <a:ext cx="10353675" cy="3057525"/>
          </a:xfrm>
          <a:prstGeom prst="rect">
            <a:avLst/>
          </a:prstGeom>
        </p:spPr>
      </p:pic>
    </p:spTree>
    <p:extLst>
      <p:ext uri="{BB962C8B-B14F-4D97-AF65-F5344CB8AC3E}">
        <p14:creationId xmlns:p14="http://schemas.microsoft.com/office/powerpoint/2010/main" val="17802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Types of Macros: Function-like Macros</a:t>
            </a:r>
          </a:p>
        </p:txBody>
      </p:sp>
      <p:sp>
        <p:nvSpPr>
          <p:cNvPr id="3" name="Content Placeholder 2"/>
          <p:cNvSpPr>
            <a:spLocks noGrp="1"/>
          </p:cNvSpPr>
          <p:nvPr>
            <p:ph idx="1"/>
          </p:nvPr>
        </p:nvSpPr>
        <p:spPr>
          <a:xfrm>
            <a:off x="838200" y="1825625"/>
            <a:ext cx="10515600" cy="4932984"/>
          </a:xfrm>
        </p:spPr>
        <p:txBody>
          <a:bodyPr>
            <a:normAutofit/>
          </a:bodyPr>
          <a:lstStyle/>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Function-like macros work the same as the function call. It is used to replace the entire code instead of the function name.</a:t>
            </a:r>
            <a:endParaRPr lang="en-US" sz="2400" b="1" i="1" dirty="0">
              <a:solidFill>
                <a:srgbClr val="00B050"/>
              </a:solidFill>
              <a:latin typeface="Bookman Old Style" panose="020506040505050202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7D14AD7-4FBD-6D3A-7EFB-6D9CB6E15278}"/>
              </a:ext>
            </a:extLst>
          </p:cNvPr>
          <p:cNvPicPr>
            <a:picLocks noChangeAspect="1"/>
          </p:cNvPicPr>
          <p:nvPr/>
        </p:nvPicPr>
        <p:blipFill>
          <a:blip r:embed="rId3"/>
          <a:stretch>
            <a:fillRect/>
          </a:stretch>
        </p:blipFill>
        <p:spPr>
          <a:xfrm>
            <a:off x="2286000" y="2911475"/>
            <a:ext cx="7620000" cy="3581400"/>
          </a:xfrm>
          <a:prstGeom prst="rect">
            <a:avLst/>
          </a:prstGeom>
        </p:spPr>
      </p:pic>
    </p:spTree>
    <p:extLst>
      <p:ext uri="{BB962C8B-B14F-4D97-AF65-F5344CB8AC3E}">
        <p14:creationId xmlns:p14="http://schemas.microsoft.com/office/powerpoint/2010/main" val="3376613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Types of Macros: Multi-line Macros</a:t>
            </a:r>
          </a:p>
        </p:txBody>
      </p:sp>
      <p:sp>
        <p:nvSpPr>
          <p:cNvPr id="3" name="Content Placeholder 2"/>
          <p:cNvSpPr>
            <a:spLocks noGrp="1"/>
          </p:cNvSpPr>
          <p:nvPr>
            <p:ph idx="1"/>
          </p:nvPr>
        </p:nvSpPr>
        <p:spPr>
          <a:xfrm>
            <a:off x="838200" y="1825625"/>
            <a:ext cx="10515600" cy="4932984"/>
          </a:xfrm>
        </p:spPr>
        <p:txBody>
          <a:bodyPr>
            <a:normAutofit/>
          </a:bodyPr>
          <a:lstStyle/>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An object-line macro may be of multiple lines. Therefore, if we want to create a multi-line macro, we have to use the backslash-newline.</a:t>
            </a:r>
            <a:endParaRPr lang="en-US" sz="2400" b="1" i="1" dirty="0">
              <a:solidFill>
                <a:srgbClr val="00B050"/>
              </a:solidFill>
              <a:latin typeface="Bookman Old Style" panose="020506040505050202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E446AF4-7636-E96E-FE1A-0963BA774076}"/>
              </a:ext>
            </a:extLst>
          </p:cNvPr>
          <p:cNvPicPr>
            <a:picLocks noChangeAspect="1"/>
          </p:cNvPicPr>
          <p:nvPr/>
        </p:nvPicPr>
        <p:blipFill>
          <a:blip r:embed="rId3"/>
          <a:stretch>
            <a:fillRect/>
          </a:stretch>
        </p:blipFill>
        <p:spPr>
          <a:xfrm>
            <a:off x="4156398" y="2991471"/>
            <a:ext cx="3879204" cy="3767138"/>
          </a:xfrm>
          <a:prstGeom prst="rect">
            <a:avLst/>
          </a:prstGeom>
        </p:spPr>
      </p:pic>
    </p:spTree>
    <p:extLst>
      <p:ext uri="{BB962C8B-B14F-4D97-AF65-F5344CB8AC3E}">
        <p14:creationId xmlns:p14="http://schemas.microsoft.com/office/powerpoint/2010/main" val="113428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Types of Macros: Multi-line Macros</a:t>
            </a:r>
          </a:p>
        </p:txBody>
      </p:sp>
      <p:sp>
        <p:nvSpPr>
          <p:cNvPr id="3" name="Content Placeholder 2"/>
          <p:cNvSpPr>
            <a:spLocks noGrp="1"/>
          </p:cNvSpPr>
          <p:nvPr>
            <p:ph idx="1"/>
          </p:nvPr>
        </p:nvSpPr>
        <p:spPr>
          <a:xfrm>
            <a:off x="838200" y="1825625"/>
            <a:ext cx="10515600" cy="4932984"/>
          </a:xfrm>
        </p:spPr>
        <p:txBody>
          <a:bodyPr>
            <a:normAutofit fontScale="92500"/>
          </a:bodyPr>
          <a:lstStyle/>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Speed versus size The main benefit of using macros is faster execution time. During preprocessing, a macro is expanded (replaced by its definition) inline each time it is used. A function definition occurs only once regardless of how many times it is called. Macros may increase code size but do not have the overhead associated with function calls.</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Function evaluation A function evaluates to an address; a macro does not. Thus you cannot use a macro name in contexts requiring a pointer. For instance, you can declare a pointer to a function, but not a pointer to a macro.</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Type-checking When you declare a function, the compiler can check the argument types. Because you cannot declare a macro, the compiler cannot check macro argument types; although it can check the number of arguments you pass to a macro.</a:t>
            </a:r>
          </a:p>
        </p:txBody>
      </p:sp>
    </p:spTree>
    <p:extLst>
      <p:ext uri="{BB962C8B-B14F-4D97-AF65-F5344CB8AC3E}">
        <p14:creationId xmlns:p14="http://schemas.microsoft.com/office/powerpoint/2010/main" val="94448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Bookman Old Style" panose="02050604050505020204" pitchFamily="18" charset="0"/>
                <a:cs typeface="Times New Roman" panose="02020603050405020304" pitchFamily="18" charset="0"/>
              </a:rPr>
              <a:t>Inline Function </a:t>
            </a:r>
          </a:p>
        </p:txBody>
      </p:sp>
      <p:sp>
        <p:nvSpPr>
          <p:cNvPr id="3" name="Content Placeholder 2"/>
          <p:cNvSpPr>
            <a:spLocks noGrp="1"/>
          </p:cNvSpPr>
          <p:nvPr>
            <p:ph idx="1"/>
          </p:nvPr>
        </p:nvSpPr>
        <p:spPr>
          <a:xfrm>
            <a:off x="838200" y="1825625"/>
            <a:ext cx="10515600" cy="4932984"/>
          </a:xfrm>
        </p:spPr>
        <p:txBody>
          <a:bodyPr>
            <a:normAutofit/>
          </a:bodyPr>
          <a:lstStyle/>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Inline function is a function that is expanded in line when it is called. </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When the inline function is called whole code of the inline function gets inserted or substituted at the point of inline function call. </a:t>
            </a:r>
          </a:p>
          <a:p>
            <a:pPr algn="just">
              <a:lnSpc>
                <a:spcPct val="100000"/>
              </a:lnSpc>
              <a:buClr>
                <a:srgbClr val="002060"/>
              </a:buClr>
              <a:buSzPct val="150000"/>
              <a:buBlip>
                <a:blip r:embed="rId2"/>
              </a:buBlip>
            </a:pPr>
            <a:r>
              <a:rPr lang="en-US" sz="2400" dirty="0">
                <a:latin typeface="Bookman Old Style" panose="02050604050505020204" pitchFamily="18" charset="0"/>
                <a:cs typeface="Times New Roman" panose="02020603050405020304" pitchFamily="18" charset="0"/>
              </a:rPr>
              <a:t>This substitution is performed by the C++ compiler at compile time.</a:t>
            </a:r>
          </a:p>
        </p:txBody>
      </p:sp>
    </p:spTree>
    <p:extLst>
      <p:ext uri="{BB962C8B-B14F-4D97-AF65-F5344CB8AC3E}">
        <p14:creationId xmlns:p14="http://schemas.microsoft.com/office/powerpoint/2010/main" val="415692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1645</TotalTime>
  <Words>626</Words>
  <Application>Microsoft Office PowerPoint</Application>
  <PresentationFormat>Widescreen</PresentationFormat>
  <Paragraphs>39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Bookman Old Style</vt:lpstr>
      <vt:lpstr>Calibri</vt:lpstr>
      <vt:lpstr>Calibri Light</vt:lpstr>
      <vt:lpstr>Times New Roman</vt:lpstr>
      <vt:lpstr>Office Theme</vt:lpstr>
      <vt:lpstr>Inline Function and Macros in C++  Md. Alamgir Hossain Lecturer, Dept. of CSE State University of Bangladesh Mail: alamgir.cse14.just@gmail.com</vt:lpstr>
      <vt:lpstr>Macros</vt:lpstr>
      <vt:lpstr>Macros</vt:lpstr>
      <vt:lpstr>Types of Macros: Chain Macros</vt:lpstr>
      <vt:lpstr>Types of Macros: Object-like Macros</vt:lpstr>
      <vt:lpstr>Types of Macros: Function-like Macros</vt:lpstr>
      <vt:lpstr>Types of Macros: Multi-line Macros</vt:lpstr>
      <vt:lpstr>Types of Macros: Multi-line Macros</vt:lpstr>
      <vt:lpstr>Inline Function </vt:lpstr>
      <vt:lpstr>Inline Function </vt:lpstr>
      <vt:lpstr>Circumstances when compiler not working</vt:lpstr>
      <vt:lpstr>Advantages of Inline Function</vt:lpstr>
      <vt:lpstr>Good News about Inline Function in C++</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Techniques (Unstructured)</dc:title>
  <dc:creator>Alamgir Hossain</dc:creator>
  <cp:lastModifiedBy>Alamgir Hossain</cp:lastModifiedBy>
  <cp:revision>87</cp:revision>
  <dcterms:created xsi:type="dcterms:W3CDTF">2020-01-12T05:21:15Z</dcterms:created>
  <dcterms:modified xsi:type="dcterms:W3CDTF">2025-02-24T13:34:21Z</dcterms:modified>
</cp:coreProperties>
</file>