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78" r:id="rId4"/>
    <p:sldId id="279" r:id="rId5"/>
    <p:sldId id="288" r:id="rId6"/>
    <p:sldId id="280" r:id="rId7"/>
    <p:sldId id="281" r:id="rId8"/>
    <p:sldId id="282" r:id="rId9"/>
    <p:sldId id="283" r:id="rId10"/>
    <p:sldId id="291" r:id="rId11"/>
    <p:sldId id="292" r:id="rId12"/>
    <p:sldId id="293" r:id="rId13"/>
    <p:sldId id="294" r:id="rId14"/>
    <p:sldId id="295" r:id="rId15"/>
    <p:sldId id="296" r:id="rId16"/>
    <p:sldId id="290" r:id="rId17"/>
    <p:sldId id="285" r:id="rId18"/>
    <p:sldId id="286" r:id="rId19"/>
    <p:sldId id="287" r:id="rId20"/>
    <p:sldId id="289"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711" autoAdjust="0"/>
  </p:normalViewPr>
  <p:slideViewPr>
    <p:cSldViewPr snapToGrid="0">
      <p:cViewPr varScale="1">
        <p:scale>
          <a:sx n="65" d="100"/>
          <a:sy n="65" d="100"/>
        </p:scale>
        <p:origin x="10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E2597E-5B9C-4223-A3DC-E2371CBFDE86}"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34614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E2597E-5B9C-4223-A3DC-E2371CBFDE86}"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465049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E2597E-5B9C-4223-A3DC-E2371CBFDE86}"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207314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E2597E-5B9C-4223-A3DC-E2371CBFDE86}"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2587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E2597E-5B9C-4223-A3DC-E2371CBFDE86}"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760581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E2597E-5B9C-4223-A3DC-E2371CBFDE86}"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978011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E2597E-5B9C-4223-A3DC-E2371CBFDE86}" type="datetimeFigureOut">
              <a:rPr lang="en-US" smtClean="0"/>
              <a:t>3/3/2025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3964674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E2597E-5B9C-4223-A3DC-E2371CBFDE86}" type="datetimeFigureOut">
              <a:rPr lang="en-US" smtClean="0"/>
              <a:t>3/3/2025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495035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2597E-5B9C-4223-A3DC-E2371CBFDE86}" type="datetimeFigureOut">
              <a:rPr lang="en-US" smtClean="0"/>
              <a:t>3/3/2025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17454839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2597E-5B9C-4223-A3DC-E2371CBFDE86}"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2518067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E2597E-5B9C-4223-A3DC-E2371CBFDE86}" type="datetimeFigureOut">
              <a:rPr lang="en-US" smtClean="0"/>
              <a:t>3/3/2025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CE7349-6B5D-4302-9559-F56B92BBB5F1}" type="slidenum">
              <a:rPr lang="en-US" smtClean="0"/>
              <a:t>‹#›</a:t>
            </a:fld>
            <a:endParaRPr lang="en-US"/>
          </a:p>
        </p:txBody>
      </p:sp>
    </p:spTree>
    <p:extLst>
      <p:ext uri="{BB962C8B-B14F-4D97-AF65-F5344CB8AC3E}">
        <p14:creationId xmlns:p14="http://schemas.microsoft.com/office/powerpoint/2010/main" val="490412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2597E-5B9C-4223-A3DC-E2371CBFDE86}" type="datetimeFigureOut">
              <a:rPr lang="en-US" smtClean="0"/>
              <a:t>3/3/2025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CE7349-6B5D-4302-9559-F56B92BBB5F1}" type="slidenum">
              <a:rPr lang="en-US" smtClean="0"/>
              <a:t>‹#›</a:t>
            </a:fld>
            <a:endParaRPr lang="en-US"/>
          </a:p>
        </p:txBody>
      </p:sp>
    </p:spTree>
    <p:extLst>
      <p:ext uri="{BB962C8B-B14F-4D97-AF65-F5344CB8AC3E}">
        <p14:creationId xmlns:p14="http://schemas.microsoft.com/office/powerpoint/2010/main" val="371028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9992" y="1126435"/>
            <a:ext cx="10515600" cy="4823791"/>
          </a:xfrm>
        </p:spPr>
        <p:txBody>
          <a:bodyPr>
            <a:normAutofit/>
          </a:bodyPr>
          <a:lstStyle/>
          <a:p>
            <a:pPr algn="ctr"/>
            <a:r>
              <a:rPr lang="en-US" b="1" dirty="0" smtClean="0">
                <a:solidFill>
                  <a:srgbClr val="7030A0"/>
                </a:solidFill>
                <a:latin typeface="Times New Roman" panose="02020603050405020304" pitchFamily="18" charset="0"/>
                <a:cs typeface="Times New Roman" panose="02020603050405020304" pitchFamily="18" charset="0"/>
              </a:rPr>
              <a:t>Abstraction </a:t>
            </a:r>
            <a:r>
              <a:rPr lang="en-US" b="1" smtClean="0">
                <a:solidFill>
                  <a:srgbClr val="7030A0"/>
                </a:solidFill>
                <a:latin typeface="Times New Roman" panose="02020603050405020304" pitchFamily="18" charset="0"/>
                <a:cs typeface="Times New Roman" panose="02020603050405020304" pitchFamily="18" charset="0"/>
              </a:rPr>
              <a:t>&amp; Encapsulation </a:t>
            </a:r>
            <a:r>
              <a:rPr lang="en-US" b="1" dirty="0" smtClean="0">
                <a:solidFill>
                  <a:srgbClr val="7030A0"/>
                </a:solidFill>
                <a:latin typeface="Times New Roman" panose="02020603050405020304" pitchFamily="18" charset="0"/>
                <a:cs typeface="Times New Roman" panose="02020603050405020304" pitchFamily="18" charset="0"/>
              </a:rPr>
              <a:t>in C++</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4191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Encapsulation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normal terms </a:t>
            </a:r>
            <a:r>
              <a:rPr lang="en-US" sz="2400" b="1" i="1" dirty="0">
                <a:solidFill>
                  <a:srgbClr val="002060"/>
                </a:solidFill>
                <a:latin typeface="Times New Roman" panose="02020603050405020304" pitchFamily="18" charset="0"/>
                <a:cs typeface="Times New Roman" panose="02020603050405020304" pitchFamily="18" charset="0"/>
              </a:rPr>
              <a:t>Encapsulation is defined as wrapping up of data and information under a single unit. </a:t>
            </a:r>
            <a:endParaRPr lang="en-US" sz="2400" b="1" i="1" dirty="0" smtClean="0">
              <a:solidFill>
                <a:srgbClr val="002060"/>
              </a:solidFill>
              <a:latin typeface="Times New Roman" panose="02020603050405020304" pitchFamily="18" charset="0"/>
              <a:cs typeface="Times New Roman" panose="02020603050405020304" pitchFamily="18" charset="0"/>
            </a:endParaRPr>
          </a:p>
          <a:p>
            <a:pPr algn="just" fontAlgn="base">
              <a:lnSpc>
                <a:spcPct val="100000"/>
              </a:lnSpc>
              <a:buClr>
                <a:srgbClr val="002060"/>
              </a:buCl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Object Oriented Programming, </a:t>
            </a:r>
            <a:r>
              <a:rPr lang="en-US" sz="2400" b="1" i="1" dirty="0" smtClean="0">
                <a:solidFill>
                  <a:srgbClr val="002060"/>
                </a:solidFill>
                <a:latin typeface="Times New Roman" panose="02020603050405020304" pitchFamily="18" charset="0"/>
                <a:cs typeface="Times New Roman" panose="02020603050405020304" pitchFamily="18" charset="0"/>
              </a:rPr>
              <a:t>Encapsulation </a:t>
            </a:r>
            <a:r>
              <a:rPr lang="en-US" sz="2400" b="1" i="1" dirty="0">
                <a:solidFill>
                  <a:srgbClr val="002060"/>
                </a:solidFill>
                <a:latin typeface="Times New Roman" panose="02020603050405020304" pitchFamily="18" charset="0"/>
                <a:cs typeface="Times New Roman" panose="02020603050405020304" pitchFamily="18" charset="0"/>
              </a:rPr>
              <a:t>is defined as binding together the data and the functions</a:t>
            </a:r>
            <a:r>
              <a:rPr lang="en-US" sz="2400" dirty="0">
                <a:latin typeface="Times New Roman" panose="02020603050405020304" pitchFamily="18" charset="0"/>
                <a:cs typeface="Times New Roman" panose="02020603050405020304" pitchFamily="18" charset="0"/>
              </a:rPr>
              <a:t> that manipulates them</a:t>
            </a:r>
            <a:r>
              <a:rPr lang="en-US" sz="2400" dirty="0" smtClean="0">
                <a:latin typeface="Times New Roman" panose="02020603050405020304" pitchFamily="18" charset="0"/>
                <a:cs typeface="Times New Roman" panose="02020603050405020304" pitchFamily="18" charset="0"/>
              </a:rPr>
              <a:t>.</a:t>
            </a:r>
          </a:p>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Encapsulation also lead to data abstraction or hiding. As using encapsulation also hides the data.</a:t>
            </a:r>
          </a:p>
        </p:txBody>
      </p:sp>
    </p:spTree>
    <p:extLst>
      <p:ext uri="{BB962C8B-B14F-4D97-AF65-F5344CB8AC3E}">
        <p14:creationId xmlns:p14="http://schemas.microsoft.com/office/powerpoint/2010/main" val="27493645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Real-Life Example of Encapsulation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b="1" i="1" dirty="0" smtClean="0">
                <a:solidFill>
                  <a:srgbClr val="002060"/>
                </a:solidFill>
                <a:latin typeface="Times New Roman" panose="02020603050405020304" pitchFamily="18" charset="0"/>
                <a:cs typeface="Times New Roman" panose="02020603050405020304" pitchFamily="18" charset="0"/>
              </a:rPr>
              <a:t>School Bag </a:t>
            </a:r>
          </a:p>
          <a:p>
            <a:pPr marL="0" indent="0" algn="just" fontAlgn="base">
              <a:lnSpc>
                <a:spcPct val="100000"/>
              </a:lnSpc>
              <a:buClr>
                <a:srgbClr val="002060"/>
              </a:buClr>
              <a:buNone/>
            </a:pPr>
            <a:endParaRPr lang="en-US" sz="2400" b="1" i="1" dirty="0" smtClean="0">
              <a:solidFill>
                <a:srgbClr val="002060"/>
              </a:solidFill>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12414" y="2457510"/>
            <a:ext cx="2664786" cy="269715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23246980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Real-Life Example of Encapsulation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b="1" i="1" dirty="0" smtClean="0">
                <a:solidFill>
                  <a:srgbClr val="002060"/>
                </a:solidFill>
                <a:latin typeface="Times New Roman" panose="02020603050405020304" pitchFamily="18" charset="0"/>
                <a:cs typeface="Times New Roman" panose="02020603050405020304" pitchFamily="18" charset="0"/>
              </a:rPr>
              <a:t>Classroom/Room</a:t>
            </a:r>
          </a:p>
          <a:p>
            <a:pPr marL="0" indent="0" algn="just" fontAlgn="base">
              <a:lnSpc>
                <a:spcPct val="100000"/>
              </a:lnSpc>
              <a:buClr>
                <a:srgbClr val="002060"/>
              </a:buClr>
              <a:buNone/>
            </a:pPr>
            <a:endParaRPr lang="en-US" sz="2400" b="1" i="1" dirty="0" smtClean="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20836" y="2480351"/>
            <a:ext cx="6054436" cy="33226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3469125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Real-Life Example of Encapsulation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marL="0" indent="0" algn="just" fontAlgn="base">
              <a:lnSpc>
                <a:spcPct val="100000"/>
              </a:lnSpc>
              <a:buClr>
                <a:srgbClr val="002060"/>
              </a:buClr>
              <a:buNone/>
            </a:pPr>
            <a:endParaRPr lang="en-US" sz="2400" b="1" i="1" dirty="0" smtClean="0">
              <a:solidFill>
                <a:srgbClr val="002060"/>
              </a:solidFill>
              <a:latin typeface="Times New Roman" panose="02020603050405020304" pitchFamily="18" charset="0"/>
              <a:cs typeface="Times New Roman" panose="02020603050405020304" pitchFamily="18" charset="0"/>
            </a:endParaRPr>
          </a:p>
          <a:p>
            <a:pPr algn="just" fontAlgn="base">
              <a:lnSpc>
                <a:spcPct val="100000"/>
              </a:lnSpc>
              <a:buClr>
                <a:srgbClr val="002060"/>
              </a:buClr>
              <a:buFont typeface="Wingdings" panose="05000000000000000000" pitchFamily="2" charset="2"/>
              <a:buChar char="Ø"/>
            </a:pPr>
            <a:r>
              <a:rPr lang="en-US" sz="2400" b="1" i="1" dirty="0" smtClean="0">
                <a:solidFill>
                  <a:srgbClr val="002060"/>
                </a:solidFill>
                <a:latin typeface="Times New Roman" panose="02020603050405020304" pitchFamily="18" charset="0"/>
                <a:cs typeface="Times New Roman" panose="02020603050405020304" pitchFamily="18" charset="0"/>
              </a:rPr>
              <a:t>Capsule</a:t>
            </a:r>
          </a:p>
          <a:p>
            <a:pPr marL="0" indent="0" algn="just" fontAlgn="base">
              <a:lnSpc>
                <a:spcPct val="100000"/>
              </a:lnSpc>
              <a:buClr>
                <a:srgbClr val="002060"/>
              </a:buClr>
              <a:buNone/>
            </a:pPr>
            <a:endParaRPr lang="en-US" sz="2400" b="1" i="1" dirty="0" smtClean="0">
              <a:solidFill>
                <a:srgbClr val="00206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7912" y="2956277"/>
            <a:ext cx="4852347" cy="23500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686020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Real-Life Example of Encapsulation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b="1" i="1" dirty="0" smtClean="0">
                <a:solidFill>
                  <a:srgbClr val="002060"/>
                </a:solidFill>
                <a:latin typeface="Times New Roman" panose="02020603050405020304" pitchFamily="18" charset="0"/>
                <a:cs typeface="Times New Roman" panose="02020603050405020304" pitchFamily="18" charset="0"/>
              </a:rPr>
              <a:t>Gmail Account</a:t>
            </a:r>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b="28989"/>
          <a:stretch/>
        </p:blipFill>
        <p:spPr>
          <a:xfrm>
            <a:off x="4512410" y="2103099"/>
            <a:ext cx="3167180" cy="437803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735408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Real-Life Example of Encapsulation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b="1" i="1" dirty="0" smtClean="0">
                <a:solidFill>
                  <a:srgbClr val="002060"/>
                </a:solidFill>
                <a:latin typeface="Times New Roman" panose="02020603050405020304" pitchFamily="18" charset="0"/>
                <a:cs typeface="Times New Roman" panose="02020603050405020304" pitchFamily="18" charset="0"/>
              </a:rPr>
              <a:t>Bank Account</a:t>
            </a:r>
            <a:endParaRPr lang="en-US" sz="2400" b="1" i="1" dirty="0">
              <a:solidFill>
                <a:srgbClr val="00206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9563" y="2304463"/>
            <a:ext cx="6012873" cy="397530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9227208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Encapsulation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normal terms </a:t>
            </a:r>
            <a:r>
              <a:rPr lang="en-US" sz="2400" b="1" dirty="0">
                <a:latin typeface="Times New Roman" panose="02020603050405020304" pitchFamily="18" charset="0"/>
                <a:cs typeface="Times New Roman" panose="02020603050405020304" pitchFamily="18" charset="0"/>
              </a:rPr>
              <a:t>Encapsulation </a:t>
            </a:r>
            <a:r>
              <a:rPr lang="en-US" sz="2400" dirty="0">
                <a:latin typeface="Times New Roman" panose="02020603050405020304" pitchFamily="18" charset="0"/>
                <a:cs typeface="Times New Roman" panose="02020603050405020304" pitchFamily="18" charset="0"/>
              </a:rPr>
              <a:t>is defined as wrapping up of data and information under a single unit. In Object Oriented Programming, </a:t>
            </a:r>
            <a:endParaRPr lang="en-US" sz="2400" dirty="0" smtClean="0">
              <a:latin typeface="Times New Roman" panose="02020603050405020304" pitchFamily="18" charset="0"/>
              <a:cs typeface="Times New Roman" panose="02020603050405020304" pitchFamily="18" charset="0"/>
            </a:endParaRPr>
          </a:p>
          <a:p>
            <a:pPr algn="just" fontAlgn="base">
              <a:lnSpc>
                <a:spcPct val="100000"/>
              </a:lnSpc>
              <a:buClr>
                <a:srgbClr val="002060"/>
              </a:buCl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Encapsulation </a:t>
            </a:r>
            <a:r>
              <a:rPr lang="en-US" sz="2400" dirty="0">
                <a:latin typeface="Times New Roman" panose="02020603050405020304" pitchFamily="18" charset="0"/>
                <a:cs typeface="Times New Roman" panose="02020603050405020304" pitchFamily="18" charset="0"/>
              </a:rPr>
              <a:t>is defined as binding together the data and the functions that manipulates them</a:t>
            </a:r>
            <a:r>
              <a:rPr lang="en-US" sz="2400" dirty="0" smtClean="0">
                <a:latin typeface="Times New Roman" panose="02020603050405020304" pitchFamily="18" charset="0"/>
                <a:cs typeface="Times New Roman" panose="02020603050405020304" pitchFamily="18" charset="0"/>
              </a:rPr>
              <a:t>.</a:t>
            </a:r>
          </a:p>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Encapsulation also lead to data abstraction or hiding. As using encapsulation also hides the data.</a:t>
            </a:r>
          </a:p>
        </p:txBody>
      </p:sp>
    </p:spTree>
    <p:extLst>
      <p:ext uri="{BB962C8B-B14F-4D97-AF65-F5344CB8AC3E}">
        <p14:creationId xmlns:p14="http://schemas.microsoft.com/office/powerpoint/2010/main" val="20061111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Encapsulation</a:t>
            </a:r>
            <a:endParaRPr lang="en-US" sz="3600" b="1" dirty="0">
              <a:solidFill>
                <a:srgbClr val="00206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813935" y="1690688"/>
            <a:ext cx="6564130" cy="5028767"/>
          </a:xfrm>
          <a:prstGeom prst="rect">
            <a:avLst/>
          </a:prstGeom>
        </p:spPr>
      </p:pic>
    </p:spTree>
    <p:extLst>
      <p:ext uri="{BB962C8B-B14F-4D97-AF65-F5344CB8AC3E}">
        <p14:creationId xmlns:p14="http://schemas.microsoft.com/office/powerpoint/2010/main" val="4379305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Encapsulation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In the above program the variable </a:t>
            </a:r>
            <a:r>
              <a:rPr lang="en-US" sz="2400" b="1" dirty="0">
                <a:latin typeface="Times New Roman" panose="02020603050405020304" pitchFamily="18" charset="0"/>
                <a:cs typeface="Times New Roman" panose="02020603050405020304" pitchFamily="18" charset="0"/>
              </a:rPr>
              <a:t>x</a:t>
            </a:r>
            <a:r>
              <a:rPr lang="en-US" sz="2400" dirty="0">
                <a:latin typeface="Times New Roman" panose="02020603050405020304" pitchFamily="18" charset="0"/>
                <a:cs typeface="Times New Roman" panose="02020603050405020304" pitchFamily="18" charset="0"/>
              </a:rPr>
              <a:t> is made private. This variable can be accessed and manipulated only using the functions get() and set() which are present inside the class. Thus we can say that here, the variable x and the functions get() and set() are </a:t>
            </a:r>
            <a:r>
              <a:rPr lang="en-US" sz="2400" dirty="0" err="1">
                <a:latin typeface="Times New Roman" panose="02020603050405020304" pitchFamily="18" charset="0"/>
                <a:cs typeface="Times New Roman" panose="02020603050405020304" pitchFamily="18" charset="0"/>
              </a:rPr>
              <a:t>binded</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together which is nothing but encapsulation.</a:t>
            </a:r>
          </a:p>
          <a:p>
            <a:pPr marL="0" indent="0" algn="just" fontAlgn="base">
              <a:lnSpc>
                <a:spcPct val="100000"/>
              </a:lnSpc>
              <a:buNone/>
            </a:pPr>
            <a:r>
              <a:rPr lang="en-US" sz="2400" b="1" dirty="0">
                <a:latin typeface="Times New Roman" panose="02020603050405020304" pitchFamily="18" charset="0"/>
                <a:cs typeface="Times New Roman" panose="02020603050405020304" pitchFamily="18" charset="0"/>
              </a:rPr>
              <a:t>Role of access specifiers in </a:t>
            </a:r>
            <a:r>
              <a:rPr lang="en-US" sz="2400" b="1" dirty="0" smtClean="0">
                <a:latin typeface="Times New Roman" panose="02020603050405020304" pitchFamily="18" charset="0"/>
                <a:cs typeface="Times New Roman" panose="02020603050405020304" pitchFamily="18" charset="0"/>
              </a:rPr>
              <a:t>encapsulation:</a:t>
            </a:r>
            <a:endParaRPr lang="en-US" sz="2400" dirty="0">
              <a:latin typeface="Times New Roman" panose="02020603050405020304" pitchFamily="18" charset="0"/>
              <a:cs typeface="Times New Roman" panose="02020603050405020304" pitchFamily="18" charset="0"/>
            </a:endParaRPr>
          </a:p>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As we have seen in above example, access specifiers plays an important role in implementing encapsulation in C++. The process of implementing encapsulation can be sub-divided into two steps:</a:t>
            </a:r>
          </a:p>
          <a:p>
            <a:pPr lvl="1" algn="just" fontAlgn="base">
              <a:lnSpc>
                <a:spcPct val="100000"/>
              </a:lnSpc>
              <a:buClr>
                <a:srgbClr val="002060"/>
              </a:buCl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data members should be labeled as private using the </a:t>
            </a:r>
            <a:r>
              <a:rPr lang="en-US" sz="2000" b="1" dirty="0">
                <a:latin typeface="Times New Roman" panose="02020603050405020304" pitchFamily="18" charset="0"/>
                <a:cs typeface="Times New Roman" panose="02020603050405020304" pitchFamily="18" charset="0"/>
              </a:rPr>
              <a:t>private</a:t>
            </a:r>
            <a:r>
              <a:rPr lang="en-US" sz="2000" dirty="0">
                <a:latin typeface="Times New Roman" panose="02020603050405020304" pitchFamily="18" charset="0"/>
                <a:cs typeface="Times New Roman" panose="02020603050405020304" pitchFamily="18" charset="0"/>
              </a:rPr>
              <a:t> access specifiers</a:t>
            </a:r>
          </a:p>
          <a:p>
            <a:pPr lvl="1" algn="just" fontAlgn="base">
              <a:lnSpc>
                <a:spcPct val="100000"/>
              </a:lnSpc>
              <a:buClr>
                <a:srgbClr val="002060"/>
              </a:buClr>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member function which manipulates the data members should be labeled as public using the </a:t>
            </a:r>
            <a:r>
              <a:rPr lang="en-US" sz="2000" b="1" dirty="0">
                <a:latin typeface="Times New Roman" panose="02020603050405020304" pitchFamily="18" charset="0"/>
                <a:cs typeface="Times New Roman" panose="02020603050405020304" pitchFamily="18" charset="0"/>
              </a:rPr>
              <a:t>public </a:t>
            </a:r>
            <a:r>
              <a:rPr lang="en-US" sz="2000" dirty="0">
                <a:latin typeface="Times New Roman" panose="02020603050405020304" pitchFamily="18" charset="0"/>
                <a:cs typeface="Times New Roman" panose="02020603050405020304" pitchFamily="18" charset="0"/>
              </a:rPr>
              <a:t>access </a:t>
            </a:r>
            <a:r>
              <a:rPr lang="en-US" sz="2000" dirty="0" smtClean="0">
                <a:latin typeface="Times New Roman" panose="02020603050405020304" pitchFamily="18" charset="0"/>
                <a:cs typeface="Times New Roman" panose="02020603050405020304" pitchFamily="18" charset="0"/>
              </a:rPr>
              <a:t>specifier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36113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Difference Between Abstraction &amp; Encapsulation</a:t>
            </a:r>
            <a:endParaRPr lang="en-US" sz="3600" b="1" dirty="0">
              <a:solidFill>
                <a:srgbClr val="002060"/>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33649056"/>
              </p:ext>
            </p:extLst>
          </p:nvPr>
        </p:nvGraphicFramePr>
        <p:xfrm>
          <a:off x="838200" y="1496724"/>
          <a:ext cx="10584295" cy="5100955"/>
        </p:xfrm>
        <a:graphic>
          <a:graphicData uri="http://schemas.openxmlformats.org/drawingml/2006/table">
            <a:tbl>
              <a:tblPr firstRow="1" bandRow="1">
                <a:tableStyleId>{93296810-A885-4BE3-A3E7-6D5BEEA58F35}</a:tableStyleId>
              </a:tblPr>
              <a:tblGrid>
                <a:gridCol w="4565073">
                  <a:extLst>
                    <a:ext uri="{9D8B030D-6E8A-4147-A177-3AD203B41FA5}">
                      <a16:colId xmlns:a16="http://schemas.microsoft.com/office/drawing/2014/main" val="20000"/>
                    </a:ext>
                  </a:extLst>
                </a:gridCol>
                <a:gridCol w="6019222">
                  <a:extLst>
                    <a:ext uri="{9D8B030D-6E8A-4147-A177-3AD203B41FA5}">
                      <a16:colId xmlns:a16="http://schemas.microsoft.com/office/drawing/2014/main" val="20001"/>
                    </a:ext>
                  </a:extLst>
                </a:gridCol>
              </a:tblGrid>
              <a:tr h="460375">
                <a:tc>
                  <a:txBody>
                    <a:bodyPr/>
                    <a:lstStyle/>
                    <a:p>
                      <a:pPr algn="ctr" fontAlgn="base"/>
                      <a:r>
                        <a:rPr lang="en-US" b="1" cap="all" dirty="0">
                          <a:solidFill>
                            <a:srgbClr val="000000"/>
                          </a:solidFill>
                          <a:effectLst/>
                          <a:latin typeface="Times New Roman" panose="02020603050405020304" pitchFamily="18" charset="0"/>
                          <a:cs typeface="Times New Roman" panose="02020603050405020304" pitchFamily="18" charset="0"/>
                        </a:rPr>
                        <a:t>ABSTRACTION</a:t>
                      </a:r>
                    </a:p>
                  </a:txBody>
                  <a:tcPr marL="76200" marR="76200" marT="76200" marB="76200" anchor="ctr"/>
                </a:tc>
                <a:tc>
                  <a:txBody>
                    <a:bodyPr/>
                    <a:lstStyle/>
                    <a:p>
                      <a:pPr algn="ctr"/>
                      <a:r>
                        <a:rPr lang="en-US" b="1" cap="all" dirty="0" smtClean="0">
                          <a:solidFill>
                            <a:srgbClr val="000000"/>
                          </a:solidFill>
                          <a:effectLst/>
                          <a:latin typeface="Times New Roman" panose="02020603050405020304" pitchFamily="18" charset="0"/>
                          <a:cs typeface="Times New Roman" panose="02020603050405020304" pitchFamily="18" charset="0"/>
                        </a:rPr>
                        <a:t>ENCAPSULATION</a:t>
                      </a: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70840">
                <a:tc>
                  <a:txBody>
                    <a:bodyPr/>
                    <a:lstStyle/>
                    <a:p>
                      <a:pPr algn="ctr" fontAlgn="base"/>
                      <a:r>
                        <a:rPr lang="en-US" b="0" dirty="0">
                          <a:effectLst/>
                          <a:latin typeface="Times New Roman" panose="02020603050405020304" pitchFamily="18" charset="0"/>
                          <a:cs typeface="Times New Roman" panose="02020603050405020304" pitchFamily="18" charset="0"/>
                        </a:rPr>
                        <a:t>Abstraction is the process or method of gaining the information.</a:t>
                      </a:r>
                    </a:p>
                  </a:txBody>
                  <a:tcPr marL="133350" marR="133350" marT="66675" marB="66675" anchor="ctr"/>
                </a:tc>
                <a:tc>
                  <a:txBody>
                    <a:bodyPr/>
                    <a:lstStyle/>
                    <a:p>
                      <a:pPr algn="ctr" fontAlgn="base"/>
                      <a:r>
                        <a:rPr lang="en-US" b="0">
                          <a:effectLst/>
                          <a:latin typeface="Times New Roman" panose="02020603050405020304" pitchFamily="18" charset="0"/>
                          <a:cs typeface="Times New Roman" panose="02020603050405020304" pitchFamily="18" charset="0"/>
                        </a:rPr>
                        <a:t>While encapsulation is the process or method to contain the information.</a:t>
                      </a:r>
                    </a:p>
                  </a:txBody>
                  <a:tcPr marL="133350" marR="133350" marT="66675" marB="66675" anchor="ctr"/>
                </a:tc>
                <a:extLst>
                  <a:ext uri="{0D108BD9-81ED-4DB2-BD59-A6C34878D82A}">
                    <a16:rowId xmlns:a16="http://schemas.microsoft.com/office/drawing/2014/main" val="10001"/>
                  </a:ext>
                </a:extLst>
              </a:tr>
              <a:tr h="370840">
                <a:tc>
                  <a:txBody>
                    <a:bodyPr/>
                    <a:lstStyle/>
                    <a:p>
                      <a:pPr algn="ctr" fontAlgn="base"/>
                      <a:r>
                        <a:rPr lang="en-US" b="0" dirty="0">
                          <a:effectLst/>
                          <a:latin typeface="Times New Roman" panose="02020603050405020304" pitchFamily="18" charset="0"/>
                          <a:cs typeface="Times New Roman" panose="02020603050405020304" pitchFamily="18" charset="0"/>
                        </a:rPr>
                        <a:t>In abstraction, problems are solved at the design or interface level.</a:t>
                      </a:r>
                    </a:p>
                  </a:txBody>
                  <a:tcPr marL="133350" marR="133350" marT="66675" marB="66675" anchor="ctr"/>
                </a:tc>
                <a:tc>
                  <a:txBody>
                    <a:bodyPr/>
                    <a:lstStyle/>
                    <a:p>
                      <a:pPr algn="ctr" fontAlgn="base"/>
                      <a:r>
                        <a:rPr lang="en-US" b="0" dirty="0">
                          <a:effectLst/>
                          <a:latin typeface="Times New Roman" panose="02020603050405020304" pitchFamily="18" charset="0"/>
                          <a:cs typeface="Times New Roman" panose="02020603050405020304" pitchFamily="18" charset="0"/>
                        </a:rPr>
                        <a:t>While in encapsulation, problems are solved at the implementation level.</a:t>
                      </a:r>
                    </a:p>
                  </a:txBody>
                  <a:tcPr marL="133350" marR="133350" marT="66675" marB="66675" anchor="ctr"/>
                </a:tc>
                <a:extLst>
                  <a:ext uri="{0D108BD9-81ED-4DB2-BD59-A6C34878D82A}">
                    <a16:rowId xmlns:a16="http://schemas.microsoft.com/office/drawing/2014/main" val="10002"/>
                  </a:ext>
                </a:extLst>
              </a:tr>
              <a:tr h="370840">
                <a:tc>
                  <a:txBody>
                    <a:bodyPr/>
                    <a:lstStyle/>
                    <a:p>
                      <a:pPr algn="ctr" fontAlgn="base"/>
                      <a:r>
                        <a:rPr lang="en-US" b="0" dirty="0">
                          <a:effectLst/>
                          <a:latin typeface="Times New Roman" panose="02020603050405020304" pitchFamily="18" charset="0"/>
                          <a:cs typeface="Times New Roman" panose="02020603050405020304" pitchFamily="18" charset="0"/>
                        </a:rPr>
                        <a:t>Abstraction is the method of hiding the unwanted information.</a:t>
                      </a:r>
                    </a:p>
                  </a:txBody>
                  <a:tcPr marL="133350" marR="133350" marT="66675" marB="66675" anchor="ctr"/>
                </a:tc>
                <a:tc>
                  <a:txBody>
                    <a:bodyPr/>
                    <a:lstStyle/>
                    <a:p>
                      <a:pPr algn="ctr" fontAlgn="base"/>
                      <a:r>
                        <a:rPr lang="en-US" b="0">
                          <a:effectLst/>
                          <a:latin typeface="Times New Roman" panose="02020603050405020304" pitchFamily="18" charset="0"/>
                          <a:cs typeface="Times New Roman" panose="02020603050405020304" pitchFamily="18" charset="0"/>
                        </a:rPr>
                        <a:t>Whereas encapsulation is a method to hide the data in a single entity or unit along with a method to protect information from outside.</a:t>
                      </a:r>
                    </a:p>
                  </a:txBody>
                  <a:tcPr marL="133350" marR="133350" marT="66675" marB="66675" anchor="ctr"/>
                </a:tc>
                <a:extLst>
                  <a:ext uri="{0D108BD9-81ED-4DB2-BD59-A6C34878D82A}">
                    <a16:rowId xmlns:a16="http://schemas.microsoft.com/office/drawing/2014/main" val="10003"/>
                  </a:ext>
                </a:extLst>
              </a:tr>
              <a:tr h="370840">
                <a:tc>
                  <a:txBody>
                    <a:bodyPr/>
                    <a:lstStyle/>
                    <a:p>
                      <a:pPr algn="ctr" fontAlgn="base"/>
                      <a:r>
                        <a:rPr lang="en-US" b="0" dirty="0">
                          <a:effectLst/>
                          <a:latin typeface="Times New Roman" panose="02020603050405020304" pitchFamily="18" charset="0"/>
                          <a:cs typeface="Times New Roman" panose="02020603050405020304" pitchFamily="18" charset="0"/>
                        </a:rPr>
                        <a:t>We can implement abstraction using abstract class and interfaces.</a:t>
                      </a:r>
                    </a:p>
                  </a:txBody>
                  <a:tcPr marL="133350" marR="133350" marT="66675" marB="66675" anchor="ctr"/>
                </a:tc>
                <a:tc>
                  <a:txBody>
                    <a:bodyPr/>
                    <a:lstStyle/>
                    <a:p>
                      <a:pPr algn="ctr" fontAlgn="base"/>
                      <a:r>
                        <a:rPr lang="en-US" b="0">
                          <a:effectLst/>
                          <a:latin typeface="Times New Roman" panose="02020603050405020304" pitchFamily="18" charset="0"/>
                          <a:cs typeface="Times New Roman" panose="02020603050405020304" pitchFamily="18" charset="0"/>
                        </a:rPr>
                        <a:t>Whereas encapsulation can be implemented using by access modifier i.e. private, protected and public.</a:t>
                      </a:r>
                    </a:p>
                  </a:txBody>
                  <a:tcPr marL="133350" marR="133350" marT="66675" marB="66675" anchor="ctr"/>
                </a:tc>
                <a:extLst>
                  <a:ext uri="{0D108BD9-81ED-4DB2-BD59-A6C34878D82A}">
                    <a16:rowId xmlns:a16="http://schemas.microsoft.com/office/drawing/2014/main" val="10004"/>
                  </a:ext>
                </a:extLst>
              </a:tr>
              <a:tr h="370840">
                <a:tc>
                  <a:txBody>
                    <a:bodyPr/>
                    <a:lstStyle/>
                    <a:p>
                      <a:pPr algn="ctr" fontAlgn="base"/>
                      <a:r>
                        <a:rPr lang="en-US" b="0" dirty="0">
                          <a:effectLst/>
                          <a:latin typeface="Times New Roman" panose="02020603050405020304" pitchFamily="18" charset="0"/>
                          <a:cs typeface="Times New Roman" panose="02020603050405020304" pitchFamily="18" charset="0"/>
                        </a:rPr>
                        <a:t>In abstraction, implementation complexities are hidden using abstract classes and interfaces.</a:t>
                      </a:r>
                    </a:p>
                  </a:txBody>
                  <a:tcPr marL="133350" marR="133350" marT="66675" marB="66675" anchor="ctr"/>
                </a:tc>
                <a:tc>
                  <a:txBody>
                    <a:bodyPr/>
                    <a:lstStyle/>
                    <a:p>
                      <a:pPr algn="ctr" fontAlgn="base"/>
                      <a:r>
                        <a:rPr lang="en-US" b="0">
                          <a:effectLst/>
                          <a:latin typeface="Times New Roman" panose="02020603050405020304" pitchFamily="18" charset="0"/>
                          <a:cs typeface="Times New Roman" panose="02020603050405020304" pitchFamily="18" charset="0"/>
                        </a:rPr>
                        <a:t>While in encapsulation, the data is hidden using methods of getters and setters.</a:t>
                      </a:r>
                    </a:p>
                  </a:txBody>
                  <a:tcPr marL="133350" marR="133350" marT="66675" marB="66675" anchor="ctr"/>
                </a:tc>
                <a:extLst>
                  <a:ext uri="{0D108BD9-81ED-4DB2-BD59-A6C34878D82A}">
                    <a16:rowId xmlns:a16="http://schemas.microsoft.com/office/drawing/2014/main" val="10005"/>
                  </a:ext>
                </a:extLst>
              </a:tr>
              <a:tr h="370840">
                <a:tc>
                  <a:txBody>
                    <a:bodyPr/>
                    <a:lstStyle/>
                    <a:p>
                      <a:pPr algn="ctr" fontAlgn="base"/>
                      <a:r>
                        <a:rPr lang="en-US" b="0" dirty="0">
                          <a:effectLst/>
                          <a:latin typeface="Times New Roman" panose="02020603050405020304" pitchFamily="18" charset="0"/>
                          <a:cs typeface="Times New Roman" panose="02020603050405020304" pitchFamily="18" charset="0"/>
                        </a:rPr>
                        <a:t>The objects that help to perform abstraction are encapsulated.</a:t>
                      </a:r>
                    </a:p>
                  </a:txBody>
                  <a:tcPr marL="133350" marR="133350" marT="66675" marB="66675" anchor="ctr"/>
                </a:tc>
                <a:tc>
                  <a:txBody>
                    <a:bodyPr/>
                    <a:lstStyle/>
                    <a:p>
                      <a:pPr algn="ctr" fontAlgn="base"/>
                      <a:r>
                        <a:rPr lang="en-US" b="0" dirty="0">
                          <a:effectLst/>
                          <a:latin typeface="Times New Roman" panose="02020603050405020304" pitchFamily="18" charset="0"/>
                          <a:cs typeface="Times New Roman" panose="02020603050405020304" pitchFamily="18" charset="0"/>
                        </a:rPr>
                        <a:t>Whereas the objects that result in encapsulation need not be abstracted.</a:t>
                      </a:r>
                    </a:p>
                  </a:txBody>
                  <a:tcPr marL="133350" marR="133350" marT="66675" marB="66675"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963874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Abstraction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algn="just">
              <a:lnSpc>
                <a:spcPct val="100000"/>
              </a:lnSpc>
              <a:buClr>
                <a:srgbClr val="002060"/>
              </a:buClr>
              <a:buFont typeface="Wingdings" panose="05000000000000000000" pitchFamily="2" charset="2"/>
              <a:buChar char="Ø"/>
            </a:pPr>
            <a:r>
              <a:rPr lang="en-US" sz="2400" b="1" i="1" dirty="0">
                <a:latin typeface="Times New Roman" panose="02020603050405020304" pitchFamily="18" charset="0"/>
                <a:cs typeface="Times New Roman" panose="02020603050405020304" pitchFamily="18" charset="0"/>
              </a:rPr>
              <a:t>Data abstraction </a:t>
            </a:r>
            <a:r>
              <a:rPr lang="en-US" sz="2400" dirty="0">
                <a:latin typeface="Times New Roman" panose="02020603050405020304" pitchFamily="18" charset="0"/>
                <a:cs typeface="Times New Roman" panose="02020603050405020304" pitchFamily="18" charset="0"/>
              </a:rPr>
              <a:t>is one of the most essential and important feature of object oriented programming in C++. </a:t>
            </a:r>
            <a:endParaRPr lang="en-US" sz="2400" dirty="0" smtClean="0">
              <a:latin typeface="Times New Roman" panose="02020603050405020304" pitchFamily="18" charset="0"/>
              <a:cs typeface="Times New Roman" panose="02020603050405020304" pitchFamily="18" charset="0"/>
            </a:endParaRPr>
          </a:p>
          <a:p>
            <a:pPr algn="just">
              <a:lnSpc>
                <a:spcPct val="100000"/>
              </a:lnSpc>
              <a:buClr>
                <a:srgbClr val="002060"/>
              </a:buCl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Abstraction </a:t>
            </a:r>
            <a:r>
              <a:rPr lang="en-US" sz="2400" dirty="0">
                <a:latin typeface="Times New Roman" panose="02020603050405020304" pitchFamily="18" charset="0"/>
                <a:cs typeface="Times New Roman" panose="02020603050405020304" pitchFamily="18" charset="0"/>
              </a:rPr>
              <a:t>means displaying only </a:t>
            </a:r>
            <a:r>
              <a:rPr lang="en-US" sz="2400" b="1" i="1" dirty="0">
                <a:latin typeface="Times New Roman" panose="02020603050405020304" pitchFamily="18" charset="0"/>
                <a:cs typeface="Times New Roman" panose="02020603050405020304" pitchFamily="18" charset="0"/>
              </a:rPr>
              <a:t>essential information </a:t>
            </a:r>
            <a:r>
              <a:rPr lang="en-US" sz="2400" dirty="0">
                <a:latin typeface="Times New Roman" panose="02020603050405020304" pitchFamily="18" charset="0"/>
                <a:cs typeface="Times New Roman" panose="02020603050405020304" pitchFamily="18" charset="0"/>
              </a:rPr>
              <a:t>and </a:t>
            </a:r>
            <a:r>
              <a:rPr lang="en-US" sz="2400" b="1" i="1" dirty="0">
                <a:latin typeface="Times New Roman" panose="02020603050405020304" pitchFamily="18" charset="0"/>
                <a:cs typeface="Times New Roman" panose="02020603050405020304" pitchFamily="18" charset="0"/>
              </a:rPr>
              <a:t>hiding the details</a:t>
            </a:r>
            <a:r>
              <a:rPr lang="en-US" sz="2400" dirty="0" smtClean="0">
                <a:latin typeface="Times New Roman" panose="02020603050405020304" pitchFamily="18" charset="0"/>
                <a:cs typeface="Times New Roman" panose="02020603050405020304" pitchFamily="18" charset="0"/>
              </a:rPr>
              <a:t>.</a:t>
            </a:r>
          </a:p>
          <a:p>
            <a:pPr algn="just">
              <a:lnSpc>
                <a:spcPct val="100000"/>
              </a:lnSpc>
              <a:buClr>
                <a:srgbClr val="002060"/>
              </a:buCl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Data abstraction refers to providing only essential information about the data to the outside world, hiding the background details or implementation.</a:t>
            </a:r>
          </a:p>
        </p:txBody>
      </p:sp>
    </p:spTree>
    <p:extLst>
      <p:ext uri="{BB962C8B-B14F-4D97-AF65-F5344CB8AC3E}">
        <p14:creationId xmlns:p14="http://schemas.microsoft.com/office/powerpoint/2010/main" val="424124082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2509" y="1126435"/>
            <a:ext cx="11273083" cy="4823791"/>
          </a:xfrm>
        </p:spPr>
        <p:txBody>
          <a:bodyPr>
            <a:normAutofit fontScale="90000"/>
          </a:bodyPr>
          <a:lstStyle/>
          <a:p>
            <a:pPr lvl="0"/>
            <a:r>
              <a:rPr lang="en-US" sz="3600" dirty="0" smtClean="0">
                <a:latin typeface="Times New Roman" panose="02020603050405020304" pitchFamily="18" charset="0"/>
                <a:cs typeface="Times New Roman" panose="02020603050405020304" pitchFamily="18" charset="0"/>
              </a:rPr>
              <a:t>Q: Define </a:t>
            </a:r>
            <a:r>
              <a:rPr lang="en-US" sz="3600" dirty="0">
                <a:latin typeface="Times New Roman" panose="02020603050405020304" pitchFamily="18" charset="0"/>
                <a:cs typeface="Times New Roman" panose="02020603050405020304" pitchFamily="18" charset="0"/>
              </a:rPr>
              <a:t>a class </a:t>
            </a:r>
            <a:r>
              <a:rPr lang="en-US" sz="3600" dirty="0" smtClean="0">
                <a:latin typeface="Times New Roman" panose="02020603050405020304" pitchFamily="18" charset="0"/>
                <a:cs typeface="Times New Roman" panose="02020603050405020304" pitchFamily="18" charset="0"/>
              </a:rPr>
              <a:t>“</a:t>
            </a:r>
            <a:r>
              <a:rPr lang="en-US" sz="3600" b="1" dirty="0" smtClean="0">
                <a:latin typeface="Times New Roman" panose="02020603050405020304" pitchFamily="18" charset="0"/>
                <a:cs typeface="Times New Roman" panose="02020603050405020304" pitchFamily="18" charset="0"/>
              </a:rPr>
              <a:t>State</a:t>
            </a:r>
            <a:r>
              <a:rPr lang="en-US" sz="3600" dirty="0" smtClean="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in C++ with the following description: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Private Data Members: </a:t>
            </a:r>
            <a:br>
              <a:rPr lang="en-US" sz="3600" dirty="0">
                <a:latin typeface="Times New Roman" panose="02020603050405020304" pitchFamily="18" charset="0"/>
                <a:cs typeface="Times New Roman" panose="02020603050405020304" pitchFamily="18" charset="0"/>
              </a:rPr>
            </a:br>
            <a:r>
              <a:rPr lang="en-US" sz="3600" dirty="0" err="1">
                <a:latin typeface="Times New Roman" panose="02020603050405020304" pitchFamily="18" charset="0"/>
                <a:cs typeface="Times New Roman" panose="02020603050405020304" pitchFamily="18" charset="0"/>
              </a:rPr>
              <a:t>IdNo</a:t>
            </a:r>
            <a:r>
              <a:rPr lang="en-US" sz="3600" dirty="0">
                <a:latin typeface="Times New Roman" panose="02020603050405020304" pitchFamily="18" charset="0"/>
                <a:cs typeface="Times New Roman" panose="02020603050405020304" pitchFamily="18" charset="0"/>
              </a:rPr>
              <a:t>(integer), Name(string), Result(double</a:t>
            </a:r>
            <a:r>
              <a:rPr lang="en-US" sz="3600" dirty="0" smtClean="0">
                <a:latin typeface="Times New Roman" panose="02020603050405020304" pitchFamily="18" charset="0"/>
                <a:cs typeface="Times New Roman" panose="02020603050405020304" pitchFamily="18" charset="0"/>
              </a:rPr>
              <a:t>)</a:t>
            </a:r>
            <a:br>
              <a:rPr lang="en-US" sz="3600" dirty="0" smtClean="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Public Member Functions: </a:t>
            </a:r>
            <a:br>
              <a:rPr lang="en-US" sz="3600" dirty="0">
                <a:latin typeface="Times New Roman" panose="02020603050405020304" pitchFamily="18" charset="0"/>
                <a:cs typeface="Times New Roman" panose="02020603050405020304" pitchFamily="18" charset="0"/>
              </a:rPr>
            </a:br>
            <a:r>
              <a:rPr lang="en-US" sz="3600" dirty="0">
                <a:latin typeface="Times New Roman" panose="02020603050405020304" pitchFamily="18" charset="0"/>
                <a:cs typeface="Times New Roman" panose="02020603050405020304" pitchFamily="18" charset="0"/>
              </a:rPr>
              <a:t>A </a:t>
            </a:r>
            <a:r>
              <a:rPr lang="en-US" sz="3600" b="1" dirty="0">
                <a:latin typeface="Times New Roman" panose="02020603050405020304" pitchFamily="18" charset="0"/>
                <a:cs typeface="Times New Roman" panose="02020603050405020304" pitchFamily="18" charset="0"/>
              </a:rPr>
              <a:t>constructor</a:t>
            </a:r>
            <a:r>
              <a:rPr lang="en-US" sz="3600" dirty="0">
                <a:latin typeface="Times New Roman" panose="02020603050405020304" pitchFamily="18" charset="0"/>
                <a:cs typeface="Times New Roman" panose="02020603050405020304" pitchFamily="18" charset="0"/>
              </a:rPr>
              <a:t> to assign initial values </a:t>
            </a:r>
            <a:r>
              <a:rPr lang="en-US" sz="3600" dirty="0" err="1">
                <a:latin typeface="Times New Roman" panose="02020603050405020304" pitchFamily="18" charset="0"/>
                <a:cs typeface="Times New Roman" panose="02020603050405020304" pitchFamily="18" charset="0"/>
              </a:rPr>
              <a:t>IdNo</a:t>
            </a:r>
            <a:r>
              <a:rPr lang="en-US" sz="3600" dirty="0">
                <a:latin typeface="Times New Roman" panose="02020603050405020304" pitchFamily="18" charset="0"/>
                <a:cs typeface="Times New Roman" panose="02020603050405020304" pitchFamily="18" charset="0"/>
              </a:rPr>
              <a:t> as 12, Name as “XYZ”, and Result as 3.90.</a:t>
            </a:r>
            <a:br>
              <a:rPr lang="en-US" sz="3600"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Input()</a:t>
            </a:r>
            <a:r>
              <a:rPr lang="en-US" sz="3600" dirty="0">
                <a:latin typeface="Times New Roman" panose="02020603050405020304" pitchFamily="18" charset="0"/>
                <a:cs typeface="Times New Roman" panose="02020603050405020304" pitchFamily="18" charset="0"/>
              </a:rPr>
              <a:t> to take the input for </a:t>
            </a:r>
            <a:r>
              <a:rPr lang="en-US" sz="3600" dirty="0" err="1">
                <a:latin typeface="Times New Roman" panose="02020603050405020304" pitchFamily="18" charset="0"/>
                <a:cs typeface="Times New Roman" panose="02020603050405020304" pitchFamily="18" charset="0"/>
              </a:rPr>
              <a:t>IdNo</a:t>
            </a:r>
            <a:r>
              <a:rPr lang="en-US" sz="3600" dirty="0">
                <a:latin typeface="Times New Roman" panose="02020603050405020304" pitchFamily="18" charset="0"/>
                <a:cs typeface="Times New Roman" panose="02020603050405020304" pitchFamily="18" charset="0"/>
              </a:rPr>
              <a:t>, Name and Result.</a:t>
            </a:r>
            <a:br>
              <a:rPr lang="en-US" sz="3600" dirty="0">
                <a:latin typeface="Times New Roman" panose="02020603050405020304" pitchFamily="18" charset="0"/>
                <a:cs typeface="Times New Roman" panose="02020603050405020304" pitchFamily="18" charset="0"/>
              </a:rPr>
            </a:br>
            <a:r>
              <a:rPr lang="en-US" sz="3600" b="1" dirty="0">
                <a:latin typeface="Times New Roman" panose="02020603050405020304" pitchFamily="18" charset="0"/>
                <a:cs typeface="Times New Roman" panose="02020603050405020304" pitchFamily="18" charset="0"/>
              </a:rPr>
              <a:t>Display()</a:t>
            </a:r>
            <a:r>
              <a:rPr lang="en-US" sz="3600" dirty="0">
                <a:latin typeface="Times New Roman" panose="02020603050405020304" pitchFamily="18" charset="0"/>
                <a:cs typeface="Times New Roman" panose="02020603050405020304" pitchFamily="18" charset="0"/>
              </a:rPr>
              <a:t> to display all the data members.</a:t>
            </a:r>
            <a:br>
              <a:rPr lang="en-US" sz="3600" dirty="0">
                <a:latin typeface="Times New Roman" panose="02020603050405020304" pitchFamily="18" charset="0"/>
                <a:cs typeface="Times New Roman" panose="02020603050405020304" pitchFamily="18" charset="0"/>
              </a:rPr>
            </a:b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0006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0234" y="2883038"/>
            <a:ext cx="10515600" cy="1325563"/>
          </a:xfrm>
        </p:spPr>
        <p:txBody>
          <a:bodyPr>
            <a:noAutofit/>
          </a:bodyPr>
          <a:lstStyle/>
          <a:p>
            <a:pPr algn="ctr"/>
            <a:r>
              <a:rPr lang="en-US" sz="9600" b="1" dirty="0" smtClean="0">
                <a:solidFill>
                  <a:srgbClr val="002060"/>
                </a:solidFill>
                <a:latin typeface="Times New Roman" panose="02020603050405020304" pitchFamily="18" charset="0"/>
                <a:cs typeface="Times New Roman" panose="02020603050405020304" pitchFamily="18" charset="0"/>
              </a:rPr>
              <a:t>Thank You</a:t>
            </a:r>
            <a:endParaRPr lang="en-US" sz="96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45524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Abstraction Using Class</a:t>
            </a:r>
            <a:endParaRPr lang="en-US" sz="3600" b="1" dirty="0">
              <a:solidFill>
                <a:srgbClr val="002060"/>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3384831" y="1690688"/>
            <a:ext cx="6461534" cy="4876367"/>
          </a:xfrm>
          <a:prstGeom prst="rect">
            <a:avLst/>
          </a:prstGeom>
        </p:spPr>
      </p:pic>
    </p:spTree>
    <p:extLst>
      <p:ext uri="{BB962C8B-B14F-4D97-AF65-F5344CB8AC3E}">
        <p14:creationId xmlns:p14="http://schemas.microsoft.com/office/powerpoint/2010/main" val="145614986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solidFill>
                  <a:srgbClr val="002060"/>
                </a:solidFill>
                <a:latin typeface="Times New Roman" panose="02020603050405020304" pitchFamily="18" charset="0"/>
                <a:cs typeface="Times New Roman" panose="02020603050405020304" pitchFamily="18" charset="0"/>
              </a:rPr>
              <a:t>Abstraction</a:t>
            </a: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You can see in the above program we are not allowed to access the variables a and b directly, however one can call the function set() to set the values in a and b and the function display() to display the values of a and b</a:t>
            </a:r>
            <a:r>
              <a:rPr lang="en-US" sz="2400" dirty="0" smtClean="0">
                <a:latin typeface="Times New Roman" panose="02020603050405020304" pitchFamily="18" charset="0"/>
                <a:cs typeface="Times New Roman" panose="02020603050405020304" pitchFamily="18" charset="0"/>
              </a:rPr>
              <a:t>.</a:t>
            </a:r>
          </a:p>
          <a:p>
            <a:pPr marL="0" indent="0" fontAlgn="base">
              <a:buNone/>
            </a:pPr>
            <a:r>
              <a:rPr lang="en-US" sz="2400" b="1" dirty="0">
                <a:latin typeface="Times New Roman" panose="02020603050405020304" pitchFamily="18" charset="0"/>
                <a:cs typeface="Times New Roman" panose="02020603050405020304" pitchFamily="18" charset="0"/>
              </a:rPr>
              <a:t>Advantages of Data Abstraction</a:t>
            </a:r>
            <a:r>
              <a:rPr lang="en-US" sz="2400" dirty="0">
                <a:latin typeface="Times New Roman" panose="02020603050405020304" pitchFamily="18" charset="0"/>
                <a:cs typeface="Times New Roman" panose="02020603050405020304" pitchFamily="18" charset="0"/>
              </a:rPr>
              <a:t>:</a:t>
            </a:r>
          </a:p>
          <a:p>
            <a:pPr fontAlgn="base">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Helps the user to avoid writing the low level code</a:t>
            </a:r>
          </a:p>
          <a:p>
            <a:pPr fontAlgn="base">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Avoids code duplication and increases reusability.</a:t>
            </a:r>
          </a:p>
          <a:p>
            <a:pPr fontAlgn="base">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Can change internal implementation of class independently without affecting the user.</a:t>
            </a:r>
          </a:p>
          <a:p>
            <a:pPr fontAlgn="base">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Helps to increase security of an application or program as only important details are provided to the user.</a:t>
            </a:r>
          </a:p>
          <a:p>
            <a:pPr algn="just" fontAlgn="base">
              <a:lnSpc>
                <a:spcPct val="100000"/>
              </a:lnSpc>
              <a:buClr>
                <a:srgbClr val="002060"/>
              </a:buCl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4999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Abstraction in Header File</a:t>
            </a:r>
            <a:endParaRPr lang="en-US" sz="3600" b="1" dirty="0">
              <a:solidFill>
                <a:srgbClr val="00206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2181657" y="1690688"/>
            <a:ext cx="8236195" cy="3848172"/>
          </a:xfrm>
          <a:prstGeom prst="rect">
            <a:avLst/>
          </a:prstGeom>
        </p:spPr>
      </p:pic>
    </p:spTree>
    <p:extLst>
      <p:ext uri="{BB962C8B-B14F-4D97-AF65-F5344CB8AC3E}">
        <p14:creationId xmlns:p14="http://schemas.microsoft.com/office/powerpoint/2010/main" val="947310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Ways of Abstraction in C++</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Abstraction using Classes:</a:t>
            </a:r>
            <a:r>
              <a:rPr lang="en-US" sz="2400" dirty="0">
                <a:latin typeface="Times New Roman" panose="02020603050405020304" pitchFamily="18" charset="0"/>
                <a:cs typeface="Times New Roman" panose="02020603050405020304" pitchFamily="18" charset="0"/>
              </a:rPr>
              <a:t> We can implement Abstraction in C++ using classes. Class helps us to group data members and member functions using available access specifiers. A Class can decide which data member will be visible to outside world and which is not</a:t>
            </a:r>
            <a:r>
              <a:rPr lang="en-US" sz="2400" dirty="0" smtClean="0">
                <a:latin typeface="Times New Roman" panose="02020603050405020304" pitchFamily="18" charset="0"/>
                <a:cs typeface="Times New Roman" panose="02020603050405020304" pitchFamily="18" charset="0"/>
              </a:rPr>
              <a:t>.</a:t>
            </a:r>
          </a:p>
          <a:p>
            <a:pPr algn="just" fontAlgn="base">
              <a:lnSpc>
                <a:spcPct val="100000"/>
              </a:lnSpc>
              <a:buClr>
                <a:srgbClr val="002060"/>
              </a:buCl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Abstraction in Header files: </a:t>
            </a:r>
            <a:r>
              <a:rPr lang="en-US" sz="2400" dirty="0">
                <a:latin typeface="Times New Roman" panose="02020603050405020304" pitchFamily="18" charset="0"/>
                <a:cs typeface="Times New Roman" panose="02020603050405020304" pitchFamily="18" charset="0"/>
              </a:rPr>
              <a:t>One more type of abstraction in C++ can be header files. For example, consider the pow() method present in </a:t>
            </a:r>
            <a:r>
              <a:rPr lang="en-US" sz="2400" dirty="0" err="1">
                <a:latin typeface="Times New Roman" panose="02020603050405020304" pitchFamily="18" charset="0"/>
                <a:cs typeface="Times New Roman" panose="02020603050405020304" pitchFamily="18" charset="0"/>
              </a:rPr>
              <a:t>math.h</a:t>
            </a:r>
            <a:r>
              <a:rPr lang="en-US" sz="2400" dirty="0">
                <a:latin typeface="Times New Roman" panose="02020603050405020304" pitchFamily="18" charset="0"/>
                <a:cs typeface="Times New Roman" panose="02020603050405020304" pitchFamily="18" charset="0"/>
              </a:rPr>
              <a:t> header file. Whenever we need to calculate power of a number, we simply call the function pow() present in the </a:t>
            </a:r>
            <a:r>
              <a:rPr lang="en-US" sz="2400" dirty="0" err="1">
                <a:latin typeface="Times New Roman" panose="02020603050405020304" pitchFamily="18" charset="0"/>
                <a:cs typeface="Times New Roman" panose="02020603050405020304" pitchFamily="18" charset="0"/>
              </a:rPr>
              <a:t>math.h</a:t>
            </a:r>
            <a:r>
              <a:rPr lang="en-US" sz="2400" dirty="0">
                <a:latin typeface="Times New Roman" panose="02020603050405020304" pitchFamily="18" charset="0"/>
                <a:cs typeface="Times New Roman" panose="02020603050405020304" pitchFamily="18" charset="0"/>
              </a:rPr>
              <a:t> header file and pass the numbers as </a:t>
            </a:r>
            <a:r>
              <a:rPr lang="en-US" sz="2400" dirty="0" smtClean="0">
                <a:latin typeface="Times New Roman" panose="02020603050405020304" pitchFamily="18" charset="0"/>
                <a:cs typeface="Times New Roman" panose="02020603050405020304" pitchFamily="18" charset="0"/>
              </a:rPr>
              <a:t>arguments </a:t>
            </a:r>
            <a:r>
              <a:rPr lang="en-US" sz="2400" dirty="0">
                <a:latin typeface="Times New Roman" panose="02020603050405020304" pitchFamily="18" charset="0"/>
                <a:cs typeface="Times New Roman" panose="02020603050405020304" pitchFamily="18" charset="0"/>
              </a:rPr>
              <a:t>without knowing the underlying </a:t>
            </a:r>
            <a:r>
              <a:rPr lang="en-US" sz="2400" dirty="0" smtClean="0">
                <a:latin typeface="Times New Roman" panose="02020603050405020304" pitchFamily="18" charset="0"/>
                <a:cs typeface="Times New Roman" panose="02020603050405020304" pitchFamily="18" charset="0"/>
              </a:rPr>
              <a:t>algorithm </a:t>
            </a:r>
            <a:r>
              <a:rPr lang="en-US" sz="2400" dirty="0">
                <a:latin typeface="Times New Roman" panose="02020603050405020304" pitchFamily="18" charset="0"/>
                <a:cs typeface="Times New Roman" panose="02020603050405020304" pitchFamily="18" charset="0"/>
              </a:rPr>
              <a:t>according to which the function </a:t>
            </a:r>
            <a:r>
              <a:rPr lang="en-US" sz="2400" dirty="0" smtClean="0">
                <a:latin typeface="Times New Roman" panose="02020603050405020304" pitchFamily="18" charset="0"/>
                <a:cs typeface="Times New Roman" panose="02020603050405020304" pitchFamily="18" charset="0"/>
              </a:rPr>
              <a:t>is </a:t>
            </a:r>
            <a:r>
              <a:rPr lang="en-US" sz="2400" dirty="0">
                <a:latin typeface="Times New Roman" panose="02020603050405020304" pitchFamily="18" charset="0"/>
                <a:cs typeface="Times New Roman" panose="02020603050405020304" pitchFamily="18" charset="0"/>
              </a:rPr>
              <a:t>actually calculating power of numbers</a:t>
            </a: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8949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Ways of Abstraction in C++</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Abstraction using access specifiers</a:t>
            </a:r>
            <a:endParaRPr lang="en-US" sz="2400" dirty="0" smtClean="0">
              <a:latin typeface="Times New Roman" panose="02020603050405020304" pitchFamily="18" charset="0"/>
              <a:cs typeface="Times New Roman" panose="02020603050405020304" pitchFamily="18" charset="0"/>
            </a:endParaRPr>
          </a:p>
          <a:p>
            <a:pPr algn="just" fontAlgn="base">
              <a:lnSpc>
                <a:spcPct val="100000"/>
              </a:lnSpc>
              <a:buClr>
                <a:srgbClr val="002060"/>
              </a:buClr>
              <a:buFont typeface="Wingdings" panose="05000000000000000000" pitchFamily="2" charset="2"/>
              <a:buChar char="ü"/>
            </a:pPr>
            <a:r>
              <a:rPr lang="en-US" sz="2400" dirty="0" smtClean="0">
                <a:latin typeface="Times New Roman" panose="02020603050405020304" pitchFamily="18" charset="0"/>
                <a:cs typeface="Times New Roman" panose="02020603050405020304" pitchFamily="18" charset="0"/>
              </a:rPr>
              <a:t>Access </a:t>
            </a:r>
            <a:r>
              <a:rPr lang="en-US" sz="2400" dirty="0">
                <a:latin typeface="Times New Roman" panose="02020603050405020304" pitchFamily="18" charset="0"/>
                <a:cs typeface="Times New Roman" panose="02020603050405020304" pitchFamily="18" charset="0"/>
              </a:rPr>
              <a:t>specifiers are the main pillar of implementing abstraction in C++. We can use access specifiers to enforce restrictions on class members. For example:</a:t>
            </a:r>
          </a:p>
          <a:p>
            <a:pPr algn="just" fontAlgn="base">
              <a:lnSpc>
                <a:spcPct val="100000"/>
              </a:lnSpc>
              <a:buClr>
                <a:srgbClr val="002060"/>
              </a:buCl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Members declared as </a:t>
            </a:r>
            <a:r>
              <a:rPr lang="en-US" sz="2400" b="1" dirty="0">
                <a:latin typeface="Times New Roman" panose="02020603050405020304" pitchFamily="18" charset="0"/>
                <a:cs typeface="Times New Roman" panose="02020603050405020304" pitchFamily="18" charset="0"/>
              </a:rPr>
              <a:t>public </a:t>
            </a:r>
            <a:r>
              <a:rPr lang="en-US" sz="2400" dirty="0">
                <a:latin typeface="Times New Roman" panose="02020603050405020304" pitchFamily="18" charset="0"/>
                <a:cs typeface="Times New Roman" panose="02020603050405020304" pitchFamily="18" charset="0"/>
              </a:rPr>
              <a:t>in a class, can be accessed from anywhere in the program.</a:t>
            </a:r>
          </a:p>
          <a:p>
            <a:pPr algn="just" fontAlgn="base">
              <a:lnSpc>
                <a:spcPct val="100000"/>
              </a:lnSpc>
              <a:buClr>
                <a:srgbClr val="002060"/>
              </a:buClr>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Members declared as </a:t>
            </a:r>
            <a:r>
              <a:rPr lang="en-US" sz="2400" b="1" dirty="0">
                <a:latin typeface="Times New Roman" panose="02020603050405020304" pitchFamily="18" charset="0"/>
                <a:cs typeface="Times New Roman" panose="02020603050405020304" pitchFamily="18" charset="0"/>
              </a:rPr>
              <a:t>private </a:t>
            </a:r>
            <a:r>
              <a:rPr lang="en-US" sz="2400" dirty="0">
                <a:latin typeface="Times New Roman" panose="02020603050405020304" pitchFamily="18" charset="0"/>
                <a:cs typeface="Times New Roman" panose="02020603050405020304" pitchFamily="18" charset="0"/>
              </a:rPr>
              <a:t>in a class, can be accessed only from within the class. They are not allowed to be accessed from any part of code outside the class.</a:t>
            </a:r>
          </a:p>
          <a:p>
            <a:pPr algn="just" fontAlgn="base">
              <a:lnSpc>
                <a:spcPct val="100000"/>
              </a:lnSpc>
              <a:buClr>
                <a:srgbClr val="002060"/>
              </a:buClr>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742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smtClean="0">
                <a:solidFill>
                  <a:srgbClr val="002060"/>
                </a:solidFill>
                <a:latin typeface="Times New Roman" panose="02020603050405020304" pitchFamily="18" charset="0"/>
                <a:cs typeface="Times New Roman" panose="02020603050405020304" pitchFamily="18" charset="0"/>
              </a:rPr>
              <a:t>Advantages of Data Abstraction</a:t>
            </a:r>
            <a:endParaRPr lang="en-US" sz="3600"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5"/>
            <a:ext cx="10515600" cy="4932984"/>
          </a:xfrm>
        </p:spPr>
        <p:txBody>
          <a:bodyPr>
            <a:normAutofit/>
          </a:bodyPr>
          <a:lstStyle/>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Helps the user to avoid writing the low level </a:t>
            </a:r>
            <a:r>
              <a:rPr lang="en-US" sz="2400" dirty="0" smtClean="0">
                <a:latin typeface="Times New Roman" panose="02020603050405020304" pitchFamily="18" charset="0"/>
                <a:cs typeface="Times New Roman" panose="02020603050405020304" pitchFamily="18" charset="0"/>
              </a:rPr>
              <a:t>code.</a:t>
            </a:r>
            <a:endParaRPr lang="en-US" sz="2400" dirty="0">
              <a:latin typeface="Times New Roman" panose="02020603050405020304" pitchFamily="18" charset="0"/>
              <a:cs typeface="Times New Roman" panose="02020603050405020304" pitchFamily="18" charset="0"/>
            </a:endParaRPr>
          </a:p>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Avoids code duplication and increases reusability.</a:t>
            </a:r>
          </a:p>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Can change internal implementation of class independently without affecting the user.</a:t>
            </a:r>
          </a:p>
          <a:p>
            <a:pPr algn="just" fontAlgn="base">
              <a:lnSpc>
                <a:spcPct val="100000"/>
              </a:lnSpc>
              <a:buClr>
                <a:srgbClr val="002060"/>
              </a:buCl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Helps to increase security of an application or program as only important details are provided to the user.</a:t>
            </a:r>
          </a:p>
        </p:txBody>
      </p:sp>
    </p:spTree>
    <p:extLst>
      <p:ext uri="{BB962C8B-B14F-4D97-AF65-F5344CB8AC3E}">
        <p14:creationId xmlns:p14="http://schemas.microsoft.com/office/powerpoint/2010/main" val="32261536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782" y="2748107"/>
            <a:ext cx="10515600" cy="1325563"/>
          </a:xfrm>
        </p:spPr>
        <p:txBody>
          <a:bodyPr>
            <a:normAutofit/>
          </a:bodyPr>
          <a:lstStyle/>
          <a:p>
            <a:pPr algn="ctr"/>
            <a:r>
              <a:rPr lang="en-US" sz="4800" b="1" dirty="0" smtClean="0">
                <a:solidFill>
                  <a:srgbClr val="002060"/>
                </a:solidFill>
                <a:latin typeface="Times New Roman" panose="02020603050405020304" pitchFamily="18" charset="0"/>
                <a:cs typeface="Times New Roman" panose="02020603050405020304" pitchFamily="18" charset="0"/>
              </a:rPr>
              <a:t>Encapsulation in OOP</a:t>
            </a:r>
            <a:endParaRPr lang="en-US" sz="48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18872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1088</TotalTime>
  <Words>506</Words>
  <Application>Microsoft Office PowerPoint</Application>
  <PresentationFormat>Widescreen</PresentationFormat>
  <Paragraphs>71</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Times New Roman</vt:lpstr>
      <vt:lpstr>Wingdings</vt:lpstr>
      <vt:lpstr>Office Theme</vt:lpstr>
      <vt:lpstr>Abstraction &amp; Encapsulation in C++</vt:lpstr>
      <vt:lpstr>Abstraction</vt:lpstr>
      <vt:lpstr>Abstraction Using Class</vt:lpstr>
      <vt:lpstr>Abstraction</vt:lpstr>
      <vt:lpstr>Abstraction in Header File</vt:lpstr>
      <vt:lpstr>Ways of Abstraction in C++</vt:lpstr>
      <vt:lpstr>Ways of Abstraction in C++</vt:lpstr>
      <vt:lpstr>Advantages of Data Abstraction</vt:lpstr>
      <vt:lpstr>Encapsulation in OOP</vt:lpstr>
      <vt:lpstr>Encapsulation</vt:lpstr>
      <vt:lpstr>Real-Life Example of Encapsulation</vt:lpstr>
      <vt:lpstr>Real-Life Example of Encapsulation</vt:lpstr>
      <vt:lpstr>Real-Life Example of Encapsulation</vt:lpstr>
      <vt:lpstr>Real-Life Example of Encapsulation</vt:lpstr>
      <vt:lpstr>Real-Life Example of Encapsulation</vt:lpstr>
      <vt:lpstr>Encapsulation</vt:lpstr>
      <vt:lpstr>Encapsulation</vt:lpstr>
      <vt:lpstr>Encapsulation</vt:lpstr>
      <vt:lpstr>Difference Between Abstraction &amp; Encapsulation</vt:lpstr>
      <vt:lpstr>Q: Define a class “State” in C++ with the following description:  Private Data Members:  IdNo(integer), Name(string), Result(double)  Public Member Functions:  A constructor to assign initial values IdNo as 12, Name as “XYZ”, and Result as 3.90. Input() to take the input for IdNo, Name and Result. Display() to display all the data members.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Techniques (Unstructured)</dc:title>
  <dc:creator>Alamgir Hossain</dc:creator>
  <cp:lastModifiedBy>Alamgir Hossain</cp:lastModifiedBy>
  <cp:revision>54</cp:revision>
  <dcterms:created xsi:type="dcterms:W3CDTF">2020-01-12T05:21:15Z</dcterms:created>
  <dcterms:modified xsi:type="dcterms:W3CDTF">2025-03-03T14:14:03Z</dcterms:modified>
</cp:coreProperties>
</file>