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04" r:id="rId4"/>
    <p:sldId id="288" r:id="rId5"/>
    <p:sldId id="289" r:id="rId6"/>
    <p:sldId id="290" r:id="rId7"/>
    <p:sldId id="291" r:id="rId8"/>
    <p:sldId id="323" r:id="rId9"/>
    <p:sldId id="314" r:id="rId10"/>
    <p:sldId id="316" r:id="rId11"/>
    <p:sldId id="315" r:id="rId12"/>
    <p:sldId id="317" r:id="rId13"/>
    <p:sldId id="320" r:id="rId14"/>
    <p:sldId id="321" r:id="rId15"/>
    <p:sldId id="318" r:id="rId16"/>
    <p:sldId id="319" r:id="rId17"/>
    <p:sldId id="322" r:id="rId18"/>
    <p:sldId id="324" r:id="rId19"/>
    <p:sldId id="293" r:id="rId20"/>
    <p:sldId id="294" r:id="rId21"/>
    <p:sldId id="305" r:id="rId22"/>
    <p:sldId id="295" r:id="rId23"/>
    <p:sldId id="296" r:id="rId24"/>
    <p:sldId id="297" r:id="rId25"/>
    <p:sldId id="298" r:id="rId26"/>
    <p:sldId id="299" r:id="rId27"/>
    <p:sldId id="300" r:id="rId28"/>
    <p:sldId id="301" r:id="rId29"/>
    <p:sldId id="302" r:id="rId30"/>
    <p:sldId id="306" r:id="rId31"/>
    <p:sldId id="303" r:id="rId32"/>
    <p:sldId id="26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1711" autoAdjust="0"/>
  </p:normalViewPr>
  <p:slideViewPr>
    <p:cSldViewPr snapToGrid="0">
      <p:cViewPr varScale="1">
        <p:scale>
          <a:sx n="64" d="100"/>
          <a:sy n="64" d="100"/>
        </p:scale>
        <p:origin x="6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E2597E-5B9C-4223-A3DC-E2371CBFDE86}"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346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6504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2073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258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2597E-5B9C-4223-A3DC-E2371CBFDE86}"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6058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2597E-5B9C-4223-A3DC-E2371CBFDE86}"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97801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E2597E-5B9C-4223-A3DC-E2371CBFDE86}" type="datetimeFigureOut">
              <a:rPr lang="en-US" smtClean="0"/>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396467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2597E-5B9C-4223-A3DC-E2371CBFDE86}" type="datetimeFigureOut">
              <a:rPr lang="en-US" smtClean="0"/>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950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2597E-5B9C-4223-A3DC-E2371CBFDE86}" type="datetimeFigureOut">
              <a:rPr lang="en-US" smtClean="0"/>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454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5180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490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2597E-5B9C-4223-A3DC-E2371CBFDE86}" type="datetimeFigureOut">
              <a:rPr lang="en-US" smtClean="0"/>
              <a:t>4/14/2025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E7349-6B5D-4302-9559-F56B92BBB5F1}" type="slidenum">
              <a:rPr lang="en-US" smtClean="0"/>
              <a:t>‹#›</a:t>
            </a:fld>
            <a:endParaRPr lang="en-US"/>
          </a:p>
        </p:txBody>
      </p:sp>
    </p:spTree>
    <p:extLst>
      <p:ext uri="{BB962C8B-B14F-4D97-AF65-F5344CB8AC3E}">
        <p14:creationId xmlns:p14="http://schemas.microsoft.com/office/powerpoint/2010/main" val="371028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1126435"/>
            <a:ext cx="10515600" cy="4823791"/>
          </a:xfrm>
        </p:spPr>
        <p:txBody>
          <a:bodyPr>
            <a:normAutofit/>
          </a:bodyPr>
          <a:lstStyle/>
          <a:p>
            <a:pPr algn="ctr"/>
            <a:r>
              <a:rPr lang="en-US" sz="6600" b="1" dirty="0">
                <a:solidFill>
                  <a:schemeClr val="accent6">
                    <a:lumMod val="50000"/>
                  </a:schemeClr>
                </a:solidFill>
                <a:latin typeface="Bookman Old Style" panose="02050604050505020204" pitchFamily="18" charset="0"/>
                <a:cs typeface="Times New Roman" panose="02020603050405020304" pitchFamily="18" charset="0"/>
              </a:rPr>
              <a:t>Inheritance in C++</a:t>
            </a:r>
            <a:br>
              <a:rPr lang="en-US" sz="6600" b="1" dirty="0">
                <a:solidFill>
                  <a:schemeClr val="accent6">
                    <a:lumMod val="50000"/>
                  </a:schemeClr>
                </a:solidFill>
                <a:latin typeface="Bookman Old Style" panose="02050604050505020204" pitchFamily="18" charset="0"/>
                <a:cs typeface="Times New Roman" panose="02020603050405020304" pitchFamily="18" charset="0"/>
              </a:rPr>
            </a:br>
            <a:r>
              <a:rPr lang="en-US" sz="6600" b="1" dirty="0">
                <a:solidFill>
                  <a:schemeClr val="accent6">
                    <a:lumMod val="50000"/>
                  </a:schemeClr>
                </a:solidFill>
                <a:latin typeface="Bookman Old Style" panose="02050604050505020204" pitchFamily="18" charset="0"/>
                <a:cs typeface="Times New Roman" panose="02020603050405020304" pitchFamily="18" charset="0"/>
              </a:rPr>
              <a:t>(Part-01)</a:t>
            </a:r>
            <a:endParaRPr lang="en-US" sz="5400" b="1" dirty="0">
              <a:solidFill>
                <a:schemeClr val="accent6">
                  <a:lumMod val="50000"/>
                </a:schemeClr>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704191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Public, Mode: Protected</a:t>
            </a:r>
          </a:p>
        </p:txBody>
      </p:sp>
      <p:pic>
        <p:nvPicPr>
          <p:cNvPr id="5" name="Picture 4">
            <a:extLst>
              <a:ext uri="{FF2B5EF4-FFF2-40B4-BE49-F238E27FC236}">
                <a16:creationId xmlns:a16="http://schemas.microsoft.com/office/drawing/2014/main" id="{13AA40C4-0D5E-4CE2-190D-E3F507E07FE4}"/>
              </a:ext>
            </a:extLst>
          </p:cNvPr>
          <p:cNvPicPr>
            <a:picLocks noChangeAspect="1"/>
          </p:cNvPicPr>
          <p:nvPr/>
        </p:nvPicPr>
        <p:blipFill>
          <a:blip r:embed="rId2"/>
          <a:stretch>
            <a:fillRect/>
          </a:stretch>
        </p:blipFill>
        <p:spPr>
          <a:xfrm>
            <a:off x="1423987" y="1690688"/>
            <a:ext cx="9344025" cy="5038725"/>
          </a:xfrm>
          <a:prstGeom prst="rect">
            <a:avLst/>
          </a:prstGeom>
        </p:spPr>
      </p:pic>
    </p:spTree>
    <p:extLst>
      <p:ext uri="{BB962C8B-B14F-4D97-AF65-F5344CB8AC3E}">
        <p14:creationId xmlns:p14="http://schemas.microsoft.com/office/powerpoint/2010/main" val="194339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Public, Mode: Private</a:t>
            </a:r>
          </a:p>
        </p:txBody>
      </p:sp>
      <p:pic>
        <p:nvPicPr>
          <p:cNvPr id="4" name="Picture 3">
            <a:extLst>
              <a:ext uri="{FF2B5EF4-FFF2-40B4-BE49-F238E27FC236}">
                <a16:creationId xmlns:a16="http://schemas.microsoft.com/office/drawing/2014/main" id="{83E52489-009D-98C9-0CF3-402926E6C76B}"/>
              </a:ext>
            </a:extLst>
          </p:cNvPr>
          <p:cNvPicPr>
            <a:picLocks noChangeAspect="1"/>
          </p:cNvPicPr>
          <p:nvPr/>
        </p:nvPicPr>
        <p:blipFill>
          <a:blip r:embed="rId2"/>
          <a:stretch>
            <a:fillRect/>
          </a:stretch>
        </p:blipFill>
        <p:spPr>
          <a:xfrm>
            <a:off x="1423987" y="1585912"/>
            <a:ext cx="9344025" cy="5057775"/>
          </a:xfrm>
          <a:prstGeom prst="rect">
            <a:avLst/>
          </a:prstGeom>
        </p:spPr>
      </p:pic>
    </p:spTree>
    <p:extLst>
      <p:ext uri="{BB962C8B-B14F-4D97-AF65-F5344CB8AC3E}">
        <p14:creationId xmlns:p14="http://schemas.microsoft.com/office/powerpoint/2010/main" val="7190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Protected, Mode: Public</a:t>
            </a:r>
          </a:p>
        </p:txBody>
      </p:sp>
      <p:pic>
        <p:nvPicPr>
          <p:cNvPr id="4" name="Picture 3">
            <a:extLst>
              <a:ext uri="{FF2B5EF4-FFF2-40B4-BE49-F238E27FC236}">
                <a16:creationId xmlns:a16="http://schemas.microsoft.com/office/drawing/2014/main" id="{96A0D0BF-562E-D62E-7D87-5AF1B39B9B69}"/>
              </a:ext>
            </a:extLst>
          </p:cNvPr>
          <p:cNvPicPr>
            <a:picLocks noChangeAspect="1"/>
          </p:cNvPicPr>
          <p:nvPr/>
        </p:nvPicPr>
        <p:blipFill>
          <a:blip r:embed="rId2"/>
          <a:stretch>
            <a:fillRect/>
          </a:stretch>
        </p:blipFill>
        <p:spPr>
          <a:xfrm>
            <a:off x="2470228" y="1690688"/>
            <a:ext cx="7251544" cy="4538662"/>
          </a:xfrm>
          <a:prstGeom prst="rect">
            <a:avLst/>
          </a:prstGeom>
        </p:spPr>
      </p:pic>
    </p:spTree>
    <p:extLst>
      <p:ext uri="{BB962C8B-B14F-4D97-AF65-F5344CB8AC3E}">
        <p14:creationId xmlns:p14="http://schemas.microsoft.com/office/powerpoint/2010/main" val="286904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Protected, Mode: Protected</a:t>
            </a:r>
          </a:p>
        </p:txBody>
      </p:sp>
      <p:pic>
        <p:nvPicPr>
          <p:cNvPr id="7" name="Picture 6">
            <a:extLst>
              <a:ext uri="{FF2B5EF4-FFF2-40B4-BE49-F238E27FC236}">
                <a16:creationId xmlns:a16="http://schemas.microsoft.com/office/drawing/2014/main" id="{E0CE9C64-2FF8-A958-B82F-65090E23052A}"/>
              </a:ext>
            </a:extLst>
          </p:cNvPr>
          <p:cNvPicPr>
            <a:picLocks noChangeAspect="1"/>
          </p:cNvPicPr>
          <p:nvPr/>
        </p:nvPicPr>
        <p:blipFill>
          <a:blip r:embed="rId2"/>
          <a:stretch>
            <a:fillRect/>
          </a:stretch>
        </p:blipFill>
        <p:spPr>
          <a:xfrm>
            <a:off x="2762670" y="1690688"/>
            <a:ext cx="6666660" cy="4276725"/>
          </a:xfrm>
          <a:prstGeom prst="rect">
            <a:avLst/>
          </a:prstGeom>
        </p:spPr>
      </p:pic>
    </p:spTree>
    <p:extLst>
      <p:ext uri="{BB962C8B-B14F-4D97-AF65-F5344CB8AC3E}">
        <p14:creationId xmlns:p14="http://schemas.microsoft.com/office/powerpoint/2010/main" val="198054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Protected, Mode: Private</a:t>
            </a:r>
          </a:p>
        </p:txBody>
      </p:sp>
      <p:pic>
        <p:nvPicPr>
          <p:cNvPr id="4" name="Picture 3">
            <a:extLst>
              <a:ext uri="{FF2B5EF4-FFF2-40B4-BE49-F238E27FC236}">
                <a16:creationId xmlns:a16="http://schemas.microsoft.com/office/drawing/2014/main" id="{99C17E6C-C81A-0526-5F13-39E54BD71743}"/>
              </a:ext>
            </a:extLst>
          </p:cNvPr>
          <p:cNvPicPr>
            <a:picLocks noChangeAspect="1"/>
          </p:cNvPicPr>
          <p:nvPr/>
        </p:nvPicPr>
        <p:blipFill>
          <a:blip r:embed="rId2"/>
          <a:stretch>
            <a:fillRect/>
          </a:stretch>
        </p:blipFill>
        <p:spPr>
          <a:xfrm>
            <a:off x="2809875" y="1690688"/>
            <a:ext cx="6572250" cy="4095750"/>
          </a:xfrm>
          <a:prstGeom prst="rect">
            <a:avLst/>
          </a:prstGeom>
        </p:spPr>
      </p:pic>
    </p:spTree>
    <p:extLst>
      <p:ext uri="{BB962C8B-B14F-4D97-AF65-F5344CB8AC3E}">
        <p14:creationId xmlns:p14="http://schemas.microsoft.com/office/powerpoint/2010/main" val="102741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private, Mode: Public</a:t>
            </a:r>
          </a:p>
        </p:txBody>
      </p:sp>
      <p:pic>
        <p:nvPicPr>
          <p:cNvPr id="5" name="Picture 4">
            <a:extLst>
              <a:ext uri="{FF2B5EF4-FFF2-40B4-BE49-F238E27FC236}">
                <a16:creationId xmlns:a16="http://schemas.microsoft.com/office/drawing/2014/main" id="{F9FA8A0D-F9E5-8E09-5548-6CEA628AC152}"/>
              </a:ext>
            </a:extLst>
          </p:cNvPr>
          <p:cNvPicPr>
            <a:picLocks noChangeAspect="1"/>
          </p:cNvPicPr>
          <p:nvPr/>
        </p:nvPicPr>
        <p:blipFill>
          <a:blip r:embed="rId2"/>
          <a:stretch>
            <a:fillRect/>
          </a:stretch>
        </p:blipFill>
        <p:spPr>
          <a:xfrm>
            <a:off x="1862137" y="1690688"/>
            <a:ext cx="8467725" cy="4210050"/>
          </a:xfrm>
          <a:prstGeom prst="rect">
            <a:avLst/>
          </a:prstGeom>
        </p:spPr>
      </p:pic>
    </p:spTree>
    <p:extLst>
      <p:ext uri="{BB962C8B-B14F-4D97-AF65-F5344CB8AC3E}">
        <p14:creationId xmlns:p14="http://schemas.microsoft.com/office/powerpoint/2010/main" val="299402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private, Mode: Protected</a:t>
            </a:r>
          </a:p>
        </p:txBody>
      </p:sp>
      <p:pic>
        <p:nvPicPr>
          <p:cNvPr id="4" name="Picture 3">
            <a:extLst>
              <a:ext uri="{FF2B5EF4-FFF2-40B4-BE49-F238E27FC236}">
                <a16:creationId xmlns:a16="http://schemas.microsoft.com/office/drawing/2014/main" id="{85BF4697-2F7C-A8D1-D6BF-E061BCDB46ED}"/>
              </a:ext>
            </a:extLst>
          </p:cNvPr>
          <p:cNvPicPr>
            <a:picLocks noChangeAspect="1"/>
          </p:cNvPicPr>
          <p:nvPr/>
        </p:nvPicPr>
        <p:blipFill>
          <a:blip r:embed="rId2"/>
          <a:stretch>
            <a:fillRect/>
          </a:stretch>
        </p:blipFill>
        <p:spPr>
          <a:xfrm>
            <a:off x="1604962" y="1690688"/>
            <a:ext cx="8982075" cy="4591050"/>
          </a:xfrm>
          <a:prstGeom prst="rect">
            <a:avLst/>
          </a:prstGeom>
        </p:spPr>
      </p:pic>
    </p:spTree>
    <p:extLst>
      <p:ext uri="{BB962C8B-B14F-4D97-AF65-F5344CB8AC3E}">
        <p14:creationId xmlns:p14="http://schemas.microsoft.com/office/powerpoint/2010/main" val="267440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private, Mode: Private</a:t>
            </a:r>
          </a:p>
        </p:txBody>
      </p:sp>
      <p:pic>
        <p:nvPicPr>
          <p:cNvPr id="5" name="Picture 4">
            <a:extLst>
              <a:ext uri="{FF2B5EF4-FFF2-40B4-BE49-F238E27FC236}">
                <a16:creationId xmlns:a16="http://schemas.microsoft.com/office/drawing/2014/main" id="{15AD35FD-BA2F-283B-6568-0A9C2E0B4585}"/>
              </a:ext>
            </a:extLst>
          </p:cNvPr>
          <p:cNvPicPr>
            <a:picLocks noChangeAspect="1"/>
          </p:cNvPicPr>
          <p:nvPr/>
        </p:nvPicPr>
        <p:blipFill>
          <a:blip r:embed="rId2"/>
          <a:stretch>
            <a:fillRect/>
          </a:stretch>
        </p:blipFill>
        <p:spPr>
          <a:xfrm>
            <a:off x="1547812" y="1690688"/>
            <a:ext cx="9096375" cy="4648200"/>
          </a:xfrm>
          <a:prstGeom prst="rect">
            <a:avLst/>
          </a:prstGeom>
        </p:spPr>
      </p:pic>
    </p:spTree>
    <p:extLst>
      <p:ext uri="{BB962C8B-B14F-4D97-AF65-F5344CB8AC3E}">
        <p14:creationId xmlns:p14="http://schemas.microsoft.com/office/powerpoint/2010/main" val="346664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Again, Modes of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below table summarizes the above three modes and shows the access specifier of the members of base class in the sub class when derived in public, protected and private modes:</a:t>
            </a:r>
          </a:p>
        </p:txBody>
      </p:sp>
      <p:graphicFrame>
        <p:nvGraphicFramePr>
          <p:cNvPr id="5" name="Table 5">
            <a:extLst>
              <a:ext uri="{FF2B5EF4-FFF2-40B4-BE49-F238E27FC236}">
                <a16:creationId xmlns:a16="http://schemas.microsoft.com/office/drawing/2014/main" id="{92475C8D-66C5-5F9E-B9A2-BD79D8E7A4A7}"/>
              </a:ext>
            </a:extLst>
          </p:cNvPr>
          <p:cNvGraphicFramePr>
            <a:graphicFrameLocks noGrp="1"/>
          </p:cNvGraphicFramePr>
          <p:nvPr/>
        </p:nvGraphicFramePr>
        <p:xfrm>
          <a:off x="838200" y="3201035"/>
          <a:ext cx="10473813" cy="2926080"/>
        </p:xfrm>
        <a:graphic>
          <a:graphicData uri="http://schemas.openxmlformats.org/drawingml/2006/table">
            <a:tbl>
              <a:tblPr firstRow="1" bandRow="1">
                <a:tableStyleId>{5C22544A-7EE6-4342-B048-85BDC9FD1C3A}</a:tableStyleId>
              </a:tblPr>
              <a:tblGrid>
                <a:gridCol w="2716161">
                  <a:extLst>
                    <a:ext uri="{9D8B030D-6E8A-4147-A177-3AD203B41FA5}">
                      <a16:colId xmlns:a16="http://schemas.microsoft.com/office/drawing/2014/main" val="1414888273"/>
                    </a:ext>
                  </a:extLst>
                </a:gridCol>
                <a:gridCol w="2595716">
                  <a:extLst>
                    <a:ext uri="{9D8B030D-6E8A-4147-A177-3AD203B41FA5}">
                      <a16:colId xmlns:a16="http://schemas.microsoft.com/office/drawing/2014/main" val="1198834331"/>
                    </a:ext>
                  </a:extLst>
                </a:gridCol>
                <a:gridCol w="2462981">
                  <a:extLst>
                    <a:ext uri="{9D8B030D-6E8A-4147-A177-3AD203B41FA5}">
                      <a16:colId xmlns:a16="http://schemas.microsoft.com/office/drawing/2014/main" val="2248252044"/>
                    </a:ext>
                  </a:extLst>
                </a:gridCol>
                <a:gridCol w="2698955">
                  <a:extLst>
                    <a:ext uri="{9D8B030D-6E8A-4147-A177-3AD203B41FA5}">
                      <a16:colId xmlns:a16="http://schemas.microsoft.com/office/drawing/2014/main" val="2287240323"/>
                    </a:ext>
                  </a:extLst>
                </a:gridCol>
              </a:tblGrid>
              <a:tr h="370840">
                <a:tc rowSpan="2">
                  <a:txBody>
                    <a:bodyPr/>
                    <a:lstStyle/>
                    <a:p>
                      <a:pPr algn="just"/>
                      <a:r>
                        <a:rPr lang="en-US" sz="2400" b="1" dirty="0">
                          <a:latin typeface="Bookman Old Style" panose="02050604050505020204" pitchFamily="18" charset="0"/>
                          <a:cs typeface="Times New Roman" panose="02020603050405020304" pitchFamily="18" charset="0"/>
                        </a:rPr>
                        <a:t>Base Class member Access Specifier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400" b="1" dirty="0">
                          <a:latin typeface="Bookman Old Style" panose="02050604050505020204" pitchFamily="18" charset="0"/>
                          <a:cs typeface="Times New Roman" panose="02020603050405020304" pitchFamily="18" charset="0"/>
                        </a:rPr>
                        <a:t>Type of Inheritance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57324031"/>
                  </a:ext>
                </a:extLst>
              </a:tr>
              <a:tr h="370840">
                <a:tc vMerge="1">
                  <a:txBody>
                    <a:bodyPr/>
                    <a:lstStyle/>
                    <a:p>
                      <a:endParaRPr lang="en-US" dirty="0"/>
                    </a:p>
                  </a:txBody>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920679"/>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7227002"/>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179880"/>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684700"/>
                  </a:ext>
                </a:extLst>
              </a:tr>
            </a:tbl>
          </a:graphicData>
        </a:graphic>
      </p:graphicFrame>
    </p:spTree>
    <p:extLst>
      <p:ext uri="{BB962C8B-B14F-4D97-AF65-F5344CB8AC3E}">
        <p14:creationId xmlns:p14="http://schemas.microsoft.com/office/powerpoint/2010/main" val="333701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4" y="2623416"/>
            <a:ext cx="10515600" cy="1325563"/>
          </a:xfrm>
        </p:spPr>
        <p:txBody>
          <a:bodyPr>
            <a:normAutofit/>
          </a:bodyPr>
          <a:lstStyle/>
          <a:p>
            <a:pPr algn="ctr"/>
            <a:r>
              <a:rPr lang="en-US" sz="6000" b="1" dirty="0">
                <a:solidFill>
                  <a:srgbClr val="002060"/>
                </a:solidFill>
                <a:latin typeface="Bookman Old Style" panose="02050604050505020204" pitchFamily="18" charset="0"/>
                <a:cs typeface="Times New Roman" panose="02020603050405020304" pitchFamily="18" charset="0"/>
              </a:rPr>
              <a:t>Types of Inheritance</a:t>
            </a:r>
          </a:p>
        </p:txBody>
      </p:sp>
    </p:spTree>
    <p:extLst>
      <p:ext uri="{BB962C8B-B14F-4D97-AF65-F5344CB8AC3E}">
        <p14:creationId xmlns:p14="http://schemas.microsoft.com/office/powerpoint/2010/main" val="407034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capability of a class to derive properties and characteristics from another class is called </a:t>
            </a:r>
            <a:r>
              <a:rPr lang="en-US" sz="2400" b="1" dirty="0">
                <a:latin typeface="Bookman Old Style" panose="02050604050505020204" pitchFamily="18" charset="0"/>
                <a:cs typeface="Times New Roman" panose="02020603050405020304" pitchFamily="18" charset="0"/>
              </a:rPr>
              <a:t>Inheritance</a:t>
            </a:r>
            <a:r>
              <a:rPr lang="en-US" sz="2400" dirty="0">
                <a:latin typeface="Bookman Old Style" panose="02050604050505020204" pitchFamily="18" charset="0"/>
                <a:cs typeface="Times New Roman" panose="02020603050405020304" pitchFamily="18" charset="0"/>
              </a:rPr>
              <a:t>. </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Inheritance is one of the most important feature of Object-Oriented Programming.</a:t>
            </a:r>
          </a:p>
          <a:p>
            <a:pPr algn="just">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Sub Class:</a:t>
            </a:r>
            <a:r>
              <a:rPr lang="en-US" sz="2400" dirty="0">
                <a:latin typeface="Bookman Old Style" panose="02050604050505020204" pitchFamily="18" charset="0"/>
                <a:cs typeface="Times New Roman" panose="02020603050405020304" pitchFamily="18" charset="0"/>
              </a:rPr>
              <a:t> The class that inherits properties from another class is called Sub class or Derived Class.</a:t>
            </a:r>
          </a:p>
          <a:p>
            <a:pPr algn="just">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Super Class: </a:t>
            </a:r>
            <a:r>
              <a:rPr lang="en-US" sz="2400" dirty="0">
                <a:latin typeface="Bookman Old Style" panose="02050604050505020204" pitchFamily="18" charset="0"/>
                <a:cs typeface="Times New Roman" panose="02020603050405020304" pitchFamily="18" charset="0"/>
              </a:rPr>
              <a:t>The class whose properties are inherited by sub class is called Base Class or Super class.</a:t>
            </a:r>
          </a:p>
        </p:txBody>
      </p:sp>
    </p:spTree>
    <p:extLst>
      <p:ext uri="{BB962C8B-B14F-4D97-AF65-F5344CB8AC3E}">
        <p14:creationId xmlns:p14="http://schemas.microsoft.com/office/powerpoint/2010/main" val="4241240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Inheritance in C++</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Single Inheritance</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Multiple Inheritance</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Multilevel Inheritance</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Hierarchical Inheritance</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Hybrid Inheritance (Virtual Inheritance)</a:t>
            </a:r>
          </a:p>
        </p:txBody>
      </p:sp>
    </p:spTree>
    <p:extLst>
      <p:ext uri="{BB962C8B-B14F-4D97-AF65-F5344CB8AC3E}">
        <p14:creationId xmlns:p14="http://schemas.microsoft.com/office/powerpoint/2010/main" val="202353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Single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In single inheritance, a class is allowed to inherit from only one class. i.e. one sub class is inherited by one base class only.</a:t>
            </a: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3191979"/>
            <a:ext cx="3619500" cy="2200275"/>
          </a:xfrm>
          <a:prstGeom prst="rect">
            <a:avLst/>
          </a:prstGeom>
        </p:spPr>
      </p:pic>
      <p:pic>
        <p:nvPicPr>
          <p:cNvPr id="5" name="Picture 4"/>
          <p:cNvPicPr>
            <a:picLocks noChangeAspect="1"/>
          </p:cNvPicPr>
          <p:nvPr/>
        </p:nvPicPr>
        <p:blipFill>
          <a:blip r:embed="rId3"/>
          <a:stretch>
            <a:fillRect/>
          </a:stretch>
        </p:blipFill>
        <p:spPr>
          <a:xfrm>
            <a:off x="4968587" y="3702627"/>
            <a:ext cx="6105525" cy="1447800"/>
          </a:xfrm>
          <a:prstGeom prst="rect">
            <a:avLst/>
          </a:prstGeom>
        </p:spPr>
      </p:pic>
    </p:spTree>
    <p:extLst>
      <p:ext uri="{BB962C8B-B14F-4D97-AF65-F5344CB8AC3E}">
        <p14:creationId xmlns:p14="http://schemas.microsoft.com/office/powerpoint/2010/main" val="2722777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Single Inheritance</a:t>
            </a:r>
          </a:p>
        </p:txBody>
      </p:sp>
      <p:pic>
        <p:nvPicPr>
          <p:cNvPr id="4" name="Picture 3"/>
          <p:cNvPicPr>
            <a:picLocks noChangeAspect="1"/>
          </p:cNvPicPr>
          <p:nvPr/>
        </p:nvPicPr>
        <p:blipFill>
          <a:blip r:embed="rId2"/>
          <a:stretch>
            <a:fillRect/>
          </a:stretch>
        </p:blipFill>
        <p:spPr>
          <a:xfrm>
            <a:off x="2844654" y="1395412"/>
            <a:ext cx="6502691" cy="5462588"/>
          </a:xfrm>
          <a:prstGeom prst="rect">
            <a:avLst/>
          </a:prstGeom>
        </p:spPr>
      </p:pic>
    </p:spTree>
    <p:extLst>
      <p:ext uri="{BB962C8B-B14F-4D97-AF65-F5344CB8AC3E}">
        <p14:creationId xmlns:p14="http://schemas.microsoft.com/office/powerpoint/2010/main" val="4046703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Multiple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 Multiple Inheritance is a feature of C++ where a class can inherit from more than one classes. </a:t>
            </a:r>
            <a:r>
              <a:rPr lang="en-US" sz="2400" dirty="0" err="1">
                <a:latin typeface="Bookman Old Style" panose="02050604050505020204" pitchFamily="18" charset="0"/>
                <a:cs typeface="Times New Roman" panose="02020603050405020304" pitchFamily="18" charset="0"/>
              </a:rPr>
              <a:t>i.e</a:t>
            </a:r>
            <a:r>
              <a:rPr lang="en-US" sz="2400" dirty="0">
                <a:latin typeface="Bookman Old Style" panose="02050604050505020204" pitchFamily="18" charset="0"/>
                <a:cs typeface="Times New Roman" panose="02020603050405020304" pitchFamily="18" charset="0"/>
              </a:rPr>
              <a:t> one </a:t>
            </a:r>
            <a:r>
              <a:rPr lang="en-US" sz="2400" b="1" dirty="0">
                <a:latin typeface="Bookman Old Style" panose="02050604050505020204" pitchFamily="18" charset="0"/>
                <a:cs typeface="Times New Roman" panose="02020603050405020304" pitchFamily="18" charset="0"/>
              </a:rPr>
              <a:t>sub class</a:t>
            </a:r>
            <a:r>
              <a:rPr lang="en-US" sz="2400" dirty="0">
                <a:latin typeface="Bookman Old Style" panose="02050604050505020204" pitchFamily="18" charset="0"/>
                <a:cs typeface="Times New Roman" panose="02020603050405020304" pitchFamily="18" charset="0"/>
              </a:rPr>
              <a:t> is inherited from more than one </a:t>
            </a:r>
            <a:r>
              <a:rPr lang="en-US" sz="2400" b="1" dirty="0">
                <a:latin typeface="Bookman Old Style" panose="02050604050505020204" pitchFamily="18" charset="0"/>
                <a:cs typeface="Times New Roman" panose="02020603050405020304" pitchFamily="18" charset="0"/>
              </a:rPr>
              <a:t>base classes</a:t>
            </a:r>
            <a:r>
              <a:rPr lang="en-US" sz="2400" dirty="0">
                <a:latin typeface="Bookman Old Style" panose="02050604050505020204" pitchFamily="18" charset="0"/>
                <a:cs typeface="Times New Roman" panose="02020603050405020304" pitchFamily="18" charset="0"/>
              </a:rPr>
              <a:t>.</a:t>
            </a:r>
          </a:p>
        </p:txBody>
      </p:sp>
      <p:pic>
        <p:nvPicPr>
          <p:cNvPr id="6" name="Picture 5"/>
          <p:cNvPicPr>
            <a:picLocks noChangeAspect="1"/>
          </p:cNvPicPr>
          <p:nvPr/>
        </p:nvPicPr>
        <p:blipFill>
          <a:blip r:embed="rId2"/>
          <a:stretch>
            <a:fillRect/>
          </a:stretch>
        </p:blipFill>
        <p:spPr>
          <a:xfrm>
            <a:off x="3286125" y="3544404"/>
            <a:ext cx="5619750" cy="1495425"/>
          </a:xfrm>
          <a:prstGeom prst="rect">
            <a:avLst/>
          </a:prstGeom>
        </p:spPr>
      </p:pic>
      <p:pic>
        <p:nvPicPr>
          <p:cNvPr id="7" name="Picture 6"/>
          <p:cNvPicPr>
            <a:picLocks noChangeAspect="1"/>
          </p:cNvPicPr>
          <p:nvPr/>
        </p:nvPicPr>
        <p:blipFill>
          <a:blip r:embed="rId3"/>
          <a:stretch>
            <a:fillRect/>
          </a:stretch>
        </p:blipFill>
        <p:spPr>
          <a:xfrm>
            <a:off x="1666875" y="5263184"/>
            <a:ext cx="8858250" cy="1104900"/>
          </a:xfrm>
          <a:prstGeom prst="rect">
            <a:avLst/>
          </a:prstGeom>
        </p:spPr>
      </p:pic>
    </p:spTree>
    <p:extLst>
      <p:ext uri="{BB962C8B-B14F-4D97-AF65-F5344CB8AC3E}">
        <p14:creationId xmlns:p14="http://schemas.microsoft.com/office/powerpoint/2010/main" val="1413307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Multiple Inheritance</a:t>
            </a:r>
          </a:p>
        </p:txBody>
      </p:sp>
      <p:pic>
        <p:nvPicPr>
          <p:cNvPr id="4" name="Content Placeholder 3"/>
          <p:cNvPicPr>
            <a:picLocks noGrp="1" noChangeAspect="1"/>
          </p:cNvPicPr>
          <p:nvPr>
            <p:ph idx="1"/>
          </p:nvPr>
        </p:nvPicPr>
        <p:blipFill>
          <a:blip r:embed="rId2"/>
          <a:stretch>
            <a:fillRect/>
          </a:stretch>
        </p:blipFill>
        <p:spPr>
          <a:xfrm>
            <a:off x="1826851" y="1260764"/>
            <a:ext cx="8538297" cy="5218400"/>
          </a:xfrm>
          <a:prstGeom prst="rect">
            <a:avLst/>
          </a:prstGeom>
        </p:spPr>
      </p:pic>
    </p:spTree>
    <p:extLst>
      <p:ext uri="{BB962C8B-B14F-4D97-AF65-F5344CB8AC3E}">
        <p14:creationId xmlns:p14="http://schemas.microsoft.com/office/powerpoint/2010/main" val="2696491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Multilevel Inheritance</a:t>
            </a:r>
          </a:p>
        </p:txBody>
      </p:sp>
      <p:sp>
        <p:nvSpPr>
          <p:cNvPr id="3" name="Content Placeholder 2"/>
          <p:cNvSpPr>
            <a:spLocks noGrp="1"/>
          </p:cNvSpPr>
          <p:nvPr>
            <p:ph idx="1"/>
          </p:nvPr>
        </p:nvSpPr>
        <p:spPr>
          <a:xfrm>
            <a:off x="838200" y="1551709"/>
            <a:ext cx="10515600" cy="5206900"/>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In this type of inheritance, a derived class is created from another derived class.</a:t>
            </a:r>
          </a:p>
        </p:txBody>
      </p:sp>
      <p:pic>
        <p:nvPicPr>
          <p:cNvPr id="4" name="Picture 3"/>
          <p:cNvPicPr>
            <a:picLocks noChangeAspect="1"/>
          </p:cNvPicPr>
          <p:nvPr/>
        </p:nvPicPr>
        <p:blipFill>
          <a:blip r:embed="rId2"/>
          <a:stretch>
            <a:fillRect/>
          </a:stretch>
        </p:blipFill>
        <p:spPr>
          <a:xfrm>
            <a:off x="2851438" y="2246606"/>
            <a:ext cx="5682961" cy="4171079"/>
          </a:xfrm>
          <a:prstGeom prst="rect">
            <a:avLst/>
          </a:prstGeom>
        </p:spPr>
      </p:pic>
    </p:spTree>
    <p:extLst>
      <p:ext uri="{BB962C8B-B14F-4D97-AF65-F5344CB8AC3E}">
        <p14:creationId xmlns:p14="http://schemas.microsoft.com/office/powerpoint/2010/main" val="2725757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Multilevel Inheritance</a:t>
            </a:r>
          </a:p>
        </p:txBody>
      </p:sp>
      <p:pic>
        <p:nvPicPr>
          <p:cNvPr id="5" name="Content Placeholder 4"/>
          <p:cNvPicPr>
            <a:picLocks noGrp="1" noChangeAspect="1"/>
          </p:cNvPicPr>
          <p:nvPr>
            <p:ph idx="1"/>
          </p:nvPr>
        </p:nvPicPr>
        <p:blipFill>
          <a:blip r:embed="rId2"/>
          <a:stretch>
            <a:fillRect/>
          </a:stretch>
        </p:blipFill>
        <p:spPr>
          <a:xfrm>
            <a:off x="2341884" y="1399887"/>
            <a:ext cx="7508231" cy="5576043"/>
          </a:xfrm>
          <a:prstGeom prst="rect">
            <a:avLst/>
          </a:prstGeom>
        </p:spPr>
      </p:pic>
    </p:spTree>
    <p:extLst>
      <p:ext uri="{BB962C8B-B14F-4D97-AF65-F5344CB8AC3E}">
        <p14:creationId xmlns:p14="http://schemas.microsoft.com/office/powerpoint/2010/main" val="722694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Hierarchical Inheritance</a:t>
            </a:r>
          </a:p>
        </p:txBody>
      </p:sp>
      <p:sp>
        <p:nvSpPr>
          <p:cNvPr id="3" name="Content Placeholder 2"/>
          <p:cNvSpPr>
            <a:spLocks noGrp="1"/>
          </p:cNvSpPr>
          <p:nvPr>
            <p:ph idx="1"/>
          </p:nvPr>
        </p:nvSpPr>
        <p:spPr>
          <a:xfrm>
            <a:off x="838200" y="1551709"/>
            <a:ext cx="10515600" cy="5206900"/>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In this type of inheritance, more than one sub class is inherited from a single base class. i.e. more than one derived class is created from a single base class.</a:t>
            </a:r>
          </a:p>
        </p:txBody>
      </p:sp>
      <p:pic>
        <p:nvPicPr>
          <p:cNvPr id="5" name="Picture 4"/>
          <p:cNvPicPr>
            <a:picLocks noChangeAspect="1"/>
          </p:cNvPicPr>
          <p:nvPr/>
        </p:nvPicPr>
        <p:blipFill>
          <a:blip r:embed="rId2"/>
          <a:stretch>
            <a:fillRect/>
          </a:stretch>
        </p:blipFill>
        <p:spPr>
          <a:xfrm>
            <a:off x="2332326" y="2857499"/>
            <a:ext cx="7587390" cy="3099955"/>
          </a:xfrm>
          <a:prstGeom prst="rect">
            <a:avLst/>
          </a:prstGeom>
        </p:spPr>
      </p:pic>
    </p:spTree>
    <p:extLst>
      <p:ext uri="{BB962C8B-B14F-4D97-AF65-F5344CB8AC3E}">
        <p14:creationId xmlns:p14="http://schemas.microsoft.com/office/powerpoint/2010/main" val="2266996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Hierarchical Inheritance</a:t>
            </a:r>
          </a:p>
        </p:txBody>
      </p:sp>
      <p:sp>
        <p:nvSpPr>
          <p:cNvPr id="3" name="Content Placeholder 2"/>
          <p:cNvSpPr>
            <a:spLocks noGrp="1"/>
          </p:cNvSpPr>
          <p:nvPr>
            <p:ph idx="1"/>
          </p:nvPr>
        </p:nvSpPr>
        <p:spPr>
          <a:xfrm>
            <a:off x="838200" y="1260764"/>
            <a:ext cx="10515600" cy="5597236"/>
          </a:xfrm>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985962" y="1565564"/>
            <a:ext cx="8668940" cy="5098472"/>
          </a:xfrm>
          <a:prstGeom prst="rect">
            <a:avLst/>
          </a:prstGeom>
        </p:spPr>
      </p:pic>
    </p:spTree>
    <p:extLst>
      <p:ext uri="{BB962C8B-B14F-4D97-AF65-F5344CB8AC3E}">
        <p14:creationId xmlns:p14="http://schemas.microsoft.com/office/powerpoint/2010/main" val="4144005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Hybrid(Virtual) Inheritance</a:t>
            </a:r>
          </a:p>
        </p:txBody>
      </p:sp>
      <p:sp>
        <p:nvSpPr>
          <p:cNvPr id="3" name="Content Placeholder 2"/>
          <p:cNvSpPr>
            <a:spLocks noGrp="1"/>
          </p:cNvSpPr>
          <p:nvPr>
            <p:ph idx="1"/>
          </p:nvPr>
        </p:nvSpPr>
        <p:spPr>
          <a:xfrm>
            <a:off x="838200" y="1551709"/>
            <a:ext cx="10515600" cy="5206900"/>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Hybrid Inheritance is implemented by combining more than one type of inheritance. </a:t>
            </a:r>
          </a:p>
        </p:txBody>
      </p:sp>
      <p:pic>
        <p:nvPicPr>
          <p:cNvPr id="4" name="Picture 3"/>
          <p:cNvPicPr>
            <a:picLocks noChangeAspect="1"/>
          </p:cNvPicPr>
          <p:nvPr/>
        </p:nvPicPr>
        <p:blipFill>
          <a:blip r:embed="rId2"/>
          <a:stretch>
            <a:fillRect/>
          </a:stretch>
        </p:blipFill>
        <p:spPr>
          <a:xfrm>
            <a:off x="2175163" y="2468006"/>
            <a:ext cx="7841673" cy="3817656"/>
          </a:xfrm>
          <a:prstGeom prst="rect">
            <a:avLst/>
          </a:prstGeom>
        </p:spPr>
      </p:pic>
    </p:spTree>
    <p:extLst>
      <p:ext uri="{BB962C8B-B14F-4D97-AF65-F5344CB8AC3E}">
        <p14:creationId xmlns:p14="http://schemas.microsoft.com/office/powerpoint/2010/main" val="134399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Why and When to Use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Consider a group of vehicles. You need to create classes for Bus, Car and Truck. The methods </a:t>
            </a:r>
            <a:r>
              <a:rPr lang="en-US" sz="2400" dirty="0" err="1">
                <a:latin typeface="Bookman Old Style" panose="02050604050505020204" pitchFamily="18" charset="0"/>
                <a:cs typeface="Times New Roman" panose="02020603050405020304" pitchFamily="18" charset="0"/>
              </a:rPr>
              <a:t>fuelAmount</a:t>
            </a:r>
            <a:r>
              <a:rPr lang="en-US" sz="2400" dirty="0">
                <a:latin typeface="Bookman Old Style" panose="02050604050505020204" pitchFamily="18" charset="0"/>
                <a:cs typeface="Times New Roman" panose="02020603050405020304" pitchFamily="18" charset="0"/>
              </a:rPr>
              <a:t>(), capacity(), </a:t>
            </a:r>
            <a:r>
              <a:rPr lang="en-US" sz="2400" dirty="0" err="1">
                <a:latin typeface="Bookman Old Style" panose="02050604050505020204" pitchFamily="18" charset="0"/>
                <a:cs typeface="Times New Roman" panose="02020603050405020304" pitchFamily="18" charset="0"/>
              </a:rPr>
              <a:t>applyBrakes</a:t>
            </a:r>
            <a:r>
              <a:rPr lang="en-US" sz="2400" dirty="0">
                <a:latin typeface="Bookman Old Style" panose="02050604050505020204" pitchFamily="18" charset="0"/>
                <a:cs typeface="Times New Roman" panose="02020603050405020304" pitchFamily="18" charset="0"/>
              </a:rPr>
              <a:t>() will be same for all of the three classes. </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If we create these classes avoiding inheritance then we have to write all of these functions in each of the three classes as shown in below figure:</a:t>
            </a:r>
          </a:p>
          <a:p>
            <a:pPr algn="just">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680" y="4382196"/>
            <a:ext cx="6948640" cy="2110679"/>
          </a:xfrm>
          <a:prstGeom prst="rect">
            <a:avLst/>
          </a:prstGeom>
        </p:spPr>
      </p:pic>
    </p:spTree>
    <p:extLst>
      <p:ext uri="{BB962C8B-B14F-4D97-AF65-F5344CB8AC3E}">
        <p14:creationId xmlns:p14="http://schemas.microsoft.com/office/powerpoint/2010/main" val="3523124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Hybrid(Virtual) Inheritance</a:t>
            </a:r>
          </a:p>
        </p:txBody>
      </p:sp>
      <p:sp>
        <p:nvSpPr>
          <p:cNvPr id="3" name="Content Placeholder 2"/>
          <p:cNvSpPr>
            <a:spLocks noGrp="1"/>
          </p:cNvSpPr>
          <p:nvPr>
            <p:ph idx="1"/>
          </p:nvPr>
        </p:nvSpPr>
        <p:spPr>
          <a:xfrm>
            <a:off x="838200" y="1551709"/>
            <a:ext cx="10515600" cy="5206900"/>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Hybrid Inheritance is implemented by combining more than one type of inheritance. </a:t>
            </a:r>
          </a:p>
        </p:txBody>
      </p:sp>
      <p:pic>
        <p:nvPicPr>
          <p:cNvPr id="4" name="Picture 3"/>
          <p:cNvPicPr>
            <a:picLocks noChangeAspect="1"/>
          </p:cNvPicPr>
          <p:nvPr/>
        </p:nvPicPr>
        <p:blipFill>
          <a:blip r:embed="rId2"/>
          <a:stretch>
            <a:fillRect/>
          </a:stretch>
        </p:blipFill>
        <p:spPr>
          <a:xfrm>
            <a:off x="2175163" y="2468006"/>
            <a:ext cx="7841673" cy="3817656"/>
          </a:xfrm>
          <a:prstGeom prst="rect">
            <a:avLst/>
          </a:prstGeom>
        </p:spPr>
      </p:pic>
    </p:spTree>
    <p:extLst>
      <p:ext uri="{BB962C8B-B14F-4D97-AF65-F5344CB8AC3E}">
        <p14:creationId xmlns:p14="http://schemas.microsoft.com/office/powerpoint/2010/main" val="3353700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Hybrid(Virtual) Inheritance</a:t>
            </a:r>
          </a:p>
        </p:txBody>
      </p:sp>
      <p:sp>
        <p:nvSpPr>
          <p:cNvPr id="3" name="Content Placeholder 2"/>
          <p:cNvSpPr>
            <a:spLocks noGrp="1"/>
          </p:cNvSpPr>
          <p:nvPr>
            <p:ph idx="1"/>
          </p:nvPr>
        </p:nvSpPr>
        <p:spPr>
          <a:xfrm>
            <a:off x="838200" y="1260764"/>
            <a:ext cx="10515600" cy="5597236"/>
          </a:xfrm>
        </p:spPr>
        <p:txBody>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2313709" y="1512355"/>
            <a:ext cx="7564582" cy="5345645"/>
          </a:xfrm>
          <a:prstGeom prst="rect">
            <a:avLst/>
          </a:prstGeom>
        </p:spPr>
      </p:pic>
    </p:spTree>
    <p:extLst>
      <p:ext uri="{BB962C8B-B14F-4D97-AF65-F5344CB8AC3E}">
        <p14:creationId xmlns:p14="http://schemas.microsoft.com/office/powerpoint/2010/main" val="3491134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234" y="2883038"/>
            <a:ext cx="10515600" cy="1325563"/>
          </a:xfrm>
        </p:spPr>
        <p:txBody>
          <a:bodyPr>
            <a:noAutofit/>
          </a:bodyPr>
          <a:lstStyle/>
          <a:p>
            <a:pPr algn="ctr"/>
            <a:r>
              <a:rPr lang="en-US" sz="9600" b="1" dirty="0">
                <a:solidFill>
                  <a:srgbClr val="002060"/>
                </a:solidFill>
                <a:latin typeface="Bookman Old Style" panose="02050604050505020204" pitchFamily="18" charset="0"/>
                <a:cs typeface="Times New Roman" panose="02020603050405020304" pitchFamily="18" charset="0"/>
              </a:rPr>
              <a:t>Thank You</a:t>
            </a:r>
          </a:p>
        </p:txBody>
      </p:sp>
    </p:spTree>
    <p:extLst>
      <p:ext uri="{BB962C8B-B14F-4D97-AF65-F5344CB8AC3E}">
        <p14:creationId xmlns:p14="http://schemas.microsoft.com/office/powerpoint/2010/main" val="258245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Why and When to Use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You can clearly see that above process results in duplication of same code 3 times. This increases the chances of error and data redundancy. To avoid this type of situation, inheritance is used. If we create a class Vehicle and write these three functions in it and inherit the rest of the classes from the vehicle class, then we can simply avoid the duplication of data and increase re-usability. Look at the below diagram in which the three classes are inherited from vehicle class: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188" y="4783456"/>
            <a:ext cx="5757624" cy="1975153"/>
          </a:xfrm>
          <a:prstGeom prst="rect">
            <a:avLst/>
          </a:prstGeom>
        </p:spPr>
      </p:pic>
    </p:spTree>
    <p:extLst>
      <p:ext uri="{BB962C8B-B14F-4D97-AF65-F5344CB8AC3E}">
        <p14:creationId xmlns:p14="http://schemas.microsoft.com/office/powerpoint/2010/main" val="427305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Why and When to Use Inheritance?</a:t>
            </a:r>
          </a:p>
        </p:txBody>
      </p:sp>
      <p:sp>
        <p:nvSpPr>
          <p:cNvPr id="3" name="Content Placeholder 2"/>
          <p:cNvSpPr>
            <a:spLocks noGrp="1"/>
          </p:cNvSpPr>
          <p:nvPr>
            <p:ph idx="1"/>
          </p:nvPr>
        </p:nvSpPr>
        <p:spPr>
          <a:xfrm>
            <a:off x="838200" y="1825625"/>
            <a:ext cx="10515600" cy="4932984"/>
          </a:xfrm>
        </p:spPr>
        <p:txBody>
          <a:bodyPr>
            <a:normAutofit/>
          </a:bodyPr>
          <a:lstStyle/>
          <a:p>
            <a:pPr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Using inheritance, we have to write the functions only one time instead of three times as we have inherited rest of the three classes from base class(Vehicle).</a:t>
            </a:r>
          </a:p>
          <a:p>
            <a:pPr algn="just" fontAlgn="base">
              <a:lnSpc>
                <a:spcPct val="100000"/>
              </a:lnSpc>
              <a:buClr>
                <a:srgbClr val="002060"/>
              </a:buClr>
              <a:buFont typeface="Wingdings" panose="05000000000000000000" pitchFamily="2" charset="2"/>
              <a:buChar char="Ø"/>
            </a:pPr>
            <a:r>
              <a:rPr lang="en-US" sz="2400" b="1" i="1" dirty="0">
                <a:latin typeface="Bookman Old Style" panose="02050604050505020204" pitchFamily="18" charset="0"/>
                <a:cs typeface="Times New Roman" panose="02020603050405020304" pitchFamily="18" charset="0"/>
              </a:rPr>
              <a:t>Inheritance is a term for reusing code by a mechanism of passing down information and behavior from a parent class to a child or subclass.</a:t>
            </a: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76066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Implementing Inheritance in C++</a:t>
            </a:r>
          </a:p>
        </p:txBody>
      </p:sp>
      <p:sp>
        <p:nvSpPr>
          <p:cNvPr id="3" name="Content Placeholder 2"/>
          <p:cNvSpPr>
            <a:spLocks noGrp="1"/>
          </p:cNvSpPr>
          <p:nvPr>
            <p:ph idx="1"/>
          </p:nvPr>
        </p:nvSpPr>
        <p:spPr>
          <a:xfrm>
            <a:off x="838200" y="1825625"/>
            <a:ext cx="10515600" cy="4932984"/>
          </a:xfrm>
        </p:spPr>
        <p:txBody>
          <a:bodyPr>
            <a:normAutofit lnSpcReduction="10000"/>
          </a:bodyPr>
          <a:lstStyle/>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Implementing inheritance in C++</a:t>
            </a:r>
            <a:r>
              <a:rPr lang="en-US" sz="2400" dirty="0">
                <a:latin typeface="Bookman Old Style" panose="02050604050505020204" pitchFamily="18" charset="0"/>
                <a:cs typeface="Times New Roman" panose="02020603050405020304" pitchFamily="18" charset="0"/>
              </a:rPr>
              <a:t>: For creating a sub-class which is inherited from the base class we have to follow the below syntax.</a:t>
            </a: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Here, </a:t>
            </a:r>
            <a:r>
              <a:rPr lang="en-US" sz="2400" b="1" dirty="0" err="1">
                <a:latin typeface="Bookman Old Style" panose="02050604050505020204" pitchFamily="18" charset="0"/>
                <a:cs typeface="Times New Roman" panose="02020603050405020304" pitchFamily="18" charset="0"/>
              </a:rPr>
              <a:t>Subclass_name</a:t>
            </a:r>
            <a:r>
              <a:rPr lang="en-US" sz="2400" b="1" dirty="0">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is the name of the sub class, </a:t>
            </a:r>
            <a:r>
              <a:rPr lang="en-US" sz="2400" b="1" dirty="0" err="1">
                <a:latin typeface="Bookman Old Style" panose="02050604050505020204" pitchFamily="18" charset="0"/>
                <a:cs typeface="Times New Roman" panose="02020603050405020304" pitchFamily="18" charset="0"/>
              </a:rPr>
              <a:t>access_mode</a:t>
            </a:r>
            <a:r>
              <a:rPr lang="en-US" sz="2400" b="1" dirty="0">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is the mode in which you want to inherit this sub class for example: public, private etc. and </a:t>
            </a:r>
            <a:r>
              <a:rPr lang="en-US" sz="2400" b="1" dirty="0" err="1">
                <a:latin typeface="Bookman Old Style" panose="02050604050505020204" pitchFamily="18" charset="0"/>
                <a:cs typeface="Times New Roman" panose="02020603050405020304" pitchFamily="18" charset="0"/>
              </a:rPr>
              <a:t>BaseClass_name</a:t>
            </a:r>
            <a:r>
              <a:rPr lang="en-US" sz="2400" b="1" dirty="0">
                <a:latin typeface="Bookman Old Style" panose="02050604050505020204" pitchFamily="18" charset="0"/>
                <a:cs typeface="Times New Roman" panose="02020603050405020304" pitchFamily="18" charset="0"/>
              </a:rPr>
              <a:t> </a:t>
            </a:r>
            <a:r>
              <a:rPr lang="en-US" sz="2400" dirty="0">
                <a:latin typeface="Bookman Old Style" panose="02050604050505020204" pitchFamily="18" charset="0"/>
                <a:cs typeface="Times New Roman" panose="02020603050405020304" pitchFamily="18" charset="0"/>
              </a:rPr>
              <a:t>is the name of the base class from which you want to inherit the sub class.</a:t>
            </a:r>
          </a:p>
        </p:txBody>
      </p:sp>
      <p:pic>
        <p:nvPicPr>
          <p:cNvPr id="5" name="Picture 4">
            <a:extLst>
              <a:ext uri="{FF2B5EF4-FFF2-40B4-BE49-F238E27FC236}">
                <a16:creationId xmlns:a16="http://schemas.microsoft.com/office/drawing/2014/main" id="{89D0AD90-E43E-33EF-4441-388E0D94CAE5}"/>
              </a:ext>
            </a:extLst>
          </p:cNvPr>
          <p:cNvPicPr>
            <a:picLocks noChangeAspect="1"/>
          </p:cNvPicPr>
          <p:nvPr/>
        </p:nvPicPr>
        <p:blipFill>
          <a:blip r:embed="rId2"/>
          <a:stretch>
            <a:fillRect/>
          </a:stretch>
        </p:blipFill>
        <p:spPr>
          <a:xfrm>
            <a:off x="1262062" y="2757492"/>
            <a:ext cx="9667875" cy="187166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2803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Modes of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Public mode</a:t>
            </a:r>
            <a:r>
              <a:rPr lang="en-US" sz="2400" dirty="0">
                <a:latin typeface="Bookman Old Style" panose="02050604050505020204" pitchFamily="18" charset="0"/>
                <a:cs typeface="Times New Roman" panose="02020603050405020304" pitchFamily="18" charset="0"/>
              </a:rPr>
              <a:t>: If we derive a sub class from a public base class. Then the public member of the base class will become public in the derived class and protected members of the base class will become protected in derived class.</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Protected mode</a:t>
            </a:r>
            <a:r>
              <a:rPr lang="en-US" sz="2400" dirty="0">
                <a:latin typeface="Bookman Old Style" panose="02050604050505020204" pitchFamily="18" charset="0"/>
                <a:cs typeface="Times New Roman" panose="02020603050405020304" pitchFamily="18" charset="0"/>
              </a:rPr>
              <a:t>: If we derive a sub class from a Protected base class. Then both public member and protected members of the base class will become protected in derived class.</a:t>
            </a:r>
          </a:p>
          <a:p>
            <a:pPr algn="just" fontAlgn="base">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Private mode</a:t>
            </a:r>
            <a:r>
              <a:rPr lang="en-US" sz="2400" dirty="0">
                <a:latin typeface="Bookman Old Style" panose="02050604050505020204" pitchFamily="18" charset="0"/>
                <a:cs typeface="Times New Roman" panose="02020603050405020304" pitchFamily="18" charset="0"/>
              </a:rPr>
              <a:t>: If we derive a sub class from a Private base class. Then both public member and protected members of the base class will become Private in derived class.</a:t>
            </a:r>
          </a:p>
        </p:txBody>
      </p:sp>
    </p:spTree>
    <p:extLst>
      <p:ext uri="{BB962C8B-B14F-4D97-AF65-F5344CB8AC3E}">
        <p14:creationId xmlns:p14="http://schemas.microsoft.com/office/powerpoint/2010/main" val="207953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Modes of Inheritance</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below table summarizes the above three modes and shows the access specifier of the members of base class in the sub class when derived in public, protected and private modes:</a:t>
            </a:r>
          </a:p>
        </p:txBody>
      </p:sp>
      <p:graphicFrame>
        <p:nvGraphicFramePr>
          <p:cNvPr id="5" name="Table 5">
            <a:extLst>
              <a:ext uri="{FF2B5EF4-FFF2-40B4-BE49-F238E27FC236}">
                <a16:creationId xmlns:a16="http://schemas.microsoft.com/office/drawing/2014/main" id="{92475C8D-66C5-5F9E-B9A2-BD79D8E7A4A7}"/>
              </a:ext>
            </a:extLst>
          </p:cNvPr>
          <p:cNvGraphicFramePr>
            <a:graphicFrameLocks noGrp="1"/>
          </p:cNvGraphicFramePr>
          <p:nvPr>
            <p:extLst>
              <p:ext uri="{D42A27DB-BD31-4B8C-83A1-F6EECF244321}">
                <p14:modId xmlns:p14="http://schemas.microsoft.com/office/powerpoint/2010/main" val="872703193"/>
              </p:ext>
            </p:extLst>
          </p:nvPr>
        </p:nvGraphicFramePr>
        <p:xfrm>
          <a:off x="838200" y="3201035"/>
          <a:ext cx="10473813" cy="2926080"/>
        </p:xfrm>
        <a:graphic>
          <a:graphicData uri="http://schemas.openxmlformats.org/drawingml/2006/table">
            <a:tbl>
              <a:tblPr firstRow="1" bandRow="1">
                <a:tableStyleId>{5C22544A-7EE6-4342-B048-85BDC9FD1C3A}</a:tableStyleId>
              </a:tblPr>
              <a:tblGrid>
                <a:gridCol w="2716161">
                  <a:extLst>
                    <a:ext uri="{9D8B030D-6E8A-4147-A177-3AD203B41FA5}">
                      <a16:colId xmlns:a16="http://schemas.microsoft.com/office/drawing/2014/main" val="1414888273"/>
                    </a:ext>
                  </a:extLst>
                </a:gridCol>
                <a:gridCol w="2595716">
                  <a:extLst>
                    <a:ext uri="{9D8B030D-6E8A-4147-A177-3AD203B41FA5}">
                      <a16:colId xmlns:a16="http://schemas.microsoft.com/office/drawing/2014/main" val="1198834331"/>
                    </a:ext>
                  </a:extLst>
                </a:gridCol>
                <a:gridCol w="2462981">
                  <a:extLst>
                    <a:ext uri="{9D8B030D-6E8A-4147-A177-3AD203B41FA5}">
                      <a16:colId xmlns:a16="http://schemas.microsoft.com/office/drawing/2014/main" val="2248252044"/>
                    </a:ext>
                  </a:extLst>
                </a:gridCol>
                <a:gridCol w="2698955">
                  <a:extLst>
                    <a:ext uri="{9D8B030D-6E8A-4147-A177-3AD203B41FA5}">
                      <a16:colId xmlns:a16="http://schemas.microsoft.com/office/drawing/2014/main" val="2287240323"/>
                    </a:ext>
                  </a:extLst>
                </a:gridCol>
              </a:tblGrid>
              <a:tr h="370840">
                <a:tc rowSpan="2">
                  <a:txBody>
                    <a:bodyPr/>
                    <a:lstStyle/>
                    <a:p>
                      <a:pPr algn="just"/>
                      <a:r>
                        <a:rPr lang="en-US" sz="2400" b="1" dirty="0">
                          <a:latin typeface="Bookman Old Style" panose="02050604050505020204" pitchFamily="18" charset="0"/>
                          <a:cs typeface="Times New Roman" panose="02020603050405020304" pitchFamily="18" charset="0"/>
                        </a:rPr>
                        <a:t>Base Class member Access Specifier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400" b="1" dirty="0">
                          <a:latin typeface="Bookman Old Style" panose="02050604050505020204" pitchFamily="18" charset="0"/>
                          <a:cs typeface="Times New Roman" panose="02020603050405020304" pitchFamily="18" charset="0"/>
                        </a:rPr>
                        <a:t>Type of Inheritance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557324031"/>
                  </a:ext>
                </a:extLst>
              </a:tr>
              <a:tr h="370840">
                <a:tc vMerge="1">
                  <a:txBody>
                    <a:bodyPr/>
                    <a:lstStyle/>
                    <a:p>
                      <a:endParaRPr lang="en-US" dirty="0"/>
                    </a:p>
                  </a:txBody>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solidFill>
                            <a:srgbClr val="C0000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920679"/>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7227002"/>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179880"/>
                  </a:ext>
                </a:extLst>
              </a:tr>
              <a:tr h="370840">
                <a:tc>
                  <a:txBody>
                    <a:bodyPr/>
                    <a:lstStyle/>
                    <a:p>
                      <a:pPr algn="just"/>
                      <a:r>
                        <a:rPr lang="en-US" sz="2400" b="1" dirty="0">
                          <a:solidFill>
                            <a:srgbClr val="C00000"/>
                          </a:solidFill>
                          <a:latin typeface="Bookman Old Style" panose="02050604050505020204" pitchFamily="18" charset="0"/>
                          <a:cs typeface="Times New Roman" panose="02020603050405020304" pitchFamily="18" charset="0"/>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400" dirty="0">
                          <a:solidFill>
                            <a:srgbClr val="00B050"/>
                          </a:solidFill>
                          <a:latin typeface="Bookman Old Style" panose="02050604050505020204" pitchFamily="18" charset="0"/>
                          <a:cs typeface="Times New Roman" panose="02020603050405020304" pitchFamily="18" charset="0"/>
                        </a:rPr>
                        <a:t>Not Accessible</a:t>
                      </a:r>
                    </a:p>
                    <a:p>
                      <a:pPr algn="just"/>
                      <a:r>
                        <a:rPr lang="en-US" sz="2400" dirty="0">
                          <a:solidFill>
                            <a:srgbClr val="00B050"/>
                          </a:solidFill>
                          <a:latin typeface="Bookman Old Style" panose="02050604050505020204" pitchFamily="18" charset="0"/>
                          <a:cs typeface="Times New Roman" panose="02020603050405020304" pitchFamily="18" charset="0"/>
                        </a:rPr>
                        <a:t>(Hidden)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684700"/>
                  </a:ext>
                </a:extLst>
              </a:tr>
            </a:tbl>
          </a:graphicData>
        </a:graphic>
      </p:graphicFrame>
    </p:spTree>
    <p:extLst>
      <p:ext uri="{BB962C8B-B14F-4D97-AF65-F5344CB8AC3E}">
        <p14:creationId xmlns:p14="http://schemas.microsoft.com/office/powerpoint/2010/main" val="388772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Properties of Base Class: Public, Mode: Public</a:t>
            </a:r>
          </a:p>
        </p:txBody>
      </p:sp>
      <p:pic>
        <p:nvPicPr>
          <p:cNvPr id="6" name="Picture 5">
            <a:extLst>
              <a:ext uri="{FF2B5EF4-FFF2-40B4-BE49-F238E27FC236}">
                <a16:creationId xmlns:a16="http://schemas.microsoft.com/office/drawing/2014/main" id="{57B0979A-F08C-2B03-93B9-E6B92249BFA4}"/>
              </a:ext>
            </a:extLst>
          </p:cNvPr>
          <p:cNvPicPr>
            <a:picLocks noChangeAspect="1"/>
          </p:cNvPicPr>
          <p:nvPr/>
        </p:nvPicPr>
        <p:blipFill>
          <a:blip r:embed="rId2"/>
          <a:stretch>
            <a:fillRect/>
          </a:stretch>
        </p:blipFill>
        <p:spPr>
          <a:xfrm>
            <a:off x="2986087" y="1690688"/>
            <a:ext cx="6219825" cy="5067300"/>
          </a:xfrm>
          <a:prstGeom prst="rect">
            <a:avLst/>
          </a:prstGeom>
        </p:spPr>
      </p:pic>
    </p:spTree>
    <p:extLst>
      <p:ext uri="{BB962C8B-B14F-4D97-AF65-F5344CB8AC3E}">
        <p14:creationId xmlns:p14="http://schemas.microsoft.com/office/powerpoint/2010/main" val="418845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781</Words>
  <Application>Microsoft Office PowerPoint</Application>
  <PresentationFormat>Widescreen</PresentationFormat>
  <Paragraphs>104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Bookman Old Style</vt:lpstr>
      <vt:lpstr>Calibri</vt:lpstr>
      <vt:lpstr>Calibri Light</vt:lpstr>
      <vt:lpstr>Times New Roman</vt:lpstr>
      <vt:lpstr>Wingdings</vt:lpstr>
      <vt:lpstr>Office Theme</vt:lpstr>
      <vt:lpstr>Inheritance in C++ (Part-01)</vt:lpstr>
      <vt:lpstr>Inheritance</vt:lpstr>
      <vt:lpstr>Why and When to Use Inheritance</vt:lpstr>
      <vt:lpstr>Why and When to Use Inheritance</vt:lpstr>
      <vt:lpstr>Why and When to Use Inheritance?</vt:lpstr>
      <vt:lpstr>Implementing Inheritance in C++</vt:lpstr>
      <vt:lpstr>Modes of Inheritance</vt:lpstr>
      <vt:lpstr>Modes of Inheritance</vt:lpstr>
      <vt:lpstr>Properties of Base Class: Public, Mode: Public</vt:lpstr>
      <vt:lpstr>Properties of Base Class: Public, Mode: Protected</vt:lpstr>
      <vt:lpstr>Properties of Base Class: Public, Mode: Private</vt:lpstr>
      <vt:lpstr>Properties of Base Class: Protected, Mode: Public</vt:lpstr>
      <vt:lpstr>Properties of Base Class: Protected, Mode: Protected</vt:lpstr>
      <vt:lpstr>Properties of Base Class: Protected, Mode: Private</vt:lpstr>
      <vt:lpstr>Properties of Base Class: private, Mode: Public</vt:lpstr>
      <vt:lpstr>Properties of Base Class: private, Mode: Protected</vt:lpstr>
      <vt:lpstr>Properties of Base Class: private, Mode: Private</vt:lpstr>
      <vt:lpstr>Again, Modes of Inheritance</vt:lpstr>
      <vt:lpstr>Types of Inheritance</vt:lpstr>
      <vt:lpstr>Types of Inheritance in C++</vt:lpstr>
      <vt:lpstr>Single Inheritance</vt:lpstr>
      <vt:lpstr>Single Inheritance</vt:lpstr>
      <vt:lpstr>Multiple Inheritance</vt:lpstr>
      <vt:lpstr>Multiple Inheritance</vt:lpstr>
      <vt:lpstr>Multilevel Inheritance</vt:lpstr>
      <vt:lpstr>Multilevel Inheritance</vt:lpstr>
      <vt:lpstr>Hierarchical Inheritance</vt:lpstr>
      <vt:lpstr>Hierarchical Inheritance</vt:lpstr>
      <vt:lpstr>Hybrid(Virtual) Inheritance</vt:lpstr>
      <vt:lpstr>Hybrid(Virtual) Inheritance</vt:lpstr>
      <vt:lpstr>Hybrid(Virtual) Inheritance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Techniques (Unstructured)</dc:title>
  <dc:creator>Alamgir Hossain</dc:creator>
  <cp:lastModifiedBy>Alamgir Hossain</cp:lastModifiedBy>
  <cp:revision>72</cp:revision>
  <dcterms:created xsi:type="dcterms:W3CDTF">2020-01-12T05:21:15Z</dcterms:created>
  <dcterms:modified xsi:type="dcterms:W3CDTF">2025-04-14T14:46:56Z</dcterms:modified>
</cp:coreProperties>
</file>