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314" r:id="rId4"/>
    <p:sldId id="315" r:id="rId5"/>
    <p:sldId id="316" r:id="rId6"/>
    <p:sldId id="317" r:id="rId7"/>
    <p:sldId id="318" r:id="rId8"/>
    <p:sldId id="308" r:id="rId9"/>
    <p:sldId id="309" r:id="rId10"/>
    <p:sldId id="310" r:id="rId11"/>
    <p:sldId id="311" r:id="rId12"/>
    <p:sldId id="312" r:id="rId13"/>
    <p:sldId id="319" r:id="rId14"/>
    <p:sldId id="320" r:id="rId15"/>
    <p:sldId id="321" r:id="rId16"/>
    <p:sldId id="322" r:id="rId17"/>
    <p:sldId id="307" r:id="rId18"/>
    <p:sldId id="313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1711" autoAdjust="0"/>
  </p:normalViewPr>
  <p:slideViewPr>
    <p:cSldViewPr snapToGrid="0">
      <p:cViewPr varScale="1">
        <p:scale>
          <a:sx n="64" d="100"/>
          <a:sy n="64" d="100"/>
        </p:scale>
        <p:origin x="6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4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8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1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7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3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8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6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1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2597E-5B9C-4223-A3DC-E2371CBFDE8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992" y="1126435"/>
            <a:ext cx="10515600" cy="4823791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Virtual Inheritance in OOP with C++</a:t>
            </a:r>
            <a:br>
              <a:rPr lang="en-US" sz="6600" b="1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endParaRPr lang="en-US" sz="5400" b="1" dirty="0">
              <a:solidFill>
                <a:schemeClr val="accent6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191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Special Case of Constructor in Inheritance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02D91E-7E65-487D-8482-F2EC2E0013E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59174"/>
          <a:ext cx="10329472" cy="45719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0329472">
                  <a:extLst>
                    <a:ext uri="{9D8B030D-6E8A-4147-A177-3AD203B41FA5}">
                      <a16:colId xmlns:a16="http://schemas.microsoft.com/office/drawing/2014/main" val="4125567942"/>
                    </a:ext>
                  </a:extLst>
                </a:gridCol>
              </a:tblGrid>
              <a:tr h="5421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508148"/>
                  </a:ext>
                </a:extLst>
              </a:tr>
              <a:tr h="16258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1895170"/>
                  </a:ext>
                </a:extLst>
              </a:tr>
              <a:tr h="17389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052037"/>
                  </a:ext>
                </a:extLst>
              </a:tr>
              <a:tr h="6650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496539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51B7D6A-3584-CBB9-2425-F388B20DD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256" y="1770882"/>
            <a:ext cx="6567488" cy="472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82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Special Case of Constructor in Inheritance (Solution)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02D91E-7E65-487D-8482-F2EC2E0013E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59174"/>
          <a:ext cx="10329472" cy="45719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0329472">
                  <a:extLst>
                    <a:ext uri="{9D8B030D-6E8A-4147-A177-3AD203B41FA5}">
                      <a16:colId xmlns:a16="http://schemas.microsoft.com/office/drawing/2014/main" val="4125567942"/>
                    </a:ext>
                  </a:extLst>
                </a:gridCol>
              </a:tblGrid>
              <a:tr h="5421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508148"/>
                  </a:ext>
                </a:extLst>
              </a:tr>
              <a:tr h="16258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1895170"/>
                  </a:ext>
                </a:extLst>
              </a:tr>
              <a:tr h="17389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052037"/>
                  </a:ext>
                </a:extLst>
              </a:tr>
              <a:tr h="6650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496539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8C07703-2DAE-996E-9BCA-9ACCAA316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1654175"/>
            <a:ext cx="61817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75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Special Case of Constructor in Inheritance (Solution)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02D91E-7E65-487D-8482-F2EC2E0013E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59174"/>
          <a:ext cx="10329472" cy="45719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0329472">
                  <a:extLst>
                    <a:ext uri="{9D8B030D-6E8A-4147-A177-3AD203B41FA5}">
                      <a16:colId xmlns:a16="http://schemas.microsoft.com/office/drawing/2014/main" val="4125567942"/>
                    </a:ext>
                  </a:extLst>
                </a:gridCol>
              </a:tblGrid>
              <a:tr h="5421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508148"/>
                  </a:ext>
                </a:extLst>
              </a:tr>
              <a:tr h="16258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1895170"/>
                  </a:ext>
                </a:extLst>
              </a:tr>
              <a:tr h="17389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052037"/>
                  </a:ext>
                </a:extLst>
              </a:tr>
              <a:tr h="6650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496539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3677F55-16C0-9CEE-2F2C-11EBB9332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5" y="1371600"/>
            <a:ext cx="62293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54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Special Case of Constructor in Inheritance (Solution)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02D91E-7E65-487D-8482-F2EC2E0013E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59174"/>
          <a:ext cx="10329472" cy="45719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0329472">
                  <a:extLst>
                    <a:ext uri="{9D8B030D-6E8A-4147-A177-3AD203B41FA5}">
                      <a16:colId xmlns:a16="http://schemas.microsoft.com/office/drawing/2014/main" val="4125567942"/>
                    </a:ext>
                  </a:extLst>
                </a:gridCol>
              </a:tblGrid>
              <a:tr h="5421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508148"/>
                  </a:ext>
                </a:extLst>
              </a:tr>
              <a:tr h="16258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1895170"/>
                  </a:ext>
                </a:extLst>
              </a:tr>
              <a:tr h="17389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052037"/>
                  </a:ext>
                </a:extLst>
              </a:tr>
              <a:tr h="6650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496539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B30A5BB-B2C7-2DC0-4EFC-BB9F88CD6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811" y="1819847"/>
            <a:ext cx="80962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25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Very Special Case of Constructor in Inheritance (Solution)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02D91E-7E65-487D-8482-F2EC2E0013E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59174"/>
          <a:ext cx="10329472" cy="45719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0329472">
                  <a:extLst>
                    <a:ext uri="{9D8B030D-6E8A-4147-A177-3AD203B41FA5}">
                      <a16:colId xmlns:a16="http://schemas.microsoft.com/office/drawing/2014/main" val="4125567942"/>
                    </a:ext>
                  </a:extLst>
                </a:gridCol>
              </a:tblGrid>
              <a:tr h="5421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508148"/>
                  </a:ext>
                </a:extLst>
              </a:tr>
              <a:tr h="16258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1895170"/>
                  </a:ext>
                </a:extLst>
              </a:tr>
              <a:tr h="17389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052037"/>
                  </a:ext>
                </a:extLst>
              </a:tr>
              <a:tr h="6650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496539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E6A53F1-FEAB-7FBD-EAEC-D2BB5CFA7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1873250"/>
            <a:ext cx="94202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01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Very Special Case of Constructor in Inheritance (Solution)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02D91E-7E65-487D-8482-F2EC2E0013E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59174"/>
          <a:ext cx="10329472" cy="45719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0329472">
                  <a:extLst>
                    <a:ext uri="{9D8B030D-6E8A-4147-A177-3AD203B41FA5}">
                      <a16:colId xmlns:a16="http://schemas.microsoft.com/office/drawing/2014/main" val="4125567942"/>
                    </a:ext>
                  </a:extLst>
                </a:gridCol>
              </a:tblGrid>
              <a:tr h="5421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508148"/>
                  </a:ext>
                </a:extLst>
              </a:tr>
              <a:tr h="16258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1895170"/>
                  </a:ext>
                </a:extLst>
              </a:tr>
              <a:tr h="17389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052037"/>
                  </a:ext>
                </a:extLst>
              </a:tr>
              <a:tr h="6650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496539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88E954F-1C1C-8170-16BC-50F7D2F06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1997075"/>
            <a:ext cx="65913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74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Very Special Case of Constructor in Inheritance (Solution)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1823605"/>
            <a:ext cx="72961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21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Practice Example (1)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02D91E-7E65-487D-8482-F2EC2E00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681132"/>
              </p:ext>
            </p:extLst>
          </p:nvPr>
        </p:nvGraphicFramePr>
        <p:xfrm>
          <a:off x="838200" y="1259174"/>
          <a:ext cx="10329472" cy="468963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0329472">
                  <a:extLst>
                    <a:ext uri="{9D8B030D-6E8A-4147-A177-3AD203B41FA5}">
                      <a16:colId xmlns:a16="http://schemas.microsoft.com/office/drawing/2014/main" val="4125567942"/>
                    </a:ext>
                  </a:extLst>
                </a:gridCol>
              </a:tblGrid>
              <a:tr h="5421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Implement the following description using C++ language:</a:t>
                      </a:r>
                      <a:endParaRPr lang="en-US" sz="1800" b="1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508148"/>
                  </a:ext>
                </a:extLst>
              </a:tr>
              <a:tr h="16258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Create a class “Bank”. Declare private variables like </a:t>
                      </a:r>
                      <a:r>
                        <a:rPr lang="en-US" sz="2400" b="0" dirty="0" err="1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BankID</a:t>
                      </a:r>
                      <a:r>
                        <a:rPr lang="en-US" sz="2400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400" b="0" dirty="0" err="1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BankName</a:t>
                      </a:r>
                      <a:r>
                        <a:rPr lang="en-US" sz="2400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, and Location and a class constructor that can take any two of declared parameters. And write a function </a:t>
                      </a:r>
                      <a:r>
                        <a:rPr lang="en-US" sz="2400" b="0" dirty="0" err="1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Print_Values</a:t>
                      </a:r>
                      <a:r>
                        <a:rPr lang="en-US" sz="2400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() that can print the constructor’s values.</a:t>
                      </a: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1895170"/>
                  </a:ext>
                </a:extLst>
              </a:tr>
              <a:tr h="17389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Create another class “Customer”. Declare class constructor that can take two parameters like </a:t>
                      </a:r>
                      <a:r>
                        <a:rPr lang="en-US" sz="2400" b="0" dirty="0" err="1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Customer_ID</a:t>
                      </a:r>
                      <a:r>
                        <a:rPr lang="en-US" sz="2400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and Amount. And write a function Print_Values2() that can print the constructor’s values. Inherit the Bank class from the Customer class.</a:t>
                      </a: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052037"/>
                  </a:ext>
                </a:extLst>
              </a:tr>
              <a:tr h="6650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0" dirty="0">
                          <a:effectLst/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By creating the main function call the Print_Values2 function of the Customer class.</a:t>
                      </a: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4965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788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Practice Example(02)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1709"/>
            <a:ext cx="10515600" cy="5206900"/>
          </a:xfrm>
        </p:spPr>
        <p:txBody>
          <a:bodyPr>
            <a:normAutofit/>
          </a:bodyPr>
          <a:lstStyle/>
          <a:p>
            <a:pPr marL="0" indent="0" algn="just" fontAlgn="base">
              <a:lnSpc>
                <a:spcPct val="100000"/>
              </a:lnSpc>
              <a:buClr>
                <a:srgbClr val="002060"/>
              </a:buClr>
              <a:buNone/>
            </a:pP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Write a program in C++ with the following description:</a:t>
            </a:r>
          </a:p>
          <a:p>
            <a:pPr marL="0" indent="0" algn="just" fontAlgn="base">
              <a:lnSpc>
                <a:spcPct val="100000"/>
              </a:lnSpc>
              <a:buClr>
                <a:srgbClr val="002060"/>
              </a:buClr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Create three classes “CPP”, “PYTHON”, and “JAVA” with Private Data Members: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Invention_Year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Invented_Country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  Public Member Functions: A parameterized constructor to take and assign values to the data members and print those values.</a:t>
            </a:r>
          </a:p>
          <a:p>
            <a:pPr marL="0" indent="0" algn="just" fontAlgn="base">
              <a:lnSpc>
                <a:spcPct val="100000"/>
              </a:lnSpc>
              <a:buClr>
                <a:srgbClr val="002060"/>
              </a:buClr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Inherit the “CPP”, and “PYTHON” classes from the “JAVA” class.</a:t>
            </a:r>
          </a:p>
          <a:p>
            <a:pPr marL="0" indent="0" algn="just" fontAlgn="base">
              <a:lnSpc>
                <a:spcPct val="100000"/>
              </a:lnSpc>
              <a:buClr>
                <a:srgbClr val="002060"/>
              </a:buClr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Now test the program by creating an object of the “JAVA” class.</a:t>
            </a:r>
          </a:p>
          <a:p>
            <a:pPr marL="0" indent="0" algn="just" fontAlgn="base">
              <a:lnSpc>
                <a:spcPct val="100000"/>
              </a:lnSpc>
              <a:buClr>
                <a:srgbClr val="002060"/>
              </a:buClr>
              <a:buNone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805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234" y="288303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8245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Diamond Problem in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Consider the example of a car.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Both electric and gasoline cars inherit the properties of a car.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widget">
            <a:extLst>
              <a:ext uri="{FF2B5EF4-FFF2-40B4-BE49-F238E27FC236}">
                <a16:creationId xmlns:a16="http://schemas.microsoft.com/office/drawing/2014/main" id="{98A3080B-94B9-64C3-F6EB-409133EF0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59" y="2806699"/>
            <a:ext cx="6737281" cy="306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24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Diamond Problem in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hybrid car is both an electric car and a gasoline car. These kinds of special cases will result in a diamond problem.</a:t>
            </a:r>
          </a:p>
        </p:txBody>
      </p:sp>
      <p:pic>
        <p:nvPicPr>
          <p:cNvPr id="2050" name="Picture 2" descr="widget">
            <a:extLst>
              <a:ext uri="{FF2B5EF4-FFF2-40B4-BE49-F238E27FC236}">
                <a16:creationId xmlns:a16="http://schemas.microsoft.com/office/drawing/2014/main" id="{F22D2995-7267-6849-ACCA-CF876801E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619375"/>
            <a:ext cx="571500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80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Diamond Problem in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hybrid car is both an electric car and a gasoline car. These kinds of special cases will result in a diamond problem.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This diamond creates a problem, because now the Hybrid class has two copies of the Car class for each path.</a:t>
            </a:r>
          </a:p>
        </p:txBody>
      </p:sp>
      <p:pic>
        <p:nvPicPr>
          <p:cNvPr id="2050" name="Picture 2" descr="widget">
            <a:extLst>
              <a:ext uri="{FF2B5EF4-FFF2-40B4-BE49-F238E27FC236}">
                <a16:creationId xmlns:a16="http://schemas.microsoft.com/office/drawing/2014/main" id="{F22D2995-7267-6849-ACCA-CF876801E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997" y="3320085"/>
            <a:ext cx="4694006" cy="348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765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Diamond Problem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CDA656-3AF4-8B80-CE94-9F2CD3EF7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4405313" cy="48021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A361A1-52A2-66AE-678F-71934C59F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119" y="1690687"/>
            <a:ext cx="5553075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3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Solution of Diamond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2DB973-D25B-91EE-5544-0F7D84B0E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690688"/>
            <a:ext cx="4500563" cy="48021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08A73C-5ACA-47EE-AD09-AC2508017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50" y="1604961"/>
            <a:ext cx="5772150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20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Solution of Diamond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Virtual can be written before or after the public. 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Now only one copy of data/function member will be copied to class Electric and class Gasoline and class Hybrid becomes the virtual base class.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Virtual base classes offer a way to save space and avoid ambiguities in class hierarchies that use multiple inheritances. When a base class is specified as a virtual base, it can act as an indirect base more than once without duplication of its data members. A single copy of its data members is shared by all the base classes that use virtual base.</a:t>
            </a:r>
          </a:p>
        </p:txBody>
      </p:sp>
    </p:spTree>
    <p:extLst>
      <p:ext uri="{BB962C8B-B14F-4D97-AF65-F5344CB8AC3E}">
        <p14:creationId xmlns:p14="http://schemas.microsoft.com/office/powerpoint/2010/main" val="304950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Special Case of Inheritance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02D91E-7E65-487D-8482-F2EC2E00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758225"/>
              </p:ext>
            </p:extLst>
          </p:nvPr>
        </p:nvGraphicFramePr>
        <p:xfrm>
          <a:off x="838200" y="1259174"/>
          <a:ext cx="10329472" cy="45719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0329472">
                  <a:extLst>
                    <a:ext uri="{9D8B030D-6E8A-4147-A177-3AD203B41FA5}">
                      <a16:colId xmlns:a16="http://schemas.microsoft.com/office/drawing/2014/main" val="4125567942"/>
                    </a:ext>
                  </a:extLst>
                </a:gridCol>
              </a:tblGrid>
              <a:tr h="5421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508148"/>
                  </a:ext>
                </a:extLst>
              </a:tr>
              <a:tr h="16258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1895170"/>
                  </a:ext>
                </a:extLst>
              </a:tr>
              <a:tr h="17389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052037"/>
                  </a:ext>
                </a:extLst>
              </a:tr>
              <a:tr h="6650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496539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4C29AAB-7F59-DDF1-62C9-248462DF9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663700"/>
            <a:ext cx="87630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48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Special Case of Inheritance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02D91E-7E65-487D-8482-F2EC2E0013E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59174"/>
          <a:ext cx="10329472" cy="45719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0329472">
                  <a:extLst>
                    <a:ext uri="{9D8B030D-6E8A-4147-A177-3AD203B41FA5}">
                      <a16:colId xmlns:a16="http://schemas.microsoft.com/office/drawing/2014/main" val="4125567942"/>
                    </a:ext>
                  </a:extLst>
                </a:gridCol>
              </a:tblGrid>
              <a:tr h="5421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508148"/>
                  </a:ext>
                </a:extLst>
              </a:tr>
              <a:tr h="16258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1895170"/>
                  </a:ext>
                </a:extLst>
              </a:tr>
              <a:tr h="17389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052037"/>
                  </a:ext>
                </a:extLst>
              </a:tr>
              <a:tr h="6650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b="0" dirty="0">
                        <a:effectLst/>
                        <a:latin typeface="Bookman Old Style" panose="0205060405050502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496539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E1A9CE6-78D0-5942-2887-CF6412C94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448" y="1682750"/>
            <a:ext cx="856297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7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496</Words>
  <Application>Microsoft Office PowerPoint</Application>
  <PresentationFormat>Widescreen</PresentationFormat>
  <Paragraphs>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Bookman Old Style</vt:lpstr>
      <vt:lpstr>Calibri</vt:lpstr>
      <vt:lpstr>Calibri Light</vt:lpstr>
      <vt:lpstr>Times New Roman</vt:lpstr>
      <vt:lpstr>Wingdings</vt:lpstr>
      <vt:lpstr>Office Theme</vt:lpstr>
      <vt:lpstr>Virtual Inheritance in OOP with C++ </vt:lpstr>
      <vt:lpstr>Diamond Problem in Inheritance</vt:lpstr>
      <vt:lpstr>Diamond Problem in Inheritance</vt:lpstr>
      <vt:lpstr>Diamond Problem in Inheritance</vt:lpstr>
      <vt:lpstr>Diamond Problem Implementation</vt:lpstr>
      <vt:lpstr>Solution of Diamond Problem</vt:lpstr>
      <vt:lpstr>Solution of Diamond Problem</vt:lpstr>
      <vt:lpstr>Special Case of Inheritance</vt:lpstr>
      <vt:lpstr>Special Case of Inheritance</vt:lpstr>
      <vt:lpstr>Special Case of Constructor in Inheritance</vt:lpstr>
      <vt:lpstr>Special Case of Constructor in Inheritance (Solution)</vt:lpstr>
      <vt:lpstr>Special Case of Constructor in Inheritance (Solution)</vt:lpstr>
      <vt:lpstr>Special Case of Constructor in Inheritance (Solution)</vt:lpstr>
      <vt:lpstr>Very Special Case of Constructor in Inheritance (Solution)</vt:lpstr>
      <vt:lpstr>Very Special Case of Constructor in Inheritance (Solution)</vt:lpstr>
      <vt:lpstr>Very Special Case of Constructor in Inheritance (Solution)</vt:lpstr>
      <vt:lpstr>Practice Example (1)</vt:lpstr>
      <vt:lpstr>Practice Example(02)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Techniques (Unstructured)</dc:title>
  <dc:creator>Alamgir Hossain</dc:creator>
  <cp:lastModifiedBy>Alamgir Hossain</cp:lastModifiedBy>
  <cp:revision>78</cp:revision>
  <dcterms:created xsi:type="dcterms:W3CDTF">2020-01-12T05:21:15Z</dcterms:created>
  <dcterms:modified xsi:type="dcterms:W3CDTF">2025-04-14T14:49:04Z</dcterms:modified>
</cp:coreProperties>
</file>