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350" r:id="rId3"/>
    <p:sldId id="353" r:id="rId4"/>
    <p:sldId id="351" r:id="rId5"/>
    <p:sldId id="358" r:id="rId6"/>
    <p:sldId id="355" r:id="rId7"/>
    <p:sldId id="357" r:id="rId8"/>
    <p:sldId id="361" r:id="rId9"/>
    <p:sldId id="362" r:id="rId10"/>
    <p:sldId id="363" r:id="rId11"/>
    <p:sldId id="364" r:id="rId12"/>
    <p:sldId id="374" r:id="rId13"/>
    <p:sldId id="367" r:id="rId14"/>
    <p:sldId id="370" r:id="rId15"/>
    <p:sldId id="366" r:id="rId16"/>
    <p:sldId id="371" r:id="rId17"/>
    <p:sldId id="368" r:id="rId18"/>
    <p:sldId id="372" r:id="rId19"/>
    <p:sldId id="369" r:id="rId20"/>
    <p:sldId id="373" r:id="rId21"/>
    <p:sldId id="359" r:id="rId22"/>
    <p:sldId id="360" r:id="rId23"/>
  </p:sldIdLst>
  <p:sldSz cx="9144000" cy="5143500" type="screen16x9"/>
  <p:notesSz cx="9855200" cy="6731000"/>
  <p:defaultTextStyle>
    <a:defPPr>
      <a:defRPr lang="nl-NL"/>
    </a:defPPr>
    <a:lvl1pPr marL="0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23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45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368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490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612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735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857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4980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18596" userDrawn="1">
          <p15:clr>
            <a:srgbClr val="A4A3A4"/>
          </p15:clr>
        </p15:guide>
        <p15:guide id="3" orient="horz" pos="922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pos="5760" userDrawn="1">
          <p15:clr>
            <a:srgbClr val="A4A3A4"/>
          </p15:clr>
        </p15:guide>
        <p15:guide id="9" pos="5647" userDrawn="1">
          <p15:clr>
            <a:srgbClr val="A4A3A4"/>
          </p15:clr>
        </p15:guide>
        <p15:guide id="10" orient="horz" pos="577" userDrawn="1">
          <p15:clr>
            <a:srgbClr val="A4A3A4"/>
          </p15:clr>
        </p15:guide>
        <p15:guide id="11" orient="horz" pos="214" userDrawn="1">
          <p15:clr>
            <a:srgbClr val="A4A3A4"/>
          </p15:clr>
        </p15:guide>
        <p15:guide id="12" orient="horz" pos="1053" userDrawn="1">
          <p15:clr>
            <a:srgbClr val="A4A3A4"/>
          </p15:clr>
        </p15:guide>
        <p15:guide id="13" pos="657" userDrawn="1">
          <p15:clr>
            <a:srgbClr val="A4A3A4"/>
          </p15:clr>
        </p15:guide>
        <p15:guide id="14" pos="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C"/>
    <a:srgbClr val="00A1CD"/>
    <a:srgbClr val="AE0F0A"/>
    <a:srgbClr val="E30613"/>
    <a:srgbClr val="E20613"/>
    <a:srgbClr val="FA2C43"/>
    <a:srgbClr val="E32527"/>
    <a:srgbClr val="FFCC00"/>
    <a:srgbClr val="128FC2"/>
    <a:srgbClr val="E94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2" autoAdjust="0"/>
    <p:restoredTop sz="94675" autoAdjust="0"/>
  </p:normalViewPr>
  <p:slideViewPr>
    <p:cSldViewPr snapToGrid="0" snapToObjects="1">
      <p:cViewPr>
        <p:scale>
          <a:sx n="164" d="100"/>
          <a:sy n="164" d="100"/>
        </p:scale>
        <p:origin x="-96" y="-240"/>
      </p:cViewPr>
      <p:guideLst>
        <p:guide orient="horz" pos="9222"/>
        <p:guide orient="horz"/>
        <p:guide orient="horz" pos="577"/>
        <p:guide orient="horz" pos="214"/>
        <p:guide orient="horz" pos="1053"/>
        <p:guide pos="18596"/>
        <p:guide pos="5760"/>
        <p:guide pos="5647"/>
        <p:guide pos="657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0587" cy="337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582334" y="0"/>
            <a:ext cx="4270587" cy="337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53B6C-87E3-4616-AE3B-1C7EC62F31E5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393282"/>
            <a:ext cx="4270587" cy="337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582334" y="6393282"/>
            <a:ext cx="4270587" cy="337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F4B3A-3108-4620-9677-4249D17EF64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540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0587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82334" y="0"/>
            <a:ext cx="4270587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FE667-6AAF-7E44-A5C5-27A7E58EAEC9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4463" y="504825"/>
            <a:ext cx="4486275" cy="2524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5520" y="3197225"/>
            <a:ext cx="7884160" cy="3028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393282"/>
            <a:ext cx="4270587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82334" y="6393282"/>
            <a:ext cx="4270587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CD400-0A63-A649-A4DC-1FDB5485C0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16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41572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83144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424715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566286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707857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849429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991001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132573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1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inde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2918" y="1028657"/>
            <a:ext cx="1431167" cy="2198935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7" y="3672000"/>
            <a:ext cx="7166795" cy="8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3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414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64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94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67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145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958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731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213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151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3"/>
          <p:cNvSpPr txBox="1">
            <a:spLocks/>
          </p:cNvSpPr>
          <p:nvPr userDrawn="1"/>
        </p:nvSpPr>
        <p:spPr>
          <a:xfrm>
            <a:off x="1199952" y="1028660"/>
            <a:ext cx="7992690" cy="1025897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nl-NL" sz="3000" b="1" kern="1200" spc="60" baseline="0" dirty="0">
                <a:solidFill>
                  <a:srgbClr val="271D6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40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Titel </a:t>
            </a:r>
            <a:r>
              <a:rPr kumimoji="0" lang="nl-NL" sz="4000" b="1" i="0" u="none" strike="noStrike" kern="1200" cap="none" spc="6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Calibri</a:t>
            </a:r>
            <a:r>
              <a:rPr kumimoji="0" lang="nl-NL" sz="40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Koppen </a:t>
            </a:r>
            <a:r>
              <a:rPr kumimoji="0" lang="nl-NL" sz="4000" b="1" i="0" u="none" strike="noStrike" kern="1200" cap="none" spc="6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Bold</a:t>
            </a:r>
            <a:r>
              <a:rPr kumimoji="0" lang="nl-NL" sz="40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40</a:t>
            </a:r>
            <a:endParaRPr kumimoji="0" lang="nl-NL" sz="4000" b="1" i="0" u="none" strike="noStrike" kern="1200" cap="none" spc="6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jdelijke aanduiding voor tekst 1"/>
          <p:cNvSpPr txBox="1">
            <a:spLocks/>
          </p:cNvSpPr>
          <p:nvPr userDrawn="1"/>
        </p:nvSpPr>
        <p:spPr>
          <a:xfrm>
            <a:off x="1199952" y="2967815"/>
            <a:ext cx="7992690" cy="28803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nl-NL" sz="1600" b="0" kern="1200" spc="40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6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Doornroosje van </a:t>
            </a:r>
            <a:r>
              <a:rPr kumimoji="0" lang="nl-NL" sz="1600" b="0" i="0" u="none" strike="noStrike" kern="1200" cap="none" spc="4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Zoest</a:t>
            </a:r>
            <a:r>
              <a:rPr kumimoji="0" lang="nl-NL" sz="16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lang="nl-NL" dirty="0" err="1"/>
              <a:t>C</a:t>
            </a:r>
            <a:r>
              <a:rPr kumimoji="0" lang="nl-NL" sz="1600" b="0" i="0" u="none" strike="noStrike" kern="1200" cap="none" spc="4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alibri</a:t>
            </a:r>
            <a:r>
              <a:rPr kumimoji="0" lang="nl-NL" sz="16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16</a:t>
            </a:r>
            <a:endParaRPr kumimoji="0" lang="nl-NL" sz="1600" b="0" i="0" u="none" strike="noStrike" kern="1200" cap="none" spc="4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Tijdelijke aanduiding voor tekst 2"/>
          <p:cNvSpPr txBox="1">
            <a:spLocks/>
          </p:cNvSpPr>
          <p:nvPr userDrawn="1"/>
        </p:nvSpPr>
        <p:spPr>
          <a:xfrm>
            <a:off x="1199952" y="3255847"/>
            <a:ext cx="7992690" cy="28803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nl-NL" sz="1600" b="0" kern="1200" spc="40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6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 april 2017</a:t>
            </a:r>
            <a:endParaRPr kumimoji="0" lang="nl-NL" sz="1600" b="0" i="0" u="none" strike="noStrike" kern="1200" cap="none" spc="4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Tijdelijke aanduiding voor tekst 4"/>
          <p:cNvSpPr txBox="1">
            <a:spLocks/>
          </p:cNvSpPr>
          <p:nvPr userDrawn="1"/>
        </p:nvSpPr>
        <p:spPr>
          <a:xfrm>
            <a:off x="1199952" y="2175706"/>
            <a:ext cx="7992690" cy="792088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nl-NL" sz="2400" b="0" kern="1200" spc="40" baseline="0" dirty="0">
                <a:solidFill>
                  <a:srgbClr val="00A1CD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4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Subtitel Optioneel </a:t>
            </a:r>
            <a:r>
              <a:rPr lang="nl-NL" dirty="0" smtClean="0"/>
              <a:t>C</a:t>
            </a:r>
            <a:r>
              <a:rPr kumimoji="0" lang="nl-NL" sz="2400" b="0" i="0" u="none" strike="noStrike" kern="1200" cap="none" spc="40" normalizeH="0" baseline="0" noProof="0" dirty="0" err="1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alibri</a:t>
            </a:r>
            <a:r>
              <a:rPr kumimoji="0" lang="nl-NL" sz="24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40" normalizeH="0" baseline="0" noProof="0" dirty="0" err="1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Hoofdteskt</a:t>
            </a:r>
            <a:r>
              <a:rPr kumimoji="0" lang="nl-NL" sz="2400" b="0" i="0" u="none" strike="noStrike" kern="1200" cap="none" spc="40" normalizeH="0" noProof="0" dirty="0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40" normalizeH="0" noProof="0" dirty="0" err="1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regular</a:t>
            </a:r>
            <a:r>
              <a:rPr kumimoji="0" lang="nl-NL" sz="2400" b="0" i="0" u="none" strike="noStrike" kern="1200" cap="none" spc="40" normalizeH="0" noProof="0" dirty="0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24</a:t>
            </a:r>
            <a:endParaRPr kumimoji="0" lang="nl-NL" sz="2400" b="0" i="0" u="none" strike="noStrike" kern="1200" cap="none" spc="40" normalizeH="0" baseline="0" noProof="0" dirty="0">
              <a:ln>
                <a:noFill/>
              </a:ln>
              <a:solidFill>
                <a:srgbClr val="00A1CD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0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90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38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3425" y="205979"/>
            <a:ext cx="7613375" cy="857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nl-NL" sz="3000" b="1" i="0" u="none" strike="noStrike" kern="1200" cap="none" spc="60" normalizeH="0" baseline="0" noProof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36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Titel </a:t>
            </a:r>
            <a:r>
              <a:rPr kumimoji="0" lang="nl-NL" sz="3600" b="1" i="0" u="none" strike="noStrike" kern="1200" cap="none" spc="6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Calibri</a:t>
            </a:r>
            <a:r>
              <a:rPr kumimoji="0" lang="nl-NL" sz="36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Koppen </a:t>
            </a:r>
            <a:r>
              <a:rPr kumimoji="0" lang="nl-NL" sz="3600" b="1" i="0" u="none" strike="noStrike" kern="1200" cap="none" spc="6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Bold</a:t>
            </a:r>
            <a:r>
              <a:rPr kumimoji="0" lang="nl-NL" sz="36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30</a:t>
            </a:r>
            <a:endParaRPr kumimoji="0" lang="nl-NL" sz="3600" b="1" i="0" u="none" strike="noStrike" kern="1200" cap="none" spc="6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3425" y="1563770"/>
            <a:ext cx="13209588" cy="82188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rgbClr val="002060"/>
                </a:solidFill>
              </a:defRPr>
            </a:lvl1pPr>
            <a:lvl2pPr>
              <a:defRPr sz="21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838364" y="2906317"/>
            <a:ext cx="13211175" cy="8218884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66336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7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205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040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8041" indent="0">
              <a:buNone/>
              <a:defRPr sz="1100"/>
            </a:lvl2pPr>
            <a:lvl3pPr marL="816082" indent="0">
              <a:buNone/>
              <a:defRPr sz="900"/>
            </a:lvl3pPr>
            <a:lvl4pPr marL="1224123" indent="0">
              <a:buNone/>
              <a:defRPr sz="800"/>
            </a:lvl4pPr>
            <a:lvl5pPr marL="1632163" indent="0">
              <a:buNone/>
              <a:defRPr sz="800"/>
            </a:lvl5pPr>
            <a:lvl6pPr marL="2040204" indent="0">
              <a:buNone/>
              <a:defRPr sz="800"/>
            </a:lvl6pPr>
            <a:lvl7pPr marL="2448245" indent="0">
              <a:buNone/>
              <a:defRPr sz="800"/>
            </a:lvl7pPr>
            <a:lvl8pPr marL="2856286" indent="0">
              <a:buNone/>
              <a:defRPr sz="800"/>
            </a:lvl8pPr>
            <a:lvl9pPr marL="3264327" indent="0">
              <a:buNone/>
              <a:defRPr sz="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889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08041" indent="0">
              <a:buNone/>
              <a:defRPr sz="2500"/>
            </a:lvl2pPr>
            <a:lvl3pPr marL="816082" indent="0">
              <a:buNone/>
              <a:defRPr sz="2100"/>
            </a:lvl3pPr>
            <a:lvl4pPr marL="1224123" indent="0">
              <a:buNone/>
              <a:defRPr sz="1800"/>
            </a:lvl4pPr>
            <a:lvl5pPr marL="1632163" indent="0">
              <a:buNone/>
              <a:defRPr sz="1800"/>
            </a:lvl5pPr>
            <a:lvl6pPr marL="2040204" indent="0">
              <a:buNone/>
              <a:defRPr sz="1800"/>
            </a:lvl6pPr>
            <a:lvl7pPr marL="2448245" indent="0">
              <a:buNone/>
              <a:defRPr sz="1800"/>
            </a:lvl7pPr>
            <a:lvl8pPr marL="2856286" indent="0">
              <a:buNone/>
              <a:defRPr sz="1800"/>
            </a:lvl8pPr>
            <a:lvl9pPr marL="3264327" indent="0">
              <a:buNone/>
              <a:defRPr sz="18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8041" indent="0">
              <a:buNone/>
              <a:defRPr sz="1100"/>
            </a:lvl2pPr>
            <a:lvl3pPr marL="816082" indent="0">
              <a:buNone/>
              <a:defRPr sz="900"/>
            </a:lvl3pPr>
            <a:lvl4pPr marL="1224123" indent="0">
              <a:buNone/>
              <a:defRPr sz="800"/>
            </a:lvl4pPr>
            <a:lvl5pPr marL="1632163" indent="0">
              <a:buNone/>
              <a:defRPr sz="800"/>
            </a:lvl5pPr>
            <a:lvl6pPr marL="2040204" indent="0">
              <a:buNone/>
              <a:defRPr sz="800"/>
            </a:lvl6pPr>
            <a:lvl7pPr marL="2448245" indent="0">
              <a:buNone/>
              <a:defRPr sz="800"/>
            </a:lvl7pPr>
            <a:lvl8pPr marL="2856286" indent="0">
              <a:buNone/>
              <a:defRPr sz="800"/>
            </a:lvl8pPr>
            <a:lvl9pPr marL="3264327" indent="0">
              <a:buNone/>
              <a:defRPr sz="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0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1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84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21407439" y="498873"/>
            <a:ext cx="6642100" cy="10626328"/>
          </a:xfrm>
          <a:prstGeom prst="rect">
            <a:avLst/>
          </a:prstGeo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476377" y="498873"/>
            <a:ext cx="19778663" cy="106263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-985"/>
            <a:ext cx="2584928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2" r:id="rId10"/>
  </p:sldLayoutIdLst>
  <p:timing>
    <p:tnLst>
      <p:par>
        <p:cTn id="1" dur="indefinite" restart="never" nodeType="tmRoot"/>
      </p:par>
    </p:tnLst>
  </p:timing>
  <p:txStyles>
    <p:titleStyle>
      <a:lvl1pPr algn="ctr" defTabSz="4080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31" indent="-306031" algn="l" defTabSz="40804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066" indent="-255025" algn="l" defTabSz="4080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102" indent="-204020" algn="l" defTabSz="40804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143" indent="-204020" algn="l" defTabSz="4080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184" indent="-204020" algn="l" defTabSz="4080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225" indent="-204020" algn="l" defTabSz="4080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266" indent="-204020" algn="l" defTabSz="4080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306" indent="-204020" algn="l" defTabSz="4080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346" indent="-204020" algn="l" defTabSz="4080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41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082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123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163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204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245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286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327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538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Python basics Demo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5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2:</a:t>
            </a:r>
          </a:p>
          <a:p>
            <a:pPr algn="ctr"/>
            <a:r>
              <a:rPr lang="nl-NL" dirty="0" smtClean="0"/>
              <a:t>Basis programmeren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5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Demo 2:</a:t>
            </a:r>
          </a:p>
          <a:p>
            <a:pPr algn="ctr"/>
            <a:r>
              <a:rPr lang="nl-NL" dirty="0" smtClean="0"/>
              <a:t>Modules, file I/O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9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3:</a:t>
            </a:r>
          </a:p>
          <a:p>
            <a:pPr algn="ctr"/>
            <a:r>
              <a:rPr lang="nl-NL" dirty="0" smtClean="0"/>
              <a:t>Histogram tekenen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425" y="205979"/>
            <a:ext cx="7613375" cy="533695"/>
          </a:xfrm>
        </p:spPr>
        <p:txBody>
          <a:bodyPr/>
          <a:lstStyle/>
          <a:p>
            <a:r>
              <a:rPr lang="nl-NL" dirty="0" smtClean="0"/>
              <a:t>Python scripts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1008" y="812448"/>
            <a:ext cx="7884200" cy="35207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Open een </a:t>
            </a:r>
            <a:r>
              <a:rPr lang="nl-NL" dirty="0" smtClean="0"/>
              <a:t>Anaconda prompt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Typ in: "python &lt;scriptnaam&gt;"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Het script wordt uitgevoerd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Scripts zijn tekstbestanden, te editen met iedere code editor (VS Code)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Jupyter</a:t>
            </a:r>
            <a:r>
              <a:rPr lang="nl-NL" dirty="0" smtClean="0"/>
              <a:t> notebook te exporteren als python script</a:t>
            </a:r>
          </a:p>
          <a:p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425" y="205979"/>
            <a:ext cx="7613375" cy="533695"/>
          </a:xfrm>
        </p:spPr>
        <p:txBody>
          <a:bodyPr/>
          <a:lstStyle/>
          <a:p>
            <a:r>
              <a:rPr lang="nl-NL" dirty="0" err="1" smtClean="0"/>
              <a:t>Command</a:t>
            </a:r>
            <a:r>
              <a:rPr lang="nl-NL" dirty="0" smtClean="0"/>
              <a:t> line argumenten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1008" y="812448"/>
            <a:ext cx="7884200" cy="3520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cs typeface="Courier New" panose="02070309020205020404" pitchFamily="49" charset="0"/>
              </a:rPr>
              <a:t>sys.argv</a:t>
            </a:r>
            <a:r>
              <a:rPr lang="nl-NL" dirty="0" smtClean="0">
                <a:cs typeface="Courier New" panose="02070309020205020404" pitchFamily="49" charset="0"/>
              </a:rPr>
              <a:t> is een list met alle </a:t>
            </a:r>
            <a:r>
              <a:rPr lang="nl-NL" dirty="0" err="1" smtClean="0">
                <a:cs typeface="Courier New" panose="02070309020205020404" pitchFamily="49" charset="0"/>
              </a:rPr>
              <a:t>command</a:t>
            </a:r>
            <a:r>
              <a:rPr lang="nl-NL" dirty="0" smtClean="0">
                <a:cs typeface="Courier New" panose="02070309020205020404" pitchFamily="49" charset="0"/>
              </a:rPr>
              <a:t> line argumenten.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cs typeface="Courier New" panose="02070309020205020404" pitchFamily="49" charset="0"/>
              </a:rPr>
              <a:t>Eerste element is naam van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cs typeface="Courier New" panose="02070309020205020404" pitchFamily="49" charset="0"/>
              </a:rPr>
              <a:t>Volgende elementen zijn de argumenten zelf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cs typeface="Courier New" panose="02070309020205020404" pitchFamily="49" charset="0"/>
              </a:rPr>
              <a:t>Werkt niet zoals je verwacht in </a:t>
            </a:r>
            <a:r>
              <a:rPr lang="nl-NL" dirty="0" err="1" smtClean="0">
                <a:cs typeface="Courier New" panose="02070309020205020404" pitchFamily="49" charset="0"/>
              </a:rPr>
              <a:t>jupyter</a:t>
            </a:r>
            <a:r>
              <a:rPr lang="nl-NL" dirty="0" smtClean="0">
                <a:cs typeface="Courier New" panose="02070309020205020404" pitchFamily="49" charset="0"/>
              </a:rPr>
              <a:t> notebook omdat </a:t>
            </a:r>
            <a:r>
              <a:rPr lang="nl-NL" dirty="0" err="1" smtClean="0">
                <a:cs typeface="Courier New" panose="02070309020205020404" pitchFamily="49" charset="0"/>
              </a:rPr>
              <a:t>jupyter</a:t>
            </a:r>
            <a:r>
              <a:rPr lang="nl-NL" dirty="0" smtClean="0">
                <a:cs typeface="Courier New" panose="02070309020205020404" pitchFamily="49" charset="0"/>
              </a:rPr>
              <a:t> zelf ook </a:t>
            </a:r>
            <a:r>
              <a:rPr lang="nl-NL" dirty="0" err="1" smtClean="0">
                <a:cs typeface="Courier New" panose="02070309020205020404" pitchFamily="49" charset="0"/>
              </a:rPr>
              <a:t>command</a:t>
            </a:r>
            <a:r>
              <a:rPr lang="nl-NL" dirty="0" smtClean="0">
                <a:cs typeface="Courier New" panose="02070309020205020404" pitchFamily="49" charset="0"/>
              </a:rPr>
              <a:t> line argumenten gebruikt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cs typeface="Courier New" panose="02070309020205020404" pitchFamily="49" charset="0"/>
              </a:rPr>
              <a:t>Dus: exporteren als Python script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4:</a:t>
            </a:r>
          </a:p>
          <a:p>
            <a:pPr algn="ctr"/>
            <a:r>
              <a:rPr lang="nl-NL" smtClean="0"/>
              <a:t>Command</a:t>
            </a:r>
            <a:r>
              <a:rPr lang="nl-NL" dirty="0" smtClean="0"/>
              <a:t> line argumenten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425" y="205979"/>
            <a:ext cx="7613375" cy="533695"/>
          </a:xfrm>
        </p:spPr>
        <p:txBody>
          <a:bodyPr/>
          <a:lstStyle/>
          <a:p>
            <a:r>
              <a:rPr lang="nl-NL" dirty="0" smtClean="0"/>
              <a:t>Zelf modules maken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1008" y="812448"/>
            <a:ext cx="7884200" cy="3520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Ieder Python script kan als module dienen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PYTHONPATH: lijst van folders waar Python naar modules zoekt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Huidige directory zit altijd in PYTHONPATH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Let op top level code: </a:t>
            </a:r>
          </a:p>
          <a:p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__name__ == "__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5:</a:t>
            </a:r>
          </a:p>
          <a:p>
            <a:pPr algn="ctr"/>
            <a:r>
              <a:rPr lang="nl-NL" dirty="0" smtClean="0"/>
              <a:t>Een module maken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6:</a:t>
            </a:r>
          </a:p>
          <a:p>
            <a:pPr algn="ctr"/>
            <a:r>
              <a:rPr lang="nl-NL" dirty="0" smtClean="0"/>
              <a:t>Klassen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1063229"/>
            <a:ext cx="8229600" cy="857250"/>
          </a:xfrm>
        </p:spPr>
        <p:txBody>
          <a:bodyPr/>
          <a:lstStyle/>
          <a:p>
            <a:pPr algn="l"/>
            <a:r>
              <a:rPr lang="nl-NL" sz="4000" b="1" dirty="0" smtClean="0">
                <a:solidFill>
                  <a:srgbClr val="271D6C"/>
                </a:solidFill>
              </a:rPr>
              <a:t>Python voor ontwikkelaars</a:t>
            </a:r>
            <a:endParaRPr lang="nl-NL" sz="4000" b="1" dirty="0">
              <a:solidFill>
                <a:srgbClr val="271D6C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581468" y="3046235"/>
            <a:ext cx="201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271D6C"/>
                </a:solidFill>
              </a:rPr>
              <a:t>Guido van den Heuvel</a:t>
            </a:r>
          </a:p>
          <a:p>
            <a:r>
              <a:rPr lang="nl-NL" dirty="0" smtClean="0">
                <a:solidFill>
                  <a:srgbClr val="271D6C"/>
                </a:solidFill>
              </a:rPr>
              <a:t>Dick </a:t>
            </a:r>
            <a:r>
              <a:rPr lang="nl-NL" dirty="0" err="1" smtClean="0">
                <a:solidFill>
                  <a:srgbClr val="271D6C"/>
                </a:solidFill>
              </a:rPr>
              <a:t>Windmeijer</a:t>
            </a:r>
            <a:endParaRPr lang="nl-NL" dirty="0" smtClean="0">
              <a:solidFill>
                <a:srgbClr val="271D6C"/>
              </a:solidFill>
            </a:endParaRPr>
          </a:p>
          <a:p>
            <a:r>
              <a:rPr lang="nl-NL" dirty="0" smtClean="0">
                <a:solidFill>
                  <a:srgbClr val="271D6C"/>
                </a:solidFill>
              </a:rPr>
              <a:t>22 - 23 januari 2020</a:t>
            </a:r>
            <a:endParaRPr lang="nl-NL" dirty="0">
              <a:solidFill>
                <a:srgbClr val="271D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425" y="1920478"/>
            <a:ext cx="7613375" cy="1562309"/>
          </a:xfrm>
        </p:spPr>
        <p:txBody>
          <a:bodyPr/>
          <a:lstStyle/>
          <a:p>
            <a:pPr algn="ctr"/>
            <a:r>
              <a:rPr lang="nl-NL" dirty="0" smtClean="0"/>
              <a:t>Vragen?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Bedankt voor je aandacht!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4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Leerdoelen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3425" y="894229"/>
            <a:ext cx="7470500" cy="3334871"/>
          </a:xfrm>
        </p:spPr>
        <p:txBody>
          <a:bodyPr/>
          <a:lstStyle/>
          <a:p>
            <a:r>
              <a:rPr lang="nl-NL" dirty="0" smtClean="0">
                <a:solidFill>
                  <a:srgbClr val="271D6C"/>
                </a:solidFill>
              </a:rPr>
              <a:t>Wanneer je deze module hebt afgerond: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Ken je de basisbeginselen van 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Kun je programma's in Python schrijven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Weet je hoe je data </a:t>
            </a:r>
            <a:r>
              <a:rPr lang="nl-NL" dirty="0" err="1" smtClean="0">
                <a:solidFill>
                  <a:srgbClr val="271D6C"/>
                </a:solidFill>
              </a:rPr>
              <a:t>science</a:t>
            </a:r>
            <a:r>
              <a:rPr lang="nl-NL" dirty="0" smtClean="0">
                <a:solidFill>
                  <a:srgbClr val="271D6C"/>
                </a:solidFill>
              </a:rPr>
              <a:t> met Python doet</a:t>
            </a:r>
          </a:p>
          <a:p>
            <a:endParaRPr lang="nl-NL" dirty="0" smtClean="0">
              <a:solidFill>
                <a:srgbClr val="271D6C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nl-NL" dirty="0">
              <a:solidFill>
                <a:srgbClr val="271D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3425" y="1063229"/>
            <a:ext cx="7470500" cy="316587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Dag 1</a:t>
            </a:r>
          </a:p>
          <a:p>
            <a:pPr marL="1005966" lvl="1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Wat is Python?</a:t>
            </a:r>
          </a:p>
          <a:p>
            <a:pPr marL="1005966" lvl="1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Werken met </a:t>
            </a:r>
            <a:r>
              <a:rPr lang="nl-NL" dirty="0" err="1" smtClean="0">
                <a:solidFill>
                  <a:srgbClr val="271D6C"/>
                </a:solidFill>
              </a:rPr>
              <a:t>Jupyter</a:t>
            </a:r>
            <a:r>
              <a:rPr lang="nl-NL" dirty="0" smtClean="0">
                <a:solidFill>
                  <a:srgbClr val="271D6C"/>
                </a:solidFill>
              </a:rPr>
              <a:t> notebook</a:t>
            </a:r>
          </a:p>
          <a:p>
            <a:pPr marL="1005966" lvl="1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Programmeren in Python</a:t>
            </a:r>
          </a:p>
          <a:p>
            <a:pPr marL="1005966" lvl="1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Python scripts</a:t>
            </a:r>
          </a:p>
          <a:p>
            <a:pPr marL="342900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Dag 2</a:t>
            </a:r>
            <a:endParaRPr lang="nl-NL" dirty="0">
              <a:solidFill>
                <a:srgbClr val="271D6C"/>
              </a:solidFill>
            </a:endParaRPr>
          </a:p>
          <a:p>
            <a:pPr marL="1005966" lvl="1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Data </a:t>
            </a:r>
            <a:r>
              <a:rPr lang="nl-NL" dirty="0" err="1" smtClean="0">
                <a:solidFill>
                  <a:srgbClr val="271D6C"/>
                </a:solidFill>
              </a:rPr>
              <a:t>science</a:t>
            </a:r>
            <a:r>
              <a:rPr lang="nl-NL" dirty="0" smtClean="0">
                <a:solidFill>
                  <a:srgbClr val="271D6C"/>
                </a:solidFill>
              </a:rPr>
              <a:t> met Python</a:t>
            </a:r>
          </a:p>
        </p:txBody>
      </p:sp>
    </p:spTree>
    <p:extLst>
      <p:ext uri="{BB962C8B-B14F-4D97-AF65-F5344CB8AC3E}">
        <p14:creationId xmlns:p14="http://schemas.microsoft.com/office/powerpoint/2010/main" val="3774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Python?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3425" y="1063229"/>
            <a:ext cx="7470500" cy="31658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rgbClr val="271D6C"/>
                </a:solidFill>
              </a:rPr>
              <a:t>Very</a:t>
            </a:r>
            <a:r>
              <a:rPr lang="nl-NL" dirty="0" smtClean="0">
                <a:solidFill>
                  <a:srgbClr val="271D6C"/>
                </a:solidFill>
              </a:rPr>
              <a:t> high level programmeertaal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Geïnterpreteerde taal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Multi-paradigma: procedureel, object-</a:t>
            </a:r>
            <a:r>
              <a:rPr lang="nl-NL" dirty="0" err="1" smtClean="0">
                <a:solidFill>
                  <a:srgbClr val="271D6C"/>
                </a:solidFill>
              </a:rPr>
              <a:t>georienteerd</a:t>
            </a:r>
            <a:r>
              <a:rPr lang="nl-NL" dirty="0" smtClean="0">
                <a:solidFill>
                  <a:srgbClr val="271D6C"/>
                </a:solidFill>
              </a:rPr>
              <a:t>, functioneel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Dynamisch getypeerd</a:t>
            </a:r>
            <a:r>
              <a:rPr lang="nl-NL" dirty="0">
                <a:solidFill>
                  <a:srgbClr val="271D6C"/>
                </a:solidFill>
              </a:rPr>
              <a:t> </a:t>
            </a:r>
            <a:r>
              <a:rPr lang="nl-NL" dirty="0" smtClean="0">
                <a:solidFill>
                  <a:srgbClr val="271D6C"/>
                </a:solidFill>
              </a:rPr>
              <a:t>met </a:t>
            </a:r>
            <a:r>
              <a:rPr lang="nl-NL" dirty="0" err="1" smtClean="0">
                <a:solidFill>
                  <a:srgbClr val="271D6C"/>
                </a:solidFill>
              </a:rPr>
              <a:t>duck-typing</a:t>
            </a:r>
            <a:endParaRPr lang="nl-NL" dirty="0" smtClean="0">
              <a:solidFill>
                <a:srgbClr val="271D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Python in context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3425" y="1063229"/>
            <a:ext cx="7470500" cy="31658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en R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R is meer gespecialiseerd in data-analyse en statistiek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is een algemene programmeertaal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Maar... Veel R functionaliteit ook in Python modules te vinden (vb. </a:t>
            </a:r>
            <a:r>
              <a:rPr lang="nl-NL" sz="2000" dirty="0" err="1" smtClean="0">
                <a:solidFill>
                  <a:schemeClr val="accent4">
                    <a:lumMod val="75000"/>
                  </a:schemeClr>
                </a:solidFill>
              </a:rPr>
              <a:t>Pandas</a:t>
            </a: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en gecompileerde talen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laagdrempeliger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sneller in ontwikkeling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executie is relatief traag</a:t>
            </a:r>
            <a:endParaRPr lang="nl-NL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1:</a:t>
            </a:r>
          </a:p>
          <a:p>
            <a:pPr algn="ctr"/>
            <a:r>
              <a:rPr lang="nl-NL" dirty="0" smtClean="0"/>
              <a:t>Eerste kennismaking met Python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Taalelementen van Python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1008" y="812448"/>
            <a:ext cx="7884200" cy="3520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Commentaar (#) en </a:t>
            </a:r>
            <a:r>
              <a:rPr lang="nl-NL" dirty="0" err="1" smtClean="0"/>
              <a:t>Docstrings</a:t>
            </a:r>
            <a:r>
              <a:rPr lang="nl-NL" dirty="0" smtClean="0"/>
              <a:t> (""" ... """)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Whitespace bepaalt codeblokken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Geen expliciete declaratie van variabelen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Geen type-</a:t>
            </a:r>
            <a:r>
              <a:rPr lang="nl-NL" dirty="0" err="1" smtClean="0"/>
              <a:t>checking</a:t>
            </a:r>
            <a:r>
              <a:rPr lang="nl-NL" dirty="0" smtClean="0"/>
              <a:t> van parameters. "Duck </a:t>
            </a:r>
            <a:r>
              <a:rPr lang="nl-NL" dirty="0" err="1" smtClean="0"/>
              <a:t>typing</a:t>
            </a:r>
            <a:r>
              <a:rPr lang="nl-NL" dirty="0" smtClean="0"/>
              <a:t>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Functies en </a:t>
            </a:r>
            <a:r>
              <a:rPr lang="nl-NL" dirty="0" err="1" smtClean="0"/>
              <a:t>methods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Ingebouwde collecties: list, </a:t>
            </a:r>
            <a:r>
              <a:rPr lang="nl-NL" dirty="0" err="1" smtClean="0"/>
              <a:t>dictionary</a:t>
            </a:r>
            <a:r>
              <a:rPr lang="nl-NL" dirty="0" smtClean="0"/>
              <a:t>, set,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Namespaces</a:t>
            </a:r>
            <a:r>
              <a:rPr lang="nl-NL" dirty="0" smtClean="0"/>
              <a:t> en modules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9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425" y="205979"/>
            <a:ext cx="7613375" cy="533695"/>
          </a:xfrm>
        </p:spPr>
        <p:txBody>
          <a:bodyPr/>
          <a:lstStyle/>
          <a:p>
            <a:r>
              <a:rPr lang="nl-NL" dirty="0" err="1" smtClean="0"/>
              <a:t>Jupyter</a:t>
            </a:r>
            <a:r>
              <a:rPr lang="nl-NL" dirty="0" smtClean="0"/>
              <a:t> notebook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1008" y="812448"/>
            <a:ext cx="7884200" cy="3520760"/>
          </a:xfrm>
        </p:spPr>
        <p:txBody>
          <a:bodyPr/>
          <a:lstStyle/>
          <a:p>
            <a:r>
              <a:rPr lang="nl-NL" sz="2400" dirty="0" err="1" smtClean="0"/>
              <a:t>Jupyter</a:t>
            </a:r>
            <a:r>
              <a:rPr lang="nl-NL" sz="2400" dirty="0" smtClean="0"/>
              <a:t> notebook = interactieve Python code editor</a:t>
            </a:r>
          </a:p>
          <a:p>
            <a:endParaRPr lang="nl-NL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nl-NL" sz="2400" dirty="0" smtClean="0"/>
              <a:t>Open een </a:t>
            </a:r>
            <a:r>
              <a:rPr lang="nl-NL" sz="2400" dirty="0" err="1" smtClean="0"/>
              <a:t>command</a:t>
            </a:r>
            <a:r>
              <a:rPr lang="nl-NL" sz="2400" dirty="0" smtClean="0"/>
              <a:t> prompt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 smtClean="0"/>
              <a:t>Typ in: "</a:t>
            </a:r>
            <a:r>
              <a:rPr lang="nl-NL" sz="2400" dirty="0" err="1" smtClean="0"/>
              <a:t>jupyter</a:t>
            </a:r>
            <a:r>
              <a:rPr lang="nl-NL" sz="2400" dirty="0" smtClean="0"/>
              <a:t> notebook"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 err="1" smtClean="0"/>
              <a:t>Jupyter</a:t>
            </a:r>
            <a:r>
              <a:rPr lang="nl-NL" sz="2400" dirty="0" smtClean="0"/>
              <a:t> notebook opent in je browser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 smtClean="0"/>
          </a:p>
          <a:p>
            <a:r>
              <a:rPr lang="nl-NL" sz="2400" dirty="0" smtClean="0"/>
              <a:t>Of:</a:t>
            </a:r>
          </a:p>
          <a:p>
            <a:r>
              <a:rPr lang="nl-NL" sz="2400" dirty="0" smtClean="0"/>
              <a:t>Kies "</a:t>
            </a:r>
            <a:r>
              <a:rPr lang="nl-NL" sz="2400" dirty="0" err="1" smtClean="0"/>
              <a:t>Jupyter</a:t>
            </a:r>
            <a:r>
              <a:rPr lang="nl-NL" sz="2400" dirty="0" smtClean="0"/>
              <a:t> Notebook" onder Anaconda3 in start menu</a:t>
            </a:r>
            <a:endParaRPr lang="nl-NL" sz="2400" dirty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388</Words>
  <Application>Microsoft Office PowerPoint</Application>
  <PresentationFormat>Diavoorstelling (16:9)</PresentationFormat>
  <Paragraphs>90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21</vt:i4>
      </vt:variant>
    </vt:vector>
  </HeadingPairs>
  <TitlesOfParts>
    <vt:vector size="23" baseType="lpstr">
      <vt:lpstr>Office-thema</vt:lpstr>
      <vt:lpstr>Aangepast ontwerp</vt:lpstr>
      <vt:lpstr>PowerPoint-presentatie</vt:lpstr>
      <vt:lpstr>Python voor ontwikkelaars</vt:lpstr>
      <vt:lpstr>Leerdoelen</vt:lpstr>
      <vt:lpstr>Agenda</vt:lpstr>
      <vt:lpstr>Wat is Python?</vt:lpstr>
      <vt:lpstr>Python in context</vt:lpstr>
      <vt:lpstr>PowerPoint-presentatie</vt:lpstr>
      <vt:lpstr>Taalelementen van Python</vt:lpstr>
      <vt:lpstr>Jupyter notebook</vt:lpstr>
      <vt:lpstr>PowerPoint-presentatie</vt:lpstr>
      <vt:lpstr>PowerPoint-presentatie</vt:lpstr>
      <vt:lpstr>PowerPoint-presentatie</vt:lpstr>
      <vt:lpstr>PowerPoint-presentatie</vt:lpstr>
      <vt:lpstr>Python scripts</vt:lpstr>
      <vt:lpstr>Command line argumenten</vt:lpstr>
      <vt:lpstr>PowerPoint-presentatie</vt:lpstr>
      <vt:lpstr>Zelf modules maken</vt:lpstr>
      <vt:lpstr>PowerPoint-presentatie</vt:lpstr>
      <vt:lpstr>PowerPoint-presentatie</vt:lpstr>
      <vt:lpstr>Vragen?  Bedankt voor je aandacht!</vt:lpstr>
      <vt:lpstr>PowerPoint-presentatie</vt:lpstr>
    </vt:vector>
  </TitlesOfParts>
  <Company>CBS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E.P.T.M Teunissen</dc:creator>
  <cp:lastModifiedBy>EHVL</cp:lastModifiedBy>
  <cp:revision>531</cp:revision>
  <cp:lastPrinted>2017-01-27T10:21:17Z</cp:lastPrinted>
  <dcterms:created xsi:type="dcterms:W3CDTF">2015-05-11T08:07:01Z</dcterms:created>
  <dcterms:modified xsi:type="dcterms:W3CDTF">2020-01-21T13:52:27Z</dcterms:modified>
</cp:coreProperties>
</file>