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2"/>
    <p:restoredTop sz="94659"/>
  </p:normalViewPr>
  <p:slideViewPr>
    <p:cSldViewPr snapToGrid="0" snapToObjects="1">
      <p:cViewPr varScale="1">
        <p:scale>
          <a:sx n="117" d="100"/>
          <a:sy n="117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D786E0-1649-BA4A-8666-99111F2D089F}" type="datetimeFigureOut">
              <a:rPr lang="en-US" smtClean="0"/>
              <a:t>11/4/19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65935-9F34-304D-8DC1-B79C7ABA9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61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Generate test inputs -&gt; KLEE (</a:t>
            </a:r>
            <a:r>
              <a:rPr lang="en-US" dirty="0" err="1"/>
              <a:t>coreutils</a:t>
            </a:r>
            <a:r>
              <a:rPr lang="en-US" dirty="0"/>
              <a:t> generate test cases)</a:t>
            </a:r>
          </a:p>
          <a:p>
            <a:r>
              <a:rPr lang="en-US" dirty="0"/>
              <a:t>CBMC</a:t>
            </a:r>
          </a:p>
          <a:p>
            <a:endParaRPr lang="en-US" dirty="0"/>
          </a:p>
          <a:p>
            <a:r>
              <a:rPr lang="en-US" dirty="0"/>
              <a:t>Objective: maximize the number of mutants being killed</a:t>
            </a:r>
          </a:p>
          <a:p>
            <a:r>
              <a:rPr lang="en-US" dirty="0"/>
              <a:t>Idea: use static code analysis approaches built to generate test suites that maximize code coverage</a:t>
            </a:r>
          </a:p>
          <a:p>
            <a:pPr lvl="1"/>
            <a:r>
              <a:rPr lang="en-US" dirty="0"/>
              <a:t>execute on live mutants</a:t>
            </a:r>
          </a:p>
          <a:p>
            <a:pPr lvl="1"/>
            <a:r>
              <a:rPr lang="en-US" dirty="0"/>
              <a:t>possible tools: KLEE, CBMC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6ED07-A9F5-844F-8874-E6D4BA2E69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20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DADF-DC90-EB4C-B7F4-786C2B5C8A03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C2E2-CD1F-D342-B613-D136A6B5F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26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DADF-DC90-EB4C-B7F4-786C2B5C8A03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C2E2-CD1F-D342-B613-D136A6B5F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76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DADF-DC90-EB4C-B7F4-786C2B5C8A03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C2E2-CD1F-D342-B613-D136A6B5F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89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DADF-DC90-EB4C-B7F4-786C2B5C8A03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C2E2-CD1F-D342-B613-D136A6B5F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93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DADF-DC90-EB4C-B7F4-786C2B5C8A03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C2E2-CD1F-D342-B613-D136A6B5F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71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DADF-DC90-EB4C-B7F4-786C2B5C8A03}" type="datetimeFigureOut">
              <a:rPr lang="en-US" smtClean="0"/>
              <a:t>11/4/19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C2E2-CD1F-D342-B613-D136A6B5F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1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DADF-DC90-EB4C-B7F4-786C2B5C8A03}" type="datetimeFigureOut">
              <a:rPr lang="en-US" smtClean="0"/>
              <a:t>11/4/19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C2E2-CD1F-D342-B613-D136A6B5F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44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DADF-DC90-EB4C-B7F4-786C2B5C8A03}" type="datetimeFigureOut">
              <a:rPr lang="en-US" smtClean="0"/>
              <a:t>11/4/19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C2E2-CD1F-D342-B613-D136A6B5F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32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DADF-DC90-EB4C-B7F4-786C2B5C8A03}" type="datetimeFigureOut">
              <a:rPr lang="en-US" smtClean="0"/>
              <a:t>11/4/19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C2E2-CD1F-D342-B613-D136A6B5F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75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DADF-DC90-EB4C-B7F4-786C2B5C8A03}" type="datetimeFigureOut">
              <a:rPr lang="en-US" smtClean="0"/>
              <a:t>11/4/19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C2E2-CD1F-D342-B613-D136A6B5F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66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DADF-DC90-EB4C-B7F4-786C2B5C8A03}" type="datetimeFigureOut">
              <a:rPr lang="en-US" smtClean="0"/>
              <a:t>11/4/19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C2E2-CD1F-D342-B613-D136A6B5F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00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DADF-DC90-EB4C-B7F4-786C2B5C8A03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2C2E2-CD1F-D342-B613-D136A6B5F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79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31AE0AD-65CF-2E4A-B76E-6C7AC3720BE7}"/>
              </a:ext>
            </a:extLst>
          </p:cNvPr>
          <p:cNvGrpSpPr/>
          <p:nvPr/>
        </p:nvGrpSpPr>
        <p:grpSpPr>
          <a:xfrm>
            <a:off x="685464" y="891318"/>
            <a:ext cx="3502965" cy="1398103"/>
            <a:chOff x="974883" y="1267652"/>
            <a:chExt cx="4981994" cy="1988413"/>
          </a:xfrm>
        </p:grpSpPr>
        <p:sp>
          <p:nvSpPr>
            <p:cNvPr id="5" name="Data 4">
              <a:extLst>
                <a:ext uri="{FF2B5EF4-FFF2-40B4-BE49-F238E27FC236}">
                  <a16:creationId xmlns:a16="http://schemas.microsoft.com/office/drawing/2014/main" id="{7CBB0108-22E2-564C-A58F-D0366A5C597A}"/>
                </a:ext>
              </a:extLst>
            </p:cNvPr>
            <p:cNvSpPr/>
            <p:nvPr/>
          </p:nvSpPr>
          <p:spPr>
            <a:xfrm>
              <a:off x="3973080" y="1304159"/>
              <a:ext cx="1983797" cy="741463"/>
            </a:xfrm>
            <a:prstGeom prst="flowChartInputOutpu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771" tIns="48386" rIns="96771" bIns="483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8" dirty="0">
                  <a:solidFill>
                    <a:schemeClr val="tx1"/>
                  </a:solidFill>
                </a:rPr>
                <a:t>Selected</a:t>
              </a:r>
            </a:p>
            <a:p>
              <a:pPr algn="ctr"/>
              <a:r>
                <a:rPr lang="en-US" sz="1058" dirty="0">
                  <a:solidFill>
                    <a:schemeClr val="tx1"/>
                  </a:solidFill>
                </a:rPr>
                <a:t>Mutation</a:t>
              </a:r>
            </a:p>
            <a:p>
              <a:pPr algn="ctr"/>
              <a:r>
                <a:rPr lang="en-US" sz="1058" dirty="0">
                  <a:solidFill>
                    <a:schemeClr val="tx1"/>
                  </a:solidFill>
                </a:rPr>
                <a:t>Operators</a:t>
              </a:r>
            </a:p>
          </p:txBody>
        </p:sp>
        <p:sp>
          <p:nvSpPr>
            <p:cNvPr id="7" name="Process 6">
              <a:extLst>
                <a:ext uri="{FF2B5EF4-FFF2-40B4-BE49-F238E27FC236}">
                  <a16:creationId xmlns:a16="http://schemas.microsoft.com/office/drawing/2014/main" id="{FA78FA23-DA50-C84C-B42F-782ED4A14E5A}"/>
                </a:ext>
              </a:extLst>
            </p:cNvPr>
            <p:cNvSpPr/>
            <p:nvPr/>
          </p:nvSpPr>
          <p:spPr>
            <a:xfrm>
              <a:off x="3697968" y="2607501"/>
              <a:ext cx="1097055" cy="641006"/>
            </a:xfrm>
            <a:prstGeom prst="flowChartProcess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771" tIns="48386" rIns="96771" bIns="483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8" dirty="0">
                  <a:solidFill>
                    <a:schemeClr val="tx1"/>
                  </a:solidFill>
                </a:rPr>
                <a:t>Create</a:t>
              </a:r>
            </a:p>
            <a:p>
              <a:pPr algn="ctr"/>
              <a:r>
                <a:rPr lang="en-US" sz="1058" dirty="0">
                  <a:solidFill>
                    <a:schemeClr val="tx1"/>
                  </a:solidFill>
                </a:rPr>
                <a:t>Mutants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CAE562D-1D25-F14A-98FF-ECE80C856407}"/>
                </a:ext>
              </a:extLst>
            </p:cNvPr>
            <p:cNvCxnSpPr>
              <a:cxnSpLocks/>
              <a:stCxn id="31" idx="4"/>
              <a:endCxn id="7" idx="0"/>
            </p:cNvCxnSpPr>
            <p:nvPr/>
          </p:nvCxnSpPr>
          <p:spPr>
            <a:xfrm>
              <a:off x="3207909" y="2059018"/>
              <a:ext cx="1038586" cy="5484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Data 30">
              <a:extLst>
                <a:ext uri="{FF2B5EF4-FFF2-40B4-BE49-F238E27FC236}">
                  <a16:creationId xmlns:a16="http://schemas.microsoft.com/office/drawing/2014/main" id="{0575CA34-0B60-7F47-A921-8BD038B3C2A0}"/>
                </a:ext>
              </a:extLst>
            </p:cNvPr>
            <p:cNvSpPr/>
            <p:nvPr/>
          </p:nvSpPr>
          <p:spPr>
            <a:xfrm>
              <a:off x="2216011" y="1317555"/>
              <a:ext cx="1983797" cy="741463"/>
            </a:xfrm>
            <a:prstGeom prst="flowChartInputOutpu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771" tIns="48386" rIns="96771" bIns="483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58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DADF3C4-A89A-E544-AA28-EDDFF516AC97}"/>
                </a:ext>
              </a:extLst>
            </p:cNvPr>
            <p:cNvCxnSpPr>
              <a:cxnSpLocks/>
              <a:stCxn id="5" idx="3"/>
              <a:endCxn id="7" idx="0"/>
            </p:cNvCxnSpPr>
            <p:nvPr/>
          </p:nvCxnSpPr>
          <p:spPr>
            <a:xfrm flipH="1">
              <a:off x="4246495" y="2045622"/>
              <a:ext cx="520103" cy="5618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AA7853A-018A-AC4C-B3F6-27AEC0139B6F}"/>
                </a:ext>
              </a:extLst>
            </p:cNvPr>
            <p:cNvSpPr/>
            <p:nvPr/>
          </p:nvSpPr>
          <p:spPr>
            <a:xfrm>
              <a:off x="2406442" y="1267652"/>
              <a:ext cx="1569327" cy="8259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58" dirty="0"/>
                <a:t>Software</a:t>
              </a:r>
            </a:p>
            <a:p>
              <a:pPr algn="ctr"/>
              <a:r>
                <a:rPr lang="en-US" sz="1058" dirty="0"/>
                <a:t>Under</a:t>
              </a:r>
            </a:p>
            <a:p>
              <a:pPr algn="ctr"/>
              <a:r>
                <a:rPr lang="en-US" sz="1058" dirty="0"/>
                <a:t>Test (SUT)</a:t>
              </a:r>
            </a:p>
          </p:txBody>
        </p:sp>
        <p:sp>
          <p:nvSpPr>
            <p:cNvPr id="77" name="Terminator 76">
              <a:extLst>
                <a:ext uri="{FF2B5EF4-FFF2-40B4-BE49-F238E27FC236}">
                  <a16:creationId xmlns:a16="http://schemas.microsoft.com/office/drawing/2014/main" id="{02AC2C79-45CA-484E-BE1E-89044C973F69}"/>
                </a:ext>
              </a:extLst>
            </p:cNvPr>
            <p:cNvSpPr/>
            <p:nvPr/>
          </p:nvSpPr>
          <p:spPr>
            <a:xfrm>
              <a:off x="974883" y="2623709"/>
              <a:ext cx="1246114" cy="632356"/>
            </a:xfrm>
            <a:prstGeom prst="flowChartTerminator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8" dirty="0">
                  <a:solidFill>
                    <a:schemeClr val="bg1"/>
                  </a:solidFill>
                </a:rPr>
                <a:t>Start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0DED1289-94CA-EC47-A793-512C8402FBF8}"/>
                </a:ext>
              </a:extLst>
            </p:cNvPr>
            <p:cNvCxnSpPr>
              <a:cxnSpLocks/>
              <a:stCxn id="77" idx="3"/>
              <a:endCxn id="7" idx="1"/>
            </p:cNvCxnSpPr>
            <p:nvPr/>
          </p:nvCxnSpPr>
          <p:spPr>
            <a:xfrm flipV="1">
              <a:off x="2220997" y="2928004"/>
              <a:ext cx="1476971" cy="1188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5AF66DB8-A748-6C44-8A79-5A2921EC15A9}"/>
              </a:ext>
            </a:extLst>
          </p:cNvPr>
          <p:cNvCxnSpPr>
            <a:cxnSpLocks/>
            <a:stCxn id="16" idx="5"/>
            <a:endCxn id="18" idx="1"/>
          </p:cNvCxnSpPr>
          <p:nvPr/>
        </p:nvCxnSpPr>
        <p:spPr>
          <a:xfrm>
            <a:off x="6348827" y="4472168"/>
            <a:ext cx="503513" cy="127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1BC8749-4FF5-3D46-BD83-785E22AB23AD}"/>
              </a:ext>
            </a:extLst>
          </p:cNvPr>
          <p:cNvSpPr/>
          <p:nvPr/>
        </p:nvSpPr>
        <p:spPr>
          <a:xfrm>
            <a:off x="2708837" y="6290672"/>
            <a:ext cx="1642690" cy="3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81" dirty="0"/>
              <a:t>Automated task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F634D1D-28A9-ED4C-9CCC-B1E26AE92C53}"/>
              </a:ext>
            </a:extLst>
          </p:cNvPr>
          <p:cNvGrpSpPr/>
          <p:nvPr/>
        </p:nvGrpSpPr>
        <p:grpSpPr>
          <a:xfrm>
            <a:off x="1935722" y="1677305"/>
            <a:ext cx="4610545" cy="3053412"/>
            <a:chOff x="2753026" y="2385500"/>
            <a:chExt cx="6557220" cy="4342631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A742BE72-B785-B54D-9528-CB9757DB6BDA}"/>
                </a:ext>
              </a:extLst>
            </p:cNvPr>
            <p:cNvSpPr/>
            <p:nvPr/>
          </p:nvSpPr>
          <p:spPr>
            <a:xfrm>
              <a:off x="3164077" y="2385500"/>
              <a:ext cx="6146169" cy="434263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44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C3B14C8-A199-A044-95D5-27CA0BB2B373}"/>
                </a:ext>
              </a:extLst>
            </p:cNvPr>
            <p:cNvSpPr/>
            <p:nvPr/>
          </p:nvSpPr>
          <p:spPr>
            <a:xfrm>
              <a:off x="2753026" y="5277211"/>
              <a:ext cx="2230877" cy="11036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81" dirty="0"/>
                <a:t>Test Suite</a:t>
              </a:r>
            </a:p>
            <a:p>
              <a:pPr algn="ctr"/>
              <a:r>
                <a:rPr lang="en-US" sz="1481" dirty="0"/>
                <a:t>Evaluation</a:t>
              </a:r>
            </a:p>
            <a:p>
              <a:pPr algn="ctr"/>
              <a:r>
                <a:rPr lang="en-US" sz="1481" dirty="0"/>
                <a:t>Process</a:t>
              </a:r>
            </a:p>
          </p:txBody>
        </p:sp>
      </p:grp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B4427E5-87B7-E54E-962D-F6B6123B1565}"/>
              </a:ext>
            </a:extLst>
          </p:cNvPr>
          <p:cNvSpPr/>
          <p:nvPr/>
        </p:nvSpPr>
        <p:spPr>
          <a:xfrm>
            <a:off x="738536" y="6255800"/>
            <a:ext cx="1642690" cy="3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81" dirty="0"/>
              <a:t>Manual task</a:t>
            </a:r>
          </a:p>
        </p:txBody>
      </p:sp>
      <p:sp>
        <p:nvSpPr>
          <p:cNvPr id="133" name="Process 132">
            <a:extLst>
              <a:ext uri="{FF2B5EF4-FFF2-40B4-BE49-F238E27FC236}">
                <a16:creationId xmlns:a16="http://schemas.microsoft.com/office/drawing/2014/main" id="{6AF2F8F3-C284-F143-94E6-4891A895D7A9}"/>
              </a:ext>
            </a:extLst>
          </p:cNvPr>
          <p:cNvSpPr/>
          <p:nvPr/>
        </p:nvSpPr>
        <p:spPr>
          <a:xfrm>
            <a:off x="2268607" y="6292680"/>
            <a:ext cx="505616" cy="285162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771" tIns="48386" rIns="96771" bIns="483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8" dirty="0">
              <a:solidFill>
                <a:schemeClr val="tx1"/>
              </a:solidFill>
            </a:endParaRPr>
          </a:p>
        </p:txBody>
      </p:sp>
      <p:sp>
        <p:nvSpPr>
          <p:cNvPr id="134" name="Process 133">
            <a:extLst>
              <a:ext uri="{FF2B5EF4-FFF2-40B4-BE49-F238E27FC236}">
                <a16:creationId xmlns:a16="http://schemas.microsoft.com/office/drawing/2014/main" id="{27F51DD5-0AC0-C641-82A4-8CF393D1C355}"/>
              </a:ext>
            </a:extLst>
          </p:cNvPr>
          <p:cNvSpPr/>
          <p:nvPr/>
        </p:nvSpPr>
        <p:spPr>
          <a:xfrm>
            <a:off x="481389" y="6283963"/>
            <a:ext cx="505616" cy="285162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771" tIns="48386" rIns="96771" bIns="483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8" dirty="0">
              <a:solidFill>
                <a:schemeClr val="tx1"/>
              </a:solidFill>
            </a:endParaRPr>
          </a:p>
        </p:txBody>
      </p:sp>
      <p:sp>
        <p:nvSpPr>
          <p:cNvPr id="135" name="Data 134">
            <a:extLst>
              <a:ext uri="{FF2B5EF4-FFF2-40B4-BE49-F238E27FC236}">
                <a16:creationId xmlns:a16="http://schemas.microsoft.com/office/drawing/2014/main" id="{B1CC65AA-E316-2846-A4F3-9A68BBD87284}"/>
              </a:ext>
            </a:extLst>
          </p:cNvPr>
          <p:cNvSpPr/>
          <p:nvPr/>
        </p:nvSpPr>
        <p:spPr>
          <a:xfrm>
            <a:off x="4537958" y="6349740"/>
            <a:ext cx="707861" cy="241180"/>
          </a:xfrm>
          <a:prstGeom prst="flowChartInputOutpu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771" tIns="48386" rIns="96771" bIns="483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8" dirty="0">
              <a:solidFill>
                <a:schemeClr val="tx1"/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5E8EB9C-88F6-CB4A-9B84-BEAFBA198BF0}"/>
              </a:ext>
            </a:extLst>
          </p:cNvPr>
          <p:cNvSpPr/>
          <p:nvPr/>
        </p:nvSpPr>
        <p:spPr>
          <a:xfrm>
            <a:off x="5145559" y="6308110"/>
            <a:ext cx="780275" cy="548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81" dirty="0"/>
              <a:t>Input / Output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23963F5-C6E3-764F-9A26-FB0ACE15A060}"/>
              </a:ext>
            </a:extLst>
          </p:cNvPr>
          <p:cNvGrpSpPr/>
          <p:nvPr/>
        </p:nvGrpSpPr>
        <p:grpSpPr>
          <a:xfrm>
            <a:off x="3371501" y="1833399"/>
            <a:ext cx="3088021" cy="2852519"/>
            <a:chOff x="4795023" y="2607501"/>
            <a:chExt cx="4391852" cy="4056916"/>
          </a:xfrm>
        </p:grpSpPr>
        <p:sp>
          <p:nvSpPr>
            <p:cNvPr id="13" name="Process 12">
              <a:extLst>
                <a:ext uri="{FF2B5EF4-FFF2-40B4-BE49-F238E27FC236}">
                  <a16:creationId xmlns:a16="http://schemas.microsoft.com/office/drawing/2014/main" id="{34700545-AD8D-B54B-90F4-54FEA85A5966}"/>
                </a:ext>
              </a:extLst>
            </p:cNvPr>
            <p:cNvSpPr/>
            <p:nvPr/>
          </p:nvSpPr>
          <p:spPr>
            <a:xfrm>
              <a:off x="7473678" y="2607501"/>
              <a:ext cx="1097055" cy="641006"/>
            </a:xfrm>
            <a:prstGeom prst="flowChartProcess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771" tIns="48386" rIns="96771" bIns="483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8" dirty="0">
                  <a:solidFill>
                    <a:schemeClr val="tx1"/>
                  </a:solidFill>
                </a:rPr>
                <a:t>Execute</a:t>
              </a:r>
            </a:p>
            <a:p>
              <a:pPr algn="ctr"/>
              <a:r>
                <a:rPr lang="en-US" sz="1058" dirty="0">
                  <a:solidFill>
                    <a:schemeClr val="tx1"/>
                  </a:solidFill>
                </a:rPr>
                <a:t>Mutants</a:t>
              </a:r>
            </a:p>
          </p:txBody>
        </p:sp>
        <p:sp>
          <p:nvSpPr>
            <p:cNvPr id="14" name="Data 13">
              <a:extLst>
                <a:ext uri="{FF2B5EF4-FFF2-40B4-BE49-F238E27FC236}">
                  <a16:creationId xmlns:a16="http://schemas.microsoft.com/office/drawing/2014/main" id="{D2E5F0BC-F97F-554D-90E1-5F21C0F523AF}"/>
                </a:ext>
              </a:extLst>
            </p:cNvPr>
            <p:cNvSpPr/>
            <p:nvPr/>
          </p:nvSpPr>
          <p:spPr>
            <a:xfrm>
              <a:off x="7159955" y="3735131"/>
              <a:ext cx="1434695" cy="554695"/>
            </a:xfrm>
            <a:prstGeom prst="flowChartInputOutpu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771" tIns="48386" rIns="96771" bIns="483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8" dirty="0">
                  <a:solidFill>
                    <a:schemeClr val="tx1"/>
                  </a:solidFill>
                </a:rPr>
                <a:t>Test</a:t>
              </a:r>
            </a:p>
            <a:p>
              <a:pPr algn="ctr"/>
              <a:r>
                <a:rPr lang="en-US" sz="1058" dirty="0">
                  <a:solidFill>
                    <a:schemeClr val="tx1"/>
                  </a:solidFill>
                </a:rPr>
                <a:t>Results</a:t>
              </a:r>
            </a:p>
          </p:txBody>
        </p:sp>
        <p:sp>
          <p:nvSpPr>
            <p:cNvPr id="15" name="Process 14">
              <a:extLst>
                <a:ext uri="{FF2B5EF4-FFF2-40B4-BE49-F238E27FC236}">
                  <a16:creationId xmlns:a16="http://schemas.microsoft.com/office/drawing/2014/main" id="{02DA3BF0-0C93-C446-91E9-6C7129EC370E}"/>
                </a:ext>
              </a:extLst>
            </p:cNvPr>
            <p:cNvSpPr/>
            <p:nvPr/>
          </p:nvSpPr>
          <p:spPr>
            <a:xfrm>
              <a:off x="7159956" y="4792714"/>
              <a:ext cx="1165597" cy="707736"/>
            </a:xfrm>
            <a:prstGeom prst="flowChartProcess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771" tIns="48386" rIns="96771" bIns="483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8" dirty="0">
                  <a:solidFill>
                    <a:schemeClr val="tx1"/>
                  </a:solidFill>
                </a:rPr>
                <a:t>Analyze</a:t>
              </a:r>
            </a:p>
            <a:p>
              <a:pPr algn="ctr"/>
              <a:r>
                <a:rPr lang="en-US" sz="1058" dirty="0">
                  <a:solidFill>
                    <a:schemeClr val="tx1"/>
                  </a:solidFill>
                </a:rPr>
                <a:t>Results</a:t>
              </a:r>
            </a:p>
          </p:txBody>
        </p:sp>
        <p:sp>
          <p:nvSpPr>
            <p:cNvPr id="16" name="Data 15">
              <a:extLst>
                <a:ext uri="{FF2B5EF4-FFF2-40B4-BE49-F238E27FC236}">
                  <a16:creationId xmlns:a16="http://schemas.microsoft.com/office/drawing/2014/main" id="{24ABC81F-32AC-EC4F-88CD-9E507D826273}"/>
                </a:ext>
              </a:extLst>
            </p:cNvPr>
            <p:cNvSpPr/>
            <p:nvPr/>
          </p:nvSpPr>
          <p:spPr>
            <a:xfrm>
              <a:off x="7612557" y="6056415"/>
              <a:ext cx="1574318" cy="608002"/>
            </a:xfrm>
            <a:prstGeom prst="flowChartInputOutpu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771" tIns="48386" rIns="96771" bIns="483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8" dirty="0">
                  <a:solidFill>
                    <a:schemeClr val="tx1"/>
                  </a:solidFill>
                </a:rPr>
                <a:t>Live</a:t>
              </a:r>
            </a:p>
            <a:p>
              <a:pPr algn="ctr"/>
              <a:r>
                <a:rPr lang="en-US" sz="1058" dirty="0">
                  <a:solidFill>
                    <a:schemeClr val="tx1"/>
                  </a:solidFill>
                </a:rPr>
                <a:t>Mutants</a:t>
              </a:r>
            </a:p>
          </p:txBody>
        </p:sp>
        <p:sp>
          <p:nvSpPr>
            <p:cNvPr id="17" name="Data 16">
              <a:extLst>
                <a:ext uri="{FF2B5EF4-FFF2-40B4-BE49-F238E27FC236}">
                  <a16:creationId xmlns:a16="http://schemas.microsoft.com/office/drawing/2014/main" id="{DCE94EE9-5579-2546-81DF-F1A4D4D73ADB}"/>
                </a:ext>
              </a:extLst>
            </p:cNvPr>
            <p:cNvSpPr/>
            <p:nvPr/>
          </p:nvSpPr>
          <p:spPr>
            <a:xfrm>
              <a:off x="6033888" y="6035562"/>
              <a:ext cx="1705783" cy="608002"/>
            </a:xfrm>
            <a:prstGeom prst="flowChartInputOutpu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771" tIns="48386" rIns="96771" bIns="483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8" dirty="0">
                  <a:solidFill>
                    <a:schemeClr val="tx1"/>
                  </a:solidFill>
                </a:rPr>
                <a:t>Mutation</a:t>
              </a:r>
            </a:p>
            <a:p>
              <a:pPr algn="ctr"/>
              <a:r>
                <a:rPr lang="en-US" sz="1058" dirty="0">
                  <a:solidFill>
                    <a:schemeClr val="tx1"/>
                  </a:solidFill>
                </a:rPr>
                <a:t>Score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E16D265-D96C-9744-982D-2E3B07770F13}"/>
                </a:ext>
              </a:extLst>
            </p:cNvPr>
            <p:cNvCxnSpPr>
              <a:cxnSpLocks/>
              <a:stCxn id="7" idx="3"/>
              <a:endCxn id="13" idx="1"/>
            </p:cNvCxnSpPr>
            <p:nvPr/>
          </p:nvCxnSpPr>
          <p:spPr>
            <a:xfrm>
              <a:off x="4795023" y="2928004"/>
              <a:ext cx="267865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BFDA515-8E2C-3849-AE51-8CE6312A33BB}"/>
                </a:ext>
              </a:extLst>
            </p:cNvPr>
            <p:cNvCxnSpPr>
              <a:cxnSpLocks/>
              <a:stCxn id="13" idx="2"/>
              <a:endCxn id="14" idx="0"/>
            </p:cNvCxnSpPr>
            <p:nvPr/>
          </p:nvCxnSpPr>
          <p:spPr>
            <a:xfrm flipH="1">
              <a:off x="8020772" y="3248507"/>
              <a:ext cx="1434" cy="4866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E394B40-BBF4-C54F-9DB5-EC6FC7DB775C}"/>
                </a:ext>
              </a:extLst>
            </p:cNvPr>
            <p:cNvCxnSpPr>
              <a:cxnSpLocks/>
              <a:stCxn id="15" idx="2"/>
              <a:endCxn id="17" idx="0"/>
            </p:cNvCxnSpPr>
            <p:nvPr/>
          </p:nvCxnSpPr>
          <p:spPr>
            <a:xfrm flipH="1">
              <a:off x="7057357" y="5500449"/>
              <a:ext cx="685398" cy="5351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DE49EFEB-5F74-674A-A45C-0C3AE8A24823}"/>
                </a:ext>
              </a:extLst>
            </p:cNvPr>
            <p:cNvCxnSpPr>
              <a:cxnSpLocks/>
              <a:stCxn id="15" idx="2"/>
              <a:endCxn id="16" idx="0"/>
            </p:cNvCxnSpPr>
            <p:nvPr/>
          </p:nvCxnSpPr>
          <p:spPr>
            <a:xfrm>
              <a:off x="7742756" y="5500450"/>
              <a:ext cx="814393" cy="5559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7099BCCC-1014-024F-8599-7458797448A3}"/>
                </a:ext>
              </a:extLst>
            </p:cNvPr>
            <p:cNvCxnSpPr>
              <a:cxnSpLocks/>
              <a:stCxn id="14" idx="3"/>
              <a:endCxn id="15" idx="0"/>
            </p:cNvCxnSpPr>
            <p:nvPr/>
          </p:nvCxnSpPr>
          <p:spPr>
            <a:xfrm>
              <a:off x="7733834" y="4289826"/>
              <a:ext cx="8921" cy="5028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942EAA0-AE64-6848-AF09-385D9DF9B5A7}"/>
              </a:ext>
            </a:extLst>
          </p:cNvPr>
          <p:cNvCxnSpPr>
            <a:cxnSpLocks/>
            <a:stCxn id="61" idx="2"/>
            <a:endCxn id="13" idx="0"/>
          </p:cNvCxnSpPr>
          <p:nvPr/>
        </p:nvCxnSpPr>
        <p:spPr>
          <a:xfrm flipH="1">
            <a:off x="5640614" y="1519107"/>
            <a:ext cx="448" cy="3142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9FEB2045-517C-9548-A990-2CA6DEFA2A0E}"/>
              </a:ext>
            </a:extLst>
          </p:cNvPr>
          <p:cNvGrpSpPr/>
          <p:nvPr/>
        </p:nvGrpSpPr>
        <p:grpSpPr>
          <a:xfrm>
            <a:off x="6594550" y="198658"/>
            <a:ext cx="1680253" cy="6277153"/>
            <a:chOff x="9378915" y="282536"/>
            <a:chExt cx="2389693" cy="8927507"/>
          </a:xfrm>
        </p:grpSpPr>
        <p:sp>
          <p:nvSpPr>
            <p:cNvPr id="10" name="Data 9">
              <a:extLst>
                <a:ext uri="{FF2B5EF4-FFF2-40B4-BE49-F238E27FC236}">
                  <a16:creationId xmlns:a16="http://schemas.microsoft.com/office/drawing/2014/main" id="{94C0E8C8-09DF-944D-B2DC-8345A8CCC750}"/>
                </a:ext>
              </a:extLst>
            </p:cNvPr>
            <p:cNvSpPr/>
            <p:nvPr/>
          </p:nvSpPr>
          <p:spPr>
            <a:xfrm>
              <a:off x="9378915" y="282536"/>
              <a:ext cx="1805880" cy="532930"/>
            </a:xfrm>
            <a:prstGeom prst="flowChartInputOutpu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771" tIns="48386" rIns="96771" bIns="483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8" dirty="0">
                  <a:solidFill>
                    <a:schemeClr val="tx1"/>
                  </a:solidFill>
                </a:rPr>
                <a:t>SUT</a:t>
              </a:r>
            </a:p>
            <a:p>
              <a:pPr algn="ctr"/>
              <a:r>
                <a:rPr lang="en-US" sz="1058" dirty="0">
                  <a:solidFill>
                    <a:schemeClr val="tx1"/>
                  </a:solidFill>
                </a:rPr>
                <a:t>Test Suite</a:t>
              </a:r>
            </a:p>
          </p:txBody>
        </p:sp>
        <p:sp>
          <p:nvSpPr>
            <p:cNvPr id="18" name="Process 17">
              <a:extLst>
                <a:ext uri="{FF2B5EF4-FFF2-40B4-BE49-F238E27FC236}">
                  <a16:creationId xmlns:a16="http://schemas.microsoft.com/office/drawing/2014/main" id="{9424C678-9BBB-D040-9EF7-E7895FEFFC16}"/>
                </a:ext>
              </a:extLst>
            </p:cNvPr>
            <p:cNvSpPr/>
            <p:nvPr/>
          </p:nvSpPr>
          <p:spPr>
            <a:xfrm>
              <a:off x="9745551" y="6024743"/>
              <a:ext cx="1165597" cy="707736"/>
            </a:xfrm>
            <a:prstGeom prst="flowChartProcess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771" tIns="48386" rIns="96771" bIns="483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8" dirty="0">
                  <a:solidFill>
                    <a:schemeClr val="tx1"/>
                  </a:solidFill>
                </a:rPr>
                <a:t>Generate</a:t>
              </a:r>
            </a:p>
            <a:p>
              <a:pPr algn="ctr"/>
              <a:r>
                <a:rPr lang="en-US" sz="1058" dirty="0">
                  <a:solidFill>
                    <a:schemeClr val="tx1"/>
                  </a:solidFill>
                </a:rPr>
                <a:t>Test Inputs</a:t>
              </a:r>
            </a:p>
          </p:txBody>
        </p:sp>
        <p:sp>
          <p:nvSpPr>
            <p:cNvPr id="19" name="Process 18">
              <a:extLst>
                <a:ext uri="{FF2B5EF4-FFF2-40B4-BE49-F238E27FC236}">
                  <a16:creationId xmlns:a16="http://schemas.microsoft.com/office/drawing/2014/main" id="{574EA16F-B526-1845-A3C1-66D2C01ACD13}"/>
                </a:ext>
              </a:extLst>
            </p:cNvPr>
            <p:cNvSpPr/>
            <p:nvPr/>
          </p:nvSpPr>
          <p:spPr>
            <a:xfrm>
              <a:off x="9738204" y="2671055"/>
              <a:ext cx="1165597" cy="707736"/>
            </a:xfrm>
            <a:prstGeom prst="flowChartProcess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771" tIns="48386" rIns="96771" bIns="483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8" dirty="0">
                  <a:solidFill>
                    <a:schemeClr val="tx1"/>
                  </a:solidFill>
                </a:rPr>
                <a:t>Generate</a:t>
              </a:r>
            </a:p>
            <a:p>
              <a:pPr algn="ctr"/>
              <a:r>
                <a:rPr lang="en-US" sz="1058" dirty="0">
                  <a:solidFill>
                    <a:schemeClr val="tx1"/>
                  </a:solidFill>
                </a:rPr>
                <a:t>Test Oracles</a:t>
              </a: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99583958-51CB-1340-9FD6-D3CEDB0FD2D7}"/>
                </a:ext>
              </a:extLst>
            </p:cNvPr>
            <p:cNvCxnSpPr>
              <a:cxnSpLocks/>
              <a:stCxn id="18" idx="0"/>
              <a:endCxn id="19" idx="2"/>
            </p:cNvCxnSpPr>
            <p:nvPr/>
          </p:nvCxnSpPr>
          <p:spPr>
            <a:xfrm flipH="1" flipV="1">
              <a:off x="10321003" y="3378791"/>
              <a:ext cx="7347" cy="26459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F77AD195-C0A5-3448-AB0F-ECA142922207}"/>
                </a:ext>
              </a:extLst>
            </p:cNvPr>
            <p:cNvSpPr/>
            <p:nvPr/>
          </p:nvSpPr>
          <p:spPr>
            <a:xfrm>
              <a:off x="9537731" y="2385499"/>
              <a:ext cx="1635717" cy="561797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44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5ED79A08-3926-0D4D-ABFB-A26E13524806}"/>
                </a:ext>
              </a:extLst>
            </p:cNvPr>
            <p:cNvSpPr/>
            <p:nvPr/>
          </p:nvSpPr>
          <p:spPr>
            <a:xfrm>
              <a:off x="9537732" y="8106424"/>
              <a:ext cx="2230876" cy="11036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81" dirty="0"/>
                <a:t>Test Suite</a:t>
              </a:r>
            </a:p>
            <a:p>
              <a:pPr algn="ctr"/>
              <a:r>
                <a:rPr lang="en-US" sz="1481" dirty="0"/>
                <a:t>Augmentation</a:t>
              </a:r>
            </a:p>
            <a:p>
              <a:pPr algn="ctr"/>
              <a:r>
                <a:rPr lang="en-US" sz="1481" dirty="0"/>
                <a:t>Process</a:t>
              </a:r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FD537822-189E-1442-A9E5-9448DD8BD8E5}"/>
                </a:ext>
              </a:extLst>
            </p:cNvPr>
            <p:cNvCxnSpPr>
              <a:cxnSpLocks/>
              <a:stCxn id="19" idx="0"/>
              <a:endCxn id="10" idx="4"/>
            </p:cNvCxnSpPr>
            <p:nvPr/>
          </p:nvCxnSpPr>
          <p:spPr>
            <a:xfrm flipH="1" flipV="1">
              <a:off x="10281856" y="815466"/>
              <a:ext cx="39147" cy="18555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5F35A16-6E31-B646-B61C-27A6E97CB6DA}"/>
              </a:ext>
            </a:extLst>
          </p:cNvPr>
          <p:cNvGrpSpPr/>
          <p:nvPr/>
        </p:nvGrpSpPr>
        <p:grpSpPr>
          <a:xfrm>
            <a:off x="2243746" y="110173"/>
            <a:ext cx="4477780" cy="1654061"/>
            <a:chOff x="3191106" y="156691"/>
            <a:chExt cx="6368398" cy="235244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819E057-CE3E-AD4C-9CA6-515B036D1E1F}"/>
                </a:ext>
              </a:extLst>
            </p:cNvPr>
            <p:cNvSpPr txBox="1"/>
            <p:nvPr/>
          </p:nvSpPr>
          <p:spPr>
            <a:xfrm>
              <a:off x="7096244" y="1388190"/>
              <a:ext cx="394866" cy="4390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6" b="1" dirty="0"/>
                <a:t>Y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88579AB-06ED-654D-BC7A-597265362247}"/>
                </a:ext>
              </a:extLst>
            </p:cNvPr>
            <p:cNvGrpSpPr/>
            <p:nvPr/>
          </p:nvGrpSpPr>
          <p:grpSpPr>
            <a:xfrm>
              <a:off x="7541136" y="1422309"/>
              <a:ext cx="976166" cy="738200"/>
              <a:chOff x="3780081" y="1275953"/>
              <a:chExt cx="648553" cy="490451"/>
            </a:xfrm>
          </p:grpSpPr>
          <p:sp>
            <p:nvSpPr>
              <p:cNvPr id="61" name="Decision 60">
                <a:extLst>
                  <a:ext uri="{FF2B5EF4-FFF2-40B4-BE49-F238E27FC236}">
                    <a16:creationId xmlns:a16="http://schemas.microsoft.com/office/drawing/2014/main" id="{AA86CAB6-E313-0647-A373-8B3DC095104A}"/>
                  </a:ext>
                </a:extLst>
              </p:cNvPr>
              <p:cNvSpPr/>
              <p:nvPr/>
            </p:nvSpPr>
            <p:spPr>
              <a:xfrm>
                <a:off x="3780081" y="1275953"/>
                <a:ext cx="640080" cy="490451"/>
              </a:xfrm>
              <a:prstGeom prst="flowChartDecision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8" dirty="0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4F831BD3-F70C-734A-84F5-59EF5F1D2109}"/>
                  </a:ext>
                </a:extLst>
              </p:cNvPr>
              <p:cNvSpPr/>
              <p:nvPr/>
            </p:nvSpPr>
            <p:spPr>
              <a:xfrm>
                <a:off x="3790646" y="1396566"/>
                <a:ext cx="637988" cy="2410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58" dirty="0"/>
                  <a:t>Failures?</a:t>
                </a:r>
              </a:p>
            </p:txBody>
          </p:sp>
        </p:grpSp>
        <p:sp>
          <p:nvSpPr>
            <p:cNvPr id="70" name="Process 69">
              <a:extLst>
                <a:ext uri="{FF2B5EF4-FFF2-40B4-BE49-F238E27FC236}">
                  <a16:creationId xmlns:a16="http://schemas.microsoft.com/office/drawing/2014/main" id="{20B3ACAE-F0FE-DB4B-956C-E524DABF54DA}"/>
                </a:ext>
              </a:extLst>
            </p:cNvPr>
            <p:cNvSpPr/>
            <p:nvPr/>
          </p:nvSpPr>
          <p:spPr>
            <a:xfrm>
              <a:off x="4591008" y="313046"/>
              <a:ext cx="1097055" cy="641006"/>
            </a:xfrm>
            <a:prstGeom prst="flowChartProcess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771" tIns="48386" rIns="96771" bIns="483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8" dirty="0">
                  <a:solidFill>
                    <a:schemeClr val="tx1"/>
                  </a:solidFill>
                </a:rPr>
                <a:t>Fix the</a:t>
              </a:r>
            </a:p>
            <a:p>
              <a:pPr algn="ctr"/>
              <a:r>
                <a:rPr lang="en-US" sz="1058" dirty="0">
                  <a:solidFill>
                    <a:schemeClr val="tx1"/>
                  </a:solidFill>
                </a:rPr>
                <a:t>SUT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4B249D9-E1C9-4844-848F-DB7A635E6D59}"/>
                </a:ext>
              </a:extLst>
            </p:cNvPr>
            <p:cNvSpPr txBox="1"/>
            <p:nvPr/>
          </p:nvSpPr>
          <p:spPr>
            <a:xfrm>
              <a:off x="8045745" y="2070130"/>
              <a:ext cx="431343" cy="4390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6" b="1" dirty="0"/>
                <a:t>N</a:t>
              </a:r>
            </a:p>
          </p:txBody>
        </p:sp>
        <p:sp>
          <p:nvSpPr>
            <p:cNvPr id="75" name="Process 74">
              <a:extLst>
                <a:ext uri="{FF2B5EF4-FFF2-40B4-BE49-F238E27FC236}">
                  <a16:creationId xmlns:a16="http://schemas.microsoft.com/office/drawing/2014/main" id="{95D02A53-9653-AA4E-9894-8601E90521A9}"/>
                </a:ext>
              </a:extLst>
            </p:cNvPr>
            <p:cNvSpPr/>
            <p:nvPr/>
          </p:nvSpPr>
          <p:spPr>
            <a:xfrm>
              <a:off x="7471246" y="156691"/>
              <a:ext cx="1085903" cy="784620"/>
            </a:xfrm>
            <a:prstGeom prst="flowChartProcess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771" tIns="48386" rIns="96771" bIns="483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8" dirty="0">
                  <a:solidFill>
                    <a:schemeClr val="tx1"/>
                  </a:solidFill>
                </a:rPr>
                <a:t>Execute</a:t>
              </a:r>
            </a:p>
            <a:p>
              <a:pPr algn="ctr"/>
              <a:r>
                <a:rPr lang="en-US" sz="1058" dirty="0">
                  <a:solidFill>
                    <a:schemeClr val="tx1"/>
                  </a:solidFill>
                </a:rPr>
                <a:t>SUT</a:t>
              </a: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7D5D6545-3474-FE4A-A021-9481DD397071}"/>
                </a:ext>
              </a:extLst>
            </p:cNvPr>
            <p:cNvCxnSpPr>
              <a:cxnSpLocks/>
              <a:stCxn id="10" idx="2"/>
              <a:endCxn id="75" idx="3"/>
            </p:cNvCxnSpPr>
            <p:nvPr/>
          </p:nvCxnSpPr>
          <p:spPr>
            <a:xfrm flipH="1">
              <a:off x="8557148" y="549001"/>
              <a:ext cx="100235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5636EFDB-6416-3C4F-AAE1-68CB8C1380FD}"/>
                </a:ext>
              </a:extLst>
            </p:cNvPr>
            <p:cNvCxnSpPr>
              <a:cxnSpLocks/>
              <a:stCxn id="75" idx="2"/>
              <a:endCxn id="61" idx="0"/>
            </p:cNvCxnSpPr>
            <p:nvPr/>
          </p:nvCxnSpPr>
          <p:spPr>
            <a:xfrm>
              <a:off x="8014197" y="941311"/>
              <a:ext cx="8646" cy="4809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40E9E8E8-D542-3449-B49A-14AB4A47CBA7}"/>
                </a:ext>
              </a:extLst>
            </p:cNvPr>
            <p:cNvCxnSpPr>
              <a:cxnSpLocks/>
              <a:stCxn id="61" idx="1"/>
              <a:endCxn id="70" idx="3"/>
            </p:cNvCxnSpPr>
            <p:nvPr/>
          </p:nvCxnSpPr>
          <p:spPr>
            <a:xfrm rot="10800000">
              <a:off x="5688062" y="633549"/>
              <a:ext cx="1853074" cy="1157860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0">
              <a:extLst>
                <a:ext uri="{FF2B5EF4-FFF2-40B4-BE49-F238E27FC236}">
                  <a16:creationId xmlns:a16="http://schemas.microsoft.com/office/drawing/2014/main" id="{0A261515-ED31-C041-9227-227503D6C0FE}"/>
                </a:ext>
              </a:extLst>
            </p:cNvPr>
            <p:cNvCxnSpPr>
              <a:cxnSpLocks/>
              <a:stCxn id="70" idx="1"/>
              <a:endCxn id="71" idx="0"/>
            </p:cNvCxnSpPr>
            <p:nvPr/>
          </p:nvCxnSpPr>
          <p:spPr>
            <a:xfrm rot="10800000" flipV="1">
              <a:off x="3191106" y="633549"/>
              <a:ext cx="1399902" cy="634103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4109251-F511-FE42-9F82-EBAF26DE6CD4}"/>
              </a:ext>
            </a:extLst>
          </p:cNvPr>
          <p:cNvGrpSpPr/>
          <p:nvPr/>
        </p:nvGrpSpPr>
        <p:grpSpPr>
          <a:xfrm>
            <a:off x="2329717" y="4671257"/>
            <a:ext cx="4932404" cy="1072332"/>
            <a:chOff x="3313375" y="6643564"/>
            <a:chExt cx="7014974" cy="1525095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B9E747D2-8853-5445-BB0D-90C6E0FE2824}"/>
                </a:ext>
              </a:extLst>
            </p:cNvPr>
            <p:cNvGrpSpPr/>
            <p:nvPr/>
          </p:nvGrpSpPr>
          <p:grpSpPr>
            <a:xfrm>
              <a:off x="6264362" y="7290691"/>
              <a:ext cx="1263485" cy="877968"/>
              <a:chOff x="5090984" y="4646142"/>
              <a:chExt cx="839444" cy="583312"/>
            </a:xfrm>
          </p:grpSpPr>
          <p:sp>
            <p:nvSpPr>
              <p:cNvPr id="87" name="Decision 86">
                <a:extLst>
                  <a:ext uri="{FF2B5EF4-FFF2-40B4-BE49-F238E27FC236}">
                    <a16:creationId xmlns:a16="http://schemas.microsoft.com/office/drawing/2014/main" id="{A95689FE-7DB7-3442-BDCD-C48901DE6EB2}"/>
                  </a:ext>
                </a:extLst>
              </p:cNvPr>
              <p:cNvSpPr/>
              <p:nvPr/>
            </p:nvSpPr>
            <p:spPr>
              <a:xfrm>
                <a:off x="5090984" y="4646142"/>
                <a:ext cx="839444" cy="583312"/>
              </a:xfrm>
              <a:prstGeom prst="flowChartDecision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8" dirty="0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75FD7A05-AF67-9943-A96D-996912C4FFAA}"/>
                  </a:ext>
                </a:extLst>
              </p:cNvPr>
              <p:cNvSpPr/>
              <p:nvPr/>
            </p:nvSpPr>
            <p:spPr>
              <a:xfrm>
                <a:off x="5184156" y="4750615"/>
                <a:ext cx="692516" cy="3949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58" dirty="0"/>
                  <a:t>Threshold</a:t>
                </a:r>
              </a:p>
              <a:p>
                <a:pPr algn="ctr"/>
                <a:r>
                  <a:rPr lang="en-US" sz="1058" dirty="0"/>
                  <a:t>reached?</a:t>
                </a:r>
              </a:p>
            </p:txBody>
          </p:sp>
        </p:grp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07C70766-5DDD-F942-BD34-9C213309A82F}"/>
                </a:ext>
              </a:extLst>
            </p:cNvPr>
            <p:cNvCxnSpPr>
              <a:cxnSpLocks/>
              <a:stCxn id="87" idx="1"/>
              <a:endCxn id="93" idx="3"/>
            </p:cNvCxnSpPr>
            <p:nvPr/>
          </p:nvCxnSpPr>
          <p:spPr>
            <a:xfrm flipH="1">
              <a:off x="4559489" y="7729680"/>
              <a:ext cx="1704871" cy="43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rminator 92">
              <a:extLst>
                <a:ext uri="{FF2B5EF4-FFF2-40B4-BE49-F238E27FC236}">
                  <a16:creationId xmlns:a16="http://schemas.microsoft.com/office/drawing/2014/main" id="{8E2E38C8-6013-5B4D-AE2A-A25A64E33A2D}"/>
                </a:ext>
              </a:extLst>
            </p:cNvPr>
            <p:cNvSpPr/>
            <p:nvPr/>
          </p:nvSpPr>
          <p:spPr>
            <a:xfrm>
              <a:off x="3313375" y="7417876"/>
              <a:ext cx="1246114" cy="632356"/>
            </a:xfrm>
            <a:prstGeom prst="flowChartTerminator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8" dirty="0">
                  <a:solidFill>
                    <a:schemeClr val="bg1"/>
                  </a:solidFill>
                </a:rPr>
                <a:t>End</a:t>
              </a: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C247997-E8B6-F846-A133-821762DADC21}"/>
                </a:ext>
              </a:extLst>
            </p:cNvPr>
            <p:cNvCxnSpPr>
              <a:cxnSpLocks/>
              <a:stCxn id="17" idx="4"/>
              <a:endCxn id="87" idx="0"/>
            </p:cNvCxnSpPr>
            <p:nvPr/>
          </p:nvCxnSpPr>
          <p:spPr>
            <a:xfrm>
              <a:off x="6886779" y="6643564"/>
              <a:ext cx="9323" cy="6471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Elbow Connector 99">
              <a:extLst>
                <a:ext uri="{FF2B5EF4-FFF2-40B4-BE49-F238E27FC236}">
                  <a16:creationId xmlns:a16="http://schemas.microsoft.com/office/drawing/2014/main" id="{E837DC61-9B43-AA48-AB7C-31F66279150E}"/>
                </a:ext>
              </a:extLst>
            </p:cNvPr>
            <p:cNvCxnSpPr>
              <a:cxnSpLocks/>
              <a:stCxn id="87" idx="3"/>
              <a:endCxn id="18" idx="2"/>
            </p:cNvCxnSpPr>
            <p:nvPr/>
          </p:nvCxnSpPr>
          <p:spPr>
            <a:xfrm flipV="1">
              <a:off x="7527844" y="6732478"/>
              <a:ext cx="2800505" cy="997202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07299F1F-7917-4D46-8DF8-087A1DA8F833}"/>
                </a:ext>
              </a:extLst>
            </p:cNvPr>
            <p:cNvSpPr txBox="1"/>
            <p:nvPr/>
          </p:nvSpPr>
          <p:spPr>
            <a:xfrm>
              <a:off x="5982456" y="7263244"/>
              <a:ext cx="394866" cy="4390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6" b="1" dirty="0"/>
                <a:t>Y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A18CD559-48DB-874D-BF7B-A0DEABBD0BAE}"/>
                </a:ext>
              </a:extLst>
            </p:cNvPr>
            <p:cNvSpPr txBox="1"/>
            <p:nvPr/>
          </p:nvSpPr>
          <p:spPr>
            <a:xfrm>
              <a:off x="7569909" y="7246185"/>
              <a:ext cx="431343" cy="4390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6" b="1" dirty="0"/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5247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109</Words>
  <Application>Microsoft Macintosh PowerPoint</Application>
  <PresentationFormat>On-screen Show (4:3)</PresentationFormat>
  <Paragraphs>54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Oscar Eduardo CORNEJO OLIVARES</dc:creator>
  <cp:lastModifiedBy>Oscar Eduardo CORNEJO OLIVARES</cp:lastModifiedBy>
  <cp:revision>1</cp:revision>
  <dcterms:created xsi:type="dcterms:W3CDTF">2019-11-04T16:29:05Z</dcterms:created>
  <dcterms:modified xsi:type="dcterms:W3CDTF">2019-11-04T16:30:18Z</dcterms:modified>
</cp:coreProperties>
</file>