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7937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59"/>
  </p:normalViewPr>
  <p:slideViewPr>
    <p:cSldViewPr snapToGrid="0" snapToObjects="1">
      <p:cViewPr varScale="1">
        <p:scale>
          <a:sx n="97" d="100"/>
          <a:sy n="97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786E0-1649-BA4A-8666-99111F2D089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0" y="1143000"/>
            <a:ext cx="355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5935-9F34-304D-8DC1-B79C7ABA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1143000"/>
            <a:ext cx="355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test inputs -&gt; KLEE (</a:t>
            </a:r>
            <a:r>
              <a:rPr lang="en-US" dirty="0" err="1"/>
              <a:t>coreutils</a:t>
            </a:r>
            <a:r>
              <a:rPr lang="en-US" dirty="0"/>
              <a:t> generate test cases)</a:t>
            </a:r>
          </a:p>
          <a:p>
            <a:r>
              <a:rPr lang="en-US" dirty="0"/>
              <a:t>CBMC</a:t>
            </a:r>
          </a:p>
          <a:p>
            <a:endParaRPr lang="en-US" dirty="0"/>
          </a:p>
          <a:p>
            <a:r>
              <a:rPr lang="en-US" dirty="0"/>
              <a:t>Objective: maximize the number of mutants being killed</a:t>
            </a:r>
          </a:p>
          <a:p>
            <a:r>
              <a:rPr lang="en-US" dirty="0"/>
              <a:t>Idea: use static code analysis approaches built to generate test suites that maximize code coverage</a:t>
            </a:r>
          </a:p>
          <a:p>
            <a:pPr lvl="1"/>
            <a:r>
              <a:rPr lang="en-US" dirty="0"/>
              <a:t>execute on live mutants</a:t>
            </a:r>
          </a:p>
          <a:p>
            <a:pPr lvl="1"/>
            <a:r>
              <a:rPr lang="en-US" dirty="0"/>
              <a:t>possible tools: KLEE, CBMC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6ED07-A9F5-844F-8874-E6D4BA2E6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9031"/>
            <a:ext cx="7772400" cy="27634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69026"/>
            <a:ext cx="6858000" cy="19163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22599"/>
            <a:ext cx="1971675" cy="67266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22599"/>
            <a:ext cx="5800725" cy="67266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78865"/>
            <a:ext cx="7886700" cy="33017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311880"/>
            <a:ext cx="7886700" cy="17363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2600"/>
            <a:ext cx="7886700" cy="15342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45790"/>
            <a:ext cx="3868340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99393"/>
            <a:ext cx="3868340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945790"/>
            <a:ext cx="3887391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99393"/>
            <a:ext cx="3887391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42855"/>
            <a:ext cx="4629150" cy="5640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42855"/>
            <a:ext cx="4629150" cy="564077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22600"/>
            <a:ext cx="78867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12992"/>
            <a:ext cx="78867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356889"/>
            <a:ext cx="30861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1AE0AD-65CF-2E4A-B76E-6C7AC3720BE7}"/>
              </a:ext>
            </a:extLst>
          </p:cNvPr>
          <p:cNvGrpSpPr/>
          <p:nvPr/>
        </p:nvGrpSpPr>
        <p:grpSpPr>
          <a:xfrm>
            <a:off x="155377" y="357638"/>
            <a:ext cx="3536579" cy="2754993"/>
            <a:chOff x="974883" y="1267652"/>
            <a:chExt cx="5029801" cy="3918212"/>
          </a:xfrm>
        </p:grpSpPr>
        <p:sp>
          <p:nvSpPr>
            <p:cNvPr id="5" name="Data 4">
              <a:extLst>
                <a:ext uri="{FF2B5EF4-FFF2-40B4-BE49-F238E27FC236}">
                  <a16:creationId xmlns:a16="http://schemas.microsoft.com/office/drawing/2014/main" id="{7CBB0108-22E2-564C-A58F-D0366A5C597A}"/>
                </a:ext>
              </a:extLst>
            </p:cNvPr>
            <p:cNvSpPr/>
            <p:nvPr/>
          </p:nvSpPr>
          <p:spPr>
            <a:xfrm>
              <a:off x="3973080" y="1304159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Selected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Mutation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Operators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A78FA23-DA50-C84C-B42F-782ED4A14E5A}"/>
                </a:ext>
              </a:extLst>
            </p:cNvPr>
            <p:cNvSpPr/>
            <p:nvPr/>
          </p:nvSpPr>
          <p:spPr>
            <a:xfrm>
              <a:off x="3697966" y="2607498"/>
              <a:ext cx="2306718" cy="257836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AE562D-1D25-F14A-98FF-ECE80C856407}"/>
                </a:ext>
              </a:extLst>
            </p:cNvPr>
            <p:cNvCxnSpPr>
              <a:cxnSpLocks/>
              <a:stCxn id="31" idx="4"/>
              <a:endCxn id="7" idx="0"/>
            </p:cNvCxnSpPr>
            <p:nvPr/>
          </p:nvCxnSpPr>
          <p:spPr>
            <a:xfrm>
              <a:off x="3207910" y="2059018"/>
              <a:ext cx="1643416" cy="548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0575CA34-0B60-7F47-A921-8BD038B3C2A0}"/>
                </a:ext>
              </a:extLst>
            </p:cNvPr>
            <p:cNvSpPr/>
            <p:nvPr/>
          </p:nvSpPr>
          <p:spPr>
            <a:xfrm>
              <a:off x="2216011" y="1317555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ADF3C4-A89A-E544-AA28-EDDFF516AC9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4766598" y="2045622"/>
              <a:ext cx="84727" cy="56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A7853A-018A-AC4C-B3F6-27AEC0139B6F}"/>
                </a:ext>
              </a:extLst>
            </p:cNvPr>
            <p:cNvSpPr/>
            <p:nvPr/>
          </p:nvSpPr>
          <p:spPr>
            <a:xfrm>
              <a:off x="2406442" y="1267652"/>
              <a:ext cx="1569327" cy="82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8" dirty="0"/>
                <a:t>Software</a:t>
              </a:r>
            </a:p>
            <a:p>
              <a:pPr algn="ctr"/>
              <a:r>
                <a:rPr lang="en-US" sz="1058" dirty="0"/>
                <a:t>Under</a:t>
              </a:r>
            </a:p>
            <a:p>
              <a:pPr algn="ctr"/>
              <a:r>
                <a:rPr lang="en-US" sz="1058" dirty="0"/>
                <a:t>Test (SUT)</a:t>
              </a:r>
            </a:p>
          </p:txBody>
        </p:sp>
        <p:sp>
          <p:nvSpPr>
            <p:cNvPr id="77" name="Terminator 76">
              <a:extLst>
                <a:ext uri="{FF2B5EF4-FFF2-40B4-BE49-F238E27FC236}">
                  <a16:creationId xmlns:a16="http://schemas.microsoft.com/office/drawing/2014/main" id="{02AC2C79-45CA-484E-BE1E-89044C973F69}"/>
                </a:ext>
              </a:extLst>
            </p:cNvPr>
            <p:cNvSpPr/>
            <p:nvPr/>
          </p:nvSpPr>
          <p:spPr>
            <a:xfrm>
              <a:off x="974883" y="2623709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Start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ED1289-94CA-EC47-A793-512C8402FBF8}"/>
                </a:ext>
              </a:extLst>
            </p:cNvPr>
            <p:cNvCxnSpPr>
              <a:cxnSpLocks/>
              <a:stCxn id="77" idx="3"/>
              <a:endCxn id="30" idx="1"/>
            </p:cNvCxnSpPr>
            <p:nvPr/>
          </p:nvCxnSpPr>
          <p:spPr>
            <a:xfrm flipV="1">
              <a:off x="2220997" y="2911061"/>
              <a:ext cx="1471723" cy="28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AF66DB8-A748-6C44-8A79-5A2921EC15A9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6905411" y="5316252"/>
            <a:ext cx="102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BC8749-4FF5-3D46-BD83-785E22AB23AD}"/>
              </a:ext>
            </a:extLst>
          </p:cNvPr>
          <p:cNvSpPr/>
          <p:nvPr/>
        </p:nvSpPr>
        <p:spPr>
          <a:xfrm>
            <a:off x="2549811" y="7371962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Automated task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742BE72-B785-B54D-9528-CB9757DB6BDA}"/>
              </a:ext>
            </a:extLst>
          </p:cNvPr>
          <p:cNvSpPr/>
          <p:nvPr/>
        </p:nvSpPr>
        <p:spPr>
          <a:xfrm>
            <a:off x="1537252" y="1143623"/>
            <a:ext cx="5724939" cy="44487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3B14C8-A199-A044-95D5-27CA0BB2B373}"/>
              </a:ext>
            </a:extLst>
          </p:cNvPr>
          <p:cNvSpPr/>
          <p:nvPr/>
        </p:nvSpPr>
        <p:spPr>
          <a:xfrm>
            <a:off x="1286365" y="4873136"/>
            <a:ext cx="1568585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Evaluation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B4427E5-87B7-E54E-962D-F6B6123B1565}"/>
              </a:ext>
            </a:extLst>
          </p:cNvPr>
          <p:cNvSpPr/>
          <p:nvPr/>
        </p:nvSpPr>
        <p:spPr>
          <a:xfrm>
            <a:off x="579510" y="7337090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Manual task</a:t>
            </a:r>
          </a:p>
        </p:txBody>
      </p:sp>
      <p:sp>
        <p:nvSpPr>
          <p:cNvPr id="133" name="Process 132">
            <a:extLst>
              <a:ext uri="{FF2B5EF4-FFF2-40B4-BE49-F238E27FC236}">
                <a16:creationId xmlns:a16="http://schemas.microsoft.com/office/drawing/2014/main" id="{6AF2F8F3-C284-F143-94E6-4891A895D7A9}"/>
              </a:ext>
            </a:extLst>
          </p:cNvPr>
          <p:cNvSpPr/>
          <p:nvPr/>
        </p:nvSpPr>
        <p:spPr>
          <a:xfrm>
            <a:off x="2109581" y="7373970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27F51DD5-0AC0-C641-82A4-8CF393D1C355}"/>
              </a:ext>
            </a:extLst>
          </p:cNvPr>
          <p:cNvSpPr/>
          <p:nvPr/>
        </p:nvSpPr>
        <p:spPr>
          <a:xfrm>
            <a:off x="322363" y="7365253"/>
            <a:ext cx="505616" cy="28516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5" name="Data 134">
            <a:extLst>
              <a:ext uri="{FF2B5EF4-FFF2-40B4-BE49-F238E27FC236}">
                <a16:creationId xmlns:a16="http://schemas.microsoft.com/office/drawing/2014/main" id="{B1CC65AA-E316-2846-A4F3-9A68BBD87284}"/>
              </a:ext>
            </a:extLst>
          </p:cNvPr>
          <p:cNvSpPr/>
          <p:nvPr/>
        </p:nvSpPr>
        <p:spPr>
          <a:xfrm>
            <a:off x="5969194" y="7431030"/>
            <a:ext cx="707861" cy="24118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5E8EB9C-88F6-CB4A-9B84-BEAFBA198BF0}"/>
              </a:ext>
            </a:extLst>
          </p:cNvPr>
          <p:cNvSpPr/>
          <p:nvPr/>
        </p:nvSpPr>
        <p:spPr>
          <a:xfrm>
            <a:off x="6616552" y="7256879"/>
            <a:ext cx="780275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Input / Output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700545-AD8D-B54B-90F4-54FEA85A5966}"/>
              </a:ext>
            </a:extLst>
          </p:cNvPr>
          <p:cNvSpPr/>
          <p:nvPr/>
        </p:nvSpPr>
        <p:spPr>
          <a:xfrm>
            <a:off x="5509465" y="1286467"/>
            <a:ext cx="1670755" cy="149649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4" name="Data 13">
            <a:extLst>
              <a:ext uri="{FF2B5EF4-FFF2-40B4-BE49-F238E27FC236}">
                <a16:creationId xmlns:a16="http://schemas.microsoft.com/office/drawing/2014/main" id="{D2E5F0BC-F97F-554D-90E1-5F21C0F523AF}"/>
              </a:ext>
            </a:extLst>
          </p:cNvPr>
          <p:cNvSpPr/>
          <p:nvPr/>
        </p:nvSpPr>
        <p:spPr>
          <a:xfrm>
            <a:off x="5736700" y="2993728"/>
            <a:ext cx="1008769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2DA3BF0-0C93-C446-91E9-6C7129EC370E}"/>
              </a:ext>
            </a:extLst>
          </p:cNvPr>
          <p:cNvSpPr/>
          <p:nvPr/>
        </p:nvSpPr>
        <p:spPr>
          <a:xfrm>
            <a:off x="5736701" y="3538559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Analyze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24ABC81F-32AC-EC4F-88CD-9E507D826273}"/>
              </a:ext>
            </a:extLst>
          </p:cNvPr>
          <p:cNvSpPr/>
          <p:nvPr/>
        </p:nvSpPr>
        <p:spPr>
          <a:xfrm>
            <a:off x="5909163" y="5102501"/>
            <a:ext cx="1106942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Live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DCE94EE9-5579-2546-81DF-F1A4D4D73ADB}"/>
              </a:ext>
            </a:extLst>
          </p:cNvPr>
          <p:cNvSpPr/>
          <p:nvPr/>
        </p:nvSpPr>
        <p:spPr>
          <a:xfrm>
            <a:off x="4249138" y="4385932"/>
            <a:ext cx="1199378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6D265-D96C-9744-982D-2E3B07770F13}"/>
              </a:ext>
            </a:extLst>
          </p:cNvPr>
          <p:cNvCxnSpPr>
            <a:cxnSpLocks/>
            <a:stCxn id="146" idx="5"/>
            <a:endCxn id="129" idx="1"/>
          </p:cNvCxnSpPr>
          <p:nvPr/>
        </p:nvCxnSpPr>
        <p:spPr>
          <a:xfrm>
            <a:off x="5058356" y="1513168"/>
            <a:ext cx="467802" cy="6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DA515-8E2C-3849-AE51-8CE6312A33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341961" y="2782957"/>
            <a:ext cx="2882" cy="210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394B40-BBF4-C54F-9DB5-EC6FC7DB775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968765" y="4036186"/>
            <a:ext cx="1177716" cy="349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49EFEB-5F74-674A-A45C-0C3AE8A2482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46481" y="4036186"/>
            <a:ext cx="426847" cy="1066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99BCCC-1014-024F-8599-7458797448A3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210879" y="3383748"/>
            <a:ext cx="30206" cy="163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a 9">
            <a:extLst>
              <a:ext uri="{FF2B5EF4-FFF2-40B4-BE49-F238E27FC236}">
                <a16:creationId xmlns:a16="http://schemas.microsoft.com/office/drawing/2014/main" id="{94C0E8C8-09DF-944D-B2DC-8345A8CCC750}"/>
              </a:ext>
            </a:extLst>
          </p:cNvPr>
          <p:cNvSpPr/>
          <p:nvPr/>
        </p:nvSpPr>
        <p:spPr>
          <a:xfrm>
            <a:off x="7667972" y="3101006"/>
            <a:ext cx="1269759" cy="622789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Improved</a:t>
            </a:r>
            <a:br>
              <a:rPr lang="en-US" sz="1058" dirty="0">
                <a:solidFill>
                  <a:schemeClr val="tx1"/>
                </a:solidFill>
              </a:rPr>
            </a:br>
            <a:r>
              <a:rPr lang="en-US" sz="1058" dirty="0">
                <a:solidFill>
                  <a:schemeClr val="tx1"/>
                </a:solidFill>
              </a:rPr>
              <a:t>SUT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Suite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9424C678-9BBB-D040-9EF7-E7895FEFFC16}"/>
              </a:ext>
            </a:extLst>
          </p:cNvPr>
          <p:cNvSpPr/>
          <p:nvPr/>
        </p:nvSpPr>
        <p:spPr>
          <a:xfrm>
            <a:off x="7925763" y="5067438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Inputs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574EA16F-B526-1845-A3C1-66D2C01ACD13}"/>
              </a:ext>
            </a:extLst>
          </p:cNvPr>
          <p:cNvSpPr/>
          <p:nvPr/>
        </p:nvSpPr>
        <p:spPr>
          <a:xfrm>
            <a:off x="7920597" y="4193620"/>
            <a:ext cx="819561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Oracles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583958-51CB-1340-9FD6-D3CEDB0FD2D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8330377" y="4691247"/>
            <a:ext cx="5166" cy="376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77AD195-C0A5-3448-AB0F-ECA142922207}"/>
              </a:ext>
            </a:extLst>
          </p:cNvPr>
          <p:cNvSpPr/>
          <p:nvPr/>
        </p:nvSpPr>
        <p:spPr>
          <a:xfrm>
            <a:off x="7368822" y="92765"/>
            <a:ext cx="1735414" cy="669234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ED79A08-3926-0D4D-ABFB-A26E13524806}"/>
              </a:ext>
            </a:extLst>
          </p:cNvPr>
          <p:cNvSpPr/>
          <p:nvPr/>
        </p:nvSpPr>
        <p:spPr>
          <a:xfrm>
            <a:off x="7673623" y="6067297"/>
            <a:ext cx="1568584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Augmentation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537822-189E-1442-A9E5-9448DD8BD8E5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H="1" flipV="1">
            <a:off x="8302851" y="3723795"/>
            <a:ext cx="27526" cy="46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19E057-CE3E-AD4C-9CA6-515B036D1E1F}"/>
              </a:ext>
            </a:extLst>
          </p:cNvPr>
          <p:cNvSpPr txBox="1"/>
          <p:nvPr/>
        </p:nvSpPr>
        <p:spPr>
          <a:xfrm>
            <a:off x="8421862" y="932721"/>
            <a:ext cx="277640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Y</a:t>
            </a:r>
          </a:p>
        </p:txBody>
      </p:sp>
      <p:sp>
        <p:nvSpPr>
          <p:cNvPr id="61" name="Decision 60">
            <a:extLst>
              <a:ext uri="{FF2B5EF4-FFF2-40B4-BE49-F238E27FC236}">
                <a16:creationId xmlns:a16="http://schemas.microsoft.com/office/drawing/2014/main" id="{AA86CAB6-E313-0647-A373-8B3DC095104A}"/>
              </a:ext>
            </a:extLst>
          </p:cNvPr>
          <p:cNvSpPr/>
          <p:nvPr/>
        </p:nvSpPr>
        <p:spPr>
          <a:xfrm>
            <a:off x="7939802" y="1170741"/>
            <a:ext cx="677400" cy="51904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831BD3-F70C-734A-84F5-59EF5F1D2109}"/>
              </a:ext>
            </a:extLst>
          </p:cNvPr>
          <p:cNvSpPr/>
          <p:nvPr/>
        </p:nvSpPr>
        <p:spPr>
          <a:xfrm>
            <a:off x="7937475" y="1322899"/>
            <a:ext cx="675186" cy="25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8" dirty="0"/>
              <a:t>Failures?</a:t>
            </a:r>
          </a:p>
        </p:txBody>
      </p:sp>
      <p:sp>
        <p:nvSpPr>
          <p:cNvPr id="70" name="Process 69">
            <a:extLst>
              <a:ext uri="{FF2B5EF4-FFF2-40B4-BE49-F238E27FC236}">
                <a16:creationId xmlns:a16="http://schemas.microsoft.com/office/drawing/2014/main" id="{20B3ACAE-F0FE-DB4B-956C-E524DABF54DA}"/>
              </a:ext>
            </a:extLst>
          </p:cNvPr>
          <p:cNvSpPr/>
          <p:nvPr/>
        </p:nvSpPr>
        <p:spPr>
          <a:xfrm>
            <a:off x="7892818" y="450270"/>
            <a:ext cx="771368" cy="450708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Fix the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B249D9-E1C9-4844-848F-DB7A635E6D59}"/>
              </a:ext>
            </a:extLst>
          </p:cNvPr>
          <p:cNvSpPr txBox="1"/>
          <p:nvPr/>
        </p:nvSpPr>
        <p:spPr>
          <a:xfrm>
            <a:off x="7631741" y="1133915"/>
            <a:ext cx="303288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N</a:t>
            </a:r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95D02A53-9653-AA4E-9894-8601E90521A9}"/>
              </a:ext>
            </a:extLst>
          </p:cNvPr>
          <p:cNvSpPr/>
          <p:nvPr/>
        </p:nvSpPr>
        <p:spPr>
          <a:xfrm>
            <a:off x="7916909" y="2319691"/>
            <a:ext cx="763526" cy="55168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the SUT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5D6545-3474-FE4A-A021-9481DD397071}"/>
              </a:ext>
            </a:extLst>
          </p:cNvPr>
          <p:cNvCxnSpPr>
            <a:cxnSpLocks/>
            <a:stCxn id="10" idx="1"/>
            <a:endCxn id="75" idx="2"/>
          </p:cNvCxnSpPr>
          <p:nvPr/>
        </p:nvCxnSpPr>
        <p:spPr>
          <a:xfrm flipH="1" flipV="1">
            <a:off x="8298672" y="2871378"/>
            <a:ext cx="4180" cy="229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36EFDB-6416-3C4F-AAE1-68CB8C1380FD}"/>
              </a:ext>
            </a:extLst>
          </p:cNvPr>
          <p:cNvCxnSpPr>
            <a:cxnSpLocks/>
            <a:stCxn id="75" idx="0"/>
            <a:endCxn id="61" idx="2"/>
          </p:cNvCxnSpPr>
          <p:nvPr/>
        </p:nvCxnSpPr>
        <p:spPr>
          <a:xfrm flipH="1" flipV="1">
            <a:off x="8278502" y="1689789"/>
            <a:ext cx="20170" cy="62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0">
            <a:extLst>
              <a:ext uri="{FF2B5EF4-FFF2-40B4-BE49-F238E27FC236}">
                <a16:creationId xmlns:a16="http://schemas.microsoft.com/office/drawing/2014/main" id="{0A261515-ED31-C041-9227-227503D6C0FE}"/>
              </a:ext>
            </a:extLst>
          </p:cNvPr>
          <p:cNvCxnSpPr>
            <a:cxnSpLocks/>
            <a:stCxn id="70" idx="0"/>
            <a:endCxn id="71" idx="0"/>
          </p:cNvCxnSpPr>
          <p:nvPr/>
        </p:nvCxnSpPr>
        <p:spPr>
          <a:xfrm rot="16200000" flipV="1">
            <a:off x="4949765" y="-2878468"/>
            <a:ext cx="92632" cy="6564843"/>
          </a:xfrm>
          <a:prstGeom prst="bentConnector3">
            <a:avLst>
              <a:gd name="adj1" fmla="val 2609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4109251-F511-FE42-9F82-EBAF26DE6CD4}"/>
              </a:ext>
            </a:extLst>
          </p:cNvPr>
          <p:cNvGrpSpPr/>
          <p:nvPr/>
        </p:nvGrpSpPr>
        <p:grpSpPr>
          <a:xfrm>
            <a:off x="2329717" y="4813434"/>
            <a:ext cx="6005826" cy="1469914"/>
            <a:chOff x="3313375" y="6078094"/>
            <a:chExt cx="8541610" cy="209056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E747D2-8853-5445-BB0D-90C6E0FE2824}"/>
                </a:ext>
              </a:extLst>
            </p:cNvPr>
            <p:cNvGrpSpPr/>
            <p:nvPr/>
          </p:nvGrpSpPr>
          <p:grpSpPr>
            <a:xfrm>
              <a:off x="6264362" y="7290691"/>
              <a:ext cx="1263485" cy="877968"/>
              <a:chOff x="5090984" y="4646142"/>
              <a:chExt cx="839444" cy="583312"/>
            </a:xfrm>
          </p:grpSpPr>
          <p:sp>
            <p:nvSpPr>
              <p:cNvPr id="87" name="Decision 86">
                <a:extLst>
                  <a:ext uri="{FF2B5EF4-FFF2-40B4-BE49-F238E27FC236}">
                    <a16:creationId xmlns:a16="http://schemas.microsoft.com/office/drawing/2014/main" id="{A95689FE-7DB7-3442-BDCD-C48901DE6EB2}"/>
                  </a:ext>
                </a:extLst>
              </p:cNvPr>
              <p:cNvSpPr/>
              <p:nvPr/>
            </p:nvSpPr>
            <p:spPr>
              <a:xfrm>
                <a:off x="5090984" y="4646142"/>
                <a:ext cx="839444" cy="583312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8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FD7A05-AF67-9943-A96D-996912C4FFAA}"/>
                  </a:ext>
                </a:extLst>
              </p:cNvPr>
              <p:cNvSpPr/>
              <p:nvPr/>
            </p:nvSpPr>
            <p:spPr>
              <a:xfrm>
                <a:off x="5184156" y="4750615"/>
                <a:ext cx="692516" cy="39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8" dirty="0"/>
                  <a:t>Threshold</a:t>
                </a:r>
              </a:p>
              <a:p>
                <a:pPr algn="ctr"/>
                <a:r>
                  <a:rPr lang="en-US" sz="1058" dirty="0"/>
                  <a:t>reached?</a:t>
                </a: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7C70766-5DDD-F942-BD34-9C213309A82F}"/>
                </a:ext>
              </a:extLst>
            </p:cNvPr>
            <p:cNvCxnSpPr>
              <a:cxnSpLocks/>
              <a:stCxn id="87" idx="1"/>
              <a:endCxn id="93" idx="3"/>
            </p:cNvCxnSpPr>
            <p:nvPr/>
          </p:nvCxnSpPr>
          <p:spPr>
            <a:xfrm flipH="1">
              <a:off x="4559489" y="7729680"/>
              <a:ext cx="1704871" cy="4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rminator 92">
              <a:extLst>
                <a:ext uri="{FF2B5EF4-FFF2-40B4-BE49-F238E27FC236}">
                  <a16:creationId xmlns:a16="http://schemas.microsoft.com/office/drawing/2014/main" id="{8E2E38C8-6013-5B4D-AE2A-A25A64E33A2D}"/>
                </a:ext>
              </a:extLst>
            </p:cNvPr>
            <p:cNvSpPr/>
            <p:nvPr/>
          </p:nvSpPr>
          <p:spPr>
            <a:xfrm>
              <a:off x="3313375" y="7417876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End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C247997-E8B6-F846-A133-821762DADC21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>
              <a:off x="6896105" y="6078094"/>
              <a:ext cx="0" cy="1212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E837DC61-9B43-AA48-AB7C-31F66279150E}"/>
                </a:ext>
              </a:extLst>
            </p:cNvPr>
            <p:cNvCxnSpPr>
              <a:cxnSpLocks/>
              <a:stCxn id="87" idx="3"/>
              <a:endCxn id="18" idx="2"/>
            </p:cNvCxnSpPr>
            <p:nvPr/>
          </p:nvCxnSpPr>
          <p:spPr>
            <a:xfrm flipV="1">
              <a:off x="7527847" y="7147066"/>
              <a:ext cx="4327138" cy="58261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299F1F-7917-4D46-8DF8-087A1DA8F833}"/>
                </a:ext>
              </a:extLst>
            </p:cNvPr>
            <p:cNvSpPr txBox="1"/>
            <p:nvPr/>
          </p:nvSpPr>
          <p:spPr>
            <a:xfrm>
              <a:off x="5982456" y="7263244"/>
              <a:ext cx="394866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8CD559-48DB-874D-BF7B-A0DEABBD0BAE}"/>
                </a:ext>
              </a:extLst>
            </p:cNvPr>
            <p:cNvSpPr txBox="1"/>
            <p:nvPr/>
          </p:nvSpPr>
          <p:spPr>
            <a:xfrm>
              <a:off x="7569909" y="7246185"/>
              <a:ext cx="431343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D2C01-E051-8341-B249-8C1454E6B6CB}"/>
              </a:ext>
            </a:extLst>
          </p:cNvPr>
          <p:cNvSpPr/>
          <p:nvPr/>
        </p:nvSpPr>
        <p:spPr>
          <a:xfrm>
            <a:off x="2066356" y="1385432"/>
            <a:ext cx="1614313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Create Mutants</a:t>
            </a:r>
          </a:p>
        </p:txBody>
      </p:sp>
      <p:sp>
        <p:nvSpPr>
          <p:cNvPr id="76" name="Process 75">
            <a:extLst>
              <a:ext uri="{FF2B5EF4-FFF2-40B4-BE49-F238E27FC236}">
                <a16:creationId xmlns:a16="http://schemas.microsoft.com/office/drawing/2014/main" id="{EDEDC24C-427B-7048-90D4-78A7DDEAA9F2}"/>
              </a:ext>
            </a:extLst>
          </p:cNvPr>
          <p:cNvSpPr/>
          <p:nvPr/>
        </p:nvSpPr>
        <p:spPr>
          <a:xfrm>
            <a:off x="2167957" y="1644030"/>
            <a:ext cx="1433688" cy="3171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Select Mutants</a:t>
            </a:r>
          </a:p>
        </p:txBody>
      </p:sp>
      <p:sp>
        <p:nvSpPr>
          <p:cNvPr id="78" name="Process 77">
            <a:extLst>
              <a:ext uri="{FF2B5EF4-FFF2-40B4-BE49-F238E27FC236}">
                <a16:creationId xmlns:a16="http://schemas.microsoft.com/office/drawing/2014/main" id="{2D7096C5-BF8A-7A43-9E1E-28E2C39E8699}"/>
              </a:ext>
            </a:extLst>
          </p:cNvPr>
          <p:cNvSpPr/>
          <p:nvPr/>
        </p:nvSpPr>
        <p:spPr>
          <a:xfrm>
            <a:off x="2173603" y="2067363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Reduce compilation time</a:t>
            </a:r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B58E17D1-CA0E-9B47-9476-EA70A3548DE9}"/>
              </a:ext>
            </a:extLst>
          </p:cNvPr>
          <p:cNvSpPr/>
          <p:nvPr/>
        </p:nvSpPr>
        <p:spPr>
          <a:xfrm>
            <a:off x="2190536" y="2524563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2CC33EE-FBF4-7044-83B8-D688997F92F3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flipV="1">
            <a:off x="8278502" y="900978"/>
            <a:ext cx="0" cy="269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10">
            <a:extLst>
              <a:ext uri="{FF2B5EF4-FFF2-40B4-BE49-F238E27FC236}">
                <a16:creationId xmlns:a16="http://schemas.microsoft.com/office/drawing/2014/main" id="{DEB464D8-E213-C84E-AB92-A35E7C2D1530}"/>
              </a:ext>
            </a:extLst>
          </p:cNvPr>
          <p:cNvCxnSpPr>
            <a:cxnSpLocks/>
            <a:stCxn id="61" idx="1"/>
            <a:endCxn id="13" idx="0"/>
          </p:cNvCxnSpPr>
          <p:nvPr/>
        </p:nvCxnSpPr>
        <p:spPr>
          <a:xfrm rot="10800000">
            <a:off x="6344844" y="1286467"/>
            <a:ext cx="1594959" cy="143798"/>
          </a:xfrm>
          <a:prstGeom prst="bentConnector4">
            <a:avLst>
              <a:gd name="adj1" fmla="val 23812"/>
              <a:gd name="adj2" fmla="val 2589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22292C4-4847-E241-8517-566C13420473}"/>
              </a:ext>
            </a:extLst>
          </p:cNvPr>
          <p:cNvSpPr/>
          <p:nvPr/>
        </p:nvSpPr>
        <p:spPr>
          <a:xfrm>
            <a:off x="5526158" y="1391478"/>
            <a:ext cx="1656520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Execute Mutants</a:t>
            </a:r>
          </a:p>
        </p:txBody>
      </p:sp>
      <p:sp>
        <p:nvSpPr>
          <p:cNvPr id="138" name="Process 137">
            <a:extLst>
              <a:ext uri="{FF2B5EF4-FFF2-40B4-BE49-F238E27FC236}">
                <a16:creationId xmlns:a16="http://schemas.microsoft.com/office/drawing/2014/main" id="{EDE67405-3A6E-084F-82D4-0C33607862EF}"/>
              </a:ext>
            </a:extLst>
          </p:cNvPr>
          <p:cNvSpPr/>
          <p:nvPr/>
        </p:nvSpPr>
        <p:spPr>
          <a:xfrm>
            <a:off x="5652300" y="1663172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Reduce execution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9" name="Process 138">
            <a:extLst>
              <a:ext uri="{FF2B5EF4-FFF2-40B4-BE49-F238E27FC236}">
                <a16:creationId xmlns:a16="http://schemas.microsoft.com/office/drawing/2014/main" id="{F4D3DE48-A2A7-3847-8A6B-A185AEBF3C8D}"/>
              </a:ext>
            </a:extLst>
          </p:cNvPr>
          <p:cNvSpPr/>
          <p:nvPr/>
        </p:nvSpPr>
        <p:spPr>
          <a:xfrm>
            <a:off x="5669233" y="2120372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sp>
        <p:nvSpPr>
          <p:cNvPr id="146" name="Data 145">
            <a:extLst>
              <a:ext uri="{FF2B5EF4-FFF2-40B4-BE49-F238E27FC236}">
                <a16:creationId xmlns:a16="http://schemas.microsoft.com/office/drawing/2014/main" id="{01CD9F8F-E0DB-5942-8526-E0B2883D70C4}"/>
              </a:ext>
            </a:extLst>
          </p:cNvPr>
          <p:cNvSpPr/>
          <p:nvPr/>
        </p:nvSpPr>
        <p:spPr>
          <a:xfrm>
            <a:off x="4068418" y="1318158"/>
            <a:ext cx="1099931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66EC5B4-5A5D-4E41-ADFC-619D94F90636}"/>
              </a:ext>
            </a:extLst>
          </p:cNvPr>
          <p:cNvCxnSpPr>
            <a:cxnSpLocks/>
            <a:stCxn id="30" idx="3"/>
            <a:endCxn id="146" idx="2"/>
          </p:cNvCxnSpPr>
          <p:nvPr/>
        </p:nvCxnSpPr>
        <p:spPr>
          <a:xfrm>
            <a:off x="3680669" y="1513160"/>
            <a:ext cx="497742" cy="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4F93CCD-D9D3-174D-A3FC-BA44566551CD}"/>
              </a:ext>
            </a:extLst>
          </p:cNvPr>
          <p:cNvSpPr/>
          <p:nvPr/>
        </p:nvSpPr>
        <p:spPr>
          <a:xfrm>
            <a:off x="4385237" y="7378588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Optimization</a:t>
            </a:r>
          </a:p>
        </p:txBody>
      </p:sp>
      <p:sp>
        <p:nvSpPr>
          <p:cNvPr id="163" name="Process 162">
            <a:extLst>
              <a:ext uri="{FF2B5EF4-FFF2-40B4-BE49-F238E27FC236}">
                <a16:creationId xmlns:a16="http://schemas.microsoft.com/office/drawing/2014/main" id="{31E4795B-93FB-1F43-9252-43893607FF7E}"/>
              </a:ext>
            </a:extLst>
          </p:cNvPr>
          <p:cNvSpPr/>
          <p:nvPr/>
        </p:nvSpPr>
        <p:spPr>
          <a:xfrm>
            <a:off x="4090781" y="7367344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811640-61AB-F347-8B5E-E55964AA5040}"/>
              </a:ext>
            </a:extLst>
          </p:cNvPr>
          <p:cNvSpPr/>
          <p:nvPr/>
        </p:nvSpPr>
        <p:spPr>
          <a:xfrm>
            <a:off x="-397565" y="6854336"/>
            <a:ext cx="1568585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b="1" dirty="0"/>
              <a:t>Legend:</a:t>
            </a:r>
          </a:p>
        </p:txBody>
      </p:sp>
      <p:sp>
        <p:nvSpPr>
          <p:cNvPr id="165" name="Data 164">
            <a:extLst>
              <a:ext uri="{FF2B5EF4-FFF2-40B4-BE49-F238E27FC236}">
                <a16:creationId xmlns:a16="http://schemas.microsoft.com/office/drawing/2014/main" id="{1643CEB9-83B0-164A-BDED-51398A413B80}"/>
              </a:ext>
            </a:extLst>
          </p:cNvPr>
          <p:cNvSpPr/>
          <p:nvPr/>
        </p:nvSpPr>
        <p:spPr>
          <a:xfrm>
            <a:off x="4414563" y="397565"/>
            <a:ext cx="1269759" cy="53664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SUT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Suite</a:t>
            </a:r>
          </a:p>
        </p:txBody>
      </p:sp>
      <p:cxnSp>
        <p:nvCxnSpPr>
          <p:cNvPr id="168" name="Straight Arrow Connector 110">
            <a:extLst>
              <a:ext uri="{FF2B5EF4-FFF2-40B4-BE49-F238E27FC236}">
                <a16:creationId xmlns:a16="http://schemas.microsoft.com/office/drawing/2014/main" id="{B3DF4364-FAA5-C64F-A7F8-4E24F5CC889B}"/>
              </a:ext>
            </a:extLst>
          </p:cNvPr>
          <p:cNvCxnSpPr>
            <a:cxnSpLocks/>
            <a:stCxn id="165" idx="5"/>
          </p:cNvCxnSpPr>
          <p:nvPr/>
        </p:nvCxnSpPr>
        <p:spPr>
          <a:xfrm>
            <a:off x="5557346" y="665889"/>
            <a:ext cx="459141" cy="6328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5985</TotalTime>
  <Words>133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Fabrizio PASTORE</cp:lastModifiedBy>
  <cp:revision>15</cp:revision>
  <cp:lastPrinted>2019-11-28T16:36:22Z</cp:lastPrinted>
  <dcterms:created xsi:type="dcterms:W3CDTF">2019-11-04T16:29:05Z</dcterms:created>
  <dcterms:modified xsi:type="dcterms:W3CDTF">2019-11-29T17:33:34Z</dcterms:modified>
</cp:coreProperties>
</file>