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66" r:id="rId2"/>
    <p:sldId id="367" r:id="rId3"/>
    <p:sldId id="368" r:id="rId4"/>
    <p:sldId id="369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71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37" r:id="rId26"/>
    <p:sldId id="338" r:id="rId27"/>
    <p:sldId id="339" r:id="rId28"/>
    <p:sldId id="340" r:id="rId29"/>
    <p:sldId id="341" r:id="rId30"/>
    <p:sldId id="350" r:id="rId31"/>
    <p:sldId id="349" r:id="rId32"/>
    <p:sldId id="342" r:id="rId33"/>
    <p:sldId id="351" r:id="rId34"/>
    <p:sldId id="343" r:id="rId35"/>
    <p:sldId id="344" r:id="rId36"/>
    <p:sldId id="345" r:id="rId37"/>
    <p:sldId id="352" r:id="rId38"/>
    <p:sldId id="353" r:id="rId39"/>
    <p:sldId id="354" r:id="rId40"/>
    <p:sldId id="346" r:id="rId41"/>
    <p:sldId id="347" r:id="rId42"/>
    <p:sldId id="348" r:id="rId4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00CC"/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2811" autoAdjust="0"/>
  </p:normalViewPr>
  <p:slideViewPr>
    <p:cSldViewPr snapToGrid="0">
      <p:cViewPr varScale="1">
        <p:scale>
          <a:sx n="84" d="100"/>
          <a:sy n="84" d="100"/>
        </p:scale>
        <p:origin x="2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23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38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9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90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8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0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90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79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9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9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04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11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4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76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59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43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22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68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76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79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9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62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68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40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87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03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61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206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9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639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69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953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75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6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1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1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7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0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2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0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/42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Most Popular Dataset In IDS</a:t>
            </a:r>
            <a:endParaRPr lang="ko-KR" altLang="en-US" dirty="0"/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DARPA 1998 dataset 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Sponsorship of </a:t>
            </a:r>
            <a:r>
              <a:rPr lang="en-US" altLang="ko-KR" sz="1700" dirty="0" smtClean="0">
                <a:solidFill>
                  <a:schemeClr val="accent1">
                    <a:lumMod val="75000"/>
                  </a:schemeClr>
                </a:solidFill>
              </a:rPr>
              <a:t>Defense Advanced Research Projects Agency (DARPA)</a:t>
            </a:r>
            <a:r>
              <a:rPr lang="en-US" altLang="ko-KR" sz="1700" dirty="0" smtClean="0">
                <a:solidFill>
                  <a:schemeClr val="accent1"/>
                </a:solidFill>
              </a:rPr>
              <a:t/>
            </a:r>
            <a:br>
              <a:rPr lang="en-US" altLang="ko-KR" sz="1700" dirty="0" smtClean="0">
                <a:solidFill>
                  <a:schemeClr val="accent1"/>
                </a:solidFill>
              </a:rPr>
            </a:br>
            <a:r>
              <a:rPr lang="en-US" altLang="ko-KR" sz="1700" dirty="0" smtClean="0"/>
              <a:t>and </a:t>
            </a:r>
            <a:r>
              <a:rPr lang="en-US" altLang="ko-KR" sz="1700" dirty="0" smtClean="0">
                <a:solidFill>
                  <a:schemeClr val="accent1">
                    <a:lumMod val="75000"/>
                  </a:schemeClr>
                </a:solidFill>
              </a:rPr>
              <a:t>Air Force Research Laboratory (AFRL)</a:t>
            </a:r>
            <a:endParaRPr lang="en-US" altLang="ko-KR" sz="17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700" dirty="0" smtClean="0">
                <a:solidFill>
                  <a:schemeClr val="accent1">
                    <a:lumMod val="75000"/>
                  </a:schemeClr>
                </a:solidFill>
              </a:rPr>
              <a:t>MIT Lincoln Laboratory </a:t>
            </a:r>
            <a:r>
              <a:rPr lang="en-US" altLang="ko-KR" sz="1700" dirty="0" smtClean="0"/>
              <a:t>collected for evaluation of network IDS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Most popular dataset in IDS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7 weeks for training data, 2 weeks for test data</a:t>
            </a:r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가공된 데이터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레이블링</a:t>
            </a:r>
            <a:r>
              <a:rPr lang="ko-KR" altLang="en-US" sz="1700" dirty="0" smtClean="0"/>
              <a:t> 포함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와 </a:t>
            </a:r>
            <a:r>
              <a:rPr lang="en-US" altLang="ko-KR" sz="1700" dirty="0" err="1" smtClean="0"/>
              <a:t>tcpdump</a:t>
            </a:r>
            <a:r>
              <a:rPr lang="en-US" altLang="ko-KR" sz="1700" dirty="0" smtClean="0"/>
              <a:t> data </a:t>
            </a:r>
            <a:r>
              <a:rPr lang="ko-KR" altLang="en-US" sz="1700" dirty="0" smtClean="0"/>
              <a:t>모두 제공</a:t>
            </a:r>
            <a:endParaRPr lang="en-US" altLang="ko-KR" sz="1700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 smtClean="0"/>
          </a:p>
          <a:p>
            <a:r>
              <a:rPr lang="en-US" altLang="ko-KR" dirty="0" smtClean="0"/>
              <a:t>KDD’99 dataset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1700" u="sng" dirty="0" smtClean="0"/>
              <a:t>Subset of the </a:t>
            </a:r>
            <a:r>
              <a:rPr lang="en-US" altLang="ko-KR" sz="1700" u="sng" dirty="0" smtClean="0">
                <a:solidFill>
                  <a:schemeClr val="accent1">
                    <a:lumMod val="75000"/>
                  </a:schemeClr>
                </a:solidFill>
              </a:rPr>
              <a:t>DARPA</a:t>
            </a:r>
            <a:r>
              <a:rPr lang="en-US" altLang="ko-KR" sz="1700" u="sng" dirty="0" smtClean="0"/>
              <a:t> dataset</a:t>
            </a:r>
            <a:r>
              <a:rPr lang="en-US" altLang="ko-KR" sz="1700" dirty="0" smtClean="0"/>
              <a:t> prepared by Sal </a:t>
            </a:r>
            <a:r>
              <a:rPr lang="en-US" altLang="ko-KR" sz="1700" dirty="0" err="1" smtClean="0"/>
              <a:t>Stofo</a:t>
            </a:r>
            <a:r>
              <a:rPr lang="en-US" altLang="ko-KR" sz="1700" dirty="0" smtClean="0"/>
              <a:t> and </a:t>
            </a:r>
            <a:r>
              <a:rPr lang="en-US" altLang="ko-KR" sz="1700" dirty="0" err="1" smtClean="0"/>
              <a:t>Wenke</a:t>
            </a:r>
            <a:r>
              <a:rPr lang="en-US" altLang="ko-KR" sz="1700" dirty="0" smtClean="0"/>
              <a:t> Lee</a:t>
            </a:r>
          </a:p>
          <a:p>
            <a:pPr lvl="1">
              <a:lnSpc>
                <a:spcPct val="120000"/>
              </a:lnSpc>
            </a:pPr>
            <a:r>
              <a:rPr lang="en-US" altLang="ko-KR" sz="1700" u="sng" dirty="0" smtClean="0">
                <a:solidFill>
                  <a:srgbClr val="FF0000"/>
                </a:solidFill>
              </a:rPr>
              <a:t>DARPA 1998 dataset</a:t>
            </a:r>
            <a:r>
              <a:rPr lang="ko-KR" altLang="en-US" sz="1700" u="sng" dirty="0" smtClean="0">
                <a:solidFill>
                  <a:srgbClr val="FF0000"/>
                </a:solidFill>
              </a:rPr>
              <a:t>의 </a:t>
            </a:r>
            <a:r>
              <a:rPr lang="en-US" altLang="ko-KR" sz="1700" u="sng" dirty="0" err="1" smtClean="0">
                <a:solidFill>
                  <a:srgbClr val="FF0000"/>
                </a:solidFill>
              </a:rPr>
              <a:t>tcpdump</a:t>
            </a:r>
            <a:r>
              <a:rPr lang="en-US" altLang="ko-KR" sz="1700" u="sng" dirty="0" smtClean="0">
                <a:solidFill>
                  <a:srgbClr val="FF0000"/>
                </a:solidFill>
              </a:rPr>
              <a:t> </a:t>
            </a:r>
            <a:r>
              <a:rPr lang="ko-KR" altLang="en-US" sz="1700" u="sng" dirty="0" smtClean="0">
                <a:solidFill>
                  <a:srgbClr val="FF0000"/>
                </a:solidFill>
              </a:rPr>
              <a:t>파일에서 </a:t>
            </a:r>
            <a:r>
              <a:rPr lang="en-US" altLang="ko-KR" sz="1700" u="sng" dirty="0" smtClean="0">
                <a:solidFill>
                  <a:srgbClr val="FF0000"/>
                </a:solidFill>
              </a:rPr>
              <a:t>41</a:t>
            </a:r>
            <a:r>
              <a:rPr lang="ko-KR" altLang="en-US" sz="1700" u="sng" dirty="0" smtClean="0">
                <a:solidFill>
                  <a:srgbClr val="FF0000"/>
                </a:solidFill>
              </a:rPr>
              <a:t>개의 </a:t>
            </a:r>
            <a:r>
              <a:rPr lang="en-US" altLang="ko-KR" sz="1700" u="sng" dirty="0" smtClean="0">
                <a:solidFill>
                  <a:srgbClr val="FF0000"/>
                </a:solidFill>
              </a:rPr>
              <a:t>feature</a:t>
            </a:r>
            <a:r>
              <a:rPr lang="ko-KR" altLang="en-US" sz="1700" u="sng" dirty="0" smtClean="0">
                <a:solidFill>
                  <a:srgbClr val="FF0000"/>
                </a:solidFill>
              </a:rPr>
              <a:t>를 추출</a:t>
            </a:r>
            <a:endParaRPr lang="en-US" altLang="ko-KR" sz="1700" u="sng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Used for The 3rd International Knowledge Discovery and Data </a:t>
            </a:r>
            <a:r>
              <a:rPr lang="en-US" altLang="ko-KR" sz="1800" dirty="0"/>
              <a:t>Mining Tools </a:t>
            </a:r>
            <a:r>
              <a:rPr lang="en-US" altLang="ko-KR" sz="1800" dirty="0" smtClean="0"/>
              <a:t>Competition, which was held with KDD99 The 5th International Conference</a:t>
            </a:r>
            <a:br>
              <a:rPr lang="en-US" altLang="ko-KR" sz="1800" dirty="0" smtClean="0"/>
            </a:br>
            <a:r>
              <a:rPr lang="en-US" altLang="ko-KR" sz="1800" dirty="0" smtClean="0"/>
              <a:t>on Knowledge Discovery and Data Mining </a:t>
            </a:r>
            <a:endParaRPr lang="en-US" altLang="ko-KR" sz="17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직사각형 4"/>
          <p:cNvSpPr>
            <a:spLocks noChangeArrowheads="1"/>
          </p:cNvSpPr>
          <p:nvPr/>
        </p:nvSpPr>
        <p:spPr bwMode="auto">
          <a:xfrm>
            <a:off x="8064500" y="24912"/>
            <a:ext cx="107950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15146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History of Outlier Detection in NIDS (6)</a:t>
            </a:r>
            <a:endParaRPr lang="ko-KR" altLang="en-US" dirty="0"/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5020" y="1537393"/>
            <a:ext cx="4733220" cy="4385425"/>
          </a:xfrm>
          <a:ln w="952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Paper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Fuzzy data mining and genetic algorithms applied to intrusion detection / Proceedings of the National Information Systems Security Conference (</a:t>
            </a:r>
            <a:r>
              <a:rPr lang="en-US" altLang="ko-KR" sz="1800" u="sng" dirty="0" smtClean="0"/>
              <a:t>Bridges S.M, Vaughn R.B, 2000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Fuzzy network profiling for intrusion detection/ NAFIPS (</a:t>
            </a:r>
            <a:r>
              <a:rPr lang="en-US" altLang="ko-KR" sz="1800" u="sng" dirty="0" smtClean="0"/>
              <a:t>Dickerson J.E</a:t>
            </a:r>
            <a:r>
              <a:rPr lang="en-US" altLang="ko-KR" sz="1800" u="sng" dirty="0"/>
              <a:t>,</a:t>
            </a:r>
            <a:r>
              <a:rPr lang="en-US" altLang="ko-KR" sz="1800" u="sng" dirty="0" smtClean="0"/>
              <a:t> </a:t>
            </a:r>
            <a:r>
              <a:rPr lang="en-US" altLang="ko-KR" sz="1800" u="sng" dirty="0"/>
              <a:t>2002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Effective on detecting port scans and probes</a:t>
            </a:r>
          </a:p>
          <a:p>
            <a:r>
              <a:rPr lang="en-US" altLang="ko-KR" dirty="0" smtClean="0"/>
              <a:t>Cons</a:t>
            </a:r>
          </a:p>
          <a:p>
            <a:pPr lvl="1"/>
            <a:r>
              <a:rPr lang="en-US" altLang="ko-KR" sz="1700" dirty="0" smtClean="0"/>
              <a:t>High resource consumption </a:t>
            </a:r>
          </a:p>
          <a:p>
            <a:pPr lvl="1"/>
            <a:r>
              <a:rPr lang="en-US" altLang="ko-KR" sz="1700" dirty="0"/>
              <a:t>v</a:t>
            </a:r>
            <a:r>
              <a:rPr lang="en-US" altLang="ko-KR" sz="1700" dirty="0" smtClean="0"/>
              <a:t>s Probability Theory</a:t>
            </a:r>
            <a:br>
              <a:rPr lang="en-US" altLang="ko-KR" sz="1700" dirty="0" smtClean="0"/>
            </a:br>
            <a:r>
              <a:rPr lang="en-US" altLang="ko-KR" sz="1400" dirty="0" smtClean="0"/>
              <a:t>(rejected by some engineers and statisticians)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" y="2187633"/>
            <a:ext cx="3640059" cy="2536767"/>
          </a:xfrm>
          <a:prstGeom prst="rect">
            <a:avLst/>
          </a:prstGeom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4045020" y="1025470"/>
            <a:ext cx="205098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Fuzzy logic</a:t>
            </a:r>
            <a:endParaRPr kumimoji="0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82437" y="3437313"/>
            <a:ext cx="1757612" cy="403167"/>
            <a:chOff x="2182437" y="2187633"/>
            <a:chExt cx="1757612" cy="403167"/>
          </a:xfrm>
        </p:grpSpPr>
        <p:sp>
          <p:nvSpPr>
            <p:cNvPr id="6" name="직사각형 5"/>
            <p:cNvSpPr/>
            <p:nvPr/>
          </p:nvSpPr>
          <p:spPr>
            <a:xfrm>
              <a:off x="2182437" y="2187633"/>
              <a:ext cx="1515803" cy="4031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698240" y="2217766"/>
              <a:ext cx="241809" cy="342900"/>
            </a:xfrm>
            <a:prstGeom prst="rightArrow">
              <a:avLst/>
            </a:prstGeom>
            <a:solidFill>
              <a:srgbClr val="FF0000">
                <a:alpha val="7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3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History of Outlier Detection in NIDS (7)</a:t>
            </a:r>
            <a:endParaRPr lang="ko-KR" altLang="en-US" dirty="0"/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5020" y="1537393"/>
            <a:ext cx="4733220" cy="4186963"/>
          </a:xfrm>
          <a:ln w="9525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Paper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Using genetic algorithm for network intrusion detection/ C.S.G Department of Energy (</a:t>
            </a:r>
            <a:r>
              <a:rPr lang="en-US" altLang="ko-KR" sz="1800" u="sng" dirty="0" smtClean="0"/>
              <a:t>Li W, 2004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Fuzzy data mining and genetic algorithms applied to intrusion detection / Proceedings of the National Information Systems Security Conference (</a:t>
            </a:r>
            <a:r>
              <a:rPr lang="en-US" altLang="ko-KR" sz="1800" u="sng" dirty="0"/>
              <a:t>Bridges S.M, Vaughn R.B, 2000</a:t>
            </a:r>
            <a:r>
              <a:rPr lang="en-US" altLang="ko-KR" sz="1800" dirty="0"/>
              <a:t>)</a:t>
            </a:r>
          </a:p>
          <a:p>
            <a:r>
              <a:rPr lang="en-US" altLang="ko-KR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Flexible 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No prior knowledge about the system behavior</a:t>
            </a:r>
            <a:endParaRPr lang="en-US" altLang="ko-KR" dirty="0" smtClean="0"/>
          </a:p>
          <a:p>
            <a:r>
              <a:rPr lang="en-US" altLang="ko-KR" dirty="0" smtClean="0"/>
              <a:t>Cons</a:t>
            </a:r>
          </a:p>
          <a:p>
            <a:pPr lvl="1"/>
            <a:r>
              <a:rPr lang="en-US" altLang="ko-KR" sz="1700" dirty="0" smtClean="0"/>
              <a:t>High resource consumption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" y="2187633"/>
            <a:ext cx="3640059" cy="2536767"/>
          </a:xfrm>
          <a:prstGeom prst="rect">
            <a:avLst/>
          </a:prstGeom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4045020" y="1025470"/>
            <a:ext cx="205098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Genetic algorithms</a:t>
            </a:r>
            <a:endParaRPr kumimoji="0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82437" y="3833553"/>
            <a:ext cx="1757612" cy="403167"/>
            <a:chOff x="2182437" y="2187633"/>
            <a:chExt cx="1757612" cy="403167"/>
          </a:xfrm>
        </p:grpSpPr>
        <p:sp>
          <p:nvSpPr>
            <p:cNvPr id="6" name="직사각형 5"/>
            <p:cNvSpPr/>
            <p:nvPr/>
          </p:nvSpPr>
          <p:spPr>
            <a:xfrm>
              <a:off x="2182437" y="2187633"/>
              <a:ext cx="1515803" cy="4031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698240" y="2217766"/>
              <a:ext cx="241809" cy="342900"/>
            </a:xfrm>
            <a:prstGeom prst="rightArrow">
              <a:avLst/>
            </a:prstGeom>
            <a:solidFill>
              <a:srgbClr val="FF0000">
                <a:alpha val="7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History of Outlier Detection in NIDS (8)</a:t>
            </a:r>
            <a:endParaRPr lang="ko-KR" altLang="en-US" dirty="0"/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5020" y="1537392"/>
            <a:ext cx="4733220" cy="4832235"/>
          </a:xfrm>
          <a:ln w="952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Paper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Intrusion detection with unlabeled data using clustering/ ACM Workshop on Data Mining Applied to Security (</a:t>
            </a:r>
            <a:r>
              <a:rPr lang="en-US" altLang="ko-KR" sz="1600" u="sng" dirty="0" smtClean="0"/>
              <a:t>Portnoy L et </a:t>
            </a:r>
            <a:r>
              <a:rPr lang="en-US" altLang="ko-KR" sz="1600" u="sng" dirty="0"/>
              <a:t>al. </a:t>
            </a:r>
            <a:r>
              <a:rPr lang="en-US" altLang="ko-KR" sz="1600" u="sng" dirty="0" smtClean="0"/>
              <a:t>2001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en-US" altLang="ko-KR" sz="1600" dirty="0" smtClean="0"/>
              <a:t>Anomaly-based data mining for intrusions/ ACM SIGKDD International Conference on Knowledge Discovery and Data Mining (</a:t>
            </a:r>
            <a:r>
              <a:rPr lang="en-US" altLang="ko-KR" sz="1600" u="sng" dirty="0" err="1" smtClean="0"/>
              <a:t>Sequeira</a:t>
            </a:r>
            <a:r>
              <a:rPr lang="en-US" altLang="ko-KR" sz="1600" u="sng" dirty="0" smtClean="0"/>
              <a:t> K, </a:t>
            </a:r>
            <a:r>
              <a:rPr lang="en-US" altLang="ko-KR" sz="1600" u="sng" dirty="0" err="1" smtClean="0"/>
              <a:t>Zaki</a:t>
            </a:r>
            <a:r>
              <a:rPr lang="en-US" altLang="ko-KR" sz="1600" u="sng" dirty="0" smtClean="0"/>
              <a:t> M, 2002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Use of </a:t>
            </a:r>
            <a:r>
              <a:rPr lang="en-US" altLang="ko-KR" sz="1800" dirty="0" smtClean="0">
                <a:solidFill>
                  <a:srgbClr val="FF0000"/>
                </a:solidFill>
              </a:rPr>
              <a:t>K-nearest neighbor classifier </a:t>
            </a:r>
            <a:r>
              <a:rPr lang="en-US" altLang="ko-KR" sz="1800" dirty="0" smtClean="0"/>
              <a:t>for intrusion detection/ Computers &amp; Security (</a:t>
            </a:r>
            <a:r>
              <a:rPr lang="en-US" altLang="ko-KR" sz="1800" u="sng" dirty="0" smtClean="0"/>
              <a:t>Liao Y, </a:t>
            </a:r>
            <a:r>
              <a:rPr lang="en-US" altLang="ko-KR" sz="1800" u="sng" dirty="0" err="1" smtClean="0"/>
              <a:t>Vemuri</a:t>
            </a:r>
            <a:r>
              <a:rPr lang="en-US" altLang="ko-KR" sz="1800" u="sng" dirty="0" smtClean="0"/>
              <a:t> VR. 2002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LOF</a:t>
            </a:r>
            <a:r>
              <a:rPr lang="en-US" altLang="ko-KR" sz="1800" dirty="0" smtClean="0"/>
              <a:t>: identifying density-based local outliers/ Proceedings of the ACM SIGMOD, International Conference on Management of Data (</a:t>
            </a:r>
            <a:r>
              <a:rPr lang="en-US" altLang="ko-KR" sz="1800" u="sng" dirty="0" err="1" smtClean="0"/>
              <a:t>Breunig</a:t>
            </a:r>
            <a:r>
              <a:rPr lang="en-US" altLang="ko-KR" sz="1800" u="sng" dirty="0" smtClean="0"/>
              <a:t> M et </a:t>
            </a:r>
            <a:r>
              <a:rPr lang="en-US" altLang="ko-KR" sz="1800" u="sng" dirty="0"/>
              <a:t>al. </a:t>
            </a:r>
            <a:r>
              <a:rPr lang="en-US" altLang="ko-KR" sz="1800" u="sng" dirty="0" smtClean="0"/>
              <a:t>2000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r>
              <a:rPr lang="en-US" altLang="ko-KR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Only from Normal raw audit Data </a:t>
            </a:r>
            <a:br>
              <a:rPr lang="en-US" altLang="ko-KR" sz="1700" dirty="0" smtClean="0"/>
            </a:br>
            <a:r>
              <a:rPr lang="en-US" altLang="ko-KR" sz="1700" dirty="0" smtClean="0"/>
              <a:t>(No need for sampling outliers/ Low effort to tuning IDS)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Robust to outliers of new type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Relatively low computational </a:t>
            </a:r>
            <a:r>
              <a:rPr lang="en-US" altLang="ko-KR" dirty="0" smtClean="0"/>
              <a:t>complexity</a:t>
            </a:r>
          </a:p>
          <a:p>
            <a:r>
              <a:rPr lang="en-US" altLang="ko-KR" dirty="0" smtClean="0"/>
              <a:t>Cons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 ?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" y="2187633"/>
            <a:ext cx="3640059" cy="2536767"/>
          </a:xfrm>
          <a:prstGeom prst="rect">
            <a:avLst/>
          </a:prstGeom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4045020" y="1025470"/>
            <a:ext cx="306698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Clustering &amp; outlier detection</a:t>
            </a:r>
            <a:endParaRPr kumimoji="0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82437" y="4250113"/>
            <a:ext cx="1757612" cy="484447"/>
            <a:chOff x="2182437" y="2157153"/>
            <a:chExt cx="1757612" cy="484447"/>
          </a:xfrm>
        </p:grpSpPr>
        <p:sp>
          <p:nvSpPr>
            <p:cNvPr id="6" name="직사각형 5"/>
            <p:cNvSpPr/>
            <p:nvPr/>
          </p:nvSpPr>
          <p:spPr>
            <a:xfrm>
              <a:off x="2182437" y="2157153"/>
              <a:ext cx="1515803" cy="4844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698240" y="2217766"/>
              <a:ext cx="241809" cy="342900"/>
            </a:xfrm>
            <a:prstGeom prst="rightArrow">
              <a:avLst/>
            </a:prstGeom>
            <a:solidFill>
              <a:srgbClr val="FF0000">
                <a:alpha val="7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8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Fraud Detection Roadmap</a:t>
            </a:r>
            <a:endParaRPr lang="ko-KR" altLang="en-US" dirty="0"/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알고리즘 조사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Neural Net, Deep learning </a:t>
            </a:r>
            <a:r>
              <a:rPr lang="ko-KR" altLang="en-US" dirty="0" smtClean="0"/>
              <a:t>관련 논문 조사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2016 Fraud Detection Survey</a:t>
            </a:r>
            <a:r>
              <a:rPr lang="ko-KR" altLang="en-US" dirty="0" smtClean="0"/>
              <a:t>의 최신기법 알고리즘 조사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 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앙상블 기법을 사용한 </a:t>
            </a:r>
            <a:r>
              <a:rPr lang="en-US" altLang="ko-KR" dirty="0" smtClean="0"/>
              <a:t>fraud detection </a:t>
            </a:r>
            <a:r>
              <a:rPr lang="ko-KR" altLang="en-US" dirty="0" smtClean="0"/>
              <a:t>논문 조사</a:t>
            </a:r>
            <a:endParaRPr lang="en-US" altLang="ko-KR" dirty="0" smtClean="0"/>
          </a:p>
          <a:p>
            <a:pPr lvl="1"/>
            <a:r>
              <a:rPr lang="en-US" altLang="ko-KR" dirty="0"/>
              <a:t>Real time </a:t>
            </a:r>
            <a:r>
              <a:rPr lang="ko-KR" altLang="en-US" dirty="0"/>
              <a:t>알고리즘 조사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Sampling </a:t>
            </a:r>
            <a:r>
              <a:rPr lang="ko-KR" altLang="en-US" dirty="0" smtClean="0"/>
              <a:t>기법 조사</a:t>
            </a:r>
            <a:r>
              <a:rPr lang="en-US" altLang="ko-KR" dirty="0"/>
              <a:t> </a:t>
            </a:r>
            <a:r>
              <a:rPr lang="en-US" altLang="ko-KR" dirty="0" smtClean="0"/>
              <a:t>(Imbalanced data)</a:t>
            </a:r>
          </a:p>
          <a:p>
            <a:pPr lvl="1"/>
            <a:r>
              <a:rPr lang="ko-KR" altLang="en-US" dirty="0" smtClean="0"/>
              <a:t>알고리즘 성능평가에 어떤 </a:t>
            </a:r>
            <a:r>
              <a:rPr lang="en-US" altLang="ko-KR" dirty="0" smtClean="0"/>
              <a:t>measure</a:t>
            </a:r>
            <a:r>
              <a:rPr lang="ko-KR" altLang="en-US" dirty="0" smtClean="0"/>
              <a:t>를 사용할 것인지 조사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타당성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데이터 수집</a:t>
            </a:r>
            <a:endParaRPr lang="en-US" altLang="ko-KR" dirty="0"/>
          </a:p>
          <a:p>
            <a:pPr lvl="1"/>
            <a:r>
              <a:rPr lang="ko-KR" altLang="en-US" dirty="0" smtClean="0"/>
              <a:t>보유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, UCSD-FICO data mining contest 2009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(</a:t>
            </a:r>
            <a:r>
              <a:rPr lang="en-US" altLang="ko-KR" dirty="0" err="1" smtClean="0"/>
              <a:t>Anonymized</a:t>
            </a:r>
            <a:r>
              <a:rPr lang="en-US" altLang="ko-KR" dirty="0" smtClean="0"/>
              <a:t> dataset)</a:t>
            </a:r>
          </a:p>
          <a:p>
            <a:pPr lvl="1"/>
            <a:r>
              <a:rPr lang="ko-KR" altLang="en-US" dirty="0" smtClean="0"/>
              <a:t>스키마 정보가 확실한 완전한 데이터 셋 필요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논문에 사용된 데이터 공유 요청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6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(Network) Traffic </a:t>
            </a:r>
            <a:r>
              <a:rPr lang="en-US" altLang="ko-KR" dirty="0"/>
              <a:t>Anomaly Detection Using </a:t>
            </a:r>
            <a:br>
              <a:rPr lang="en-US" altLang="ko-KR" dirty="0"/>
            </a:br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189330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Gerhard </a:t>
            </a:r>
            <a:r>
              <a:rPr lang="en-US" altLang="ko-KR" dirty="0" err="1"/>
              <a:t>Munz</a:t>
            </a:r>
            <a:r>
              <a:rPr lang="en-US" altLang="ko-KR" dirty="0"/>
              <a:t>, Sa Li, Georg Carle</a:t>
            </a:r>
          </a:p>
          <a:p>
            <a:r>
              <a:rPr lang="en-US" altLang="ko-KR" dirty="0"/>
              <a:t>University of </a:t>
            </a:r>
            <a:r>
              <a:rPr lang="en-US" altLang="ko-KR" dirty="0" err="1"/>
              <a:t>Tuebingen</a:t>
            </a:r>
            <a:r>
              <a:rPr lang="en-US" altLang="ko-KR" dirty="0"/>
              <a:t>, Germany</a:t>
            </a:r>
          </a:p>
          <a:p>
            <a:r>
              <a:rPr lang="en-US" altLang="ko-KR" dirty="0"/>
              <a:t>GI/ITG Workshop </a:t>
            </a:r>
            <a:r>
              <a:rPr lang="en-US" altLang="ko-KR" dirty="0" err="1"/>
              <a:t>MMBnet</a:t>
            </a:r>
            <a:r>
              <a:rPr lang="en-US" altLang="ko-KR" dirty="0"/>
              <a:t>, 2007 </a:t>
            </a:r>
            <a:endParaRPr lang="en-US" altLang="ko-KR" dirty="0" smtClean="0"/>
          </a:p>
          <a:p>
            <a:r>
              <a:rPr lang="en-US" altLang="ko-KR" dirty="0" smtClean="0"/>
              <a:t>(124</a:t>
            </a:r>
            <a:r>
              <a:rPr lang="ko-KR" altLang="en-US" dirty="0" smtClean="0"/>
              <a:t>회 인용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err="1" smtClean="0"/>
              <a:t>DongHyo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5555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Network-based IDS(Intrusion detection systems)</a:t>
            </a:r>
          </a:p>
          <a:p>
            <a:pPr lvl="1"/>
            <a:r>
              <a:rPr lang="en-US" altLang="ko-KR" dirty="0" smtClean="0"/>
              <a:t>Searches network monitoring data for harmful packets or packet flows</a:t>
            </a:r>
          </a:p>
          <a:p>
            <a:pPr lvl="1"/>
            <a:r>
              <a:rPr lang="en-US" altLang="ko-KR" dirty="0" smtClean="0"/>
              <a:t>Presenting a novel flow-based anomaly detection scheme based on the K-mean clustering algorithm</a:t>
            </a:r>
            <a:br>
              <a:rPr lang="en-US" altLang="ko-KR" dirty="0" smtClean="0"/>
            </a:br>
            <a:r>
              <a:rPr lang="en-US" altLang="ko-KR" dirty="0" smtClean="0"/>
              <a:t>(Generating additional clusters for anomalous traffic)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sz="2200" dirty="0" smtClean="0"/>
              <a:t>Goal : Identify time intervals showing anomalous traffic behavior</a:t>
            </a:r>
          </a:p>
          <a:p>
            <a:r>
              <a:rPr lang="en-US" altLang="ko-KR" dirty="0" smtClean="0"/>
              <a:t>Processing steps</a:t>
            </a:r>
          </a:p>
          <a:p>
            <a:pPr marL="914400" lvl="1" indent="-457200">
              <a:buAutoNum type="arabicParenR"/>
            </a:pPr>
            <a:r>
              <a:rPr lang="en-US" altLang="ko-KR" dirty="0" smtClean="0"/>
              <a:t>Training data containing flow records of both normal and anomalous 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traffic are transformed into feature datasets</a:t>
            </a:r>
          </a:p>
          <a:p>
            <a:pPr marL="914400" lvl="1" indent="-457200">
              <a:buAutoNum type="arabicParenR"/>
            </a:pPr>
            <a:r>
              <a:rPr lang="en-US" altLang="ko-KR" dirty="0" smtClean="0"/>
              <a:t>Datasets are divided into different clusters for normal and anomalous traffic using the K-means clustering algorithm</a:t>
            </a:r>
          </a:p>
          <a:p>
            <a:pPr marL="914400" lvl="1" indent="-457200">
              <a:buAutoNum type="arabicParenR"/>
            </a:pPr>
            <a:r>
              <a:rPr lang="en-US" altLang="ko-KR" dirty="0" smtClean="0"/>
              <a:t>Resulting cluster centroids are deployed for fast detection of anomalies in new monitoring data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4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Data Mining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981"/>
            <a:ext cx="9144000" cy="51600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750" y="5237016"/>
            <a:ext cx="9060873" cy="8551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Raw Data and Extracted </a:t>
            </a:r>
            <a:r>
              <a:rPr lang="en-US" altLang="ko-KR" dirty="0" smtClean="0"/>
              <a:t>Features (1)</a:t>
            </a:r>
            <a:endParaRPr lang="ko-KR" altLang="en-US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Cisco </a:t>
            </a:r>
            <a:r>
              <a:rPr lang="en-US" altLang="ko-KR" dirty="0" err="1" smtClean="0"/>
              <a:t>Netflow</a:t>
            </a:r>
            <a:r>
              <a:rPr lang="en-US" altLang="ko-KR" dirty="0" smtClean="0"/>
              <a:t> flow records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Protocol type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Source IP address, Destination IP address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Source port, Destination port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Statistical information  </a:t>
            </a:r>
            <a:endParaRPr lang="en-US" altLang="ko-KR" sz="1700" dirty="0"/>
          </a:p>
          <a:p>
            <a:endParaRPr lang="en-US" altLang="ko-KR" dirty="0" smtClean="0"/>
          </a:p>
          <a:p>
            <a:r>
              <a:rPr lang="en-US" altLang="ko-KR" dirty="0" smtClean="0"/>
              <a:t>Transforming Raw data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Classifying transport protocol and predefined port number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>
                <a:latin typeface="Bauhaus 93" panose="04030905020B02020C02" pitchFamily="82" charset="0"/>
              </a:rPr>
              <a:t> </a:t>
            </a:r>
            <a:r>
              <a:rPr lang="en-US" altLang="ko-KR" sz="1700" dirty="0" smtClean="0">
                <a:latin typeface="Bauhaus 93" panose="04030905020B02020C02" pitchFamily="82" charset="0"/>
              </a:rPr>
              <a:t>    • </a:t>
            </a:r>
            <a:r>
              <a:rPr lang="en-US" altLang="ko-KR" sz="1700" dirty="0"/>
              <a:t>N</a:t>
            </a:r>
            <a:r>
              <a:rPr lang="en-US" altLang="ko-KR" sz="1700" dirty="0" smtClean="0"/>
              <a:t>ormal traffic looks very different depending on the service or application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     </a:t>
            </a:r>
            <a:r>
              <a:rPr lang="en-US" altLang="ko-KR" sz="1700" dirty="0" smtClean="0">
                <a:latin typeface="Bauhaus 93" panose="04030905020B02020C02" pitchFamily="82" charset="0"/>
              </a:rPr>
              <a:t>• </a:t>
            </a:r>
            <a:r>
              <a:rPr lang="en-US" altLang="ko-KR" sz="1700" dirty="0" err="1" smtClean="0"/>
              <a:t>Motiv</a:t>
            </a:r>
            <a:r>
              <a:rPr lang="en-US" altLang="ko-KR" sz="1700" dirty="0" smtClean="0"/>
              <a:t>. : Applying </a:t>
            </a:r>
            <a:r>
              <a:rPr lang="en-US" altLang="ko-KR" sz="1700" dirty="0"/>
              <a:t>K-means separately for different services </a:t>
            </a:r>
            <a:r>
              <a:rPr lang="en-US" altLang="ko-KR" sz="1700" i="1" dirty="0"/>
              <a:t>(protocol, port)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     </a:t>
            </a:r>
            <a:r>
              <a:rPr lang="en-US" altLang="ko-KR" sz="1700" dirty="0" smtClean="0">
                <a:latin typeface="Bauhaus 93" panose="04030905020B02020C02" pitchFamily="82" charset="0"/>
              </a:rPr>
              <a:t>•</a:t>
            </a:r>
            <a:r>
              <a:rPr lang="en-US" altLang="ko-KR" sz="1700" dirty="0" smtClean="0"/>
              <a:t> Flow records don’t fit into any of the predefined service classes =&gt; </a:t>
            </a:r>
            <a:r>
              <a:rPr lang="en-US" altLang="ko-KR" sz="1700" i="1" dirty="0" smtClean="0"/>
              <a:t>default class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 smtClean="0"/>
          </a:p>
          <a:p>
            <a:pPr lvl="1"/>
            <a:r>
              <a:rPr lang="en-US" altLang="ko-KR" sz="1700" dirty="0" smtClean="0"/>
              <a:t>Aggregating flow records for equally spaced time intervals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3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Raw Data and Extracted </a:t>
            </a:r>
            <a:r>
              <a:rPr lang="en-US" altLang="ko-KR" dirty="0" smtClean="0"/>
              <a:t>Features (2)</a:t>
            </a:r>
            <a:endParaRPr lang="ko-KR" altLang="en-US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3600" y="1345581"/>
            <a:ext cx="9040400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Transformed dataset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Each dataset contains the following features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latin typeface="Bauhaus 93" panose="04030905020B02020C02" pitchFamily="82" charset="0"/>
              </a:rPr>
              <a:t>     • </a:t>
            </a:r>
            <a:r>
              <a:rPr lang="en-US" altLang="ko-KR" sz="1700" dirty="0" smtClean="0">
                <a:solidFill>
                  <a:srgbClr val="FF0000"/>
                </a:solidFill>
              </a:rPr>
              <a:t>Total number of packets </a:t>
            </a:r>
            <a:r>
              <a:rPr lang="en-US" altLang="ko-KR" sz="1700" dirty="0" smtClean="0"/>
              <a:t>sent from and to the given port in the considered time interval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latin typeface="Bauhaus 93" panose="04030905020B02020C02" pitchFamily="82" charset="0"/>
              </a:rPr>
              <a:t>     • </a:t>
            </a:r>
            <a:r>
              <a:rPr lang="en-US" altLang="ko-KR" sz="1700" dirty="0" smtClean="0">
                <a:solidFill>
                  <a:srgbClr val="FF0000"/>
                </a:solidFill>
              </a:rPr>
              <a:t>Total number of  bytes </a:t>
            </a:r>
            <a:r>
              <a:rPr lang="en-US" altLang="ko-KR" sz="1700" dirty="0" smtClean="0"/>
              <a:t>sent from and to the given port in the considered time interval</a:t>
            </a:r>
            <a:br>
              <a:rPr lang="en-US" altLang="ko-KR" sz="1700" dirty="0" smtClean="0"/>
            </a:br>
            <a:r>
              <a:rPr lang="en-US" altLang="ko-KR" sz="1700" dirty="0" smtClean="0"/>
              <a:t>     </a:t>
            </a:r>
            <a:r>
              <a:rPr lang="en-US" altLang="ko-KR" sz="1700" dirty="0" smtClean="0">
                <a:latin typeface="Bauhaus 93" panose="04030905020B02020C02" pitchFamily="82" charset="0"/>
              </a:rPr>
              <a:t>• </a:t>
            </a:r>
            <a:r>
              <a:rPr lang="en-US" altLang="ko-KR" sz="1700" dirty="0" smtClean="0">
                <a:solidFill>
                  <a:srgbClr val="FF0000"/>
                </a:solidFill>
              </a:rPr>
              <a:t>Number of different source-destination pairs </a:t>
            </a:r>
            <a:r>
              <a:rPr lang="en-US" altLang="ko-KR" sz="1700" dirty="0" smtClean="0"/>
              <a:t>matching the given service-specific port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and protocol and being observed in the considered time interval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Idea : The number of packets and bytes allows detecting anomalies in traffic volume,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while the third features helps detecting port scans, distributed attacks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(1)</a:t>
            </a:r>
            <a:endParaRPr lang="ko-KR" altLang="en-US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047964"/>
            <a:ext cx="8302213" cy="56199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K-means Clustering algorithm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Define the number of clusters K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Initialize the K cluster centroids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Iterate over all objects and compute the distances to the centroids of all clusters</a:t>
            </a:r>
            <a:br>
              <a:rPr lang="en-US" altLang="ko-KR" sz="1700" dirty="0" smtClean="0"/>
            </a:br>
            <a:r>
              <a:rPr lang="en-US" altLang="ko-KR" sz="1700" dirty="0" smtClean="0"/>
              <a:t>Assign each object to the cluster with the nearest centroid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Recalculate the centroids of both modified clusters</a:t>
            </a:r>
          </a:p>
          <a:p>
            <a:pPr marL="800100" lvl="1" indent="-342900">
              <a:lnSpc>
                <a:spcPct val="120000"/>
              </a:lnSpc>
              <a:buAutoNum type="arabicParenR"/>
            </a:pPr>
            <a:r>
              <a:rPr lang="en-US" altLang="ko-KR" sz="1700" dirty="0" smtClean="0"/>
              <a:t>Repeat step 3~4 until the centroids do not change anymore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Training datasets without being labeled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Assumption that normal and anomalous traffic form different clusters in the feature space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Clustering individually for the predefined services identified by </a:t>
            </a:r>
            <a:r>
              <a:rPr lang="en-US" altLang="ko-KR" sz="1700" i="1" dirty="0" smtClean="0"/>
              <a:t>(protocol, port) </a:t>
            </a:r>
            <a:r>
              <a:rPr lang="en-US" altLang="ko-KR" sz="1700" dirty="0" smtClean="0"/>
              <a:t>pair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700" i="1" dirty="0" smtClean="0"/>
              <a:t>Default class </a:t>
            </a:r>
            <a:r>
              <a:rPr lang="en-US" altLang="ko-KR" sz="1700" dirty="0" smtClean="0"/>
              <a:t>that cover the remaining flows distinguished by the protocol value only</a:t>
            </a: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07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DARPA 1998 dataset</a:t>
            </a:r>
            <a:endParaRPr lang="ko-KR" altLang="en-US" dirty="0"/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920945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file example (Training Data)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직사각형 4"/>
          <p:cNvSpPr>
            <a:spLocks noChangeArrowheads="1"/>
          </p:cNvSpPr>
          <p:nvPr/>
        </p:nvSpPr>
        <p:spPr bwMode="auto">
          <a:xfrm>
            <a:off x="8064500" y="24912"/>
            <a:ext cx="107950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/>
              <a:t>참고자료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8" y="1395804"/>
            <a:ext cx="8327136" cy="54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2400" y="544529"/>
                <a:ext cx="8302213" cy="6215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Distance metrics</a:t>
                </a:r>
              </a:p>
              <a:p>
                <a:pPr marL="0" indent="0">
                  <a:buNone/>
                </a:pPr>
                <a:r>
                  <a:rPr lang="en-US" altLang="ko-K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 1)  </a:t>
                </a:r>
                <a:r>
                  <a:rPr lang="en-US" altLang="ko-KR" sz="1700" dirty="0" smtClean="0"/>
                  <a:t>Euclidean distance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2)  </a:t>
                </a:r>
                <a:r>
                  <a:rPr lang="en-US" altLang="ko-KR" sz="1700" dirty="0" err="1" smtClean="0"/>
                  <a:t>Mahalanobis</a:t>
                </a:r>
                <a:r>
                  <a:rPr lang="en-US" altLang="ko-KR" sz="1700" dirty="0" smtClean="0"/>
                  <a:t> distance 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</a:t>
                </a:r>
                <a:r>
                  <a:rPr lang="en-US" altLang="ko-KR" sz="1700" dirty="0" smtClean="0"/>
                  <a:t>  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Using inverse covariance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700" dirty="0" smtClean="0"/>
                  <a:t>         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̶   Reflect statistical correlations between different features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 </a:t>
                </a:r>
                <a:r>
                  <a:rPr lang="ko-KR" altLang="en-US" sz="1700" dirty="0" smtClean="0">
                    <a:cs typeface="Arial" panose="020B0604020202020204" pitchFamily="34" charset="0"/>
                  </a:rPr>
                  <a:t>단점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: 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700" dirty="0" smtClean="0">
                    <a:cs typeface="Arial" panose="020B0604020202020204" pitchFamily="34" charset="0"/>
                  </a:rPr>
                  <a:t> is computationally demanding for large feature dimensions</a:t>
                </a:r>
              </a:p>
              <a:p>
                <a:pPr marL="0" indent="0">
                  <a:buNone/>
                </a:pPr>
                <a:endParaRPr lang="en-US" altLang="ko-KR" sz="1700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sz="17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sz="1700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 3)  </a:t>
                </a:r>
                <a:r>
                  <a:rPr lang="en-US" altLang="ko-KR" sz="1700" dirty="0" smtClean="0"/>
                  <a:t>Weighted Euclidean </a:t>
                </a: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   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700" dirty="0" smtClean="0"/>
                  <a:t>: empirical normalization and weighing factor of the </a:t>
                </a:r>
                <a:r>
                  <a:rPr lang="en-US" altLang="ko-KR" sz="1700" dirty="0" err="1" smtClean="0"/>
                  <a:t>i-th</a:t>
                </a:r>
                <a:r>
                  <a:rPr lang="en-US" altLang="ko-KR" sz="1700" dirty="0" smtClean="0"/>
                  <a:t> features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 The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700" dirty="0" smtClean="0"/>
                  <a:t>, the smaller influence of the </a:t>
                </a:r>
                <a:r>
                  <a:rPr lang="en-US" altLang="ko-KR" sz="1700" dirty="0" err="1" smtClean="0"/>
                  <a:t>i-th</a:t>
                </a:r>
                <a:r>
                  <a:rPr lang="en-US" altLang="ko-KR" sz="1700" dirty="0" smtClean="0"/>
                  <a:t> feature on the distance</a:t>
                </a: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7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700" dirty="0"/>
                  <a:t>          </a:t>
                </a:r>
                <a:r>
                  <a:rPr lang="en-US" altLang="ko-KR" sz="1700" dirty="0">
                    <a:cs typeface="Arial" panose="020B0604020202020204" pitchFamily="34" charset="0"/>
                  </a:rPr>
                  <a:t>̶  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Good coefficients for the features 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𝑝𝑎𝑐𝑘𝑒𝑡𝑠</m:t>
                        </m:r>
                      </m:sub>
                    </m:sSub>
                  </m:oMath>
                </a14:m>
                <a:r>
                  <a:rPr lang="en-US" altLang="ko-KR" sz="170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𝑏𝑦𝑡𝑒𝑠</m:t>
                        </m:r>
                      </m:sub>
                    </m:sSub>
                  </m:oMath>
                </a14:m>
                <a:r>
                  <a:rPr lang="en-US" altLang="ko-KR" sz="170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= 5 </a:t>
                </a:r>
                <a:r>
                  <a:rPr lang="en-US" altLang="ko-KR" sz="1700" dirty="0" smtClean="0">
                    <a:cs typeface="Arial" panose="020B0604020202020204" pitchFamily="34" charset="0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𝑠𝑟𝑐</m:t>
                        </m:r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en-US" altLang="ko-KR" sz="170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=1</a:t>
                </a:r>
                <a:endParaRPr lang="en-US" altLang="ko-KR" sz="1700" dirty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700" dirty="0"/>
                  <a:t>             </a:t>
                </a:r>
                <a:endParaRPr lang="en-US" altLang="ko-KR" sz="17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2400" y="544529"/>
                <a:ext cx="8302213" cy="6215867"/>
              </a:xfrm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07" y="3250504"/>
            <a:ext cx="3839111" cy="638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07" y="5838683"/>
            <a:ext cx="329611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24" y="963622"/>
            <a:ext cx="3664563" cy="3625495"/>
          </a:xfrm>
          <a:prstGeom prst="rect">
            <a:avLst/>
          </a:prstGeom>
        </p:spPr>
      </p:pic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4335695"/>
            <a:ext cx="8302213" cy="2167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cs typeface="Arial" panose="020B0604020202020204" pitchFamily="34" charset="0"/>
              </a:rPr>
              <a:t> ̶   </a:t>
            </a:r>
            <a:r>
              <a:rPr lang="ko-KR" altLang="en-US" sz="1800" dirty="0" smtClean="0">
                <a:cs typeface="Arial" panose="020B0604020202020204" pitchFamily="34" charset="0"/>
              </a:rPr>
              <a:t>전체 서비스를 포함하는 데이터셋에서</a:t>
            </a:r>
            <a:r>
              <a:rPr lang="en-US" altLang="ko-KR" sz="1800" dirty="0" smtClean="0">
                <a:cs typeface="Arial" panose="020B0604020202020204" pitchFamily="34" charset="0"/>
              </a:rPr>
              <a:t> K-means </a:t>
            </a:r>
            <a:r>
              <a:rPr lang="ko-KR" altLang="en-US" sz="1800" dirty="0" smtClean="0">
                <a:cs typeface="Arial" panose="020B0604020202020204" pitchFamily="34" charset="0"/>
              </a:rPr>
              <a:t>를 돌리지 않고</a:t>
            </a:r>
            <a:r>
              <a:rPr lang="en-US" altLang="ko-KR" sz="1800" dirty="0" smtClean="0">
                <a:cs typeface="Arial" panose="020B0604020202020204" pitchFamily="34" charset="0"/>
              </a:rPr>
              <a:t>, </a:t>
            </a:r>
            <a:r>
              <a:rPr lang="ko-KR" altLang="en-US" sz="1800" dirty="0" smtClean="0">
                <a:cs typeface="Arial" panose="020B0604020202020204" pitchFamily="34" charset="0"/>
              </a:rPr>
              <a:t>각 서비스마다          </a:t>
            </a:r>
            <a:r>
              <a:rPr lang="en-US" altLang="ko-KR" sz="1800" dirty="0" smtClean="0">
                <a:cs typeface="Arial" panose="020B0604020202020204" pitchFamily="34" charset="0"/>
              </a:rPr>
              <a:t/>
            </a:r>
            <a:br>
              <a:rPr lang="en-US" altLang="ko-KR" sz="1800" dirty="0" smtClean="0">
                <a:cs typeface="Arial" panose="020B0604020202020204" pitchFamily="34" charset="0"/>
              </a:rPr>
            </a:br>
            <a:r>
              <a:rPr lang="en-US" altLang="ko-KR" sz="1800" dirty="0" smtClean="0">
                <a:cs typeface="Arial" panose="020B0604020202020204" pitchFamily="34" charset="0"/>
              </a:rPr>
              <a:t>    K=2</a:t>
            </a:r>
            <a:r>
              <a:rPr lang="ko-KR" altLang="en-US" sz="1800" dirty="0" smtClean="0">
                <a:cs typeface="Arial" panose="020B0604020202020204" pitchFamily="34" charset="0"/>
              </a:rPr>
              <a:t>인</a:t>
            </a:r>
            <a:r>
              <a:rPr lang="en-US" altLang="ko-KR" sz="1800" dirty="0" smtClean="0">
                <a:cs typeface="Arial" panose="020B0604020202020204" pitchFamily="34" charset="0"/>
              </a:rPr>
              <a:t> k-means </a:t>
            </a:r>
            <a:r>
              <a:rPr lang="ko-KR" altLang="en-US" sz="1800" dirty="0" smtClean="0">
                <a:cs typeface="Arial" panose="020B0604020202020204" pitchFamily="34" charset="0"/>
              </a:rPr>
              <a:t>클러스터링을 함으로써 정확도와 성능 모두 향상시킴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</a:t>
            </a:r>
            <a:r>
              <a:rPr lang="en-US" altLang="ko-KR" sz="1800" dirty="0" smtClean="0">
                <a:cs typeface="Arial" panose="020B0604020202020204" pitchFamily="34" charset="0"/>
              </a:rPr>
              <a:t> Input traffic class are calculated using the weighted Euclidean distance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 </a:t>
            </a:r>
            <a:r>
              <a:rPr lang="ko-KR" altLang="en-US" sz="1800" dirty="0" smtClean="0">
                <a:cs typeface="Arial" panose="020B0604020202020204" pitchFamily="34" charset="0"/>
              </a:rPr>
              <a:t>강점 </a:t>
            </a:r>
            <a:r>
              <a:rPr lang="en-US" altLang="ko-KR" sz="1800" dirty="0" smtClean="0">
                <a:cs typeface="Arial" panose="020B0604020202020204" pitchFamily="34" charset="0"/>
              </a:rPr>
              <a:t>: Detecting known kinds of anomalies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 </a:t>
            </a:r>
            <a:r>
              <a:rPr lang="ko-KR" altLang="en-US" sz="1800" dirty="0">
                <a:cs typeface="Arial" panose="020B0604020202020204" pitchFamily="34" charset="0"/>
              </a:rPr>
              <a:t>약</a:t>
            </a:r>
            <a:r>
              <a:rPr lang="ko-KR" altLang="en-US" sz="1800" dirty="0" smtClean="0">
                <a:cs typeface="Arial" panose="020B0604020202020204" pitchFamily="34" charset="0"/>
              </a:rPr>
              <a:t>점</a:t>
            </a:r>
            <a:r>
              <a:rPr lang="en-US" altLang="ko-KR" sz="1800" dirty="0" smtClean="0">
                <a:cs typeface="Arial" panose="020B0604020202020204" pitchFamily="34" charset="0"/>
              </a:rPr>
              <a:t> : </a:t>
            </a:r>
            <a:r>
              <a:rPr lang="en-US" altLang="ko-KR" sz="1800" dirty="0">
                <a:cs typeface="Arial" panose="020B0604020202020204" pitchFamily="34" charset="0"/>
              </a:rPr>
              <a:t>D</a:t>
            </a:r>
            <a:r>
              <a:rPr lang="en-US" altLang="ko-KR" sz="1800" dirty="0" smtClean="0">
                <a:cs typeface="Arial" panose="020B0604020202020204" pitchFamily="34" charset="0"/>
              </a:rPr>
              <a:t>etecting new anomalies</a:t>
            </a:r>
            <a:endParaRPr lang="en-US" altLang="ko-KR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2400" y="4740567"/>
                <a:ext cx="8302213" cy="18167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 dirty="0" smtClean="0"/>
                  <a:t>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̶   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An outlier is an object that differs from most other objects significantly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̶   P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redefined threshold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̶   </a:t>
                </a:r>
                <a:r>
                  <a:rPr lang="ko-KR" altLang="en-US" sz="1800" dirty="0">
                    <a:cs typeface="Arial" panose="020B0604020202020204" pitchFamily="34" charset="0"/>
                  </a:rPr>
                  <a:t>강</a:t>
                </a:r>
                <a:r>
                  <a:rPr lang="ko-KR" altLang="en-US" sz="1800" dirty="0" smtClean="0">
                    <a:cs typeface="Arial" panose="020B0604020202020204" pitchFamily="34" charset="0"/>
                  </a:rPr>
                  <a:t>점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: Detecting new anomalies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̶   </a:t>
                </a:r>
                <a:r>
                  <a:rPr lang="ko-KR" altLang="en-US" sz="1800" dirty="0">
                    <a:cs typeface="Arial" panose="020B0604020202020204" pitchFamily="34" charset="0"/>
                  </a:rPr>
                  <a:t>약</a:t>
                </a:r>
                <a:r>
                  <a:rPr lang="ko-KR" altLang="en-US" sz="1800" dirty="0" smtClean="0">
                    <a:cs typeface="Arial" panose="020B0604020202020204" pitchFamily="34" charset="0"/>
                  </a:rPr>
                  <a:t>점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: Detecting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known kinds of anomalies</a:t>
                </a:r>
                <a:endParaRPr lang="en-US" altLang="ko-KR" sz="1800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2400" y="4740567"/>
                <a:ext cx="8302213" cy="1816709"/>
              </a:xfrm>
              <a:blipFill>
                <a:blip r:embed="rId3"/>
                <a:stretch>
                  <a:fillRect t="-3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75" y="945926"/>
            <a:ext cx="3604061" cy="36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K-means Clustering (5)</a:t>
            </a:r>
            <a:endParaRPr lang="ko-KR" altLang="en-US" dirty="0"/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4886601"/>
            <a:ext cx="8302213" cy="197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 </a:t>
            </a:r>
            <a:r>
              <a:rPr lang="en-US" altLang="ko-KR" sz="1800" dirty="0" smtClean="0">
                <a:cs typeface="Arial" panose="020B0604020202020204" pitchFamily="34" charset="0"/>
              </a:rPr>
              <a:t>Combined way in order to overcome the limitations of each previous method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</a:t>
            </a:r>
            <a:r>
              <a:rPr lang="en-US" altLang="ko-KR" sz="1800" dirty="0" smtClean="0">
                <a:cs typeface="Arial" panose="020B0604020202020204" pitchFamily="34" charset="0"/>
              </a:rPr>
              <a:t> Anomaly object :  if it is closer to anomalous cluster or </a:t>
            </a:r>
          </a:p>
          <a:p>
            <a:pPr marL="0" indent="0">
              <a:buNone/>
            </a:pPr>
            <a:r>
              <a:rPr lang="en-US" altLang="ko-KR" sz="1800" dirty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                                 if its distance to normal cluster centroid is larger than threshold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  </a:t>
            </a:r>
            <a:r>
              <a:rPr lang="en-US" altLang="ko-KR" sz="1800" dirty="0" smtClean="0">
                <a:cs typeface="Arial" panose="020B0604020202020204" pitchFamily="34" charset="0"/>
              </a:rPr>
              <a:t>Relatively more accurate in detecting known kinds and new </a:t>
            </a:r>
            <a:r>
              <a:rPr lang="en-US" altLang="ko-KR" sz="1800" dirty="0">
                <a:cs typeface="Arial" panose="020B0604020202020204" pitchFamily="34" charset="0"/>
              </a:rPr>
              <a:t>anomalies</a:t>
            </a:r>
          </a:p>
          <a:p>
            <a:pPr marL="0" indent="0">
              <a:buNone/>
            </a:pPr>
            <a:r>
              <a:rPr lang="en-US" altLang="ko-KR" sz="1800" dirty="0" smtClean="0"/>
              <a:t>   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70" y="850607"/>
            <a:ext cx="4622472" cy="40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05" y="1222521"/>
            <a:ext cx="4477695" cy="56354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1"/>
              <p:cNvSpPr txBox="1">
                <a:spLocks/>
              </p:cNvSpPr>
              <p:nvPr/>
            </p:nvSpPr>
            <p:spPr>
              <a:xfrm>
                <a:off x="84031" y="1225718"/>
                <a:ext cx="9164548" cy="52603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57188" indent="-357188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83E88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3275" indent="-346075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83E88"/>
                  </a:buClr>
                  <a:buFont typeface="Calibri" panose="020F0502020204030204" pitchFamily="34" charset="0"/>
                  <a:buChar char="‒"/>
                  <a:tabLst>
                    <a:tab pos="720725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83E88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83E88"/>
                  </a:buClr>
                  <a:buFont typeface="Calibri" panose="020F0502020204030204" pitchFamily="34" charset="0"/>
                  <a:buChar char="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83E88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Environments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800" dirty="0" smtClean="0">
                    <a:cs typeface="Arial" panose="020B0604020202020204" pitchFamily="34" charset="0"/>
                  </a:rPr>
                  <a:t>Generating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traffic in a local testbed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800" dirty="0" smtClean="0">
                    <a:cs typeface="Arial" panose="020B0604020202020204" pitchFamily="34" charset="0"/>
                  </a:rPr>
                  <a:t>Played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back </a:t>
                </a:r>
                <a:r>
                  <a:rPr lang="en-US" altLang="ko-KR" sz="1800" dirty="0" err="1" smtClean="0">
                    <a:cs typeface="Arial" panose="020B0604020202020204" pitchFamily="34" charset="0"/>
                  </a:rPr>
                  <a:t>tcpdump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cs typeface="Arial" panose="020B0604020202020204" pitchFamily="34" charset="0"/>
                  </a:rPr>
                  <a:t>traces 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in a real </a:t>
                </a:r>
                <a:br>
                  <a:rPr lang="en-US" altLang="ko-KR" sz="1800" dirty="0" smtClean="0">
                    <a:cs typeface="Arial" panose="020B0604020202020204" pitchFamily="34" charset="0"/>
                  </a:rPr>
                </a:br>
                <a:r>
                  <a:rPr lang="en-US" altLang="ko-KR" sz="1800" dirty="0" smtClean="0">
                    <a:cs typeface="Arial" panose="020B0604020202020204" pitchFamily="34" charset="0"/>
                  </a:rPr>
                  <a:t>network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800" dirty="0" smtClean="0">
                    <a:cs typeface="Arial" panose="020B0604020202020204" pitchFamily="34" charset="0"/>
                  </a:rPr>
                  <a:t>Ping flood starts at </a:t>
                </a:r>
                <a:r>
                  <a:rPr lang="en-US" altLang="ko-KR" sz="1800" i="1" dirty="0" smtClean="0">
                    <a:cs typeface="Arial" panose="020B0604020202020204" pitchFamily="34" charset="0"/>
                  </a:rPr>
                  <a:t>t = 70</a:t>
                </a:r>
                <a:r>
                  <a:rPr lang="en-US" altLang="ko-KR" sz="1800" dirty="0" smtClean="0">
                    <a:cs typeface="Arial" panose="020B0604020202020204" pitchFamily="34" charset="0"/>
                  </a:rPr>
                  <a:t> min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Evaluation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700" dirty="0" smtClean="0"/>
                  <a:t>Evaluating the capability to detect </a:t>
                </a:r>
                <a:br>
                  <a:rPr lang="en-US" altLang="ko-KR" sz="1700" dirty="0" smtClean="0"/>
                </a:br>
                <a:r>
                  <a:rPr lang="en-US" altLang="ko-KR" sz="1700" dirty="0" smtClean="0"/>
                  <a:t>port scans and </a:t>
                </a:r>
                <a:r>
                  <a:rPr lang="en-US" altLang="ko-KR" sz="1700" dirty="0" err="1" smtClean="0"/>
                  <a:t>DoS</a:t>
                </a:r>
                <a:r>
                  <a:rPr lang="en-US" altLang="ko-KR" sz="1700" dirty="0" smtClean="0"/>
                  <a:t> attack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700" dirty="0" smtClean="0"/>
                  <a:t>Anomaly detected </a:t>
                </a:r>
                <a:r>
                  <a:rPr lang="en-US" altLang="ko-KR" sz="1700" i="1" dirty="0" smtClean="0"/>
                  <a:t>at t = 71 ~ 84 </a:t>
                </a:r>
                <a:r>
                  <a:rPr lang="en-US" altLang="ko-KR" sz="1700" dirty="0" smtClean="0"/>
                  <a:t>min</a:t>
                </a:r>
              </a:p>
              <a:p>
                <a:pPr lvl="1"/>
                <a:r>
                  <a:rPr lang="en-US" altLang="ko-KR" sz="1700" dirty="0" smtClean="0"/>
                  <a:t>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sz="1700" dirty="0" smtClean="0"/>
                  <a:t> = 7 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1" y="1225718"/>
                <a:ext cx="9164548" cy="5260368"/>
              </a:xfrm>
              <a:prstGeom prst="rect">
                <a:avLst/>
              </a:prstGeom>
              <a:blipFill>
                <a:blip r:embed="rId4"/>
                <a:stretch>
                  <a:fillRect l="-931" t="-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5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Comparative Study of Anomaly Detection Schemes in Network Intrusion Detection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189330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Aleksandar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Lazarevic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Aysel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Ozgur</a:t>
            </a:r>
            <a:endParaRPr lang="en-US" altLang="ko-KR" dirty="0"/>
          </a:p>
          <a:p>
            <a:r>
              <a:rPr lang="en-US" altLang="ko-KR" dirty="0" smtClean="0"/>
              <a:t>,</a:t>
            </a:r>
            <a:r>
              <a:rPr lang="en-US" altLang="ko-KR" dirty="0" err="1" smtClean="0"/>
              <a:t>Levent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Ertoz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Jaideep</a:t>
            </a:r>
            <a:r>
              <a:rPr lang="en-US" altLang="ko-KR" dirty="0" smtClean="0"/>
              <a:t> Srivastava, </a:t>
            </a:r>
            <a:r>
              <a:rPr lang="en-US" altLang="ko-KR" dirty="0" err="1" smtClean="0"/>
              <a:t>Vipin</a:t>
            </a:r>
            <a:r>
              <a:rPr lang="en-US" altLang="ko-KR" dirty="0" smtClean="0"/>
              <a:t> Kumar</a:t>
            </a:r>
            <a:endParaRPr lang="en-US" altLang="ko-KR" dirty="0"/>
          </a:p>
          <a:p>
            <a:r>
              <a:rPr lang="en-US" altLang="ko-KR" dirty="0" smtClean="0"/>
              <a:t>University of Minnesota, </a:t>
            </a:r>
            <a:r>
              <a:rPr lang="en-US" altLang="ko-KR" dirty="0"/>
              <a:t>SDM, 2003 - SIAM</a:t>
            </a:r>
            <a:endParaRPr lang="en-US" altLang="ko-KR" dirty="0" smtClean="0"/>
          </a:p>
          <a:p>
            <a:r>
              <a:rPr lang="en-US" altLang="ko-KR" dirty="0" smtClean="0"/>
              <a:t>(679</a:t>
            </a:r>
            <a:r>
              <a:rPr lang="ko-KR" altLang="en-US" dirty="0" smtClean="0"/>
              <a:t>회 인용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err="1" smtClean="0"/>
              <a:t>DongHyo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756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Signature-based detection techniques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Widely </a:t>
            </a:r>
            <a:r>
              <a:rPr lang="en-US" altLang="ko-KR" sz="1800" dirty="0"/>
              <a:t>deployed methods for detecting cyber attack   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Detecting only previously known attacks corresponding signature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Signature database has to be manually revised for each new type of attack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Motivates intrusion detection techniques based on Data Mining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Intrusion detection techniques Based on Data Mining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1)</a:t>
            </a:r>
            <a:r>
              <a:rPr lang="en-US" altLang="ko-KR" dirty="0">
                <a:latin typeface="Bauhaus 93" panose="04030905020B02020C02" pitchFamily="82" charset="0"/>
              </a:rPr>
              <a:t> </a:t>
            </a:r>
            <a:r>
              <a:rPr lang="en-US" altLang="ko-KR" dirty="0" smtClean="0">
                <a:latin typeface="Bauhaus 93" panose="04030905020B02020C02" pitchFamily="82" charset="0"/>
              </a:rPr>
              <a:t>  </a:t>
            </a:r>
            <a:r>
              <a:rPr lang="en-US" altLang="ko-KR" dirty="0" smtClean="0"/>
              <a:t>Misuse detection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</a:t>
            </a:r>
            <a:r>
              <a:rPr lang="en-US" altLang="ko-KR" sz="1800" dirty="0"/>
              <a:t> </a:t>
            </a:r>
            <a:r>
              <a:rPr lang="en-US" altLang="ko-KR" sz="1800" dirty="0">
                <a:cs typeface="Arial" panose="020B0604020202020204" pitchFamily="34" charset="0"/>
              </a:rPr>
              <a:t>̶ </a:t>
            </a:r>
            <a:r>
              <a:rPr lang="en-US" altLang="ko-KR" sz="1800" dirty="0" smtClean="0">
                <a:cs typeface="Arial" panose="020B0604020202020204" pitchFamily="34" charset="0"/>
              </a:rPr>
              <a:t>   Each instance in a  dataset is labeled as normal or intrusion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</a:t>
            </a:r>
            <a:r>
              <a:rPr lang="en-US" altLang="ko-KR" sz="1800" dirty="0">
                <a:cs typeface="Arial" panose="020B0604020202020204" pitchFamily="34" charset="0"/>
              </a:rPr>
              <a:t>̶ </a:t>
            </a:r>
            <a:r>
              <a:rPr lang="en-US" altLang="ko-KR" sz="1800" dirty="0" smtClean="0">
                <a:cs typeface="Arial" panose="020B0604020202020204" pitchFamily="34" charset="0"/>
              </a:rPr>
              <a:t>   Able to automatically retrain intrusion detection models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>
                <a:cs typeface="Arial" panose="020B0604020202020204" pitchFamily="34" charset="0"/>
              </a:rPr>
              <a:t>	 </a:t>
            </a:r>
            <a:r>
              <a:rPr lang="en-US" altLang="ko-KR" sz="1800" dirty="0" smtClean="0"/>
              <a:t>  </a:t>
            </a:r>
            <a:r>
              <a:rPr lang="en-US" altLang="ko-KR" sz="1800" dirty="0">
                <a:cs typeface="Arial" panose="020B0604020202020204" pitchFamily="34" charset="0"/>
              </a:rPr>
              <a:t>̶ </a:t>
            </a:r>
            <a:r>
              <a:rPr lang="en-US" altLang="ko-KR" sz="1800" dirty="0" smtClean="0">
                <a:cs typeface="Arial" panose="020B0604020202020204" pitchFamily="34" charset="0"/>
              </a:rPr>
              <a:t>   Accurately detect known attacks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      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̶    Drawback : Inability to detect novel, previously unseen attacks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3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 (2)</a:t>
            </a:r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499114" y="1062552"/>
            <a:ext cx="8302213" cy="52280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7188" indent="-3571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60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Intrusion detection techniques Based on Data Mining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)   (</a:t>
            </a:r>
            <a:r>
              <a:rPr lang="en-US" altLang="ko-KR" dirty="0"/>
              <a:t>Traditional) Anomaly detection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	   </a:t>
            </a:r>
            <a:r>
              <a:rPr lang="en-US" altLang="ko-KR" sz="1700" dirty="0">
                <a:cs typeface="Arial" panose="020B0604020202020204" pitchFamily="34" charset="0"/>
              </a:rPr>
              <a:t>̶ </a:t>
            </a:r>
            <a:r>
              <a:rPr lang="en-US" altLang="ko-KR" sz="1700" dirty="0" smtClean="0">
                <a:cs typeface="Arial" panose="020B0604020202020204" pitchFamily="34" charset="0"/>
              </a:rPr>
              <a:t>   Build </a:t>
            </a:r>
            <a:r>
              <a:rPr lang="en-US" altLang="ko-KR" sz="1700" dirty="0">
                <a:cs typeface="Arial" panose="020B0604020202020204" pitchFamily="34" charset="0"/>
              </a:rPr>
              <a:t>models of normal data and detect deviations from the normal model</a:t>
            </a:r>
            <a:r>
              <a:rPr lang="en-US" altLang="ko-KR" sz="1700" dirty="0"/>
              <a:t>       </a:t>
            </a:r>
            <a:r>
              <a:rPr lang="en-US" altLang="ko-KR" sz="1700" dirty="0" smtClean="0"/>
              <a:t> 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</a:t>
            </a:r>
            <a:r>
              <a:rPr lang="en-US" altLang="ko-KR" sz="1700" dirty="0" smtClean="0">
                <a:latin typeface="Bauhaus 93" panose="04030905020B02020C02" pitchFamily="82" charset="0"/>
              </a:rPr>
              <a:t>• </a:t>
            </a: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cs typeface="Arial" panose="020B0604020202020204" pitchFamily="34" charset="0"/>
              </a:rPr>
              <a:t>Supervised Anomaly detection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cs typeface="Arial" panose="020B0604020202020204" pitchFamily="34" charset="0"/>
              </a:rPr>
              <a:t>           </a:t>
            </a: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☞</a:t>
            </a:r>
            <a:r>
              <a:rPr lang="en-US" altLang="ko-KR" sz="1700" dirty="0" smtClean="0">
                <a:cs typeface="Arial" panose="020B0604020202020204" pitchFamily="34" charset="0"/>
              </a:rPr>
              <a:t>   Detect new types of intrusions as deviations form normal usage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           </a:t>
            </a: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☞</a:t>
            </a:r>
            <a:r>
              <a:rPr lang="en-US" altLang="ko-KR" sz="1700" dirty="0" smtClean="0">
                <a:cs typeface="Arial" panose="020B0604020202020204" pitchFamily="34" charset="0"/>
              </a:rPr>
              <a:t>  Determine whether the test data belong to “normal” or not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cs typeface="Arial" panose="020B0604020202020204" pitchFamily="34" charset="0"/>
              </a:rPr>
              <a:t>Unsupervised </a:t>
            </a:r>
            <a:r>
              <a:rPr lang="en-US" altLang="ko-KR" dirty="0">
                <a:cs typeface="Arial" panose="020B0604020202020204" pitchFamily="34" charset="0"/>
              </a:rPr>
              <a:t>Anomaly </a:t>
            </a:r>
            <a:r>
              <a:rPr lang="en-US" altLang="ko-KR" dirty="0" smtClean="0">
                <a:cs typeface="Arial" panose="020B0604020202020204" pitchFamily="34" charset="0"/>
              </a:rPr>
              <a:t>detection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/>
              <a:t>           </a:t>
            </a: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☞</a:t>
            </a:r>
            <a:r>
              <a:rPr lang="en-US" altLang="ko-KR" sz="1700" dirty="0" smtClean="0">
                <a:cs typeface="Arial" panose="020B0604020202020204" pitchFamily="34" charset="0"/>
              </a:rPr>
              <a:t>  Detecting anomalous behavior without using any knowledge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>
                <a:cs typeface="Arial" panose="020B0604020202020204" pitchFamily="34" charset="0"/>
              </a:rPr>
              <a:t> </a:t>
            </a:r>
            <a:r>
              <a:rPr lang="en-US" altLang="ko-KR" sz="1700" dirty="0" smtClean="0">
                <a:cs typeface="Arial" panose="020B0604020202020204" pitchFamily="34" charset="0"/>
              </a:rPr>
              <a:t>     </a:t>
            </a:r>
            <a:r>
              <a:rPr lang="en-US" altLang="ko-KR" sz="1700" dirty="0" smtClean="0"/>
              <a:t> </a:t>
            </a:r>
            <a:r>
              <a:rPr lang="en-US" altLang="ko-KR" sz="1700" b="1" dirty="0">
                <a:cs typeface="Arial" panose="020B0604020202020204" pitchFamily="34" charset="0"/>
              </a:rPr>
              <a:t>̶  </a:t>
            </a:r>
            <a:r>
              <a:rPr lang="en-US" altLang="ko-KR" sz="1700" b="1" dirty="0" smtClean="0">
                <a:cs typeface="Arial" panose="020B0604020202020204" pitchFamily="34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cs typeface="Arial" panose="020B0604020202020204" pitchFamily="34" charset="0"/>
              </a:rPr>
              <a:t>However, both detection schemes suffer from a high rate of false alarm </a:t>
            </a:r>
            <a:br>
              <a:rPr lang="en-US" altLang="ko-KR" sz="1700" dirty="0" smtClean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ko-KR" sz="1700" dirty="0" smtClean="0">
                <a:solidFill>
                  <a:srgbClr val="FF0000"/>
                </a:solidFill>
                <a:cs typeface="Arial" panose="020B0604020202020204" pitchFamily="34" charset="0"/>
              </a:rPr>
              <a:t>           </a:t>
            </a:r>
            <a:r>
              <a:rPr lang="en-US" altLang="ko-KR" sz="1700" dirty="0" smtClean="0">
                <a:solidFill>
                  <a:srgbClr val="FF0000"/>
                </a:solidFill>
              </a:rPr>
              <a:t>because  of previously unseen (yet legitimate) system behaviors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♦ </a:t>
            </a:r>
            <a:r>
              <a:rPr lang="en-US" altLang="ko-KR" sz="1700" dirty="0" smtClean="0"/>
              <a:t>This paper focuses on a detailed comparative study of several anomaly detection         </a:t>
            </a:r>
            <a:br>
              <a:rPr lang="en-US" altLang="ko-KR" sz="1700" dirty="0" smtClean="0"/>
            </a:br>
            <a:r>
              <a:rPr lang="en-US" altLang="ko-KR" sz="1700" dirty="0" smtClean="0"/>
              <a:t>    schemes</a:t>
            </a:r>
            <a:endParaRPr lang="en-US" altLang="ko-KR" sz="17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7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♦</a:t>
            </a:r>
            <a:r>
              <a:rPr lang="en-US" altLang="ko-KR" sz="1700" dirty="0" smtClean="0"/>
              <a:t> Several existing supervised and unsupervised anomaly detection schemes and their </a:t>
            </a:r>
            <a:br>
              <a:rPr lang="en-US" altLang="ko-KR" sz="1700" dirty="0" smtClean="0"/>
            </a:br>
            <a:r>
              <a:rPr lang="en-US" altLang="ko-KR" sz="1700" dirty="0" smtClean="0"/>
              <a:t>    variations are evaluated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1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 smtClean="0"/>
              <a:t>Evaluation of Intrusion Detection Systems (1)</a:t>
            </a:r>
            <a:endParaRPr lang="ko-KR" altLang="en-US" sz="3000" dirty="0"/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499114" y="1062552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460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83E88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Difficulty in IDS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ko-KR" dirty="0" smtClean="0"/>
              <a:t>Problematic to get high-quality data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ko-KR" dirty="0" smtClean="0"/>
              <a:t>Labeling requires enormous amount of time for many human experts</a:t>
            </a:r>
          </a:p>
          <a:p>
            <a:pPr marL="914400" lvl="1" indent="-457200">
              <a:lnSpc>
                <a:spcPct val="120000"/>
              </a:lnSpc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Need to measuring not only detection rate, but also the false alarm rate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323649" y="3197456"/>
            <a:ext cx="4477678" cy="3169358"/>
            <a:chOff x="248735" y="3437098"/>
            <a:chExt cx="4477678" cy="3169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35" y="3437098"/>
              <a:ext cx="4283976" cy="192956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99114" y="5406127"/>
              <a:ext cx="42272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>
                  <a:cs typeface="Arial" panose="020B0604020202020204" pitchFamily="34" charset="0"/>
                </a:rPr>
                <a:t>̶  Detection rate 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>
                  <a:cs typeface="Arial" panose="020B0604020202020204" pitchFamily="34" charset="0"/>
                </a:rPr>
                <a:t>̶ </a:t>
              </a:r>
              <a:r>
                <a:rPr lang="en-US" altLang="ko-KR" dirty="0" smtClean="0">
                  <a:cs typeface="Arial" panose="020B0604020202020204" pitchFamily="34" charset="0"/>
                </a:rPr>
                <a:t> False alarm rate</a:t>
              </a:r>
            </a:p>
            <a:p>
              <a:r>
                <a:rPr lang="en-US" altLang="ko-KR" dirty="0" smtClean="0"/>
                <a:t> </a:t>
              </a:r>
              <a:r>
                <a:rPr lang="en-US" altLang="ko-KR" dirty="0">
                  <a:cs typeface="Arial" panose="020B0604020202020204" pitchFamily="34" charset="0"/>
                </a:rPr>
                <a:t>̶ </a:t>
              </a:r>
              <a:r>
                <a:rPr lang="en-US" altLang="ko-KR" dirty="0" smtClean="0">
                  <a:cs typeface="Arial" panose="020B0604020202020204" pitchFamily="34" charset="0"/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Do not capture information about the </a:t>
              </a:r>
              <a:br>
                <a:rPr lang="en-US" altLang="ko-KR" dirty="0" smtClean="0">
                  <a:solidFill>
                    <a:srgbClr val="FF0000"/>
                  </a:solidFill>
                  <a:cs typeface="Arial" panose="020B0604020202020204" pitchFamily="34" charset="0"/>
                </a:rPr>
              </a:br>
              <a:r>
                <a:rPr lang="en-US" altLang="ko-KR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   number of connections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95477" y="3002595"/>
            <a:ext cx="3512418" cy="3364219"/>
            <a:chOff x="5032868" y="3040487"/>
            <a:chExt cx="3512418" cy="336421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868" y="3437098"/>
              <a:ext cx="3512418" cy="296760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38605" y="3040487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Two types of attacks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직선 화살표 연결선 16"/>
          <p:cNvCxnSpPr>
            <a:endCxn id="18" idx="1"/>
          </p:cNvCxnSpPr>
          <p:nvPr/>
        </p:nvCxnSpPr>
        <p:spPr>
          <a:xfrm flipV="1">
            <a:off x="3548743" y="4782136"/>
            <a:ext cx="685800" cy="9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234543" y="3197457"/>
            <a:ext cx="4373082" cy="31693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 smtClean="0"/>
              <a:t>Evaluation of Intrusion Detection </a:t>
            </a:r>
            <a:r>
              <a:rPr lang="en-US" altLang="ko-KR" sz="3000" smtClean="0"/>
              <a:t>Systems (2)</a:t>
            </a:r>
            <a:endParaRPr lang="ko-KR" altLang="en-US" sz="3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04334" y="921805"/>
            <a:ext cx="3512418" cy="3364219"/>
            <a:chOff x="5032868" y="3040487"/>
            <a:chExt cx="3512418" cy="336421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868" y="3437098"/>
              <a:ext cx="3512418" cy="296760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738605" y="3040487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Two types of attacks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4" y="1218189"/>
            <a:ext cx="4569797" cy="30678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362200" y="1817914"/>
            <a:ext cx="196197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4" y="4744927"/>
            <a:ext cx="3884533" cy="1826310"/>
          </a:xfrm>
          <a:prstGeom prst="rect">
            <a:avLst/>
          </a:prstGeom>
          <a:ln>
            <a:noFill/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1088571" y="3842657"/>
            <a:ext cx="5083629" cy="9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4" y="4785522"/>
            <a:ext cx="3972746" cy="17191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4334" y="4744927"/>
            <a:ext cx="8101479" cy="1826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1334" y="4408895"/>
            <a:ext cx="421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Burst Detection rate    2. Response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6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DARPA 1998 dataset</a:t>
            </a:r>
            <a:endParaRPr lang="ko-KR" altLang="en-US" dirty="0"/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920945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Processed data example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직사각형 4"/>
          <p:cNvSpPr>
            <a:spLocks noChangeArrowheads="1"/>
          </p:cNvSpPr>
          <p:nvPr/>
        </p:nvSpPr>
        <p:spPr bwMode="auto">
          <a:xfrm>
            <a:off x="8064500" y="24912"/>
            <a:ext cx="107950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/>
              <a:t>참고자료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0" y="2794428"/>
            <a:ext cx="9144000" cy="1481096"/>
            <a:chOff x="0" y="2157280"/>
            <a:chExt cx="9144000" cy="14810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0023"/>
              <a:ext cx="9144000" cy="102835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9985" y="2157280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Training data Sample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0" y="4454776"/>
            <a:ext cx="9144000" cy="1239698"/>
            <a:chOff x="0" y="4121574"/>
            <a:chExt cx="9144000" cy="12396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74317"/>
              <a:ext cx="9144000" cy="7869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9985" y="4121574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Test data Sample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직사각형 4"/>
          <p:cNvSpPr>
            <a:spLocks noChangeArrowheads="1"/>
          </p:cNvSpPr>
          <p:nvPr/>
        </p:nvSpPr>
        <p:spPr bwMode="auto">
          <a:xfrm>
            <a:off x="520886" y="5879873"/>
            <a:ext cx="7876540" cy="66910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DARPA Dataset</a:t>
            </a:r>
            <a:r>
              <a:rPr kumimoji="0" lang="ko-KR" altLang="en-US" dirty="0" smtClean="0"/>
              <a:t>에서 제공하는 가공된 데이터를 사용하지 않고</a:t>
            </a:r>
            <a:r>
              <a:rPr kumimoji="0" lang="en-US" altLang="ko-KR" dirty="0" smtClean="0"/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 smtClean="0"/>
              <a:t>직접 </a:t>
            </a:r>
            <a:r>
              <a:rPr kumimoji="0" lang="en-US" altLang="ko-KR" dirty="0" err="1" smtClean="0"/>
              <a:t>tcpdump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파일을 분석하여 가공된 데이터를 만들어 사용할 수도 있음 </a:t>
            </a:r>
            <a:endParaRPr kumimoji="0"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524"/>
            <a:ext cx="9109582" cy="638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9984" y="1516175"/>
            <a:ext cx="210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Schema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9984" y="2194560"/>
            <a:ext cx="8909598" cy="207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Raw Data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9743" y="1879747"/>
            <a:ext cx="9024257" cy="3873357"/>
            <a:chOff x="119743" y="1444319"/>
            <a:chExt cx="9024257" cy="387335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093" y="1925412"/>
              <a:ext cx="4633907" cy="339226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43" y="1925412"/>
              <a:ext cx="4264958" cy="33922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1750" y="1444319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Sample Training Data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6574" y="1444319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Sample Test Data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DARPA 1998 data set 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7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Feature Extraction/Construction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50607"/>
            <a:ext cx="2414828" cy="5888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08" y="850607"/>
            <a:ext cx="3875058" cy="27307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08" y="3664374"/>
            <a:ext cx="3875058" cy="28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Outlier Detection Schemes for Anomaly Detection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Most anomaly detection algorithms require a set of purely normal data</a:t>
            </a:r>
            <a:br>
              <a:rPr lang="en-US" altLang="ko-KR" sz="1800" dirty="0" smtClean="0"/>
            </a:br>
            <a:r>
              <a:rPr lang="en-US" altLang="ko-KR" sz="1800" dirty="0" smtClean="0"/>
              <a:t>to train the model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Outlier may be defined as a data point which is very different </a:t>
            </a:r>
            <a:br>
              <a:rPr lang="en-US" altLang="ko-KR" sz="1800" dirty="0" smtClean="0"/>
            </a:br>
            <a:r>
              <a:rPr lang="en-US" altLang="ko-KR" sz="1800" dirty="0" smtClean="0"/>
              <a:t>from the rest of the data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Nearest Neighbor (NN) Approach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Outlier threshold </a:t>
            </a:r>
            <a:r>
              <a:rPr lang="en-US" altLang="ko-KR" sz="1800" dirty="0" smtClean="0"/>
              <a:t>: determine whether the point is an outlier or not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Threshold is based only on the training data and it is set to 2%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In order to compute the threshold, for all data points from training data distances to their nearest neighbors are computed and then sorted</a:t>
            </a:r>
            <a:endParaRPr lang="en-US" altLang="ko-KR" sz="1800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Anomaly Detection Techniques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Mahalanobis</a:t>
            </a:r>
            <a:r>
              <a:rPr lang="en-US" altLang="ko-KR" dirty="0" smtClean="0"/>
              <a:t>-distance Based Outlier Detection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Training data corresponds to “normal behavior”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Compute the mean, standard deviation, covariance matrix of the normal data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All test data points that have distances to the mean of the training normal data </a:t>
            </a:r>
            <a:br>
              <a:rPr lang="en-US" altLang="ko-KR" sz="1800" dirty="0" smtClean="0"/>
            </a:br>
            <a:r>
              <a:rPr lang="en-US" altLang="ko-KR" sz="1800" dirty="0" smtClean="0"/>
              <a:t>greater than the threshold are detected as outliers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Anomaly Detection Techniques 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82" y="3280058"/>
            <a:ext cx="3743847" cy="581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85" y="3861164"/>
            <a:ext cx="4066239" cy="27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-distance</a:t>
            </a:r>
            <a:endParaRPr lang="ko-KR" altLang="en-US" dirty="0"/>
          </a:p>
        </p:txBody>
      </p:sp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8064500" y="24912"/>
            <a:ext cx="107950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/>
              <a:t>참고자료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0214" y="920945"/>
            <a:ext cx="8727784" cy="2176059"/>
            <a:chOff x="287262" y="1153812"/>
            <a:chExt cx="8727784" cy="217605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62" y="1153812"/>
              <a:ext cx="4630259" cy="2176059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5356935" y="1272184"/>
              <a:ext cx="3658111" cy="2057687"/>
              <a:chOff x="5485889" y="1272184"/>
              <a:chExt cx="3658111" cy="2057687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5889" y="1272184"/>
                <a:ext cx="1991003" cy="4286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5889" y="1700869"/>
                <a:ext cx="3658111" cy="1629002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5" y="3285714"/>
            <a:ext cx="4818184" cy="36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Density Based Local Outliers (LOF approach)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Assigning to each data example a degree of being outlier (LOF)</a:t>
            </a:r>
          </a:p>
          <a:p>
            <a:pPr marL="457200" lvl="1" indent="0">
              <a:buNone/>
            </a:pPr>
            <a:r>
              <a:rPr lang="en-US" altLang="ko-KR" sz="1700" dirty="0" smtClean="0"/>
              <a:t>1.     For each data example O compute k-distance and k-distance neighborhood</a:t>
            </a:r>
          </a:p>
          <a:p>
            <a:pPr marL="457200" lvl="1" indent="0">
              <a:buNone/>
            </a:pPr>
            <a:endParaRPr lang="en-US" altLang="ko-KR" sz="1700" dirty="0" smtClean="0"/>
          </a:p>
          <a:p>
            <a:pPr marL="457200" lvl="1" indent="0">
              <a:buNone/>
            </a:pPr>
            <a:r>
              <a:rPr lang="en-US" altLang="ko-KR" sz="1700" dirty="0" smtClean="0"/>
              <a:t>2.     Compute </a:t>
            </a:r>
            <a:r>
              <a:rPr lang="en-US" altLang="ko-KR" sz="1700" dirty="0" smtClean="0">
                <a:solidFill>
                  <a:srgbClr val="FF0000"/>
                </a:solidFill>
              </a:rPr>
              <a:t>reachability distance </a:t>
            </a:r>
            <a:r>
              <a:rPr lang="en-US" altLang="ko-KR" sz="1700" dirty="0" smtClean="0"/>
              <a:t>for each data example O with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respect to data example p as : 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   reach-</a:t>
            </a:r>
            <a:r>
              <a:rPr lang="en-US" altLang="ko-KR" sz="1700" dirty="0" err="1" smtClean="0"/>
              <a:t>dist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O,p</a:t>
            </a:r>
            <a:r>
              <a:rPr lang="en-US" altLang="ko-KR" sz="1700" dirty="0" smtClean="0"/>
              <a:t>) = max{k-distance(p), d(</a:t>
            </a:r>
            <a:r>
              <a:rPr lang="en-US" altLang="ko-KR" sz="1700" dirty="0" err="1" smtClean="0"/>
              <a:t>O,p</a:t>
            </a:r>
            <a:r>
              <a:rPr lang="en-US" altLang="ko-KR" sz="1700" dirty="0" smtClean="0"/>
              <a:t>)}</a:t>
            </a:r>
          </a:p>
          <a:p>
            <a:pPr marL="457200" lvl="1" indent="0">
              <a:buNone/>
            </a:pPr>
            <a:r>
              <a:rPr lang="en-US" altLang="ko-KR" sz="1700" dirty="0" smtClean="0"/>
              <a:t>              d(</a:t>
            </a:r>
            <a:r>
              <a:rPr lang="en-US" altLang="ko-KR" sz="1700" dirty="0" err="1" smtClean="0"/>
              <a:t>O,p</a:t>
            </a:r>
            <a:r>
              <a:rPr lang="en-US" altLang="ko-KR" sz="1700" dirty="0" smtClean="0"/>
              <a:t>) : distance from data example O to data example p</a:t>
            </a:r>
          </a:p>
          <a:p>
            <a:pPr marL="457200" lvl="1" indent="0">
              <a:buNone/>
            </a:pPr>
            <a:endParaRPr lang="en-US" altLang="ko-KR" sz="1700" dirty="0" smtClean="0"/>
          </a:p>
          <a:p>
            <a:pPr marL="457200" lvl="1" indent="0">
              <a:buNone/>
            </a:pPr>
            <a:r>
              <a:rPr lang="en-US" altLang="ko-KR" sz="1700" dirty="0" smtClean="0"/>
              <a:t>3.     Compute </a:t>
            </a:r>
            <a:r>
              <a:rPr lang="en-US" altLang="ko-KR" sz="1700" dirty="0" smtClean="0">
                <a:solidFill>
                  <a:srgbClr val="FF0000"/>
                </a:solidFill>
              </a:rPr>
              <a:t>local reachability density </a:t>
            </a:r>
            <a:r>
              <a:rPr lang="en-US" altLang="ko-KR" sz="1700" dirty="0" smtClean="0"/>
              <a:t>of data example O</a:t>
            </a:r>
          </a:p>
          <a:p>
            <a:pPr marL="457200" lvl="1" indent="0">
              <a:buNone/>
            </a:pPr>
            <a:r>
              <a:rPr lang="en-US" altLang="ko-KR" sz="1700" dirty="0" smtClean="0"/>
              <a:t>  (local reachability :  inverse of the average reachability distance 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                        based on the </a:t>
            </a:r>
            <a:r>
              <a:rPr lang="en-US" altLang="ko-KR" sz="1700" dirty="0" err="1" smtClean="0"/>
              <a:t>MinPts</a:t>
            </a:r>
            <a:r>
              <a:rPr lang="en-US" altLang="ko-KR" sz="1700" dirty="0" smtClean="0"/>
              <a:t> NN of data example O)</a:t>
            </a:r>
          </a:p>
          <a:p>
            <a:pPr marL="457200" lvl="1" indent="0">
              <a:buNone/>
            </a:pPr>
            <a:endParaRPr lang="en-US" altLang="ko-KR" sz="1700" dirty="0"/>
          </a:p>
          <a:p>
            <a:pPr marL="457200" lvl="1" indent="0">
              <a:buNone/>
            </a:pPr>
            <a:r>
              <a:rPr lang="en-US" altLang="ko-KR" sz="1700" dirty="0" smtClean="0"/>
              <a:t>4.     Compute the </a:t>
            </a:r>
            <a:r>
              <a:rPr lang="en-US" altLang="ko-KR" sz="1700" dirty="0" smtClean="0">
                <a:solidFill>
                  <a:srgbClr val="FF0000"/>
                </a:solidFill>
              </a:rPr>
              <a:t>LOF</a:t>
            </a:r>
            <a:r>
              <a:rPr lang="en-US" altLang="ko-KR" sz="1700" dirty="0" smtClean="0"/>
              <a:t> of data example O </a:t>
            </a:r>
            <a:br>
              <a:rPr lang="en-US" altLang="ko-KR" sz="1700" dirty="0" smtClean="0"/>
            </a:br>
            <a:r>
              <a:rPr lang="en-US" altLang="ko-KR" sz="1700" dirty="0" smtClean="0"/>
              <a:t>  (local outlier factor :  Average of the ratios of the local reachability density of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                          example O and local reachability density of O’s </a:t>
            </a:r>
            <a:r>
              <a:rPr lang="en-US" altLang="ko-KR" sz="1700" dirty="0" err="1" smtClean="0"/>
              <a:t>MinPts</a:t>
            </a:r>
            <a:r>
              <a:rPr lang="en-US" altLang="ko-KR" sz="1700" dirty="0" smtClean="0"/>
              <a:t> NN)</a:t>
            </a:r>
            <a:br>
              <a:rPr lang="en-US" altLang="ko-KR" sz="1700" dirty="0" smtClean="0"/>
            </a:br>
            <a:r>
              <a:rPr lang="en-US" altLang="ko-KR" sz="1700" dirty="0" smtClean="0"/>
              <a:t>                                    </a:t>
            </a:r>
          </a:p>
          <a:p>
            <a:pPr marL="457200" lvl="1" indent="0">
              <a:buNone/>
            </a:pPr>
            <a:r>
              <a:rPr lang="en-US" altLang="ko-KR" sz="1700" dirty="0" smtClean="0"/>
              <a:t> </a:t>
            </a:r>
          </a:p>
          <a:p>
            <a:pPr marL="457200" lvl="1" indent="0">
              <a:buNone/>
            </a:pPr>
            <a:endParaRPr lang="en-US" altLang="ko-KR" sz="1700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Anomaly Detection Techniques 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7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20886" y="1062552"/>
            <a:ext cx="8302213" cy="5228062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Density Based Local Outliers (LOF approach)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Unsupervised Support Vector Machines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Attempts to separate the entire set of training data from the origin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Finding a small region where most data lies and label data points in this region</a:t>
            </a:r>
            <a:br>
              <a:rPr lang="en-US" altLang="ko-KR" sz="1700" dirty="0" smtClean="0"/>
            </a:br>
            <a:r>
              <a:rPr lang="en-US" altLang="ko-KR" sz="1700" dirty="0" smtClean="0"/>
              <a:t>as one class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RBF kernel with smaller variance </a:t>
            </a:r>
            <a:r>
              <a:rPr lang="en-US" altLang="ko-KR" sz="1700" smtClean="0"/>
              <a:t>: High </a:t>
            </a:r>
            <a:r>
              <a:rPr lang="en-US" altLang="ko-KR" sz="1700" dirty="0" smtClean="0"/>
              <a:t>detection rate but very high false alarm rate</a:t>
            </a:r>
          </a:p>
          <a:p>
            <a:pPr marL="457200" lvl="1" indent="0">
              <a:buNone/>
            </a:pPr>
            <a:endParaRPr lang="en-US" altLang="ko-KR" sz="1700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Anomaly Detection Techniques (3)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1622594"/>
            <a:ext cx="2872400" cy="25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Supervised/Unsupervised SVM (1)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8064500" y="24912"/>
            <a:ext cx="107950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/>
              <a:t>참고자료</a:t>
            </a:r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45169" y="920945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(Supervised) Support Vector Machine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Learns a decision boundary by maximizing the margin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Applies the kernel trick for non-linear decision boundaries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Allow some instances to fall off the margin, but penalize them (Slack Variables)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7" y="2753231"/>
            <a:ext cx="4458322" cy="32389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02" y="2753231"/>
            <a:ext cx="4219713" cy="35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Supervised/Unsupervised SVM (2)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8064500" y="24912"/>
            <a:ext cx="107950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/>
              <a:t>참고자료</a:t>
            </a: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45169" y="920945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One-class SVMs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Trained with normal class only (one-class)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Learns a decision function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Applies the kernel and separates data from the origin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Outliers are allowed by a slack variable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Cons: Outliers still may contribute to the decision boundary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3534974"/>
            <a:ext cx="2750436" cy="3035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6" y="4223893"/>
            <a:ext cx="4391638" cy="1657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83" y="1694821"/>
            <a:ext cx="2046832" cy="3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Supervised/Unsupervised SVM (3)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8064500" y="24912"/>
            <a:ext cx="107950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/>
              <a:t>참고자료</a:t>
            </a:r>
          </a:p>
        </p:txBody>
      </p:sp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45169" y="920945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Enhanced One-class SVMs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Robust one-class SVMs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Slack variable proportional to the distance to the centroid</a:t>
            </a:r>
          </a:p>
          <a:p>
            <a:r>
              <a:rPr lang="en-US" altLang="ko-KR" dirty="0" smtClean="0"/>
              <a:t>Outlier Score</a:t>
            </a:r>
            <a:endParaRPr lang="en-US" altLang="ko-KR" sz="1700" dirty="0"/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Typically, a one-class SVM outputs class labels “normal” or “outlier”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In unsupervised anomaly detection, scores are preferred</a:t>
            </a:r>
            <a:endParaRPr lang="en-US" altLang="ko-KR" sz="17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" y="3470026"/>
            <a:ext cx="3455583" cy="33879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50" y="3716936"/>
            <a:ext cx="5390763" cy="25024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1" y="5981864"/>
            <a:ext cx="2518890" cy="8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KDD’99 dataset</a:t>
            </a:r>
            <a:endParaRPr lang="ko-KR" altLang="en-US" dirty="0"/>
          </a:p>
        </p:txBody>
      </p:sp>
      <p:sp>
        <p:nvSpPr>
          <p:cNvPr id="13" name="직사각형 4"/>
          <p:cNvSpPr>
            <a:spLocks noChangeArrowheads="1"/>
          </p:cNvSpPr>
          <p:nvPr/>
        </p:nvSpPr>
        <p:spPr bwMode="auto">
          <a:xfrm>
            <a:off x="8064500" y="24912"/>
            <a:ext cx="107950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/>
              <a:t>참고자료</a:t>
            </a:r>
          </a:p>
        </p:txBody>
      </p:sp>
      <p:sp>
        <p:nvSpPr>
          <p:cNvPr id="18" name="직사각형 4"/>
          <p:cNvSpPr>
            <a:spLocks noChangeArrowheads="1"/>
          </p:cNvSpPr>
          <p:nvPr/>
        </p:nvSpPr>
        <p:spPr bwMode="auto">
          <a:xfrm>
            <a:off x="583231" y="1048101"/>
            <a:ext cx="7822582" cy="34428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DARPA 1998 Dataset</a:t>
            </a:r>
            <a:r>
              <a:rPr kumimoji="0" lang="ko-KR" altLang="en-US" dirty="0" smtClean="0"/>
              <a:t>의 </a:t>
            </a:r>
            <a:r>
              <a:rPr kumimoji="0" lang="en-US" altLang="ko-KR" dirty="0" err="1" smtClean="0"/>
              <a:t>tcpdump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파일에서 </a:t>
            </a:r>
            <a:r>
              <a:rPr kumimoji="0" lang="en-US" altLang="ko-KR" dirty="0" smtClean="0"/>
              <a:t>41</a:t>
            </a:r>
            <a:r>
              <a:rPr kumimoji="0" lang="ko-KR" altLang="en-US" dirty="0" smtClean="0"/>
              <a:t>개의 </a:t>
            </a:r>
            <a:r>
              <a:rPr kumimoji="0" lang="en-US" altLang="ko-KR" dirty="0" smtClean="0"/>
              <a:t>feature </a:t>
            </a:r>
            <a:r>
              <a:rPr kumimoji="0" lang="ko-KR" altLang="en-US" dirty="0" smtClean="0"/>
              <a:t>추출 </a:t>
            </a:r>
            <a:r>
              <a:rPr kumimoji="0" lang="en-US" altLang="ko-KR" dirty="0" smtClean="0"/>
              <a:t>+ </a:t>
            </a:r>
            <a:r>
              <a:rPr kumimoji="0" lang="ko-KR" altLang="en-US" dirty="0" err="1" smtClean="0"/>
              <a:t>레이블링</a:t>
            </a:r>
            <a:endParaRPr kumimoji="0"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5528321"/>
            <a:ext cx="9144000" cy="731762"/>
            <a:chOff x="0" y="2889030"/>
            <a:chExt cx="9144000" cy="7317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7207"/>
              <a:ext cx="9144000" cy="38358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83634" y="2889030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Test data Sample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206685" y="1572703"/>
            <a:ext cx="6884592" cy="3676704"/>
            <a:chOff x="1206685" y="1572703"/>
            <a:chExt cx="6884592" cy="3676704"/>
          </a:xfrm>
        </p:grpSpPr>
        <p:grpSp>
          <p:nvGrpSpPr>
            <p:cNvPr id="22" name="그룹 21"/>
            <p:cNvGrpSpPr/>
            <p:nvPr/>
          </p:nvGrpSpPr>
          <p:grpSpPr>
            <a:xfrm>
              <a:off x="1206685" y="2019473"/>
              <a:ext cx="6884592" cy="3229934"/>
              <a:chOff x="602384" y="2104788"/>
              <a:chExt cx="6884592" cy="3229934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84" y="2104788"/>
                <a:ext cx="2970902" cy="3220312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3047" y="2115081"/>
                <a:ext cx="3413929" cy="3219641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3734996" y="1572703"/>
              <a:ext cx="2100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Schema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766"/>
            <a:ext cx="9144000" cy="56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7" y="1687285"/>
            <a:ext cx="4034664" cy="3700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06" y="1687285"/>
            <a:ext cx="4176813" cy="38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52" y="1045031"/>
            <a:ext cx="6173507" cy="3133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3019"/>
            <a:ext cx="9144000" cy="20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History of Outlier Detection in NIDS (1)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" y="920945"/>
            <a:ext cx="4112192" cy="5667910"/>
          </a:xfrm>
          <a:prstGeom prst="rect">
            <a:avLst/>
          </a:prstGeom>
        </p:spPr>
      </p:pic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296481" y="1974273"/>
            <a:ext cx="4733220" cy="4186963"/>
          </a:xfrm>
          <a:ln w="9525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Paper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Requirements </a:t>
            </a:r>
            <a:r>
              <a:rPr lang="en-US" altLang="ko-KR" sz="1800" dirty="0"/>
              <a:t>and model for IDES – a real time intrusion detection system. </a:t>
            </a:r>
            <a:r>
              <a:rPr lang="en-US" altLang="ko-KR" sz="1800" dirty="0" smtClean="0"/>
              <a:t>/Computer </a:t>
            </a:r>
            <a:r>
              <a:rPr lang="en-US" altLang="ko-KR" sz="1800" dirty="0"/>
              <a:t>Science Laboratory. (</a:t>
            </a:r>
            <a:r>
              <a:rPr lang="en-US" altLang="ko-KR" sz="1800" u="sng" dirty="0"/>
              <a:t>Denning DE, Neumann PG. 1985</a:t>
            </a:r>
            <a:r>
              <a:rPr lang="en-US" altLang="ko-KR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Multivariate </a:t>
            </a:r>
            <a:r>
              <a:rPr lang="en-US" altLang="ko-KR" sz="1800" dirty="0"/>
              <a:t>statistical analysis of audit trails for host-based intrusion detection. </a:t>
            </a:r>
            <a:r>
              <a:rPr lang="en-US" altLang="ko-KR" sz="1800" dirty="0" smtClean="0"/>
              <a:t>/IEEE </a:t>
            </a:r>
            <a:r>
              <a:rPr lang="en-US" altLang="ko-KR" sz="1800" dirty="0"/>
              <a:t>Transactions on Computers. (</a:t>
            </a:r>
            <a:r>
              <a:rPr lang="en-US" altLang="ko-KR" sz="1800" u="sng" dirty="0"/>
              <a:t>Ye et al. 2002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Prior knowledge about normal activity not required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Accurate notification of malicious activities</a:t>
            </a:r>
            <a:endParaRPr lang="en-US" altLang="ko-KR" dirty="0" smtClean="0"/>
          </a:p>
          <a:p>
            <a:r>
              <a:rPr lang="en-US" altLang="ko-KR" dirty="0" smtClean="0"/>
              <a:t>Cons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Susceptible to be trained by attackers</a:t>
            </a:r>
          </a:p>
          <a:p>
            <a:pPr lvl="1"/>
            <a:r>
              <a:rPr lang="en-US" altLang="ko-KR" sz="1700" dirty="0" smtClean="0"/>
              <a:t>Difficult setting for parameters and metrics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918" y="920945"/>
            <a:ext cx="4112191" cy="1333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rot="5400000">
            <a:off x="4227541" y="1487159"/>
            <a:ext cx="454682" cy="519546"/>
          </a:xfrm>
          <a:prstGeom prst="bentArrow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History of Outlier Detection in NIDS 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" y="920945"/>
            <a:ext cx="4112192" cy="5667910"/>
          </a:xfrm>
          <a:prstGeom prst="rect">
            <a:avLst/>
          </a:prstGeom>
        </p:spPr>
      </p:pic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296481" y="1974273"/>
            <a:ext cx="4733220" cy="4186963"/>
          </a:xfrm>
          <a:ln w="9525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Paper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Detecting unusual program behavior using the statistical component of the next-generation intrusion detection expert system. /Computer Science Laboratory, SRI international. (</a:t>
            </a:r>
            <a:r>
              <a:rPr lang="en-US" altLang="ko-KR" sz="1800" u="sng" dirty="0" smtClean="0"/>
              <a:t>Anderson D et al. 1995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Specification-based anomaly detection: a new approach for detecting network intrusions./ ACM Conference on Computer and Communications Security. (</a:t>
            </a:r>
            <a:r>
              <a:rPr lang="en-US" altLang="ko-KR" sz="1800" u="sng" dirty="0" err="1" smtClean="0"/>
              <a:t>Sekar</a:t>
            </a:r>
            <a:r>
              <a:rPr lang="en-US" altLang="ko-KR" sz="1800" u="sng" dirty="0" smtClean="0"/>
              <a:t> et al. 2002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/>
              <a:t>Robustness, Flexibility, Scalability</a:t>
            </a:r>
          </a:p>
          <a:p>
            <a:r>
              <a:rPr lang="en-US" altLang="ko-KR" dirty="0" smtClean="0"/>
              <a:t>Cons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/>
              <a:t>Difficult and time-consuming availability for high-quality knowledge/data.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918" y="2339493"/>
            <a:ext cx="4112191" cy="1333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195109" y="2805545"/>
            <a:ext cx="241809" cy="342900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History of Outlier Detection in NIDS (3)</a:t>
            </a:r>
            <a:endParaRPr lang="ko-KR" altLang="en-US" dirty="0"/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5020" y="1537393"/>
            <a:ext cx="4733220" cy="4186963"/>
          </a:xfrm>
          <a:ln w="952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Paper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 tutorial on learning with Bayesian networks./ Microsoft Research Technical Report MSRTR-95-06 (</a:t>
            </a:r>
            <a:r>
              <a:rPr lang="en-US" altLang="ko-KR" sz="1800" u="sng" dirty="0" smtClean="0"/>
              <a:t>Heckerman, 1995</a:t>
            </a:r>
            <a:r>
              <a:rPr lang="en-US" altLang="ko-KR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err="1" smtClean="0"/>
              <a:t>Statetul</a:t>
            </a:r>
            <a:r>
              <a:rPr lang="en-US" altLang="ko-KR" sz="1800" dirty="0" smtClean="0"/>
              <a:t> intrusion detection for high-speed networks/ IEEE Symposium on Security and Privacy (</a:t>
            </a:r>
            <a:r>
              <a:rPr lang="en-US" altLang="ko-KR" sz="1800" u="sng" dirty="0" err="1" smtClean="0"/>
              <a:t>Kruegel</a:t>
            </a:r>
            <a:r>
              <a:rPr lang="en-US" altLang="ko-KR" sz="1800" u="sng" dirty="0" smtClean="0"/>
              <a:t> C et </a:t>
            </a:r>
            <a:r>
              <a:rPr lang="en-US" altLang="ko-KR" sz="1800" u="sng" dirty="0"/>
              <a:t>al. 2002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Encodes probabilistic relationships among variable of interest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Capability of encoding interdependencies </a:t>
            </a:r>
            <a:endParaRPr lang="en-US" altLang="ko-KR" dirty="0" smtClean="0"/>
          </a:p>
          <a:p>
            <a:r>
              <a:rPr lang="en-US" altLang="ko-KR" dirty="0" smtClean="0"/>
              <a:t>Cons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Low performance</a:t>
            </a:r>
          </a:p>
          <a:p>
            <a:pPr lvl="1"/>
            <a:r>
              <a:rPr lang="en-US" altLang="ko-KR" sz="1700" dirty="0" smtClean="0"/>
              <a:t>High computational cost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" y="2187633"/>
            <a:ext cx="3640059" cy="2536767"/>
          </a:xfrm>
          <a:prstGeom prst="rect">
            <a:avLst/>
          </a:prstGeom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4045020" y="1025470"/>
            <a:ext cx="205098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Bayesian networks</a:t>
            </a:r>
            <a:endParaRPr kumimoji="0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82437" y="2187633"/>
            <a:ext cx="1757612" cy="403167"/>
            <a:chOff x="2182437" y="2187633"/>
            <a:chExt cx="1757612" cy="403167"/>
          </a:xfrm>
        </p:grpSpPr>
        <p:sp>
          <p:nvSpPr>
            <p:cNvPr id="6" name="직사각형 5"/>
            <p:cNvSpPr/>
            <p:nvPr/>
          </p:nvSpPr>
          <p:spPr>
            <a:xfrm>
              <a:off x="2182437" y="2187633"/>
              <a:ext cx="1515803" cy="4031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698240" y="2217766"/>
              <a:ext cx="241809" cy="342900"/>
            </a:xfrm>
            <a:prstGeom prst="rightArrow">
              <a:avLst/>
            </a:prstGeom>
            <a:solidFill>
              <a:srgbClr val="FF0000">
                <a:alpha val="7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2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History of Outlier Detection in NIDS (4)</a:t>
            </a:r>
            <a:endParaRPr lang="ko-KR" altLang="en-US" dirty="0"/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5020" y="1537393"/>
            <a:ext cx="4733220" cy="4832927"/>
          </a:xfrm>
          <a:ln w="9525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Paper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Host-based intrusion detection using dynamic and static behavioral models/ Pattern Recognition (</a:t>
            </a:r>
            <a:r>
              <a:rPr lang="en-US" altLang="ko-KR" sz="1800" u="sng" dirty="0" smtClean="0"/>
              <a:t>Yeung DY, Ding Y, 2003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Learning </a:t>
            </a:r>
            <a:r>
              <a:rPr lang="en-US" altLang="ko-KR" sz="1800" dirty="0" err="1" smtClean="0"/>
              <a:t>nonstationary</a:t>
            </a:r>
            <a:r>
              <a:rPr lang="en-US" altLang="ko-KR" sz="1800" dirty="0" smtClean="0"/>
              <a:t> models of normal network traffic for detecting novel attacks./ ACM SIGKDD (</a:t>
            </a:r>
            <a:r>
              <a:rPr lang="en-US" altLang="ko-KR" sz="1800" u="sng" dirty="0" smtClean="0"/>
              <a:t>Mahoney, Chan P.K et al. 2002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(Hidden) Markov chains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In training phase, probabilities are estimated from the normal behavior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Detection of anomalies is carried out by comparing the anomaly score (probability) obtained for the observed sequences with a fixed threshold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Extensively used in the Host IDS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Less dependent on the assumptions about the behavior accepted for the system (Better than Bayesian Networks)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" y="2187633"/>
            <a:ext cx="3640059" cy="2536767"/>
          </a:xfrm>
          <a:prstGeom prst="rect">
            <a:avLst/>
          </a:prstGeom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4045020" y="1025470"/>
            <a:ext cx="205098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Markov models</a:t>
            </a:r>
            <a:endParaRPr kumimoji="0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82437" y="2604193"/>
            <a:ext cx="1757612" cy="403167"/>
            <a:chOff x="2182437" y="2187633"/>
            <a:chExt cx="1757612" cy="403167"/>
          </a:xfrm>
        </p:grpSpPr>
        <p:sp>
          <p:nvSpPr>
            <p:cNvPr id="6" name="직사각형 5"/>
            <p:cNvSpPr/>
            <p:nvPr/>
          </p:nvSpPr>
          <p:spPr>
            <a:xfrm>
              <a:off x="2182437" y="2187633"/>
              <a:ext cx="1515803" cy="4031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698240" y="2217766"/>
              <a:ext cx="241809" cy="342900"/>
            </a:xfrm>
            <a:prstGeom prst="rightArrow">
              <a:avLst/>
            </a:prstGeom>
            <a:solidFill>
              <a:srgbClr val="FF0000">
                <a:alpha val="7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History of Outlier Detection in NIDS (5)</a:t>
            </a:r>
            <a:endParaRPr lang="ko-KR" altLang="en-US" dirty="0"/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5020" y="1537393"/>
            <a:ext cx="4733220" cy="5008880"/>
          </a:xfrm>
          <a:ln w="952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Paper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 neural network approach towards intrusion detection / National Computer Security Conference (</a:t>
            </a:r>
            <a:r>
              <a:rPr lang="en-US" altLang="ko-KR" sz="1800" u="sng" dirty="0" smtClean="0"/>
              <a:t>Fox K et al</a:t>
            </a:r>
            <a:r>
              <a:rPr lang="en-US" altLang="ko-KR" sz="1800" u="sng" dirty="0"/>
              <a:t>.</a:t>
            </a:r>
            <a:r>
              <a:rPr lang="en-US" altLang="ko-KR" sz="1800" u="sng" dirty="0" smtClean="0"/>
              <a:t> 1990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 neural network component for an intrusion detection system./ IEEE Symposium on Research in Computer Security and Privacy (</a:t>
            </a:r>
            <a:r>
              <a:rPr lang="en-US" altLang="ko-KR" sz="1800" u="sng" dirty="0" smtClean="0"/>
              <a:t>Debar H et </a:t>
            </a:r>
            <a:r>
              <a:rPr lang="en-US" altLang="ko-KR" sz="1800" u="sng" dirty="0"/>
              <a:t>al. 2002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Network intrusion detection using neural networks./ International Conference on Computational Intelligence and Multimedia Applications (ICCMA’97) (</a:t>
            </a:r>
            <a:r>
              <a:rPr lang="en-US" altLang="ko-KR" u="sng" dirty="0" err="1" smtClean="0"/>
              <a:t>Cansian</a:t>
            </a:r>
            <a:r>
              <a:rPr lang="en-US" altLang="ko-KR" u="sng" dirty="0" smtClean="0"/>
              <a:t> A.M et </a:t>
            </a:r>
            <a:r>
              <a:rPr lang="en-US" altLang="ko-KR" u="sng" dirty="0"/>
              <a:t>al. </a:t>
            </a:r>
            <a:r>
              <a:rPr lang="en-US" altLang="ko-KR" u="sng" dirty="0" smtClean="0"/>
              <a:t>1997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Detecting anomalous network traffic with self-organizing maps./ Recent advances in intrusion detection, RAID (</a:t>
            </a:r>
            <a:r>
              <a:rPr lang="en-US" altLang="ko-KR" u="sng" dirty="0" err="1" smtClean="0"/>
              <a:t>Ramadas</a:t>
            </a:r>
            <a:r>
              <a:rPr lang="en-US" altLang="ko-KR" u="sng" dirty="0" smtClean="0"/>
              <a:t> M et </a:t>
            </a:r>
            <a:r>
              <a:rPr lang="en-US" altLang="ko-KR" u="sng" dirty="0"/>
              <a:t>al. </a:t>
            </a:r>
            <a:r>
              <a:rPr lang="en-US" altLang="ko-KR" u="sng" dirty="0" smtClean="0"/>
              <a:t>2003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Flexibility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and Adaptability to environmental changes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Employed to create User Profiles (Predict the next command)</a:t>
            </a:r>
            <a:endParaRPr lang="en-US" altLang="ko-KR" dirty="0" smtClean="0"/>
          </a:p>
          <a:p>
            <a:r>
              <a:rPr lang="en-US" altLang="ko-KR" dirty="0" smtClean="0"/>
              <a:t>Cons</a:t>
            </a:r>
          </a:p>
          <a:p>
            <a:pPr lvl="1">
              <a:lnSpc>
                <a:spcPct val="120000"/>
              </a:lnSpc>
            </a:pPr>
            <a:r>
              <a:rPr lang="en-US" altLang="ko-KR" sz="1700" dirty="0" smtClean="0"/>
              <a:t>Can’t providing a descriptive model and explanation about decision</a:t>
            </a:r>
          </a:p>
          <a:p>
            <a:pPr lvl="1"/>
            <a:r>
              <a:rPr lang="en-US" altLang="ko-KR" sz="1700" dirty="0" smtClean="0"/>
              <a:t>High computational cost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" y="2187633"/>
            <a:ext cx="3640059" cy="2536767"/>
          </a:xfrm>
          <a:prstGeom prst="rect">
            <a:avLst/>
          </a:prstGeom>
        </p:spPr>
      </p:pic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4045020" y="1025470"/>
            <a:ext cx="2050980" cy="329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/>
              <a:t>Neural networks</a:t>
            </a:r>
            <a:endParaRPr kumimoji="0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82437" y="2990273"/>
            <a:ext cx="1757612" cy="403167"/>
            <a:chOff x="2182437" y="2187633"/>
            <a:chExt cx="1757612" cy="403167"/>
          </a:xfrm>
        </p:grpSpPr>
        <p:sp>
          <p:nvSpPr>
            <p:cNvPr id="6" name="직사각형 5"/>
            <p:cNvSpPr/>
            <p:nvPr/>
          </p:nvSpPr>
          <p:spPr>
            <a:xfrm>
              <a:off x="2182437" y="2187633"/>
              <a:ext cx="1515803" cy="4031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698240" y="2217766"/>
              <a:ext cx="241809" cy="342900"/>
            </a:xfrm>
            <a:prstGeom prst="rightArrow">
              <a:avLst/>
            </a:prstGeom>
            <a:solidFill>
              <a:srgbClr val="FF0000">
                <a:alpha val="7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4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4987</TotalTime>
  <Words>1847</Words>
  <Application>Microsoft Office PowerPoint</Application>
  <PresentationFormat>화면 슬라이드 쇼(4:3)</PresentationFormat>
  <Paragraphs>438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ＭＳ Ｐゴシック</vt:lpstr>
      <vt:lpstr>맑은 고딕</vt:lpstr>
      <vt:lpstr>바탕</vt:lpstr>
      <vt:lpstr>Arial</vt:lpstr>
      <vt:lpstr>Bauhaus 93</vt:lpstr>
      <vt:lpstr>Calibri</vt:lpstr>
      <vt:lpstr>Cambria Math</vt:lpstr>
      <vt:lpstr>Helvetica</vt:lpstr>
      <vt:lpstr>Times New Roman</vt:lpstr>
      <vt:lpstr>Wingdings</vt:lpstr>
      <vt:lpstr>Office 테마</vt:lpstr>
      <vt:lpstr>Most Popular Dataset In IDS</vt:lpstr>
      <vt:lpstr>DARPA 1998 dataset</vt:lpstr>
      <vt:lpstr>DARPA 1998 dataset</vt:lpstr>
      <vt:lpstr>KDD’99 dataset</vt:lpstr>
      <vt:lpstr>History of Outlier Detection in NIDS (1)</vt:lpstr>
      <vt:lpstr>History of Outlier Detection in NIDS (2)</vt:lpstr>
      <vt:lpstr>History of Outlier Detection in NIDS (3)</vt:lpstr>
      <vt:lpstr>History of Outlier Detection in NIDS (4)</vt:lpstr>
      <vt:lpstr>History of Outlier Detection in NIDS (5)</vt:lpstr>
      <vt:lpstr>History of Outlier Detection in NIDS (6)</vt:lpstr>
      <vt:lpstr>History of Outlier Detection in NIDS (7)</vt:lpstr>
      <vt:lpstr>History of Outlier Detection in NIDS (8)</vt:lpstr>
      <vt:lpstr>Fraud Detection Roadmap</vt:lpstr>
      <vt:lpstr>(Network) Traffic Anomaly Detection Using  K-Means Clustering</vt:lpstr>
      <vt:lpstr>Introduction</vt:lpstr>
      <vt:lpstr>Network Data Mining</vt:lpstr>
      <vt:lpstr>Raw Data and Extracted Features (1)</vt:lpstr>
      <vt:lpstr>Raw Data and Extracted Features (2)</vt:lpstr>
      <vt:lpstr>K-means Clustering (1)</vt:lpstr>
      <vt:lpstr>K-means Clustering (2)</vt:lpstr>
      <vt:lpstr>K-means Clustering (3)</vt:lpstr>
      <vt:lpstr>K-means Clustering (4)</vt:lpstr>
      <vt:lpstr>K-means Clustering (5)</vt:lpstr>
      <vt:lpstr>Experimental Results</vt:lpstr>
      <vt:lpstr>Comparative Study of Anomaly Detection Schemes in Network Intrusion Detection</vt:lpstr>
      <vt:lpstr>Introduction (1)</vt:lpstr>
      <vt:lpstr>Introduction (2)</vt:lpstr>
      <vt:lpstr>Evaluation of Intrusion Detection Systems (1)</vt:lpstr>
      <vt:lpstr>Evaluation of Intrusion Detection Systems (2)</vt:lpstr>
      <vt:lpstr>Raw Data</vt:lpstr>
      <vt:lpstr>Feature Extraction/Construction</vt:lpstr>
      <vt:lpstr>Anomaly Detection Techniques (1)</vt:lpstr>
      <vt:lpstr>Anomaly Detection Techniques (2)</vt:lpstr>
      <vt:lpstr>Mahalanobis-distance</vt:lpstr>
      <vt:lpstr>Anomaly Detection Techniques (3)</vt:lpstr>
      <vt:lpstr>Anomaly Detection Techniques (3)</vt:lpstr>
      <vt:lpstr>Supervised/Unsupervised SVM (1)</vt:lpstr>
      <vt:lpstr>Supervised/Unsupervised SVM (2)</vt:lpstr>
      <vt:lpstr>Supervised/Unsupervised SVM (3)</vt:lpstr>
      <vt:lpstr>Experiments (1)</vt:lpstr>
      <vt:lpstr>Experiments (2)</vt:lpstr>
      <vt:lpstr>Experiments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Discriminative User Profiles for Large-scale Content Recommendation</dc:title>
  <dc:creator>Hyesung Oh</dc:creator>
  <cp:lastModifiedBy>kdh</cp:lastModifiedBy>
  <cp:revision>823</cp:revision>
  <dcterms:created xsi:type="dcterms:W3CDTF">2015-03-16T04:19:06Z</dcterms:created>
  <dcterms:modified xsi:type="dcterms:W3CDTF">2017-01-01T12:52:28Z</dcterms:modified>
</cp:coreProperties>
</file>