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8" r:id="rId11"/>
    <p:sldId id="28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78" r:id="rId29"/>
    <p:sldId id="279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팀 세미나 </a:t>
            </a:r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프레임워크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Some slides from </a:t>
            </a:r>
            <a:r>
              <a:rPr lang="en-US" altLang="ko-KR" dirty="0" err="1" smtClean="0"/>
              <a:t>vldb</a:t>
            </a:r>
            <a:r>
              <a:rPr lang="en-US" altLang="ko-KR" dirty="0" smtClean="0"/>
              <a:t> 2012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Source Code : Map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static class Map extends </a:t>
            </a:r>
            <a:r>
              <a:rPr lang="en-US" altLang="ko-KR" dirty="0" err="1"/>
              <a:t>MapReduceBase</a:t>
            </a:r>
            <a:r>
              <a:rPr lang="en-US" altLang="ko-KR" dirty="0"/>
              <a:t> implements Mapper&lt;</a:t>
            </a:r>
            <a:r>
              <a:rPr lang="en-US" altLang="ko-KR" dirty="0" err="1"/>
              <a:t>LongWritable</a:t>
            </a:r>
            <a:r>
              <a:rPr lang="en-US" altLang="ko-KR" dirty="0"/>
              <a:t>, Text, Text, </a:t>
            </a:r>
            <a:r>
              <a:rPr lang="en-US" altLang="ko-KR" dirty="0" err="1"/>
              <a:t>IntWritable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private </a:t>
            </a:r>
            <a:r>
              <a:rPr lang="en-US" altLang="ko-KR" dirty="0"/>
              <a:t>final static </a:t>
            </a:r>
            <a:r>
              <a:rPr lang="en-US" altLang="ko-KR" dirty="0" err="1"/>
              <a:t>IntWritable</a:t>
            </a:r>
            <a:r>
              <a:rPr lang="en-US" altLang="ko-KR" dirty="0"/>
              <a:t> one = new </a:t>
            </a:r>
            <a:r>
              <a:rPr lang="en-US" altLang="ko-KR" dirty="0" err="1"/>
              <a:t>IntWritable</a:t>
            </a:r>
            <a:r>
              <a:rPr lang="en-US" altLang="ko-KR" dirty="0"/>
              <a:t>(1);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private </a:t>
            </a:r>
            <a:r>
              <a:rPr lang="en-US" altLang="ko-KR" dirty="0"/>
              <a:t>Text word = new Text();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public </a:t>
            </a:r>
            <a:r>
              <a:rPr lang="en-US" altLang="ko-KR" dirty="0"/>
              <a:t>void map(</a:t>
            </a:r>
            <a:r>
              <a:rPr lang="en-US" altLang="ko-KR" dirty="0" err="1"/>
              <a:t>LongWritable</a:t>
            </a:r>
            <a:r>
              <a:rPr lang="en-US" altLang="ko-KR" dirty="0"/>
              <a:t> key, Text value, </a:t>
            </a:r>
            <a:r>
              <a:rPr lang="en-US" altLang="ko-KR" dirty="0" err="1"/>
              <a:t>OutputCollector</a:t>
            </a:r>
            <a:r>
              <a:rPr lang="en-US" altLang="ko-KR" dirty="0"/>
              <a:t>&lt;Text, </a:t>
            </a:r>
            <a:r>
              <a:rPr lang="en-US" altLang="ko-KR" dirty="0" err="1"/>
              <a:t>IntWritable</a:t>
            </a:r>
            <a:r>
              <a:rPr lang="en-US" altLang="ko-KR" dirty="0"/>
              <a:t>&gt; output, Reporter reporter) throws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String line = </a:t>
            </a:r>
            <a:r>
              <a:rPr lang="en-US" altLang="ko-KR" dirty="0" err="1"/>
              <a:t>value.toString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en-US" altLang="ko-KR" dirty="0" err="1"/>
              <a:t>tokenizer</a:t>
            </a:r>
            <a:r>
              <a:rPr lang="en-US" altLang="ko-KR" dirty="0"/>
              <a:t> = new </a:t>
            </a:r>
            <a:r>
              <a:rPr lang="en-US" altLang="ko-KR" dirty="0" err="1"/>
              <a:t>StringTokenizer</a:t>
            </a:r>
            <a:r>
              <a:rPr lang="en-US" altLang="ko-KR" dirty="0"/>
              <a:t>(line);</a:t>
            </a:r>
          </a:p>
          <a:p>
            <a:pPr marL="0" indent="0">
              <a:buNone/>
            </a:pPr>
            <a:r>
              <a:rPr lang="en-US" altLang="ko-KR" dirty="0"/>
              <a:t>	String temp="";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while </a:t>
            </a:r>
            <a:r>
              <a:rPr lang="en-US" altLang="ko-KR" dirty="0"/>
              <a:t>(</a:t>
            </a:r>
            <a:r>
              <a:rPr lang="en-US" altLang="ko-KR" dirty="0" err="1"/>
              <a:t>tokenizer.hasMoreTokens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temp = </a:t>
            </a:r>
            <a:r>
              <a:rPr lang="en-US" altLang="ko-KR" dirty="0" err="1"/>
              <a:t>tokenizer.nextToken</a:t>
            </a:r>
            <a:r>
              <a:rPr lang="en-US" altLang="ko-KR" dirty="0"/>
              <a:t>().</a:t>
            </a:r>
            <a:r>
              <a:rPr lang="en-US" altLang="ko-KR" dirty="0" err="1"/>
              <a:t>charAt</a:t>
            </a:r>
            <a:r>
              <a:rPr lang="en-US" altLang="ko-KR" dirty="0"/>
              <a:t>(0</a:t>
            </a:r>
            <a:r>
              <a:rPr lang="en-US" altLang="ko-KR" dirty="0" smtClean="0"/>
              <a:t>)+"";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// </a:t>
            </a:r>
            <a:r>
              <a:rPr lang="ko-KR" altLang="en-US" dirty="0" smtClean="0"/>
              <a:t>첫 글자가 같은 워드를 하나의 워드로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                          </a:t>
            </a:r>
            <a:r>
              <a:rPr lang="en-US" altLang="ko-KR" dirty="0" err="1"/>
              <a:t>word.set</a:t>
            </a:r>
            <a:r>
              <a:rPr lang="en-US" altLang="ko-KR" dirty="0"/>
              <a:t>(temp);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output.collect</a:t>
            </a:r>
            <a:r>
              <a:rPr lang="en-US" altLang="ko-KR" dirty="0"/>
              <a:t>(</a:t>
            </a:r>
            <a:r>
              <a:rPr lang="en-US" altLang="ko-KR" dirty="0" err="1"/>
              <a:t>word,one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7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Source Code : </a:t>
            </a:r>
            <a:r>
              <a:rPr lang="en-US" altLang="ko-KR" dirty="0" smtClean="0"/>
              <a:t>Reduce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static class Reduce extends </a:t>
            </a:r>
            <a:r>
              <a:rPr lang="en-US" altLang="ko-KR" dirty="0" err="1"/>
              <a:t>MapReduceBase</a:t>
            </a:r>
            <a:r>
              <a:rPr lang="en-US" altLang="ko-KR" dirty="0"/>
              <a:t> implements Reducer&lt;Text, </a:t>
            </a:r>
            <a:r>
              <a:rPr lang="en-US" altLang="ko-KR" dirty="0" err="1"/>
              <a:t>IntWritable</a:t>
            </a:r>
            <a:r>
              <a:rPr lang="en-US" altLang="ko-KR" dirty="0"/>
              <a:t>, Text, </a:t>
            </a:r>
            <a:r>
              <a:rPr lang="en-US" altLang="ko-KR" dirty="0" err="1"/>
              <a:t>IntWritable</a:t>
            </a:r>
            <a:r>
              <a:rPr lang="en-US" altLang="ko-KR" dirty="0"/>
              <a:t>&gt;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public </a:t>
            </a:r>
            <a:r>
              <a:rPr lang="en-US" altLang="ko-KR" dirty="0"/>
              <a:t>void reduce(Text key, Iterator&lt;</a:t>
            </a:r>
            <a:r>
              <a:rPr lang="en-US" altLang="ko-KR" dirty="0" err="1"/>
              <a:t>IntWritable</a:t>
            </a:r>
            <a:r>
              <a:rPr lang="en-US" altLang="ko-KR" dirty="0"/>
              <a:t>&gt; values, </a:t>
            </a:r>
            <a:r>
              <a:rPr lang="en-US" altLang="ko-KR" dirty="0" err="1"/>
              <a:t>OutputCollector</a:t>
            </a:r>
            <a:r>
              <a:rPr lang="en-US" altLang="ko-KR" dirty="0"/>
              <a:t>&lt;Text, </a:t>
            </a:r>
            <a:r>
              <a:rPr lang="en-US" altLang="ko-KR" dirty="0" err="1"/>
              <a:t>IntWritable</a:t>
            </a:r>
            <a:r>
              <a:rPr lang="en-US" altLang="ko-KR" dirty="0"/>
              <a:t>&gt; output, Reporter reporter) throws </a:t>
            </a:r>
            <a:r>
              <a:rPr lang="en-US" altLang="ko-KR" dirty="0" err="1"/>
              <a:t>IOException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en-US" altLang="ko-KR" dirty="0" err="1"/>
              <a:t>int</a:t>
            </a:r>
            <a:r>
              <a:rPr lang="en-US" altLang="ko-KR" dirty="0"/>
              <a:t> sum =0;</a:t>
            </a:r>
          </a:p>
          <a:p>
            <a:pPr marL="0" indent="0">
              <a:buNone/>
            </a:pPr>
            <a:r>
              <a:rPr lang="en-US" altLang="ko-KR" dirty="0"/>
              <a:t>	   while (</a:t>
            </a:r>
            <a:r>
              <a:rPr lang="en-US" altLang="ko-KR" dirty="0" err="1"/>
              <a:t>values.hasNext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	   {</a:t>
            </a:r>
          </a:p>
          <a:p>
            <a:pPr marL="0" indent="0">
              <a:buNone/>
            </a:pPr>
            <a:r>
              <a:rPr lang="en-US" altLang="ko-KR" dirty="0"/>
              <a:t>		   sum += </a:t>
            </a:r>
            <a:r>
              <a:rPr lang="en-US" altLang="ko-KR" dirty="0" err="1"/>
              <a:t>values.next</a:t>
            </a:r>
            <a:r>
              <a:rPr lang="en-US" altLang="ko-KR" dirty="0"/>
              <a:t>().get();</a:t>
            </a:r>
          </a:p>
          <a:p>
            <a:pPr marL="0" indent="0">
              <a:buNone/>
            </a:pPr>
            <a:r>
              <a:rPr lang="en-US" altLang="ko-KR" dirty="0"/>
              <a:t>	   }</a:t>
            </a:r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en-US" altLang="ko-KR" dirty="0" err="1"/>
              <a:t>output.collect</a:t>
            </a:r>
            <a:r>
              <a:rPr lang="en-US" altLang="ko-KR" dirty="0"/>
              <a:t>(key, new </a:t>
            </a:r>
            <a:r>
              <a:rPr lang="en-US" altLang="ko-KR" dirty="0" err="1"/>
              <a:t>IntWritable</a:t>
            </a:r>
            <a:r>
              <a:rPr lang="en-US" altLang="ko-KR" dirty="0"/>
              <a:t>(sum));</a:t>
            </a:r>
          </a:p>
          <a:p>
            <a:pPr marL="0" indent="0">
              <a:buNone/>
            </a:pPr>
            <a:r>
              <a:rPr lang="en-US" altLang="ko-KR" dirty="0"/>
              <a:t>	   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5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Reduce the result size of map functions</a:t>
            </a:r>
          </a:p>
          <a:p>
            <a:r>
              <a:rPr lang="en-US" altLang="ko-KR" dirty="0" smtClean="0"/>
              <a:t>Perform reduce-like function in each machine</a:t>
            </a:r>
          </a:p>
          <a:p>
            <a:r>
              <a:rPr lang="en-US" altLang="ko-KR" dirty="0" smtClean="0"/>
              <a:t>Decrease the shuffling cost</a:t>
            </a:r>
          </a:p>
          <a:p>
            <a:r>
              <a:rPr lang="en-US" altLang="ko-KR" dirty="0" smtClean="0"/>
              <a:t>It is desirable to design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algorithm to use combine functions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9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Function 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824"/>
            <a:ext cx="84963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7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Function 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8" y="1700808"/>
            <a:ext cx="85058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 Function 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058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0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Example of Building an Inverted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Maps words to their location in a set of documents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844824"/>
            <a:ext cx="64293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9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: Map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37682" y="2046838"/>
            <a:ext cx="94215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map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837682" y="2839000"/>
            <a:ext cx="94215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837682" y="4566200"/>
            <a:ext cx="942156" cy="51935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map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5400000">
            <a:off x="3171825" y="3893219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03350" y="3285207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284663" y="206124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11761" y="1845344"/>
            <a:ext cx="1728440" cy="367188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3356644"/>
            <a:ext cx="136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Text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08625" y="2493044"/>
            <a:ext cx="3203575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>
                <a:latin typeface="Microsoft Sans Serif" pitchFamily="34" charset="0"/>
              </a:rPr>
              <a:t>key                  value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n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4284663" y="2853407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284663" y="3788444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284663" y="4653632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8" y="1628800"/>
            <a:ext cx="84582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4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Implementation: 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778250" y="2204740"/>
            <a:ext cx="1585913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9838" y="2996903"/>
            <a:ext cx="158591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78250" y="4652665"/>
            <a:ext cx="1585913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5400000">
            <a:off x="4294187" y="4039891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80063" y="3068340"/>
            <a:ext cx="358775" cy="431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80063" y="2204740"/>
            <a:ext cx="360362" cy="431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33788" y="1988840"/>
            <a:ext cx="1901825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2781003"/>
            <a:ext cx="32035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>
                <a:latin typeface="Microsoft Sans Serif" pitchFamily="34" charset="0"/>
              </a:rPr>
              <a:t>Key   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3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filename:postion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40425" y="2204740"/>
            <a:ext cx="32035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>
                <a:latin typeface="Microsoft Sans Serif" pitchFamily="34" charset="0"/>
              </a:rPr>
              <a:t>key     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1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 i="1">
                <a:latin typeface="Microsoft Sans Serif" pitchFamily="34" charset="0"/>
              </a:rPr>
              <a:t>^filename:position^…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2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 i="1">
                <a:latin typeface="Microsoft Sans Serif" pitchFamily="34" charset="0"/>
              </a:rPr>
              <a:t>^filename:position^…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(word</a:t>
            </a:r>
            <a:r>
              <a:rPr lang="en-US" altLang="ko-KR" sz="1600" baseline="-25000">
                <a:latin typeface="Microsoft Sans Serif" pitchFamily="34" charset="0"/>
              </a:rPr>
              <a:t>n</a:t>
            </a:r>
            <a:r>
              <a:rPr lang="en-US" altLang="ko-KR" sz="1600">
                <a:latin typeface="Microsoft Sans Serif" pitchFamily="34" charset="0"/>
              </a:rPr>
              <a:t>, </a:t>
            </a:r>
            <a:r>
              <a:rPr lang="en-US" altLang="ko-KR" sz="1600" i="1">
                <a:latin typeface="Microsoft Sans Serif" pitchFamily="34" charset="0"/>
              </a:rPr>
              <a:t>filename:position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 i="1">
                <a:latin typeface="Microsoft Sans Serif" pitchFamily="34" charset="0"/>
              </a:rPr>
              <a:t>^filename:position^…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580063" y="4652665"/>
            <a:ext cx="358775" cy="431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581650" y="3860503"/>
            <a:ext cx="358775" cy="431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916238" y="2492078"/>
            <a:ext cx="8636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916238" y="2563515"/>
            <a:ext cx="86360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916238" y="3716040"/>
            <a:ext cx="7921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578100" y="2338090"/>
            <a:ext cx="1157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>
                <a:latin typeface="Microsoft Sans Serif" pitchFamily="34" charset="0"/>
              </a:rPr>
              <a:t>Partitioned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916238" y="3284240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Map, Reduce, Combine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WordCount</a:t>
            </a:r>
            <a:endParaRPr lang="en-US" altLang="ko-KR" dirty="0" smtClean="0"/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: Inverted Index</a:t>
            </a:r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행렬의 덧셈과 곱셈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04988"/>
            <a:ext cx="8010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3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Addition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Input</a:t>
            </a:r>
          </a:p>
          <a:p>
            <a:pPr lvl="1"/>
            <a:r>
              <a:rPr lang="en-US" altLang="ko-KR" sz="2400" dirty="0"/>
              <a:t>Two matrices, A and B</a:t>
            </a:r>
          </a:p>
          <a:p>
            <a:r>
              <a:rPr lang="en-US" altLang="ko-KR" sz="2800" dirty="0"/>
              <a:t>Map</a:t>
            </a:r>
          </a:p>
          <a:p>
            <a:pPr lvl="1"/>
            <a:r>
              <a:rPr lang="en-US" altLang="ko-KR" sz="2400" dirty="0"/>
              <a:t>Input: &lt;[A|B],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j, value&gt;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00B050"/>
                </a:solidFill>
              </a:rPr>
              <a:t>&lt;key=______, value=_______&gt;</a:t>
            </a:r>
          </a:p>
          <a:p>
            <a:r>
              <a:rPr lang="en-US" altLang="ko-KR" sz="2800" dirty="0"/>
              <a:t>Reduce</a:t>
            </a:r>
          </a:p>
          <a:p>
            <a:pPr lvl="1"/>
            <a:r>
              <a:rPr lang="en-US" altLang="ko-KR" sz="2400" dirty="0"/>
              <a:t>Input: &lt;key, a list of values&gt;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FF0000"/>
                </a:solidFill>
              </a:rPr>
              <a:t>&lt;key=_______, value=________&gt;</a:t>
            </a:r>
            <a:endParaRPr lang="ko-KR" altLang="en-US" sz="2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7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Addition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Input</a:t>
            </a:r>
          </a:p>
          <a:p>
            <a:pPr lvl="1"/>
            <a:r>
              <a:rPr lang="en-US" altLang="ko-KR" sz="2400" dirty="0"/>
              <a:t>Two matrices, A and B</a:t>
            </a:r>
          </a:p>
          <a:p>
            <a:r>
              <a:rPr lang="en-US" altLang="ko-KR" sz="2800" dirty="0"/>
              <a:t>Map</a:t>
            </a:r>
          </a:p>
          <a:p>
            <a:pPr lvl="1"/>
            <a:r>
              <a:rPr lang="en-US" altLang="ko-KR" sz="2400" dirty="0"/>
              <a:t>Input: &lt;[A|B],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j, value&gt;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00B050"/>
                </a:solidFill>
              </a:rPr>
              <a:t>&lt;key={</a:t>
            </a:r>
            <a:r>
              <a:rPr lang="en-US" altLang="ko-KR" sz="2400" dirty="0" err="1">
                <a:solidFill>
                  <a:srgbClr val="00B050"/>
                </a:solidFill>
              </a:rPr>
              <a:t>i,j</a:t>
            </a:r>
            <a:r>
              <a:rPr lang="en-US" altLang="ko-KR" sz="2400" dirty="0">
                <a:solidFill>
                  <a:srgbClr val="00B050"/>
                </a:solidFill>
              </a:rPr>
              <a:t>}, value=[</a:t>
            </a:r>
            <a:r>
              <a:rPr lang="en-US" altLang="ko-KR" sz="2400" dirty="0" err="1">
                <a:solidFill>
                  <a:srgbClr val="00B050"/>
                </a:solidFill>
              </a:rPr>
              <a:t>A</a:t>
            </a:r>
            <a:r>
              <a:rPr lang="en-US" altLang="ko-KR" sz="24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400" dirty="0" err="1">
                <a:solidFill>
                  <a:srgbClr val="00B050"/>
                </a:solidFill>
              </a:rPr>
              <a:t>|B</a:t>
            </a:r>
            <a:r>
              <a:rPr lang="en-US" altLang="ko-KR" sz="24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400" dirty="0">
                <a:solidFill>
                  <a:srgbClr val="00B050"/>
                </a:solidFill>
              </a:rPr>
              <a:t>]&gt;</a:t>
            </a:r>
          </a:p>
          <a:p>
            <a:r>
              <a:rPr lang="en-US" altLang="ko-KR" sz="2800" dirty="0"/>
              <a:t>Reduce</a:t>
            </a:r>
          </a:p>
          <a:p>
            <a:pPr lvl="1"/>
            <a:r>
              <a:rPr lang="en-US" altLang="ko-KR" sz="2400" dirty="0"/>
              <a:t>Input: &lt;key, a list of values={</a:t>
            </a:r>
            <a:r>
              <a:rPr lang="en-US" altLang="ko-KR" sz="2400" dirty="0" err="1"/>
              <a:t>A</a:t>
            </a:r>
            <a:r>
              <a:rPr lang="en-US" altLang="ko-KR" sz="2400" baseline="-25000" dirty="0" err="1"/>
              <a:t>ij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</a:t>
            </a:r>
            <a:r>
              <a:rPr lang="en-US" altLang="ko-KR" sz="2400" baseline="-25000" dirty="0" err="1"/>
              <a:t>ij</a:t>
            </a:r>
            <a:r>
              <a:rPr lang="en-US" altLang="ko-KR" sz="2400" dirty="0"/>
              <a:t>}&gt;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FF0000"/>
                </a:solidFill>
              </a:rPr>
              <a:t>&lt;key={</a:t>
            </a:r>
            <a:r>
              <a:rPr lang="en-US" altLang="ko-KR" sz="2400" dirty="0" err="1">
                <a:solidFill>
                  <a:srgbClr val="FF0000"/>
                </a:solidFill>
              </a:rPr>
              <a:t>i,j</a:t>
            </a:r>
            <a:r>
              <a:rPr lang="en-US" altLang="ko-KR" sz="2400" dirty="0">
                <a:solidFill>
                  <a:srgbClr val="FF0000"/>
                </a:solidFill>
              </a:rPr>
              <a:t>}, value=</a:t>
            </a:r>
            <a:r>
              <a:rPr lang="en-US" altLang="ko-KR" sz="2400" dirty="0" err="1">
                <a:solidFill>
                  <a:srgbClr val="FF0000"/>
                </a:solidFill>
              </a:rPr>
              <a:t>A</a:t>
            </a:r>
            <a:r>
              <a:rPr lang="en-US" altLang="ko-KR" sz="2400" baseline="-25000" dirty="0" err="1">
                <a:solidFill>
                  <a:srgbClr val="FF0000"/>
                </a:solidFill>
              </a:rPr>
              <a:t>ij</a:t>
            </a:r>
            <a:r>
              <a:rPr lang="en-US" altLang="ko-KR" sz="2400" dirty="0" err="1">
                <a:solidFill>
                  <a:srgbClr val="FF0000"/>
                </a:solidFill>
              </a:rPr>
              <a:t>+B</a:t>
            </a:r>
            <a:r>
              <a:rPr lang="en-US" altLang="ko-KR" sz="2400" baseline="-25000" dirty="0" err="1">
                <a:solidFill>
                  <a:srgbClr val="FF0000"/>
                </a:solidFill>
              </a:rPr>
              <a:t>ij</a:t>
            </a:r>
            <a:r>
              <a:rPr lang="en-US" altLang="ko-KR" sz="2400" dirty="0">
                <a:solidFill>
                  <a:srgbClr val="FF0000"/>
                </a:solidFill>
              </a:rPr>
              <a:t>&gt;</a:t>
            </a:r>
            <a:endParaRPr lang="ko-KR" altLang="en-US" sz="2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Input</a:t>
            </a:r>
          </a:p>
          <a:p>
            <a:pPr lvl="1"/>
            <a:r>
              <a:rPr lang="en-US" altLang="ko-KR" sz="2400" dirty="0"/>
              <a:t>Two matrices, A (n x l) and B (l x m)</a:t>
            </a:r>
          </a:p>
          <a:p>
            <a:r>
              <a:rPr lang="en-US" altLang="ko-KR" sz="2800" dirty="0"/>
              <a:t>Map</a:t>
            </a:r>
          </a:p>
          <a:p>
            <a:pPr lvl="1"/>
            <a:r>
              <a:rPr lang="en-US" altLang="ko-KR" sz="2400" dirty="0"/>
              <a:t>Input: &lt;[A|B],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j, value&gt;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00B050"/>
                </a:solidFill>
              </a:rPr>
              <a:t>&lt;key=______, value=_______&gt;</a:t>
            </a:r>
          </a:p>
          <a:p>
            <a:r>
              <a:rPr lang="en-US" altLang="ko-KR" sz="2800" dirty="0"/>
              <a:t>Reduce</a:t>
            </a:r>
          </a:p>
          <a:p>
            <a:pPr lvl="1"/>
            <a:r>
              <a:rPr lang="en-US" altLang="ko-KR" sz="2400" dirty="0"/>
              <a:t>Input: &lt;key, a list of values&gt;</a:t>
            </a:r>
          </a:p>
          <a:p>
            <a:pPr lvl="1"/>
            <a:r>
              <a:rPr lang="en-US" altLang="ko-KR" sz="2400" dirty="0"/>
              <a:t>Output: </a:t>
            </a:r>
            <a:r>
              <a:rPr lang="en-US" altLang="ko-KR" sz="2400" dirty="0">
                <a:solidFill>
                  <a:srgbClr val="FF0000"/>
                </a:solidFill>
              </a:rPr>
              <a:t>&lt;key=_______, value=________&gt;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420365" y="1260653"/>
            <a:ext cx="33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/>
              <a:t>A</a:t>
            </a:r>
            <a:endParaRPr kumimoji="0" lang="ko-KR" altLang="en-US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422201" y="1620693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A11</a:t>
            </a:r>
            <a:endParaRPr kumimoji="0" lang="ko-KR" altLang="en-US" b="1" dirty="0"/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963980" y="1613629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A12</a:t>
            </a:r>
            <a:endParaRPr kumimoji="0" lang="ko-KR" altLang="en-US" b="1" dirty="0"/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418396" y="1932141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A21</a:t>
            </a:r>
            <a:endParaRPr kumimoji="0" lang="ko-KR" altLang="en-US" b="1" dirty="0"/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971600" y="1918573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A22</a:t>
            </a:r>
            <a:endParaRPr kumimoji="0" lang="ko-KR" altLang="en-US" b="1" dirty="0"/>
          </a:p>
        </p:txBody>
      </p:sp>
      <p:sp>
        <p:nvSpPr>
          <p:cNvPr id="10" name="양쪽 대괄호 9"/>
          <p:cNvSpPr/>
          <p:nvPr/>
        </p:nvSpPr>
        <p:spPr>
          <a:xfrm>
            <a:off x="323528" y="1630541"/>
            <a:ext cx="1440160" cy="6709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2220565" y="12705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</a:t>
            </a:r>
            <a:endParaRPr kumimoji="0" lang="ko-KR" altLang="en-US" b="1" dirty="0"/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22401" y="1630541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B11</a:t>
            </a:r>
            <a:endParaRPr kumimoji="0" lang="ko-KR" altLang="en-US" b="1" dirty="0"/>
          </a:p>
        </p:txBody>
      </p:sp>
      <p:sp>
        <p:nvSpPr>
          <p:cNvPr id="13" name="TextBox 38"/>
          <p:cNvSpPr txBox="1">
            <a:spLocks noChangeArrowheads="1"/>
          </p:cNvSpPr>
          <p:nvPr/>
        </p:nvSpPr>
        <p:spPr bwMode="auto">
          <a:xfrm>
            <a:off x="2764180" y="1623477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B12</a:t>
            </a:r>
            <a:endParaRPr kumimoji="0" lang="ko-KR" altLang="en-US" b="1" dirty="0"/>
          </a:p>
        </p:txBody>
      </p:sp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2218596" y="1941989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B21</a:t>
            </a:r>
            <a:endParaRPr kumimoji="0" lang="ko-KR" altLang="en-US" b="1" dirty="0"/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2771800" y="1928421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B22</a:t>
            </a:r>
            <a:endParaRPr kumimoji="0" lang="ko-KR" altLang="en-US" b="1" dirty="0"/>
          </a:p>
        </p:txBody>
      </p:sp>
      <p:sp>
        <p:nvSpPr>
          <p:cNvPr id="16" name="양쪽 대괄호 15"/>
          <p:cNvSpPr/>
          <p:nvPr/>
        </p:nvSpPr>
        <p:spPr>
          <a:xfrm>
            <a:off x="2123728" y="1640389"/>
            <a:ext cx="1440160" cy="6709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1835696" y="1850757"/>
            <a:ext cx="216024" cy="208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4115939" y="1237793"/>
            <a:ext cx="484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AB</a:t>
            </a:r>
            <a:endParaRPr kumimoji="0" lang="ko-KR" altLang="en-US" b="1" dirty="0"/>
          </a:p>
        </p:txBody>
      </p:sp>
      <p:sp>
        <p:nvSpPr>
          <p:cNvPr id="19" name="TextBox 38"/>
          <p:cNvSpPr txBox="1">
            <a:spLocks noChangeArrowheads="1"/>
          </p:cNvSpPr>
          <p:nvPr/>
        </p:nvSpPr>
        <p:spPr bwMode="auto">
          <a:xfrm>
            <a:off x="3939168" y="1597833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(A11*B11)+(A12*B21)</a:t>
            </a:r>
            <a:endParaRPr kumimoji="0" lang="ko-KR" altLang="en-US" b="1" dirty="0"/>
          </a:p>
        </p:txBody>
      </p:sp>
      <p:sp>
        <p:nvSpPr>
          <p:cNvPr id="20" name="양쪽 대괄호 19"/>
          <p:cNvSpPr/>
          <p:nvPr/>
        </p:nvSpPr>
        <p:spPr>
          <a:xfrm>
            <a:off x="3995936" y="1599798"/>
            <a:ext cx="4896544" cy="6709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등호 20"/>
          <p:cNvSpPr/>
          <p:nvPr/>
        </p:nvSpPr>
        <p:spPr>
          <a:xfrm>
            <a:off x="3707904" y="1846565"/>
            <a:ext cx="144016" cy="1846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38"/>
          <p:cNvSpPr txBox="1">
            <a:spLocks noChangeArrowheads="1"/>
          </p:cNvSpPr>
          <p:nvPr/>
        </p:nvSpPr>
        <p:spPr bwMode="auto">
          <a:xfrm>
            <a:off x="6361018" y="1583149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(A11*B12)+(A12*B22)</a:t>
            </a:r>
            <a:endParaRPr kumimoji="0" lang="ko-KR" altLang="en-US" b="1" dirty="0"/>
          </a:p>
        </p:txBody>
      </p:sp>
      <p:sp>
        <p:nvSpPr>
          <p:cNvPr id="23" name="TextBox 38"/>
          <p:cNvSpPr txBox="1">
            <a:spLocks noChangeArrowheads="1"/>
          </p:cNvSpPr>
          <p:nvPr/>
        </p:nvSpPr>
        <p:spPr bwMode="auto">
          <a:xfrm>
            <a:off x="3962028" y="1916901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(A21*B11)+(A22*B21)</a:t>
            </a:r>
            <a:endParaRPr kumimoji="0" lang="ko-KR" altLang="en-US" b="1" dirty="0"/>
          </a:p>
        </p:txBody>
      </p:sp>
      <p:sp>
        <p:nvSpPr>
          <p:cNvPr id="24" name="TextBox 38"/>
          <p:cNvSpPr txBox="1">
            <a:spLocks noChangeArrowheads="1"/>
          </p:cNvSpPr>
          <p:nvPr/>
        </p:nvSpPr>
        <p:spPr bwMode="auto">
          <a:xfrm>
            <a:off x="6383878" y="1902217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(A21*B12)+(A22*B22)</a:t>
            </a:r>
            <a:endParaRPr kumimoji="0" lang="ko-KR" altLang="en-US" b="1" dirty="0"/>
          </a:p>
        </p:txBody>
      </p: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458627" y="3070701"/>
            <a:ext cx="59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A11</a:t>
            </a:r>
            <a:endParaRPr kumimoji="0" lang="ko-KR" altLang="en-US" b="1" dirty="0"/>
          </a:p>
        </p:txBody>
      </p:sp>
      <p:sp>
        <p:nvSpPr>
          <p:cNvPr id="26" name="오른쪽 화살표 25"/>
          <p:cNvSpPr/>
          <p:nvPr/>
        </p:nvSpPr>
        <p:spPr>
          <a:xfrm>
            <a:off x="1164764" y="3214717"/>
            <a:ext cx="1102980" cy="10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38"/>
          <p:cNvSpPr txBox="1">
            <a:spLocks noChangeArrowheads="1"/>
          </p:cNvSpPr>
          <p:nvPr/>
        </p:nvSpPr>
        <p:spPr bwMode="auto">
          <a:xfrm>
            <a:off x="2561783" y="3070701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(A11*B11)+(A12*B21)</a:t>
            </a:r>
            <a:endParaRPr kumimoji="0" lang="ko-KR" altLang="en-US" b="1" dirty="0"/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4983633" y="3056017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(A11*B12)+(A12*B22)</a:t>
            </a:r>
            <a:endParaRPr kumimoji="0" lang="ko-KR" altLang="en-US" b="1" dirty="0"/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89499" y="3718773"/>
            <a:ext cx="80441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:A</a:t>
            </a:r>
            <a:r>
              <a:rPr kumimoji="0" lang="ko-KR" altLang="en-US" b="1" dirty="0" smtClean="0"/>
              <a:t>의</a:t>
            </a:r>
            <a:r>
              <a:rPr kumimoji="0" lang="en-US" altLang="ko-KR" b="1" dirty="0" smtClean="0"/>
              <a:t> </a:t>
            </a:r>
            <a:r>
              <a:rPr kumimoji="0" lang="ko-KR" altLang="en-US" b="1" dirty="0" smtClean="0"/>
              <a:t>원소는 </a:t>
            </a:r>
            <a:r>
              <a:rPr kumimoji="0" lang="en-US" altLang="ko-KR" b="1" dirty="0" smtClean="0"/>
              <a:t>B</a:t>
            </a:r>
            <a:r>
              <a:rPr kumimoji="0" lang="ko-KR" altLang="en-US" b="1" dirty="0" smtClean="0"/>
              <a:t>의 열의 수 만큼 값이 필요</a:t>
            </a:r>
            <a:r>
              <a:rPr kumimoji="0" lang="en-US" altLang="ko-KR" b="1" dirty="0" smtClean="0"/>
              <a:t>, </a:t>
            </a:r>
            <a:r>
              <a:rPr kumimoji="0" lang="ko-KR" altLang="en-US" b="1" dirty="0" smtClean="0"/>
              <a:t>따라서 </a:t>
            </a:r>
            <a:r>
              <a:rPr kumimoji="0" lang="en-US" altLang="ko-KR" b="1" dirty="0" smtClean="0"/>
              <a:t>MAP </a:t>
            </a:r>
            <a:r>
              <a:rPr kumimoji="0" lang="ko-KR" altLang="en-US" b="1" dirty="0" smtClean="0"/>
              <a:t>함수에서 </a:t>
            </a:r>
            <a:r>
              <a:rPr kumimoji="0" lang="en-US" altLang="ko-KR" b="1" dirty="0" smtClean="0"/>
              <a:t>B</a:t>
            </a:r>
            <a:r>
              <a:rPr kumimoji="0" lang="ko-KR" altLang="en-US" b="1" dirty="0" smtClean="0"/>
              <a:t>의 열수만큼</a:t>
            </a:r>
            <a:endParaRPr kumimoji="0" lang="en-US" altLang="ko-KR" b="1" dirty="0" smtClean="0"/>
          </a:p>
          <a:p>
            <a:pPr eaLnBrk="1" hangingPunct="1"/>
            <a:r>
              <a:rPr kumimoji="0" lang="en-US" altLang="ko-KR" b="1" dirty="0"/>
              <a:t> </a:t>
            </a:r>
            <a:r>
              <a:rPr kumimoji="0" lang="ko-KR" altLang="en-US" b="1" dirty="0" smtClean="0"/>
              <a:t>추가를 함</a:t>
            </a:r>
            <a:endParaRPr kumimoji="0" lang="ko-KR" altLang="en-US" b="1" dirty="0"/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467544" y="4741569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B11</a:t>
            </a:r>
            <a:endParaRPr kumimoji="0"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1173681" y="4885585"/>
            <a:ext cx="1102980" cy="10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8"/>
          <p:cNvSpPr txBox="1">
            <a:spLocks noChangeArrowheads="1"/>
          </p:cNvSpPr>
          <p:nvPr/>
        </p:nvSpPr>
        <p:spPr bwMode="auto">
          <a:xfrm>
            <a:off x="2570700" y="4741569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(A11*B11)+(A12*B21)</a:t>
            </a:r>
            <a:endParaRPr kumimoji="0" lang="ko-KR" altLang="en-US" b="1" dirty="0"/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2559576" y="5102165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(A21*B11)+(A22*B21)</a:t>
            </a:r>
            <a:endParaRPr kumimoji="0"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2627784" y="3070701"/>
            <a:ext cx="57606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33526" y="3047841"/>
            <a:ext cx="57606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239026" y="4753421"/>
            <a:ext cx="57606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45376" y="5149661"/>
            <a:ext cx="57606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8"/>
          <p:cNvSpPr txBox="1">
            <a:spLocks noChangeArrowheads="1"/>
          </p:cNvSpPr>
          <p:nvPr/>
        </p:nvSpPr>
        <p:spPr bwMode="auto">
          <a:xfrm>
            <a:off x="467544" y="5807005"/>
            <a:ext cx="8036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:B</a:t>
            </a:r>
            <a:r>
              <a:rPr kumimoji="0" lang="ko-KR" altLang="en-US" b="1" dirty="0" smtClean="0"/>
              <a:t>의</a:t>
            </a:r>
            <a:r>
              <a:rPr kumimoji="0" lang="en-US" altLang="ko-KR" b="1" dirty="0" smtClean="0"/>
              <a:t> </a:t>
            </a:r>
            <a:r>
              <a:rPr kumimoji="0" lang="ko-KR" altLang="en-US" b="1" dirty="0" smtClean="0"/>
              <a:t>원소는 </a:t>
            </a:r>
            <a:r>
              <a:rPr kumimoji="0" lang="en-US" altLang="ko-KR" b="1" dirty="0" smtClean="0"/>
              <a:t>A</a:t>
            </a:r>
            <a:r>
              <a:rPr kumimoji="0" lang="ko-KR" altLang="en-US" b="1" dirty="0" smtClean="0"/>
              <a:t>의 </a:t>
            </a:r>
            <a:r>
              <a:rPr kumimoji="0" lang="ko-KR" altLang="en-US" b="1" dirty="0"/>
              <a:t>행</a:t>
            </a:r>
            <a:r>
              <a:rPr kumimoji="0" lang="ko-KR" altLang="en-US" b="1" dirty="0" smtClean="0"/>
              <a:t>의 수 만큼 값이 필요</a:t>
            </a:r>
            <a:r>
              <a:rPr kumimoji="0" lang="en-US" altLang="ko-KR" b="1" dirty="0" smtClean="0"/>
              <a:t>, </a:t>
            </a:r>
            <a:r>
              <a:rPr kumimoji="0" lang="ko-KR" altLang="en-US" b="1" dirty="0" smtClean="0"/>
              <a:t>따라서 </a:t>
            </a:r>
            <a:r>
              <a:rPr kumimoji="0" lang="en-US" altLang="ko-KR" b="1" dirty="0" smtClean="0"/>
              <a:t>MAP </a:t>
            </a:r>
            <a:r>
              <a:rPr kumimoji="0" lang="ko-KR" altLang="en-US" b="1" dirty="0" smtClean="0"/>
              <a:t>함수에서 </a:t>
            </a:r>
            <a:r>
              <a:rPr kumimoji="0" lang="en-US" altLang="ko-KR" b="1" dirty="0" smtClean="0"/>
              <a:t>A</a:t>
            </a:r>
            <a:r>
              <a:rPr kumimoji="0" lang="ko-KR" altLang="en-US" b="1" dirty="0" smtClean="0"/>
              <a:t>의 </a:t>
            </a:r>
            <a:r>
              <a:rPr kumimoji="0" lang="ko-KR" altLang="en-US" b="1" dirty="0"/>
              <a:t>행</a:t>
            </a:r>
            <a:r>
              <a:rPr kumimoji="0" lang="ko-KR" altLang="en-US" b="1" dirty="0" smtClean="0"/>
              <a:t>수만큼</a:t>
            </a:r>
            <a:endParaRPr kumimoji="0" lang="en-US" altLang="ko-KR" b="1" dirty="0" smtClean="0"/>
          </a:p>
          <a:p>
            <a:pPr eaLnBrk="1" hangingPunct="1"/>
            <a:r>
              <a:rPr kumimoji="0" lang="en-US" altLang="ko-KR" b="1" dirty="0"/>
              <a:t> </a:t>
            </a:r>
            <a:r>
              <a:rPr kumimoji="0" lang="ko-KR" altLang="en-US" b="1" dirty="0" smtClean="0"/>
              <a:t>추가를 함</a:t>
            </a:r>
            <a:endParaRPr kumimoji="0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37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곱 </a:t>
            </a:r>
            <a:r>
              <a:rPr lang="en-US" altLang="ko-KR" dirty="0" smtClean="0"/>
              <a:t>(Map)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334250" y="1987044"/>
            <a:ext cx="30856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 dirty="0" smtClean="0"/>
              <a:t>INPUT (</a:t>
            </a:r>
            <a:r>
              <a:rPr kumimoji="0" lang="ko-KR" altLang="en-US" b="1" dirty="0" smtClean="0"/>
              <a:t>행렬</a:t>
            </a:r>
            <a:r>
              <a:rPr kumimoji="0" lang="en-US" altLang="ko-KR" b="1" dirty="0" smtClean="0"/>
              <a:t>, </a:t>
            </a:r>
            <a:r>
              <a:rPr kumimoji="0" lang="ko-KR" altLang="en-US" b="1" dirty="0" smtClean="0"/>
              <a:t>행</a:t>
            </a:r>
            <a:r>
              <a:rPr kumimoji="0" lang="en-US" altLang="ko-KR" b="1" dirty="0" smtClean="0"/>
              <a:t>, </a:t>
            </a:r>
            <a:r>
              <a:rPr kumimoji="0" lang="ko-KR" altLang="en-US" b="1" dirty="0" smtClean="0"/>
              <a:t>열</a:t>
            </a:r>
            <a:r>
              <a:rPr kumimoji="0" lang="en-US" altLang="ko-KR" b="1" dirty="0" smtClean="0"/>
              <a:t>, </a:t>
            </a:r>
            <a:r>
              <a:rPr kumimoji="0" lang="ko-KR" altLang="en-US" b="1" dirty="0" smtClean="0"/>
              <a:t>값</a:t>
            </a:r>
            <a:r>
              <a:rPr kumimoji="0" lang="en-US" altLang="ko-KR" b="1" dirty="0" smtClean="0"/>
              <a:t>)</a:t>
            </a:r>
          </a:p>
          <a:p>
            <a:pPr eaLnBrk="1" hangingPunct="1"/>
            <a:endParaRPr kumimoji="0" lang="en-US" altLang="ko-KR" b="1" dirty="0"/>
          </a:p>
          <a:p>
            <a:pPr eaLnBrk="1" hangingPunct="1"/>
            <a:r>
              <a:rPr kumimoji="0" lang="en-US" altLang="ko-KR" b="1" dirty="0" smtClean="0"/>
              <a:t>A, 1, 1, 1</a:t>
            </a:r>
          </a:p>
          <a:p>
            <a:pPr eaLnBrk="1" hangingPunct="1"/>
            <a:r>
              <a:rPr kumimoji="0" lang="en-US" altLang="ko-KR" b="1" dirty="0" smtClean="0"/>
              <a:t>A, 1, 2, 2</a:t>
            </a:r>
          </a:p>
          <a:p>
            <a:pPr eaLnBrk="1" hangingPunct="1"/>
            <a:r>
              <a:rPr kumimoji="0" lang="en-US" altLang="ko-KR" b="1" dirty="0" smtClean="0"/>
              <a:t>A, 2, 1, 3</a:t>
            </a:r>
          </a:p>
          <a:p>
            <a:pPr eaLnBrk="1" hangingPunct="1"/>
            <a:r>
              <a:rPr kumimoji="0" lang="en-US" altLang="ko-KR" b="1" dirty="0" smtClean="0"/>
              <a:t>A, 2, 2, 4</a:t>
            </a:r>
          </a:p>
          <a:p>
            <a:pPr eaLnBrk="1" hangingPunct="1"/>
            <a:r>
              <a:rPr kumimoji="0" lang="en-US" altLang="ko-KR" b="1" dirty="0" smtClean="0"/>
              <a:t>B, 1, 1, 1</a:t>
            </a:r>
          </a:p>
          <a:p>
            <a:pPr eaLnBrk="1" hangingPunct="1"/>
            <a:r>
              <a:rPr kumimoji="0" lang="en-US" altLang="ko-KR" b="1" dirty="0" smtClean="0"/>
              <a:t>B, 1, 2, 2</a:t>
            </a:r>
          </a:p>
          <a:p>
            <a:pPr eaLnBrk="1" hangingPunct="1"/>
            <a:r>
              <a:rPr kumimoji="0" lang="en-US" altLang="ko-KR" b="1" dirty="0" smtClean="0"/>
              <a:t>B, 2, 1, 3</a:t>
            </a:r>
          </a:p>
          <a:p>
            <a:pPr eaLnBrk="1" hangingPunct="1"/>
            <a:r>
              <a:rPr kumimoji="0" lang="en-US" altLang="ko-KR" b="1" dirty="0" smtClean="0"/>
              <a:t>B, 2, 2, 4</a:t>
            </a:r>
            <a:endParaRPr kumimoji="0"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355230" y="2525008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5896" y="2347084"/>
            <a:ext cx="936104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47921" y="1843028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MAP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47664" y="270967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2" idx="1"/>
          </p:cNvCxnSpPr>
          <p:nvPr/>
        </p:nvCxnSpPr>
        <p:spPr>
          <a:xfrm flipV="1">
            <a:off x="4572000" y="2450450"/>
            <a:ext cx="18002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572000" y="2643500"/>
            <a:ext cx="1728192" cy="71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372200" y="2265784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(1,1,1),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4349" y="1484784"/>
            <a:ext cx="25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Key : (</a:t>
            </a:r>
            <a:r>
              <a:rPr kumimoji="0" lang="en-US" altLang="ko-KR" b="1" dirty="0" err="1" smtClean="0"/>
              <a:t>i</a:t>
            </a:r>
            <a:r>
              <a:rPr kumimoji="0" lang="ko-KR" altLang="en-US" b="1" dirty="0" smtClean="0"/>
              <a:t>행</a:t>
            </a:r>
            <a:r>
              <a:rPr kumimoji="0" lang="en-US" altLang="ko-KR" b="1" dirty="0" smtClean="0"/>
              <a:t>, j</a:t>
            </a:r>
            <a:r>
              <a:rPr kumimoji="0" lang="ko-KR" altLang="en-US" b="1" dirty="0" smtClean="0"/>
              <a:t>열</a:t>
            </a:r>
            <a:r>
              <a:rPr kumimoji="0" lang="en-US" altLang="ko-KR" b="1" dirty="0" smtClean="0"/>
              <a:t>, B</a:t>
            </a:r>
            <a:r>
              <a:rPr kumimoji="0" lang="ko-KR" altLang="en-US" b="1" dirty="0" smtClean="0"/>
              <a:t>의 열</a:t>
            </a:r>
            <a:r>
              <a:rPr kumimoji="0"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72200" y="3129880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(1,1,n),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오른쪽 대괄호 14"/>
          <p:cNvSpPr/>
          <p:nvPr/>
        </p:nvSpPr>
        <p:spPr>
          <a:xfrm>
            <a:off x="7596336" y="2450450"/>
            <a:ext cx="144016" cy="9047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27600" y="2593588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B</a:t>
            </a:r>
            <a:r>
              <a:rPr kumimoji="0" lang="ko-KR" altLang="en-US" b="1" dirty="0" smtClean="0"/>
              <a:t>의 열수</a:t>
            </a:r>
            <a:endParaRPr kumimoji="0" lang="en-US" altLang="ko-KR" b="1" dirty="0" smtClean="0"/>
          </a:p>
          <a:p>
            <a:r>
              <a:rPr kumimoji="0" lang="ko-KR" altLang="en-US" b="1" dirty="0" smtClean="0"/>
              <a:t>만큼 필요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72200" y="1833736"/>
            <a:ext cx="236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value</a:t>
            </a:r>
            <a:r>
              <a:rPr kumimoji="0" lang="en-US" altLang="ko-KR" b="1" dirty="0" smtClean="0"/>
              <a:t> : (</a:t>
            </a:r>
            <a:r>
              <a:rPr kumimoji="0" lang="en-US" altLang="ko-KR" b="1" dirty="0" err="1" smtClean="0"/>
              <a:t>i</a:t>
            </a:r>
            <a:r>
              <a:rPr kumimoji="0" lang="ko-KR" altLang="en-US" b="1" dirty="0" smtClean="0"/>
              <a:t>행 </a:t>
            </a:r>
            <a:r>
              <a:rPr kumimoji="0" lang="en-US" altLang="ko-KR" b="1" dirty="0" smtClean="0"/>
              <a:t>j</a:t>
            </a:r>
            <a:r>
              <a:rPr kumimoji="0" lang="ko-KR" altLang="en-US" b="1" dirty="0" smtClean="0"/>
              <a:t>열의 값</a:t>
            </a:r>
            <a:r>
              <a:rPr kumimoji="0"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1822" y="3643228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7" idx="1"/>
          </p:cNvCxnSpPr>
          <p:nvPr/>
        </p:nvCxnSpPr>
        <p:spPr>
          <a:xfrm>
            <a:off x="1483276" y="3859252"/>
            <a:ext cx="21526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2" idx="1"/>
          </p:cNvCxnSpPr>
          <p:nvPr/>
        </p:nvCxnSpPr>
        <p:spPr>
          <a:xfrm>
            <a:off x="4591147" y="4363308"/>
            <a:ext cx="1800200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23" idx="1"/>
          </p:cNvCxnSpPr>
          <p:nvPr/>
        </p:nvCxnSpPr>
        <p:spPr>
          <a:xfrm>
            <a:off x="4591147" y="4435316"/>
            <a:ext cx="1800200" cy="1255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391347" y="4642048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(1,1,1),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1347" y="5506144"/>
            <a:ext cx="112804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(n,1,1),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오른쪽 대괄호 23"/>
          <p:cNvSpPr/>
          <p:nvPr/>
        </p:nvSpPr>
        <p:spPr>
          <a:xfrm>
            <a:off x="7615483" y="4826714"/>
            <a:ext cx="144016" cy="9047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46747" y="4969852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A</a:t>
            </a:r>
            <a:r>
              <a:rPr kumimoji="0" lang="ko-KR" altLang="en-US" b="1" dirty="0" smtClean="0"/>
              <a:t>의 </a:t>
            </a:r>
            <a:r>
              <a:rPr lang="ko-KR" altLang="en-US" b="1" dirty="0"/>
              <a:t>행</a:t>
            </a:r>
            <a:r>
              <a:rPr kumimoji="0" lang="ko-KR" altLang="en-US" b="1" dirty="0" smtClean="0"/>
              <a:t>수</a:t>
            </a:r>
            <a:endParaRPr kumimoji="0" lang="en-US" altLang="ko-KR" b="1" dirty="0" smtClean="0"/>
          </a:p>
          <a:p>
            <a:r>
              <a:rPr kumimoji="0" lang="ko-KR" altLang="en-US" b="1" dirty="0" smtClean="0"/>
              <a:t>만큼 필요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372200" y="3861048"/>
            <a:ext cx="2552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Key : (A</a:t>
            </a:r>
            <a:r>
              <a:rPr kumimoji="0" lang="ko-KR" altLang="en-US" b="1" dirty="0" smtClean="0"/>
              <a:t>의 행</a:t>
            </a:r>
            <a:r>
              <a:rPr kumimoji="0" lang="en-US" altLang="ko-KR" b="1" dirty="0" smtClean="0"/>
              <a:t>, </a:t>
            </a:r>
            <a:r>
              <a:rPr kumimoji="0" lang="en-US" altLang="ko-KR" b="1" dirty="0" err="1" smtClean="0"/>
              <a:t>i</a:t>
            </a:r>
            <a:r>
              <a:rPr kumimoji="0" lang="ko-KR" altLang="en-US" b="1" dirty="0" smtClean="0"/>
              <a:t>행</a:t>
            </a:r>
            <a:r>
              <a:rPr kumimoji="0" lang="en-US" altLang="ko-KR" b="1" dirty="0" smtClean="0"/>
              <a:t>, j</a:t>
            </a:r>
            <a:r>
              <a:rPr kumimoji="0" lang="ko-KR" altLang="en-US" b="1" dirty="0" smtClean="0"/>
              <a:t>열</a:t>
            </a:r>
            <a:r>
              <a:rPr kumimoji="0"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80051" y="4210000"/>
            <a:ext cx="236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value</a:t>
            </a:r>
            <a:r>
              <a:rPr kumimoji="0" lang="en-US" altLang="ko-KR" b="1" dirty="0" smtClean="0"/>
              <a:t> : (</a:t>
            </a:r>
            <a:r>
              <a:rPr kumimoji="0" lang="en-US" altLang="ko-KR" b="1" dirty="0" err="1" smtClean="0"/>
              <a:t>i</a:t>
            </a:r>
            <a:r>
              <a:rPr kumimoji="0" lang="ko-KR" altLang="en-US" b="1" dirty="0" smtClean="0"/>
              <a:t>행 </a:t>
            </a:r>
            <a:r>
              <a:rPr kumimoji="0" lang="en-US" altLang="ko-KR" b="1" dirty="0" smtClean="0"/>
              <a:t>j</a:t>
            </a:r>
            <a:r>
              <a:rPr kumimoji="0" lang="ko-KR" altLang="en-US" b="1" dirty="0" smtClean="0"/>
              <a:t>열의 값</a:t>
            </a:r>
            <a:r>
              <a:rPr kumimoji="0"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곱 </a:t>
            </a:r>
            <a:r>
              <a:rPr lang="en-US" altLang="ko-KR" dirty="0" smtClean="0"/>
              <a:t>(Reduce)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251520" y="925552"/>
            <a:ext cx="265357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 b="1" dirty="0" smtClean="0"/>
              <a:t>INPUT (</a:t>
            </a:r>
            <a:r>
              <a:rPr kumimoji="0" lang="ko-KR" altLang="en-US" sz="1600" b="1" dirty="0" smtClean="0"/>
              <a:t>행렬</a:t>
            </a:r>
            <a:r>
              <a:rPr kumimoji="0" lang="en-US" altLang="ko-KR" sz="1600" b="1" dirty="0" smtClean="0"/>
              <a:t>, </a:t>
            </a:r>
            <a:r>
              <a:rPr kumimoji="0" lang="ko-KR" altLang="en-US" sz="1600" b="1" dirty="0" smtClean="0"/>
              <a:t>행</a:t>
            </a:r>
            <a:r>
              <a:rPr kumimoji="0" lang="en-US" altLang="ko-KR" sz="1600" b="1" dirty="0" smtClean="0"/>
              <a:t>, </a:t>
            </a:r>
            <a:r>
              <a:rPr kumimoji="0" lang="ko-KR" altLang="en-US" sz="1600" b="1" dirty="0" smtClean="0"/>
              <a:t>열</a:t>
            </a:r>
            <a:r>
              <a:rPr kumimoji="0" lang="en-US" altLang="ko-KR" sz="1600" b="1" dirty="0" smtClean="0"/>
              <a:t>, </a:t>
            </a:r>
            <a:r>
              <a:rPr kumimoji="0" lang="ko-KR" altLang="en-US" sz="1600" b="1" dirty="0" smtClean="0"/>
              <a:t>값</a:t>
            </a:r>
            <a:r>
              <a:rPr kumimoji="0" lang="en-US" altLang="ko-KR" sz="1600" b="1" dirty="0" smtClean="0"/>
              <a:t>)</a:t>
            </a:r>
          </a:p>
          <a:p>
            <a:pPr eaLnBrk="1" hangingPunct="1"/>
            <a:r>
              <a:rPr kumimoji="0" lang="en-US" altLang="ko-KR" sz="1600" b="1" dirty="0" smtClean="0"/>
              <a:t>((1,1,1), 1) A11</a:t>
            </a:r>
          </a:p>
          <a:p>
            <a:pPr eaLnBrk="1" hangingPunct="1"/>
            <a:r>
              <a:rPr kumimoji="0" lang="en-US" altLang="ko-KR" sz="1600" b="1" dirty="0" smtClean="0"/>
              <a:t>((1,1,2), 1) A11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((1,2,1), 2) A12</a:t>
            </a:r>
          </a:p>
          <a:p>
            <a:pPr eaLnBrk="1" hangingPunct="1"/>
            <a:r>
              <a:rPr kumimoji="0" lang="en-US" altLang="ko-KR" sz="1600" b="1" dirty="0" smtClean="0"/>
              <a:t>((1,2,2), 2) A12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((2,1,1), 3) A21</a:t>
            </a:r>
          </a:p>
          <a:p>
            <a:pPr eaLnBrk="1" hangingPunct="1"/>
            <a:r>
              <a:rPr kumimoji="0" lang="en-US" altLang="ko-KR" sz="1600" b="1" dirty="0" smtClean="0"/>
              <a:t>((2,1,2), 3) A21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((2,2,1), 4) A22</a:t>
            </a:r>
          </a:p>
          <a:p>
            <a:pPr eaLnBrk="1" hangingPunct="1"/>
            <a:r>
              <a:rPr kumimoji="0" lang="en-US" altLang="ko-KR" sz="1600" b="1" dirty="0" smtClean="0"/>
              <a:t>((2,2,2), 4) A22</a:t>
            </a:r>
          </a:p>
          <a:p>
            <a:pPr eaLnBrk="1" hangingPunct="1"/>
            <a:endParaRPr kumimoji="0" lang="en-US" altLang="ko-KR" sz="1600" b="1" dirty="0"/>
          </a:p>
          <a:p>
            <a:pPr eaLnBrk="1" hangingPunct="1"/>
            <a:r>
              <a:rPr kumimoji="0" lang="en-US" altLang="ko-KR" sz="1600" b="1" dirty="0" smtClean="0"/>
              <a:t>((1,1,1), 1) B11</a:t>
            </a:r>
          </a:p>
          <a:p>
            <a:pPr eaLnBrk="1" hangingPunct="1"/>
            <a:r>
              <a:rPr kumimoji="0" lang="en-US" altLang="ko-KR" sz="1600" b="1" dirty="0" smtClean="0"/>
              <a:t>((2,1,1), 1) B11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((1,1,2), 2) B12</a:t>
            </a:r>
          </a:p>
          <a:p>
            <a:pPr eaLnBrk="1" hangingPunct="1"/>
            <a:r>
              <a:rPr kumimoji="0" lang="en-US" altLang="ko-KR" sz="1600" b="1" dirty="0" smtClean="0"/>
              <a:t>((2,1,2), 2) B12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((1,2,1), 3) B21</a:t>
            </a:r>
          </a:p>
          <a:p>
            <a:pPr eaLnBrk="1" hangingPunct="1"/>
            <a:r>
              <a:rPr kumimoji="0" lang="en-US" altLang="ko-KR" sz="1600" b="1" dirty="0" smtClean="0"/>
              <a:t>((2,2,1), 3) B21</a:t>
            </a:r>
          </a:p>
          <a:p>
            <a:pPr eaLnBrk="1" hangingPunct="1"/>
            <a:endParaRPr kumimoji="0" lang="en-US" altLang="ko-KR" sz="1600" b="1" dirty="0" smtClean="0"/>
          </a:p>
          <a:p>
            <a:pPr eaLnBrk="1" hangingPunct="1"/>
            <a:r>
              <a:rPr kumimoji="0" lang="en-US" altLang="ko-KR" sz="1600" b="1" dirty="0" smtClean="0"/>
              <a:t>((1,2,2), 4) B22</a:t>
            </a:r>
          </a:p>
          <a:p>
            <a:pPr eaLnBrk="1" hangingPunct="1"/>
            <a:r>
              <a:rPr kumimoji="0" lang="en-US" altLang="ko-KR" sz="1600" b="1" dirty="0" smtClean="0"/>
              <a:t>((2,2,2), 4) B22</a:t>
            </a:r>
            <a:endParaRPr kumimoji="0"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2105268"/>
            <a:ext cx="936104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76092" y="1602388"/>
            <a:ext cx="97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Reduce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96" y="1340768"/>
            <a:ext cx="1584176" cy="1961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835696" y="3373824"/>
            <a:ext cx="1584176" cy="91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355976" y="33738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572000" y="2581736"/>
            <a:ext cx="1851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같은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</a:t>
            </a:r>
            <a:endParaRPr lang="en-US" altLang="ko-KR" dirty="0" smtClean="0"/>
          </a:p>
          <a:p>
            <a:r>
              <a:rPr lang="ko-KR" altLang="en-US" dirty="0" smtClean="0"/>
              <a:t>값을 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68144" y="3189158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(A11*B11)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53256" y="5246032"/>
            <a:ext cx="3020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우리가 필요한 것은</a:t>
            </a:r>
            <a:endParaRPr lang="en-US" altLang="ko-KR" dirty="0" smtClean="0"/>
          </a:p>
          <a:p>
            <a:r>
              <a:rPr lang="en-US" altLang="ko-KR" dirty="0" smtClean="0"/>
              <a:t>(A11*B11) + (A12*B21),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한번의 </a:t>
            </a:r>
            <a:r>
              <a:rPr lang="ko-KR" altLang="en-US" dirty="0" err="1" smtClean="0"/>
              <a:t>맵리듀스</a:t>
            </a:r>
            <a:endParaRPr lang="en-US" altLang="ko-KR" dirty="0" smtClean="0"/>
          </a:p>
          <a:p>
            <a:r>
              <a:rPr lang="ko-KR" altLang="en-US" dirty="0" smtClean="0"/>
              <a:t>작업이 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35696" y="2105268"/>
            <a:ext cx="1584176" cy="2492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835696" y="4669968"/>
            <a:ext cx="1584176" cy="106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355976" y="46135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868144" y="4413294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(A12*B21)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곱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Map)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27687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altLang="ko-KR" b="1" dirty="0" smtClean="0"/>
              <a:t>((1,1,1), 1) A11*B11</a:t>
            </a:r>
          </a:p>
          <a:p>
            <a:r>
              <a:rPr kumimoji="0" lang="en-US" altLang="ko-KR" b="1" dirty="0" smtClean="0"/>
              <a:t>((1,1,2), 2) A11*B12</a:t>
            </a:r>
          </a:p>
          <a:p>
            <a:endParaRPr kumimoji="0" lang="en-US" altLang="ko-KR" b="1" dirty="0" smtClean="0"/>
          </a:p>
          <a:p>
            <a:r>
              <a:rPr kumimoji="0" lang="en-US" altLang="ko-KR" b="1" dirty="0" smtClean="0"/>
              <a:t>((1,2,1), 6) A12*B21</a:t>
            </a:r>
          </a:p>
          <a:p>
            <a:r>
              <a:rPr kumimoji="0" lang="en-US" altLang="ko-KR" b="1" dirty="0" smtClean="0"/>
              <a:t>((1,2,2), 8) A12*B22</a:t>
            </a:r>
          </a:p>
          <a:p>
            <a:endParaRPr kumimoji="0" lang="en-US" altLang="ko-KR" b="1" dirty="0" smtClean="0"/>
          </a:p>
          <a:p>
            <a:r>
              <a:rPr kumimoji="0" lang="en-US" altLang="ko-KR" b="1" dirty="0" smtClean="0"/>
              <a:t>((2,1,1), 3) A21*B11</a:t>
            </a:r>
          </a:p>
          <a:p>
            <a:r>
              <a:rPr kumimoji="0" lang="en-US" altLang="ko-KR" b="1" dirty="0" smtClean="0"/>
              <a:t>((2,1,2), 9) A21*B12</a:t>
            </a:r>
          </a:p>
          <a:p>
            <a:endParaRPr kumimoji="0" lang="en-US" altLang="ko-KR" b="1" dirty="0" smtClean="0"/>
          </a:p>
          <a:p>
            <a:r>
              <a:rPr kumimoji="0" lang="en-US" altLang="ko-KR" b="1" dirty="0" smtClean="0"/>
              <a:t>((2,2,1), 12) A22*B21</a:t>
            </a:r>
          </a:p>
          <a:p>
            <a:r>
              <a:rPr kumimoji="0" lang="en-US" altLang="ko-KR" b="1" dirty="0" smtClean="0"/>
              <a:t>((2,2,2), 16) A22*B22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1988840"/>
            <a:ext cx="936104" cy="3888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91937" y="1484784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MAP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81536" y="2492896"/>
            <a:ext cx="1098376" cy="27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681536" y="3284984"/>
            <a:ext cx="1098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3" idx="1"/>
          </p:cNvCxnSpPr>
          <p:nvPr/>
        </p:nvCxnSpPr>
        <p:spPr>
          <a:xfrm>
            <a:off x="4716016" y="2852936"/>
            <a:ext cx="864096" cy="10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55917" y="1630541"/>
            <a:ext cx="3272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Key : </a:t>
            </a:r>
            <a:r>
              <a:rPr kumimoji="0" lang="ko-KR" altLang="en-US" b="1" dirty="0" smtClean="0"/>
              <a:t>이전 </a:t>
            </a:r>
            <a:r>
              <a:rPr kumimoji="0" lang="en-US" altLang="ko-KR" b="1" dirty="0" smtClean="0"/>
              <a:t>key</a:t>
            </a:r>
            <a:r>
              <a:rPr kumimoji="0" lang="ko-KR" altLang="en-US" b="1" dirty="0" smtClean="0"/>
              <a:t>값에서 가운데 </a:t>
            </a:r>
            <a:endParaRPr kumimoji="0" lang="en-US" altLang="ko-KR" b="1" dirty="0" smtClean="0"/>
          </a:p>
          <a:p>
            <a:r>
              <a:rPr kumimoji="0" lang="ko-KR" altLang="en-US" b="1" dirty="0" smtClean="0"/>
              <a:t>값을 제거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21634" y="2274485"/>
            <a:ext cx="236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value</a:t>
            </a:r>
            <a:r>
              <a:rPr kumimoji="0" lang="en-US" altLang="ko-KR" b="1" dirty="0" smtClean="0"/>
              <a:t> : (</a:t>
            </a:r>
            <a:r>
              <a:rPr kumimoji="0" lang="en-US" altLang="ko-KR" b="1" dirty="0" err="1" smtClean="0"/>
              <a:t>i</a:t>
            </a:r>
            <a:r>
              <a:rPr kumimoji="0" lang="ko-KR" altLang="en-US" b="1" dirty="0" smtClean="0"/>
              <a:t>행 </a:t>
            </a:r>
            <a:r>
              <a:rPr kumimoji="0" lang="en-US" altLang="ko-KR" b="1" dirty="0" smtClean="0"/>
              <a:t>j</a:t>
            </a:r>
            <a:r>
              <a:rPr kumimoji="0" lang="ko-KR" altLang="en-US" b="1" dirty="0" smtClean="0"/>
              <a:t>열의 값</a:t>
            </a:r>
            <a:r>
              <a:rPr kumimoji="0"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80112" y="277133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((1,1), 1) A11*B11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62412" y="3501008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 smtClean="0"/>
              <a:t>((1,1), 6) A12*B21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4716016" y="3284984"/>
            <a:ext cx="946396" cy="40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743693" y="5157192"/>
            <a:ext cx="2614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Reduce</a:t>
            </a:r>
            <a:r>
              <a:rPr lang="ko-KR" altLang="en-US" dirty="0" smtClean="0"/>
              <a:t>는 같은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r>
              <a:rPr lang="ko-KR" altLang="en-US" dirty="0" smtClean="0"/>
              <a:t>가지는 값을 더해줌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Matrix Multiplication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내용 개체 틀 42"/>
          <p:cNvSpPr>
            <a:spLocks noGrp="1"/>
          </p:cNvSpPr>
          <p:nvPr>
            <p:ph idx="1"/>
          </p:nvPr>
        </p:nvSpPr>
        <p:spPr>
          <a:xfrm>
            <a:off x="1182688" y="1573684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en-US" altLang="ko-KR" baseline="30000" smtClean="0"/>
              <a:t>st</a:t>
            </a:r>
            <a:r>
              <a:rPr lang="en-US" altLang="ko-KR" smtClean="0"/>
              <a:t> step</a:t>
            </a:r>
            <a:endParaRPr lang="ko-KR" altLang="en-US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14688" y="2556346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214688" y="3348509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214688" y="5075709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857750" y="1484784"/>
            <a:ext cx="378618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200">
                <a:latin typeface="Microsoft Sans Serif" pitchFamily="34" charset="0"/>
              </a:rPr>
              <a:t>key    value    key   value  key  value    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({1,1,1},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({2,1,1},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({1,1,1},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({1,2,1},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({1,2,1},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({2,2,1},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({1,3,1},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({2,3,1},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({3,1,1},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({3,2,1},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({1,4,1},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({2,4,1}, A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21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({4,1,1},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   ({4,2,1}, B</a:t>
            </a:r>
            <a:r>
              <a:rPr lang="en-US" altLang="ko-KR" sz="1100" b="1" baseline="-25000">
                <a:solidFill>
                  <a:srgbClr val="FF0000"/>
                </a:solidFill>
                <a:latin typeface="Microsoft Sans Serif" pitchFamily="34" charset="0"/>
              </a:rPr>
              <a:t>12</a:t>
            </a:r>
            <a:r>
              <a:rPr lang="en-US" altLang="ko-KR" sz="1100" b="1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({1,1,2},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({2,1,2},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({1,1,2},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({1,2,2},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({1,2,2},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({2,2,2},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({2,1,2},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({2,2,2},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({1,3,2},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({2,3,2},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({3,1,2},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({3,2,2},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latin typeface="Microsoft Sans Serif" pitchFamily="34" charset="0"/>
              </a:rPr>
              <a:t>({1,4,2}, A</a:t>
            </a:r>
            <a:r>
              <a:rPr lang="en-US" altLang="ko-KR" sz="1100" b="1" baseline="-25000">
                <a:latin typeface="Microsoft Sans Serif" pitchFamily="34" charset="0"/>
              </a:rPr>
              <a:t>12</a:t>
            </a:r>
            <a:r>
              <a:rPr lang="en-US" altLang="ko-KR" sz="1100" b="1">
                <a:latin typeface="Microsoft Sans Serif" pitchFamily="34" charset="0"/>
              </a:rPr>
              <a:t>)   ({2,4,2}, A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   ({4,1,2}, B</a:t>
            </a:r>
            <a:r>
              <a:rPr lang="en-US" altLang="ko-KR" sz="1100" b="1" baseline="-25000">
                <a:latin typeface="Microsoft Sans Serif" pitchFamily="34" charset="0"/>
              </a:rPr>
              <a:t>21</a:t>
            </a:r>
            <a:r>
              <a:rPr lang="en-US" altLang="ko-KR" sz="1100" b="1">
                <a:latin typeface="Microsoft Sans Serif" pitchFamily="34" charset="0"/>
              </a:rPr>
              <a:t>)   ({4,2,2}, B</a:t>
            </a:r>
            <a:r>
              <a:rPr lang="en-US" altLang="ko-KR" sz="1100" b="1" baseline="-25000">
                <a:latin typeface="Microsoft Sans Serif" pitchFamily="34" charset="0"/>
              </a:rPr>
              <a:t>22</a:t>
            </a:r>
            <a:r>
              <a:rPr lang="en-US" altLang="ko-KR" sz="1100" b="1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({1,1,3},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({2,1,3},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({1,1,3},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({1,2,3},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({1,2,3},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({2,2,3},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({1,3,3},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({2,3,3},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({3,1,3},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({3,2,3},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({1,4,3},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13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({2,4,3}, A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23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({4,1,3},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31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   ({4,2,3}, B</a:t>
            </a:r>
            <a:r>
              <a:rPr lang="en-US" altLang="ko-KR" sz="1100" b="1" baseline="-25000">
                <a:solidFill>
                  <a:srgbClr val="0070C0"/>
                </a:solidFill>
                <a:latin typeface="Microsoft Sans Serif" pitchFamily="34" charset="0"/>
              </a:rPr>
              <a:t>32</a:t>
            </a:r>
            <a:r>
              <a:rPr lang="en-US" altLang="ko-KR" sz="1100" b="1">
                <a:solidFill>
                  <a:srgbClr val="0070C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({1,1,4},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({2,1,4},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({1,1,4},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({1,2,4},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({1,2,4},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({2,2,4},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({1,3,4},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({2,3,4},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({3,1,4},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({3,2,4},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({1,4,4},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14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({2,4,4}, A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24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({4,1,4},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41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   ({4,2,4}, B</a:t>
            </a:r>
            <a:r>
              <a:rPr lang="en-US" altLang="ko-KR" sz="1100" b="1" baseline="-25000">
                <a:solidFill>
                  <a:srgbClr val="008000"/>
                </a:solidFill>
                <a:latin typeface="Microsoft Sans Serif" pitchFamily="34" charset="0"/>
              </a:rPr>
              <a:t>42</a:t>
            </a:r>
            <a:r>
              <a:rPr lang="en-US" altLang="ko-KR" sz="1100" b="1">
                <a:solidFill>
                  <a:srgbClr val="008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8000"/>
              </a:solidFill>
              <a:latin typeface="Microsoft Sans Serif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 rot="5400000">
            <a:off x="3470275" y="4402609"/>
            <a:ext cx="576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2411413" y="3781896"/>
            <a:ext cx="588962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4143375" y="3270721"/>
            <a:ext cx="571500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4071938" y="2413471"/>
            <a:ext cx="642937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4143375" y="4913784"/>
            <a:ext cx="571500" cy="733425"/>
          </a:xfrm>
          <a:prstGeom prst="notchedRightArrow">
            <a:avLst>
              <a:gd name="adj1" fmla="val 50000"/>
              <a:gd name="adj2" fmla="val 542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428625" y="2349971"/>
            <a:ext cx="33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/>
              <a:t>A</a:t>
            </a:r>
            <a:endParaRPr kumimoji="0" lang="ko-KR" altLang="en-US" b="1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942716"/>
              </p:ext>
            </p:extLst>
          </p:nvPr>
        </p:nvGraphicFramePr>
        <p:xfrm>
          <a:off x="331788" y="2719859"/>
          <a:ext cx="19431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1409400" imgH="939600" progId="Equation.3">
                  <p:embed/>
                </p:oleObj>
              </mc:Choice>
              <mc:Fallback>
                <p:oleObj name="Equation" r:id="rId3" imgW="1409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719859"/>
                        <a:ext cx="1943100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428625" y="4115271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/>
              <a:t>B</a:t>
            </a:r>
            <a:endParaRPr kumimoji="0" lang="ko-KR" altLang="en-US" b="1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65326"/>
              </p:ext>
            </p:extLst>
          </p:nvPr>
        </p:nvGraphicFramePr>
        <p:xfrm>
          <a:off x="331788" y="4483571"/>
          <a:ext cx="1943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1409400" imgH="939600" progId="Equation.3">
                  <p:embed/>
                </p:oleObj>
              </mc:Choice>
              <mc:Fallback>
                <p:oleObj name="Equation" r:id="rId5" imgW="1409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483571"/>
                        <a:ext cx="19431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Illustration: Matrix Multi.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0" name="내용 개체 틀 42"/>
          <p:cNvSpPr>
            <a:spLocks noGrp="1"/>
          </p:cNvSpPr>
          <p:nvPr>
            <p:ph idx="1"/>
          </p:nvPr>
        </p:nvSpPr>
        <p:spPr>
          <a:xfrm>
            <a:off x="1182688" y="1333401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en-US" altLang="ko-KR" baseline="30000" smtClean="0"/>
              <a:t>st</a:t>
            </a:r>
            <a:r>
              <a:rPr lang="en-US" altLang="ko-KR" smtClean="0"/>
              <a:t> step</a:t>
            </a:r>
            <a:endParaRPr lang="ko-KR" altLang="en-US" smtClean="0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3776663" y="2317651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3776663" y="3109813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776663" y="4837013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978525" y="1958876"/>
            <a:ext cx="273685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    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({1,1,1}, A</a:t>
            </a:r>
            <a:r>
              <a:rPr lang="en-US" altLang="ko-KR" sz="1600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({1,1,2}, A</a:t>
            </a:r>
            <a:r>
              <a:rPr lang="en-US" altLang="ko-KR" sz="1600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({1,1,m}, A</a:t>
            </a:r>
            <a:r>
              <a:rPr lang="en-US" altLang="ko-KR" sz="1600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({1,2,1}, A</a:t>
            </a:r>
            <a:r>
              <a:rPr lang="en-US" altLang="ko-KR" sz="1600" baseline="-25000">
                <a:latin typeface="Microsoft Sans Serif" pitchFamily="34" charset="0"/>
              </a:rPr>
              <a:t>12</a:t>
            </a:r>
            <a:r>
              <a:rPr lang="en-US" altLang="ko-KR" sz="1600"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({1,1,1}, B</a:t>
            </a:r>
            <a:r>
              <a:rPr lang="en-US" altLang="ko-KR" sz="1600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({n,1,1}, B</a:t>
            </a:r>
            <a:r>
              <a:rPr lang="en-US" altLang="ko-KR" sz="1600" baseline="-25000">
                <a:solidFill>
                  <a:srgbClr val="FF000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FF000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 rot="5400000">
            <a:off x="4032251" y="4163913"/>
            <a:ext cx="576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2411413" y="3541613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292725" y="318125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416300" y="2101751"/>
            <a:ext cx="1584325" cy="36718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5219700" y="231765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30" name="AutoShape 37"/>
          <p:cNvSpPr>
            <a:spLocks noChangeArrowheads="1"/>
          </p:cNvSpPr>
          <p:nvPr/>
        </p:nvSpPr>
        <p:spPr bwMode="auto">
          <a:xfrm>
            <a:off x="5291138" y="4910038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428625" y="2109688"/>
            <a:ext cx="333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/>
              <a:t>A</a:t>
            </a:r>
            <a:endParaRPr kumimoji="0" lang="ko-KR" altLang="en-US" b="1"/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52261"/>
              </p:ext>
            </p:extLst>
          </p:nvPr>
        </p:nvGraphicFramePr>
        <p:xfrm>
          <a:off x="357188" y="2479576"/>
          <a:ext cx="1890712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수식" r:id="rId3" imgW="1371600" imgH="939600" progId="Equation.3">
                  <p:embed/>
                </p:oleObj>
              </mc:Choice>
              <mc:Fallback>
                <p:oleObj name="수식" r:id="rId3" imgW="1371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479576"/>
                        <a:ext cx="1890712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40"/>
          <p:cNvSpPr txBox="1">
            <a:spLocks noChangeArrowheads="1"/>
          </p:cNvSpPr>
          <p:nvPr/>
        </p:nvSpPr>
        <p:spPr bwMode="auto">
          <a:xfrm>
            <a:off x="428625" y="3874988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b="1"/>
              <a:t>B</a:t>
            </a:r>
            <a:endParaRPr kumimoji="0" lang="ko-KR" altLang="en-US" b="1"/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15087"/>
              </p:ext>
            </p:extLst>
          </p:nvPr>
        </p:nvGraphicFramePr>
        <p:xfrm>
          <a:off x="331788" y="4243288"/>
          <a:ext cx="19431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수식" r:id="rId5" imgW="1409400" imgH="939600" progId="Equation.3">
                  <p:embed/>
                </p:oleObj>
              </mc:Choice>
              <mc:Fallback>
                <p:oleObj name="수식" r:id="rId5" imgW="14094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243288"/>
                        <a:ext cx="194310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9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Automatic parallelization &amp; distribution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Fault-tolerant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Provides status and monitoring tools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Clean abstraction for programmers</a:t>
            </a:r>
          </a:p>
          <a:p>
            <a:pPr marL="336550" indent="-336550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User writes Map and Reduce functions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 err="1"/>
              <a:t>BigTable</a:t>
            </a:r>
            <a:r>
              <a:rPr lang="en-GB" altLang="ko-KR" dirty="0"/>
              <a:t> can be input and/or output for   </a:t>
            </a:r>
            <a:r>
              <a:rPr lang="en-GB" altLang="ko-KR" dirty="0" err="1"/>
              <a:t>MapReduce</a:t>
            </a:r>
            <a:r>
              <a:rPr lang="en-GB" altLang="ko-KR" dirty="0"/>
              <a:t> computations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9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1: two-step map/reduce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4048" y="2554436"/>
            <a:ext cx="259238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({1,1,1}, [A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11,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] 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({1,1,2}, [A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 1,</a:t>
            </a:r>
            <a:r>
              <a:rPr lang="en-US" altLang="ko-KR" sz="16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 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}, [A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,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latin typeface="Microsoft Sans Serif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80036" y="2195661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80036" y="3203724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780036" y="4643586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5400000">
            <a:off x="4251523" y="4027636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37498" y="1844824"/>
            <a:ext cx="22669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508823" y="2195661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35573" y="1979761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267148" y="2411561"/>
            <a:ext cx="14414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195711" y="2411561"/>
            <a:ext cx="15128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267148" y="3491061"/>
            <a:ext cx="15128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267148" y="3491061"/>
            <a:ext cx="15128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2287786" y="4845199"/>
            <a:ext cx="1500187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2267148" y="4845199"/>
            <a:ext cx="1520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508823" y="3203724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508823" y="4715024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922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1: two-step map/reduce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내용 개체 틀 42"/>
          <p:cNvSpPr>
            <a:spLocks noGrp="1"/>
          </p:cNvSpPr>
          <p:nvPr>
            <p:ph idx="1"/>
          </p:nvPr>
        </p:nvSpPr>
        <p:spPr>
          <a:xfrm>
            <a:off x="1143000" y="141277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en-US" altLang="ko-KR" baseline="30000" smtClean="0"/>
              <a:t>nd</a:t>
            </a:r>
            <a:r>
              <a:rPr lang="en-US" altLang="ko-KR" smtClean="0"/>
              <a:t> step</a:t>
            </a:r>
            <a:endParaRPr lang="ko-KR" altLang="en-US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776663" y="2414489"/>
            <a:ext cx="863600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776663" y="3206651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776663" y="4933851"/>
            <a:ext cx="863600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map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978525" y="2055714"/>
            <a:ext cx="273685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    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 rot="5400000">
            <a:off x="4032251" y="4260751"/>
            <a:ext cx="576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latin typeface="Microsoft Sans Serif" pitchFamily="34" charset="0"/>
              </a:rPr>
              <a:t>…</a:t>
            </a: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2411413" y="3638451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5292725" y="3278089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416300" y="2198589"/>
            <a:ext cx="1584325" cy="3671887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5219700" y="2414489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5291138" y="5006876"/>
            <a:ext cx="936625" cy="431800"/>
          </a:xfrm>
          <a:prstGeom prst="notched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438" y="2065239"/>
            <a:ext cx="226695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30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1: two-step map/reduce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390653" y="2336949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90653" y="3345012"/>
            <a:ext cx="1439862" cy="4905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90653" y="4784874"/>
            <a:ext cx="1439862" cy="490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Reduce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5400000">
            <a:off x="4862140" y="4168924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…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65490" y="1844824"/>
            <a:ext cx="22669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({1,1},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 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…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({i,j},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 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      …  + A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6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6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6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13090" y="2200424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6190" y="2121049"/>
            <a:ext cx="1727200" cy="3600450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46065" y="2692549"/>
            <a:ext cx="9207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103190" y="2835424"/>
            <a:ext cx="106362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246065" y="2835424"/>
            <a:ext cx="928688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2725365" y="3914924"/>
            <a:ext cx="15128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746003" y="3911749"/>
            <a:ext cx="1500187" cy="185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2674565" y="3911749"/>
            <a:ext cx="1571625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119440" y="3554562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6119440" y="4856312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36178" y="2121049"/>
            <a:ext cx="3052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>
                <a:latin typeface="Microsoft Sans Serif" pitchFamily="34" charset="0"/>
              </a:rPr>
              <a:t>key     value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({1,1}, [A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,…,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({i,j}, [A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i1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1j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i2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2j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 ,…, A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i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* B</a:t>
            </a:r>
            <a:r>
              <a:rPr lang="en-US" altLang="ko-KR" sz="1400" baseline="-2500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l</a:t>
            </a:r>
            <a:r>
              <a:rPr lang="en-US" altLang="ko-KR" sz="1400" baseline="-25000">
                <a:solidFill>
                  <a:srgbClr val="00B050"/>
                </a:solidFill>
                <a:latin typeface="Microsoft Sans Serif" pitchFamily="34" charset="0"/>
              </a:rPr>
              <a:t>j</a:t>
            </a: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])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400">
                <a:solidFill>
                  <a:srgbClr val="00B050"/>
                </a:solidFill>
                <a:latin typeface="Microsoft Sans Serif" pitchFamily="34" charset="0"/>
              </a:rPr>
              <a:t>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ko-KR" sz="1600">
              <a:solidFill>
                <a:srgbClr val="00B050"/>
              </a:solidFill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2: One-Step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300" dirty="0"/>
              <a:t>Single step map/reduce</a:t>
            </a:r>
          </a:p>
          <a:p>
            <a:pPr lvl="1"/>
            <a:r>
              <a:rPr lang="en-US" altLang="ko-KR" sz="2400" dirty="0"/>
              <a:t>How can we multiply two matrices with a run of map/reduce?</a:t>
            </a:r>
          </a:p>
          <a:p>
            <a:r>
              <a:rPr lang="en-US" altLang="ko-KR" sz="3300" dirty="0"/>
              <a:t>Assumption</a:t>
            </a:r>
          </a:p>
          <a:p>
            <a:pPr lvl="1"/>
            <a:r>
              <a:rPr lang="en-US" altLang="ko-KR" sz="2400" dirty="0"/>
              <a:t>A row can be loaded in memory</a:t>
            </a:r>
          </a:p>
          <a:p>
            <a:pPr lvl="1"/>
            <a:r>
              <a:rPr lang="en-US" altLang="ko-KR" sz="2400" dirty="0"/>
              <a:t>A reduce for a key is called only once when it have all values for the key</a:t>
            </a:r>
            <a:endParaRPr lang="ko-KR" altLang="en-US" sz="2400" dirty="0"/>
          </a:p>
          <a:p>
            <a:endParaRPr lang="en-US" altLang="ko-KR" dirty="0" smtClean="0"/>
          </a:p>
          <a:p>
            <a:r>
              <a:rPr lang="en-US" altLang="ko-KR" sz="2800" dirty="0"/>
              <a:t>Map</a:t>
            </a:r>
          </a:p>
          <a:p>
            <a:pPr lvl="1"/>
            <a:r>
              <a:rPr lang="en-US" altLang="ko-KR" sz="2400" dirty="0"/>
              <a:t>Input</a:t>
            </a:r>
          </a:p>
          <a:p>
            <a:pPr lvl="2"/>
            <a:r>
              <a:rPr lang="en-US" altLang="ko-KR" sz="2000" dirty="0"/>
              <a:t>Two matrices, A (n x l) and B (l x m)</a:t>
            </a:r>
          </a:p>
          <a:p>
            <a:pPr lvl="1"/>
            <a:r>
              <a:rPr lang="en-US" altLang="ko-KR" sz="2400" dirty="0"/>
              <a:t>Output</a:t>
            </a:r>
          </a:p>
          <a:p>
            <a:pPr lvl="2"/>
            <a:r>
              <a:rPr lang="en-US" altLang="ko-KR" sz="2000" dirty="0">
                <a:solidFill>
                  <a:srgbClr val="00B050"/>
                </a:solidFill>
              </a:rPr>
              <a:t>For </a:t>
            </a:r>
            <a:r>
              <a:rPr lang="en-US" altLang="ko-KR" sz="2000" dirty="0" err="1">
                <a:solidFill>
                  <a:srgbClr val="00B050"/>
                </a:solidFill>
              </a:rPr>
              <a:t>A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>
                <a:solidFill>
                  <a:srgbClr val="00B050"/>
                </a:solidFill>
              </a:rPr>
              <a:t>: &lt;{i,1}, {j, </a:t>
            </a:r>
            <a:r>
              <a:rPr lang="en-US" altLang="ko-KR" sz="2000" dirty="0" err="1">
                <a:solidFill>
                  <a:srgbClr val="00B050"/>
                </a:solidFill>
              </a:rPr>
              <a:t>A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>
                <a:solidFill>
                  <a:srgbClr val="00B050"/>
                </a:solidFill>
              </a:rPr>
              <a:t>}&gt;, …, &lt;{</a:t>
            </a:r>
            <a:r>
              <a:rPr lang="en-US" altLang="ko-KR" sz="2000" dirty="0" err="1">
                <a:solidFill>
                  <a:srgbClr val="00B050"/>
                </a:solidFill>
              </a:rPr>
              <a:t>i,m</a:t>
            </a:r>
            <a:r>
              <a:rPr lang="en-US" altLang="ko-KR" sz="2000" dirty="0">
                <a:solidFill>
                  <a:srgbClr val="00B050"/>
                </a:solidFill>
              </a:rPr>
              <a:t>}, {j, </a:t>
            </a:r>
            <a:r>
              <a:rPr lang="en-US" altLang="ko-KR" sz="2000" dirty="0" err="1">
                <a:solidFill>
                  <a:srgbClr val="00B050"/>
                </a:solidFill>
              </a:rPr>
              <a:t>A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</a:rPr>
              <a:t>}&gt; :B</a:t>
            </a:r>
            <a:r>
              <a:rPr lang="ko-KR" altLang="en-US" sz="2000" dirty="0" smtClean="0">
                <a:solidFill>
                  <a:srgbClr val="00B050"/>
                </a:solidFill>
              </a:rPr>
              <a:t>의 열수 만큼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lvl="2"/>
            <a:r>
              <a:rPr lang="en-US" altLang="ko-KR" sz="2000" dirty="0">
                <a:solidFill>
                  <a:srgbClr val="00B050"/>
                </a:solidFill>
              </a:rPr>
              <a:t>For </a:t>
            </a:r>
            <a:r>
              <a:rPr lang="en-US" altLang="ko-KR" sz="2000" dirty="0" err="1">
                <a:solidFill>
                  <a:srgbClr val="00B050"/>
                </a:solidFill>
              </a:rPr>
              <a:t>B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>
                <a:solidFill>
                  <a:srgbClr val="00B050"/>
                </a:solidFill>
              </a:rPr>
              <a:t>: &lt;{1,j}, {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en-US" altLang="ko-KR" sz="2000" dirty="0" err="1">
                <a:solidFill>
                  <a:srgbClr val="00B050"/>
                </a:solidFill>
              </a:rPr>
              <a:t>B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>
                <a:solidFill>
                  <a:srgbClr val="00B050"/>
                </a:solidFill>
              </a:rPr>
              <a:t>}&gt;, …, &lt;{</a:t>
            </a:r>
            <a:r>
              <a:rPr lang="en-US" altLang="ko-KR" sz="2000" dirty="0" err="1">
                <a:solidFill>
                  <a:srgbClr val="00B050"/>
                </a:solidFill>
              </a:rPr>
              <a:t>n,j</a:t>
            </a:r>
            <a:r>
              <a:rPr lang="en-US" altLang="ko-KR" sz="2000" dirty="0">
                <a:solidFill>
                  <a:srgbClr val="00B050"/>
                </a:solidFill>
              </a:rPr>
              <a:t>}, {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en-US" altLang="ko-KR" sz="2000" dirty="0" err="1">
                <a:solidFill>
                  <a:srgbClr val="00B050"/>
                </a:solidFill>
              </a:rPr>
              <a:t>B</a:t>
            </a:r>
            <a:r>
              <a:rPr lang="en-US" altLang="ko-KR" sz="2000" baseline="-25000" dirty="0" err="1">
                <a:solidFill>
                  <a:srgbClr val="00B050"/>
                </a:solidFill>
              </a:rPr>
              <a:t>ij</a:t>
            </a:r>
            <a:r>
              <a:rPr lang="en-US" altLang="ko-KR" sz="2000" dirty="0" smtClean="0">
                <a:solidFill>
                  <a:srgbClr val="00B050"/>
                </a:solidFill>
              </a:rPr>
              <a:t>}&gt;   : A</a:t>
            </a:r>
            <a:r>
              <a:rPr lang="ko-KR" altLang="en-US" sz="2000" dirty="0" smtClean="0">
                <a:solidFill>
                  <a:srgbClr val="00B050"/>
                </a:solidFill>
              </a:rPr>
              <a:t>의 행수 만큼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800" dirty="0"/>
              <a:t>Reduce</a:t>
            </a:r>
          </a:p>
          <a:p>
            <a:pPr lvl="1"/>
            <a:r>
              <a:rPr lang="en-US" altLang="ko-KR" sz="2400" dirty="0"/>
              <a:t>Input</a:t>
            </a:r>
          </a:p>
          <a:p>
            <a:pPr lvl="2"/>
            <a:r>
              <a:rPr lang="en-US" altLang="ko-KR" sz="2000" dirty="0"/>
              <a:t>&lt;{</a:t>
            </a:r>
            <a:r>
              <a:rPr lang="en-US" altLang="ko-KR" sz="2000" dirty="0" err="1"/>
              <a:t>i,j</a:t>
            </a:r>
            <a:r>
              <a:rPr lang="en-US" altLang="ko-KR" sz="2000" dirty="0"/>
              <a:t>}, </a:t>
            </a:r>
            <a:r>
              <a:rPr lang="en-US" altLang="ko-KR" sz="2000" dirty="0">
                <a:solidFill>
                  <a:srgbClr val="7030A0"/>
                </a:solidFill>
              </a:rPr>
              <a:t>{{1, A</a:t>
            </a:r>
            <a:r>
              <a:rPr lang="en-US" altLang="ko-KR" sz="2000" baseline="-25000" dirty="0">
                <a:solidFill>
                  <a:srgbClr val="7030A0"/>
                </a:solidFill>
              </a:rPr>
              <a:t>i1</a:t>
            </a:r>
            <a:r>
              <a:rPr lang="en-US" altLang="ko-KR" sz="2000" dirty="0">
                <a:solidFill>
                  <a:srgbClr val="7030A0"/>
                </a:solidFill>
              </a:rPr>
              <a:t>}, {1, B</a:t>
            </a:r>
            <a:r>
              <a:rPr lang="en-US" altLang="ko-KR" sz="2000" baseline="-25000" dirty="0">
                <a:solidFill>
                  <a:srgbClr val="7030A0"/>
                </a:solidFill>
              </a:rPr>
              <a:t>1j</a:t>
            </a:r>
            <a:r>
              <a:rPr lang="en-US" altLang="ko-KR" sz="2000" dirty="0">
                <a:solidFill>
                  <a:srgbClr val="7030A0"/>
                </a:solidFill>
              </a:rPr>
              <a:t>},…, {</a:t>
            </a:r>
            <a:r>
              <a:rPr lang="en-US" altLang="ko-KR" sz="2000" dirty="0">
                <a:solidFill>
                  <a:srgbClr val="7030A0"/>
                </a:solidFill>
                <a:latin typeface="Mistral" pitchFamily="66" charset="0"/>
              </a:rPr>
              <a:t>l</a:t>
            </a:r>
            <a:r>
              <a:rPr lang="en-US" altLang="ko-KR" sz="2000" dirty="0">
                <a:solidFill>
                  <a:srgbClr val="7030A0"/>
                </a:solidFill>
              </a:rPr>
              <a:t>, A</a:t>
            </a:r>
            <a:r>
              <a:rPr lang="en-US" altLang="ko-KR" sz="2000" baseline="-25000" dirty="0">
                <a:solidFill>
                  <a:srgbClr val="7030A0"/>
                </a:solidFill>
              </a:rPr>
              <a:t>i</a:t>
            </a:r>
            <a:r>
              <a:rPr lang="en-US" altLang="ko-KR" sz="2000" baseline="-25000" dirty="0">
                <a:solidFill>
                  <a:srgbClr val="7030A0"/>
                </a:solidFill>
                <a:latin typeface="Mistral" pitchFamily="66" charset="0"/>
              </a:rPr>
              <a:t>l</a:t>
            </a:r>
            <a:r>
              <a:rPr lang="en-US" altLang="ko-KR" sz="2000" dirty="0">
                <a:solidFill>
                  <a:srgbClr val="7030A0"/>
                </a:solidFill>
              </a:rPr>
              <a:t>}, {</a:t>
            </a:r>
            <a:r>
              <a:rPr lang="en-US" altLang="ko-KR" sz="2000" dirty="0">
                <a:solidFill>
                  <a:srgbClr val="7030A0"/>
                </a:solidFill>
                <a:latin typeface="Mistral" pitchFamily="66" charset="0"/>
              </a:rPr>
              <a:t>l</a:t>
            </a:r>
            <a:r>
              <a:rPr lang="en-US" altLang="ko-KR" sz="2000" dirty="0">
                <a:solidFill>
                  <a:srgbClr val="7030A0"/>
                </a:solidFill>
              </a:rPr>
              <a:t>, </a:t>
            </a:r>
            <a:r>
              <a:rPr lang="en-US" altLang="ko-KR" sz="2000" dirty="0" err="1">
                <a:solidFill>
                  <a:srgbClr val="7030A0"/>
                </a:solidFill>
              </a:rPr>
              <a:t>B</a:t>
            </a:r>
            <a:r>
              <a:rPr lang="en-US" altLang="ko-KR" sz="2000" baseline="-25000" dirty="0" err="1">
                <a:solidFill>
                  <a:srgbClr val="7030A0"/>
                </a:solidFill>
                <a:latin typeface="Mistral" pitchFamily="66" charset="0"/>
              </a:rPr>
              <a:t>l</a:t>
            </a:r>
            <a:r>
              <a:rPr lang="en-US" altLang="ko-KR" sz="2000" baseline="-25000" dirty="0" err="1">
                <a:solidFill>
                  <a:srgbClr val="7030A0"/>
                </a:solidFill>
              </a:rPr>
              <a:t>j</a:t>
            </a:r>
            <a:r>
              <a:rPr lang="en-US" altLang="ko-KR" sz="2000" dirty="0">
                <a:solidFill>
                  <a:srgbClr val="7030A0"/>
                </a:solidFill>
              </a:rPr>
              <a:t>}}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2400" dirty="0"/>
              <a:t>Output</a:t>
            </a:r>
          </a:p>
          <a:p>
            <a:pPr lvl="2"/>
            <a:r>
              <a:rPr lang="en-US" altLang="ko-KR" sz="2000" dirty="0">
                <a:solidFill>
                  <a:srgbClr val="FF0000"/>
                </a:solidFill>
              </a:rPr>
              <a:t>&lt;{</a:t>
            </a:r>
            <a:r>
              <a:rPr lang="en-US" altLang="ko-KR" sz="2000" dirty="0" err="1">
                <a:solidFill>
                  <a:srgbClr val="FF0000"/>
                </a:solidFill>
              </a:rPr>
              <a:t>i,j</a:t>
            </a:r>
            <a:r>
              <a:rPr lang="en-US" altLang="ko-KR" sz="2000" dirty="0">
                <a:solidFill>
                  <a:srgbClr val="FF0000"/>
                </a:solidFill>
              </a:rPr>
              <a:t>}, A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i1</a:t>
            </a:r>
            <a:r>
              <a:rPr lang="en-US" altLang="ko-KR" sz="2000" dirty="0">
                <a:solidFill>
                  <a:srgbClr val="FF0000"/>
                </a:solidFill>
              </a:rPr>
              <a:t>*B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1j</a:t>
            </a:r>
            <a:r>
              <a:rPr lang="en-US" altLang="ko-KR" sz="2000" dirty="0">
                <a:solidFill>
                  <a:srgbClr val="FF0000"/>
                </a:solidFill>
              </a:rPr>
              <a:t> + A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i2</a:t>
            </a:r>
            <a:r>
              <a:rPr lang="en-US" altLang="ko-KR" sz="2000" dirty="0">
                <a:solidFill>
                  <a:srgbClr val="FF0000"/>
                </a:solidFill>
              </a:rPr>
              <a:t>*B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2j </a:t>
            </a:r>
            <a:r>
              <a:rPr lang="en-US" altLang="ko-KR" sz="2000" dirty="0">
                <a:solidFill>
                  <a:srgbClr val="FF0000"/>
                </a:solidFill>
              </a:rPr>
              <a:t>+ … + A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i</a:t>
            </a:r>
            <a:r>
              <a:rPr lang="en-US" altLang="ko-KR" sz="2000" baseline="-25000" dirty="0">
                <a:solidFill>
                  <a:srgbClr val="FF0000"/>
                </a:solidFill>
                <a:latin typeface="Mistral" pitchFamily="66" charset="0"/>
              </a:rPr>
              <a:t>l</a:t>
            </a:r>
            <a:r>
              <a:rPr lang="en-US" altLang="ko-KR" sz="2000" dirty="0">
                <a:solidFill>
                  <a:srgbClr val="FF0000"/>
                </a:solidFill>
              </a:rPr>
              <a:t>*</a:t>
            </a:r>
            <a:r>
              <a:rPr lang="en-US" altLang="ko-KR" sz="2000" dirty="0" err="1">
                <a:solidFill>
                  <a:srgbClr val="FF0000"/>
                </a:solidFill>
              </a:rPr>
              <a:t>B</a:t>
            </a:r>
            <a:r>
              <a:rPr lang="en-US" altLang="ko-KR" sz="2000" baseline="-25000" dirty="0" err="1">
                <a:solidFill>
                  <a:srgbClr val="FF0000"/>
                </a:solidFill>
                <a:latin typeface="Mistral" pitchFamily="66" charset="0"/>
              </a:rPr>
              <a:t>l</a:t>
            </a:r>
            <a:r>
              <a:rPr lang="en-US" altLang="ko-KR" sz="2000" baseline="-25000" dirty="0" err="1">
                <a:solidFill>
                  <a:srgbClr val="FF0000"/>
                </a:solidFill>
              </a:rPr>
              <a:t>j</a:t>
            </a:r>
            <a:r>
              <a:rPr lang="en-US" altLang="ko-KR" sz="2000" baseline="-25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6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Borrows from functional programming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dirty="0"/>
              <a:t>Users implement interface of two functions:</a:t>
            </a:r>
          </a:p>
          <a:p>
            <a:pPr marL="336550" indent="-336550" defTabSz="457200">
              <a:lnSpc>
                <a:spcPct val="93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2000" dirty="0"/>
          </a:p>
          <a:p>
            <a:pPr marL="736600" lvl="1" indent="-279400" defTabSz="457200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b="1" dirty="0">
                <a:latin typeface="Courier New" pitchFamily="49" charset="0"/>
              </a:rPr>
              <a:t>map  (</a:t>
            </a:r>
            <a:r>
              <a:rPr lang="en-GB" altLang="ko-KR" b="1" dirty="0" err="1">
                <a:latin typeface="Courier New" pitchFamily="49" charset="0"/>
              </a:rPr>
              <a:t>in_key</a:t>
            </a:r>
            <a:r>
              <a:rPr lang="en-GB" altLang="ko-KR" b="1" dirty="0">
                <a:latin typeface="Courier New" pitchFamily="49" charset="0"/>
              </a:rPr>
              <a:t>, </a:t>
            </a:r>
            <a:r>
              <a:rPr lang="en-GB" altLang="ko-KR" b="1" dirty="0" err="1">
                <a:latin typeface="Courier New" pitchFamily="49" charset="0"/>
              </a:rPr>
              <a:t>in_value</a:t>
            </a:r>
            <a:r>
              <a:rPr lang="en-GB" altLang="ko-KR" b="1" dirty="0">
                <a:latin typeface="Courier New" pitchFamily="49" charset="0"/>
              </a:rPr>
              <a:t>) -&gt; </a:t>
            </a:r>
          </a:p>
          <a:p>
            <a:pPr marL="736600" lvl="1" indent="-279400" defTabSz="457200">
              <a:lnSpc>
                <a:spcPct val="94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b="1" dirty="0">
                <a:latin typeface="Courier New" pitchFamily="49" charset="0"/>
              </a:rPr>
              <a:t>		(</a:t>
            </a:r>
            <a:r>
              <a:rPr lang="en-GB" altLang="ko-KR" b="1" dirty="0" err="1">
                <a:latin typeface="Courier New" pitchFamily="49" charset="0"/>
              </a:rPr>
              <a:t>out_key</a:t>
            </a:r>
            <a:r>
              <a:rPr lang="en-GB" altLang="ko-KR" b="1" dirty="0">
                <a:latin typeface="Courier New" pitchFamily="49" charset="0"/>
              </a:rPr>
              <a:t>, </a:t>
            </a:r>
            <a:r>
              <a:rPr lang="en-GB" altLang="ko-KR" b="1" dirty="0" err="1">
                <a:latin typeface="Courier New" pitchFamily="49" charset="0"/>
              </a:rPr>
              <a:t>intermediate_value</a:t>
            </a:r>
            <a:r>
              <a:rPr lang="en-GB" altLang="ko-KR" b="1" dirty="0">
                <a:latin typeface="Courier New" pitchFamily="49" charset="0"/>
              </a:rPr>
              <a:t>) list</a:t>
            </a:r>
          </a:p>
          <a:p>
            <a:pPr marL="736600" lvl="1" indent="-279400" defTabSz="457200">
              <a:lnSpc>
                <a:spcPct val="94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b="1" dirty="0">
              <a:latin typeface="Courier New" pitchFamily="49" charset="0"/>
            </a:endParaRPr>
          </a:p>
          <a:p>
            <a:pPr marL="736600" lvl="1" indent="-279400" defTabSz="457200">
              <a:lnSpc>
                <a:spcPct val="94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b="1" dirty="0">
                <a:latin typeface="Courier New" pitchFamily="49" charset="0"/>
              </a:rPr>
              <a:t>reduce (</a:t>
            </a:r>
            <a:r>
              <a:rPr lang="en-GB" altLang="ko-KR" b="1" dirty="0" err="1">
                <a:latin typeface="Courier New" pitchFamily="49" charset="0"/>
              </a:rPr>
              <a:t>out_key</a:t>
            </a:r>
            <a:r>
              <a:rPr lang="en-GB" altLang="ko-KR" b="1" dirty="0">
                <a:latin typeface="Courier New" pitchFamily="49" charset="0"/>
              </a:rPr>
              <a:t>, </a:t>
            </a:r>
            <a:r>
              <a:rPr lang="en-GB" altLang="ko-KR" b="1" dirty="0" err="1">
                <a:latin typeface="Courier New" pitchFamily="49" charset="0"/>
              </a:rPr>
              <a:t>intermediate_value</a:t>
            </a:r>
            <a:r>
              <a:rPr lang="en-GB" altLang="ko-KR" b="1" dirty="0">
                <a:latin typeface="Courier New" pitchFamily="49" charset="0"/>
              </a:rPr>
              <a:t> list) -&gt;</a:t>
            </a:r>
          </a:p>
          <a:p>
            <a:pPr marL="736600" lvl="1" indent="-279400" defTabSz="457200">
              <a:lnSpc>
                <a:spcPct val="94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b="1" dirty="0">
                <a:latin typeface="Courier New" pitchFamily="49" charset="0"/>
              </a:rPr>
              <a:t>		</a:t>
            </a:r>
            <a:r>
              <a:rPr lang="en-GB" altLang="ko-KR" b="1" dirty="0" err="1">
                <a:latin typeface="Courier New" pitchFamily="49" charset="0"/>
              </a:rPr>
              <a:t>out_value</a:t>
            </a:r>
            <a:r>
              <a:rPr lang="en-GB" altLang="ko-KR" b="1" dirty="0">
                <a:latin typeface="Courier New" pitchFamily="49" charset="0"/>
              </a:rPr>
              <a:t> list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2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3200" dirty="0"/>
              <a:t>Records from the data source (lines out of files, rows of a database, </a:t>
            </a:r>
            <a:r>
              <a:rPr lang="en-GB" altLang="ko-KR" sz="3200" dirty="0" err="1"/>
              <a:t>etc</a:t>
            </a:r>
            <a:r>
              <a:rPr lang="en-GB" altLang="ko-KR" sz="3200" dirty="0"/>
              <a:t>) are fed into the map function as (key, value) pairs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3200" dirty="0" smtClean="0"/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3200" dirty="0" smtClean="0"/>
              <a:t>map</a:t>
            </a:r>
            <a:r>
              <a:rPr lang="en-GB" altLang="ko-KR" sz="3200" dirty="0"/>
              <a:t>() produces one or more </a:t>
            </a:r>
            <a:r>
              <a:rPr lang="en-GB" altLang="ko-KR" sz="3200" i="1" dirty="0"/>
              <a:t>intermediate</a:t>
            </a:r>
            <a:r>
              <a:rPr lang="en-GB" altLang="ko-KR" sz="3200" dirty="0"/>
              <a:t> values along with an output key from the  input.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3200" dirty="0"/>
              <a:t>After the map phase is over, all the intermediate values for a given output key are combined together into a list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3200" dirty="0" smtClean="0"/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3200" dirty="0" smtClean="0"/>
              <a:t>reduce</a:t>
            </a:r>
            <a:r>
              <a:rPr lang="en-GB" altLang="ko-KR" sz="3200" dirty="0"/>
              <a:t>() combines those intermediate values into one or more </a:t>
            </a:r>
            <a:r>
              <a:rPr lang="en-GB" altLang="ko-KR" sz="3200" i="1" dirty="0"/>
              <a:t>final values</a:t>
            </a:r>
            <a:r>
              <a:rPr lang="en-GB" altLang="ko-KR" sz="3200" dirty="0"/>
              <a:t> for that  same output key </a:t>
            </a:r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ko-KR" sz="3200" dirty="0" smtClean="0"/>
          </a:p>
          <a:p>
            <a:pPr marL="336550" indent="-336550" defTabSz="457200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ko-KR" sz="3200" dirty="0" smtClean="0"/>
              <a:t>In </a:t>
            </a:r>
            <a:r>
              <a:rPr lang="en-GB" altLang="ko-KR" sz="3200" dirty="0"/>
              <a:t>practice, usually only one final value   per key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Map/Reduce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7504" y="1412776"/>
            <a:ext cx="6092825" cy="4910137"/>
            <a:chOff x="68" y="1199"/>
            <a:chExt cx="3838" cy="309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0" y="1545"/>
              <a:ext cx="635" cy="91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11" y="1636"/>
              <a:ext cx="63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MS PGothic" pitchFamily="34" charset="-128"/>
                  <a:ea typeface="MS PGothic" pitchFamily="34" charset="-128"/>
                </a:rPr>
                <a:t>map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4" y="2650"/>
              <a:ext cx="3538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MS PGothic" pitchFamily="34" charset="-128"/>
                  <a:ea typeface="MS PGothic" pitchFamily="34" charset="-128"/>
                </a:rPr>
                <a:t>== Barrier == : Aggregates intermediate values by output key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" y="3331"/>
              <a:ext cx="7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MS PGothic" pitchFamily="34" charset="-128"/>
                  <a:ea typeface="MS PGothic" pitchFamily="34" charset="-128"/>
                </a:rPr>
                <a:t>reduce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02" y="1953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Data store 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11" y="3331"/>
              <a:ext cx="7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MS PGothic" pitchFamily="34" charset="-128"/>
                  <a:ea typeface="MS PGothic" pitchFamily="34" charset="-128"/>
                </a:rPr>
                <a:t>reduce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36" y="3331"/>
              <a:ext cx="7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MS PGothic" pitchFamily="34" charset="-128"/>
                  <a:ea typeface="MS PGothic" pitchFamily="34" charset="-128"/>
                </a:rPr>
                <a:t>reduce</a:t>
              </a:r>
            </a:p>
          </p:txBody>
        </p:sp>
        <p:cxnSp>
          <p:nvCxnSpPr>
            <p:cNvPr id="13" name="AutoShape 12"/>
            <p:cNvCxnSpPr>
              <a:cxnSpLocks noChangeShapeType="1"/>
              <a:stCxn id="6" idx="0"/>
              <a:endCxn id="7" idx="0"/>
            </p:cNvCxnSpPr>
            <p:nvPr/>
          </p:nvCxnSpPr>
          <p:spPr bwMode="auto">
            <a:xfrm rot="5400000" flipV="1">
              <a:off x="998" y="1205"/>
              <a:ext cx="91" cy="771"/>
            </a:xfrm>
            <a:prstGeom prst="bentConnector3">
              <a:avLst>
                <a:gd name="adj1" fmla="val -158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1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1, values…)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930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2, values…)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19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3, values…)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7" idx="2"/>
              <a:endCxn id="14" idx="0"/>
            </p:cNvCxnSpPr>
            <p:nvPr/>
          </p:nvCxnSpPr>
          <p:spPr bwMode="auto">
            <a:xfrm flipH="1">
              <a:off x="749" y="1999"/>
              <a:ext cx="680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1248" y="1999"/>
              <a:ext cx="18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7" idx="2"/>
              <a:endCxn id="16" idx="0"/>
            </p:cNvCxnSpPr>
            <p:nvPr/>
          </p:nvCxnSpPr>
          <p:spPr bwMode="auto">
            <a:xfrm>
              <a:off x="1429" y="1999"/>
              <a:ext cx="408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48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247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92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1" y="28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475" y="28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698" y="28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77" y="2832"/>
              <a:ext cx="81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key 1, intermediate values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20" y="2832"/>
              <a:ext cx="81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key 2, intermediate values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743" y="2832"/>
              <a:ext cx="81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key 3, intermediate values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69" y="1199"/>
              <a:ext cx="1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input key*value pairs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14" y="3966"/>
              <a:ext cx="7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final key 1 values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157" y="3966"/>
              <a:ext cx="7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final key 2 values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336" y="3957"/>
              <a:ext cx="7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final key 3 values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31" y="369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475" y="369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698" y="369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792" y="1590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latin typeface="Arial" charset="0"/>
                </a:rPr>
                <a:t>…</a:t>
              </a:r>
              <a:endParaRPr lang="en-US" altLang="ko-KR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092" y="1545"/>
              <a:ext cx="635" cy="91"/>
            </a:xfrm>
            <a:prstGeom prst="ellipse">
              <a:avLst/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863" y="1636"/>
              <a:ext cx="63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>
                  <a:latin typeface="MS PGothic" pitchFamily="34" charset="-128"/>
                  <a:ea typeface="MS PGothic" pitchFamily="34" charset="-128"/>
                </a:rPr>
                <a:t>map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054" y="1953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Data store 1</a:t>
              </a:r>
            </a:p>
          </p:txBody>
        </p:sp>
        <p:cxnSp>
          <p:nvCxnSpPr>
            <p:cNvPr id="40" name="AutoShape 39"/>
            <p:cNvCxnSpPr>
              <a:cxnSpLocks noChangeShapeType="1"/>
              <a:stCxn id="37" idx="0"/>
              <a:endCxn id="38" idx="0"/>
            </p:cNvCxnSpPr>
            <p:nvPr/>
          </p:nvCxnSpPr>
          <p:spPr bwMode="auto">
            <a:xfrm rot="5400000" flipV="1">
              <a:off x="2750" y="1205"/>
              <a:ext cx="91" cy="771"/>
            </a:xfrm>
            <a:prstGeom prst="bentConnector3">
              <a:avLst>
                <a:gd name="adj1" fmla="val -158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183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1, values…)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682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2, values…)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271" y="2151"/>
              <a:ext cx="6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(key 3, values…)</a:t>
              </a:r>
            </a:p>
          </p:txBody>
        </p:sp>
        <p:cxnSp>
          <p:nvCxnSpPr>
            <p:cNvPr id="44" name="AutoShape 43"/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 flipH="1">
              <a:off x="2501" y="1999"/>
              <a:ext cx="680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4"/>
            <p:cNvCxnSpPr>
              <a:cxnSpLocks noChangeShapeType="1"/>
              <a:stCxn id="38" idx="2"/>
              <a:endCxn id="42" idx="0"/>
            </p:cNvCxnSpPr>
            <p:nvPr/>
          </p:nvCxnSpPr>
          <p:spPr bwMode="auto">
            <a:xfrm flipH="1">
              <a:off x="3000" y="1999"/>
              <a:ext cx="18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5"/>
            <p:cNvCxnSpPr>
              <a:cxnSpLocks noChangeShapeType="1"/>
              <a:stCxn id="38" idx="2"/>
              <a:endCxn id="43" idx="0"/>
            </p:cNvCxnSpPr>
            <p:nvPr/>
          </p:nvCxnSpPr>
          <p:spPr bwMode="auto">
            <a:xfrm>
              <a:off x="3181" y="1999"/>
              <a:ext cx="408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500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999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3544" y="246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221" y="1199"/>
              <a:ext cx="1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400">
                  <a:latin typeface="MS PGothic" pitchFamily="34" charset="-128"/>
                  <a:ea typeface="MS PGothic" pitchFamily="34" charset="-128"/>
                </a:rPr>
                <a:t>input key*value pairs</a:t>
              </a:r>
            </a:p>
          </p:txBody>
        </p:sp>
      </p:grp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6156895" y="2060848"/>
            <a:ext cx="3095625" cy="456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Map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 smtClean="0"/>
              <a:t>Input key/value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 smtClean="0">
                <a:sym typeface="Wingdings" pitchFamily="2" charset="2"/>
              </a:rPr>
              <a:t> Intermediate result</a:t>
            </a:r>
          </a:p>
          <a:p>
            <a:pPr lvl="1">
              <a:buFont typeface="Wingdings" pitchFamily="2" charset="2"/>
              <a:buNone/>
            </a:pPr>
            <a:endParaRPr lang="en-US" altLang="ko-KR" sz="2400" dirty="0" smtClean="0"/>
          </a:p>
          <a:p>
            <a:r>
              <a:rPr lang="en-US" altLang="ko-KR" dirty="0" smtClean="0"/>
              <a:t>Reduce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	intermediate result </a:t>
            </a:r>
            <a:r>
              <a:rPr lang="en-US" altLang="ko-KR" dirty="0" smtClean="0">
                <a:sym typeface="Wingdings" pitchFamily="2" charset="2"/>
              </a:rPr>
              <a:t> output key/value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84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Word Count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151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Example of Word Counting with MR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4432"/>
            <a:ext cx="84772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6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1942</Words>
  <Application>Microsoft Office PowerPoint</Application>
  <PresentationFormat>화면 슬라이드 쇼(4:3)</PresentationFormat>
  <Paragraphs>440</Paragraphs>
  <Slides>33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SNU IDB Lab.</vt:lpstr>
      <vt:lpstr>Equation</vt:lpstr>
      <vt:lpstr>수식</vt:lpstr>
      <vt:lpstr>빅데이터 팀 세미나 2주차 #맵리듀스 프레임워크 기초</vt:lpstr>
      <vt:lpstr>Outline</vt:lpstr>
      <vt:lpstr>MapReduce</vt:lpstr>
      <vt:lpstr>Programming Model</vt:lpstr>
      <vt:lpstr>Map</vt:lpstr>
      <vt:lpstr>Reduce</vt:lpstr>
      <vt:lpstr>Map/Reduce</vt:lpstr>
      <vt:lpstr>A Word Count Example</vt:lpstr>
      <vt:lpstr>An Example of Word Counting with MR</vt:lpstr>
      <vt:lpstr>Java Source Code : Map Function</vt:lpstr>
      <vt:lpstr>Java Source Code : Reduce Function</vt:lpstr>
      <vt:lpstr>Combine Function</vt:lpstr>
      <vt:lpstr>Combine Function [1/3]</vt:lpstr>
      <vt:lpstr>Combine Function [2/3]</vt:lpstr>
      <vt:lpstr>Combine Function [3/3]</vt:lpstr>
      <vt:lpstr>An Example of Building an Inverted Index</vt:lpstr>
      <vt:lpstr>Implementation : Map</vt:lpstr>
      <vt:lpstr>Map Function</vt:lpstr>
      <vt:lpstr>Implementation: Reduce</vt:lpstr>
      <vt:lpstr>Reduce Function</vt:lpstr>
      <vt:lpstr>Matrix Addition</vt:lpstr>
      <vt:lpstr>Matrix Addition</vt:lpstr>
      <vt:lpstr>Matrix Multiplication</vt:lpstr>
      <vt:lpstr>행렬 곱</vt:lpstr>
      <vt:lpstr>행렬 곱 (Map)</vt:lpstr>
      <vt:lpstr>행렬 곱 (Reduce)</vt:lpstr>
      <vt:lpstr>행렬 곱 (2차 Map)</vt:lpstr>
      <vt:lpstr>Matrix Multiplication</vt:lpstr>
      <vt:lpstr>Illustration: Matrix Multi.</vt:lpstr>
      <vt:lpstr>Method 1: two-step map/reduce</vt:lpstr>
      <vt:lpstr>Method 1: two-step map/reduce</vt:lpstr>
      <vt:lpstr>Method 1: two-step map/reduce</vt:lpstr>
      <vt:lpstr>Method 2: One-Step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dhlim</cp:lastModifiedBy>
  <cp:revision>37</cp:revision>
  <dcterms:created xsi:type="dcterms:W3CDTF">2006-10-05T04:04:58Z</dcterms:created>
  <dcterms:modified xsi:type="dcterms:W3CDTF">2013-01-15T04:13:17Z</dcterms:modified>
</cp:coreProperties>
</file>