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0" r:id="rId2"/>
    <p:sldId id="361" r:id="rId3"/>
    <p:sldId id="410" r:id="rId4"/>
    <p:sldId id="411" r:id="rId5"/>
    <p:sldId id="413" r:id="rId6"/>
    <p:sldId id="412" r:id="rId7"/>
    <p:sldId id="414" r:id="rId8"/>
    <p:sldId id="407" r:id="rId9"/>
    <p:sldId id="417" r:id="rId10"/>
    <p:sldId id="418" r:id="rId11"/>
    <p:sldId id="424" r:id="rId12"/>
    <p:sldId id="420" r:id="rId13"/>
    <p:sldId id="421" r:id="rId14"/>
    <p:sldId id="422" r:id="rId15"/>
    <p:sldId id="425" r:id="rId16"/>
    <p:sldId id="426" r:id="rId17"/>
    <p:sldId id="428" r:id="rId18"/>
    <p:sldId id="429" r:id="rId19"/>
    <p:sldId id="430" r:id="rId20"/>
    <p:sldId id="431" r:id="rId21"/>
    <p:sldId id="432" r:id="rId22"/>
    <p:sldId id="434" r:id="rId23"/>
    <p:sldId id="435" r:id="rId24"/>
    <p:sldId id="436" r:id="rId25"/>
    <p:sldId id="43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5" autoAdjust="0"/>
    <p:restoredTop sz="85667" autoAdjust="0"/>
  </p:normalViewPr>
  <p:slideViewPr>
    <p:cSldViewPr>
      <p:cViewPr>
        <p:scale>
          <a:sx n="100" d="100"/>
          <a:sy n="100" d="100"/>
        </p:scale>
        <p:origin x="-194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17.png"/><Relationship Id="rId10" Type="http://schemas.openxmlformats.org/officeDocument/2006/relationships/image" Target="../media/image45.png"/><Relationship Id="rId4" Type="http://schemas.openxmlformats.org/officeDocument/2006/relationships/image" Target="../media/image16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3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Introducing Latent Semantic Analysis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Tomas K </a:t>
            </a: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Landauer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al., “An introduction to latent semantic analysis,” Discourse Processes, Vol. 25 (2-3), pp. 259-284, 1998.</a:t>
            </a:r>
          </a:p>
          <a:p>
            <a:pPr latinLnBrk="0"/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Scott </a:t>
            </a: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Deerwester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al., “Indexing by latent semantic analysis,” Journal of the American Society for Information Science, Vol. 41 (6), pp. 391-407, 1990.</a:t>
            </a:r>
          </a:p>
          <a:p>
            <a:pPr latinLnBrk="0"/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Kirk Baker, “Singular Value Decomposition Tutorial,” Electronic document, 2005.</a:t>
            </a:r>
          </a:p>
          <a:p>
            <a:pPr latinLnBrk="0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22, 2014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Matrix U – Eigenvectors and </a:t>
            </a:r>
            <a:r>
              <a:rPr lang="en-US" altLang="ko-KR" dirty="0" smtClean="0"/>
              <a:t>Eigenvalues [2/2]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4072954" y="3643216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1660" y="4826258"/>
            <a:ext cx="280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Thus, set of eigenvectors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3348477" y="4764639"/>
                <a:ext cx="117473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−</m:t>
                                </m:r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77" y="4764639"/>
                <a:ext cx="1174732" cy="552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모서리가 둥근 직사각형 36"/>
          <p:cNvSpPr/>
          <p:nvPr/>
        </p:nvSpPr>
        <p:spPr>
          <a:xfrm>
            <a:off x="3552605" y="4737071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35843" y="4737071"/>
            <a:ext cx="29861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4374" y="3504109"/>
            <a:ext cx="785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② 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237" y="1124744"/>
            <a:ext cx="2383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Calculated eigenvalues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" name="Picture 6" descr="C:\Users\Administrator\Desktop\새 폴더\00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30"/>
          <a:stretch/>
        </p:blipFill>
        <p:spPr bwMode="auto">
          <a:xfrm>
            <a:off x="2701587" y="1157407"/>
            <a:ext cx="2209800" cy="32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25792" y="2270086"/>
            <a:ext cx="9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① 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" name="Picture 4" descr="C:\Users\Administrator\Desktop\새 폴더\0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01" y="3406132"/>
            <a:ext cx="1657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\Desktop\새 폴더\0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9" y="3560538"/>
            <a:ext cx="5810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새 폴더\0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8005"/>
            <a:ext cx="17811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새 폴더\0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634" y="3780048"/>
            <a:ext cx="542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155625" y="3406567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eigenvector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15714" y="3643216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Administrator\Desktop\새 폴더\0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7" y="2338588"/>
            <a:ext cx="571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오른쪽 화살표 47"/>
          <p:cNvSpPr/>
          <p:nvPr/>
        </p:nvSpPr>
        <p:spPr>
          <a:xfrm>
            <a:off x="4072954" y="2355745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4" descr="C:\Users\Administrator\Desktop\새 폴더\0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01" y="2118661"/>
            <a:ext cx="1657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155625" y="2119096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eigenvector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6415714" y="2355745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:\Users\Administrator\Desktop\새 폴더\01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09" y="2107488"/>
            <a:ext cx="1704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strator\Desktop\새 폴더\01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10" y="2487881"/>
            <a:ext cx="3619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Administrator\Desktop\새 폴더\0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5661248"/>
            <a:ext cx="571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Administrator\Desktop\새 폴더\0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03" y="5661248"/>
            <a:ext cx="5810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>
            <a:stCxn id="53" idx="0"/>
            <a:endCxn id="37" idx="2"/>
          </p:cNvCxnSpPr>
          <p:nvPr/>
        </p:nvCxnSpPr>
        <p:spPr>
          <a:xfrm flipV="1">
            <a:off x="3552605" y="5403038"/>
            <a:ext cx="128761" cy="258210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4" idx="0"/>
            <a:endCxn id="38" idx="2"/>
          </p:cNvCxnSpPr>
          <p:nvPr/>
        </p:nvCxnSpPr>
        <p:spPr>
          <a:xfrm flipH="1" flipV="1">
            <a:off x="4085149" y="5403038"/>
            <a:ext cx="158667" cy="258210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4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Matrix U – </a:t>
            </a:r>
            <a:r>
              <a:rPr lang="en-US" altLang="ko-KR" dirty="0" err="1" smtClean="0"/>
              <a:t>Orthonormalization</a:t>
            </a:r>
            <a:endParaRPr lang="ko-KR" altLang="en-US" baseline="30000" dirty="0"/>
          </a:p>
        </p:txBody>
      </p:sp>
      <p:pic>
        <p:nvPicPr>
          <p:cNvPr id="8194" name="Picture 2" descr="C:\Users\Administrator\Desktop\새 폴더\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7896"/>
            <a:ext cx="8191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새 폴더\0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57896"/>
            <a:ext cx="1343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771800" y="1660667"/>
            <a:ext cx="3672408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9853" y="1335850"/>
            <a:ext cx="2736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Gram-Schmidt 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orthonormalization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7576" y="1862404"/>
                <a:ext cx="2420855" cy="70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76" y="1862404"/>
                <a:ext cx="2420855" cy="702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/>
          <p:cNvSpPr/>
          <p:nvPr/>
        </p:nvSpPr>
        <p:spPr>
          <a:xfrm>
            <a:off x="964884" y="1557896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5593" y="1556792"/>
            <a:ext cx="29861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35614" y="1557896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16323" y="1557896"/>
            <a:ext cx="29861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502" y="1192255"/>
            <a:ext cx="16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set of eigenvectors 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162652" y="1192255"/>
            <a:ext cx="1660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orthonormal matrix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99592" y="2257127"/>
                <a:ext cx="7609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57127"/>
                <a:ext cx="76097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663663" y="2257127"/>
                <a:ext cx="7740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63" y="2257127"/>
                <a:ext cx="774058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7" name="Picture 5" descr="C:\Users\Administrator\Desktop\새 폴더\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5" y="3260525"/>
            <a:ext cx="33147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43717" y="4580136"/>
            <a:ext cx="8807127" cy="643334"/>
            <a:chOff x="520502" y="4581128"/>
            <a:chExt cx="8807127" cy="643334"/>
          </a:xfrm>
        </p:grpSpPr>
        <p:pic>
          <p:nvPicPr>
            <p:cNvPr id="8198" name="Picture 6" descr="C:\Users\Administrator\Desktop\새 폴더\016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02" y="4714875"/>
              <a:ext cx="19050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9" name="Picture 7" descr="C:\Users\Administrator\Desktop\새 폴더\017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76" y="4633912"/>
              <a:ext cx="3400425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C:\Users\Administrator\Desktop\새 폴더\018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581128"/>
              <a:ext cx="3819525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직사각형 24"/>
          <p:cNvSpPr/>
          <p:nvPr/>
        </p:nvSpPr>
        <p:spPr>
          <a:xfrm>
            <a:off x="243717" y="3425725"/>
            <a:ext cx="1139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normalize v1</a:t>
            </a:r>
            <a:endParaRPr lang="ko-KR" altLang="en-US" sz="1400" dirty="0"/>
          </a:p>
        </p:txBody>
      </p:sp>
      <p:pic>
        <p:nvPicPr>
          <p:cNvPr id="26" name="Picture 9" descr="C:\Users\Administrator\Desktop\새 폴더\01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03" y="5526633"/>
            <a:ext cx="19145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43717" y="5641503"/>
            <a:ext cx="118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normalize w2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43717" y="4366120"/>
            <a:ext cx="213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find w2 (orthogonal to u1)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/>
              <a:t>Matrix </a:t>
            </a:r>
            <a:r>
              <a:rPr lang="en-US" altLang="ko-KR" dirty="0" smtClean="0"/>
              <a:t>V</a:t>
            </a:r>
            <a:r>
              <a:rPr lang="en-US" altLang="ko-KR" baseline="30000" dirty="0" smtClean="0"/>
              <a:t>T </a:t>
            </a:r>
            <a:r>
              <a:rPr lang="en-US" altLang="ko-KR" dirty="0" smtClean="0"/>
              <a:t>– Compute A</a:t>
            </a:r>
            <a:r>
              <a:rPr lang="en-US" altLang="ko-KR" baseline="30000" dirty="0" smtClean="0"/>
              <a:t>T</a:t>
            </a:r>
            <a:r>
              <a:rPr lang="en-US" altLang="ko-KR" dirty="0"/>
              <a:t>A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 with the matrix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Transpose of 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Then</a:t>
            </a:r>
          </a:p>
          <a:p>
            <a:endParaRPr lang="ko-KR" altLang="en-US" dirty="0"/>
          </a:p>
        </p:txBody>
      </p:sp>
      <p:pic>
        <p:nvPicPr>
          <p:cNvPr id="1026" name="Picture 2" descr="C:\Users\Administrator\Desktop\새 폴더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07790"/>
            <a:ext cx="1476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14001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새 폴더\0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10000"/>
            <a:ext cx="38576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/>
              <a:t>Matrix V</a:t>
            </a:r>
            <a:r>
              <a:rPr lang="en-US" altLang="ko-KR" baseline="30000" dirty="0"/>
              <a:t>T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/>
              <a:t>Eigenvectors and </a:t>
            </a:r>
            <a:r>
              <a:rPr lang="en-US" altLang="ko-KR" dirty="0" smtClean="0"/>
              <a:t>Eigenvalues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Eigenvector</a:t>
            </a:r>
          </a:p>
          <a:p>
            <a:pPr lvl="1"/>
            <a:r>
              <a:rPr lang="en-US" altLang="ko-KR" dirty="0" smtClean="0"/>
              <a:t>Nonzero vector that satisfies the equation</a:t>
            </a:r>
          </a:p>
          <a:p>
            <a:pPr lvl="1"/>
            <a:r>
              <a:rPr lang="en-US" altLang="ko-KR" dirty="0" smtClean="0"/>
              <a:t>A is a square matrix,     is an eigenvalue  (scalar),      is the eigenvector</a:t>
            </a:r>
            <a:endParaRPr lang="ko-KR" altLang="en-US" dirty="0"/>
          </a:p>
        </p:txBody>
      </p:sp>
      <p:pic>
        <p:nvPicPr>
          <p:cNvPr id="1026" name="Picture 2" descr="C:\Users\Administrator\Desktop\새 폴더\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952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800225"/>
            <a:ext cx="1428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19275"/>
            <a:ext cx="209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새 폴더\04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2"/>
          <a:stretch/>
        </p:blipFill>
        <p:spPr bwMode="auto">
          <a:xfrm>
            <a:off x="159704" y="3089644"/>
            <a:ext cx="110031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49671" y="3252640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≡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9423" y="3035182"/>
            <a:ext cx="1457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rearrange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990606" y="5041902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496" y="4324454"/>
            <a:ext cx="5057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determinent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of the coefficient matrix to zero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6201421" y="3404514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Administrator\Desktop\새 폴더\0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35182"/>
            <a:ext cx="25527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새 폴더\02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89" y="2974272"/>
            <a:ext cx="1828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esktop\새 폴더\0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31" y="3025657"/>
            <a:ext cx="2105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istrator\Desktop\새 폴더\0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" y="4756944"/>
            <a:ext cx="27336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dministrator\Desktop\새 폴더\02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34" y="4860007"/>
            <a:ext cx="3886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943989" y="4680926"/>
            <a:ext cx="2590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by cofactor expansion (</a:t>
            </a:r>
            <a:r>
              <a:rPr lang="ko-KR" altLang="en-US" sz="1200" b="1" dirty="0" smtClean="0">
                <a:latin typeface="Calibri" pitchFamily="34" charset="0"/>
                <a:cs typeface="Calibri" pitchFamily="34" charset="0"/>
              </a:rPr>
              <a:t>여인수 전개</a:t>
            </a:r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) 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51" name="Picture 7" descr="C:\Users\Administrator\Desktop\새 폴더\02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34" y="5517232"/>
            <a:ext cx="39243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Administrator\Desktop\새 폴더\029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01" y="6237312"/>
            <a:ext cx="16764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/>
              <a:t>Matrix V</a:t>
            </a:r>
            <a:r>
              <a:rPr lang="en-US" altLang="ko-KR" baseline="30000" dirty="0"/>
              <a:t>T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/>
              <a:t>Eigenvectors and </a:t>
            </a:r>
            <a:r>
              <a:rPr lang="en-US" altLang="ko-KR" dirty="0" smtClean="0"/>
              <a:t>Eigenvalues [2/2]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1660" y="5880323"/>
            <a:ext cx="280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Thus, set of eigenvectors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374" y="2753691"/>
            <a:ext cx="785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② 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792" y="1077222"/>
            <a:ext cx="9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① 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Administrator\Desktop\새 폴더\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9" y="2829170"/>
            <a:ext cx="5810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새 폴더\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7" y="1128936"/>
            <a:ext cx="571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오른쪽 화살표 47"/>
          <p:cNvSpPr/>
          <p:nvPr/>
        </p:nvSpPr>
        <p:spPr>
          <a:xfrm>
            <a:off x="3891017" y="1158725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64843" y="959659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eigenvector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7306901" y="1158725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35499" y="5664646"/>
            <a:ext cx="1267473" cy="1162302"/>
            <a:chOff x="7135499" y="5664646"/>
            <a:chExt cx="1267473" cy="116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7217121" y="5692214"/>
                  <a:ext cx="1174732" cy="552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b="1" i="1" dirty="0" smtClean="0">
                                      <a:latin typeface="Cambria Math"/>
                                      <a:cs typeface="Calibri" pitchFamily="34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121" y="5692214"/>
                  <a:ext cx="1174732" cy="55245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모서리가 둥근 직사각형 36"/>
            <p:cNvSpPr/>
            <p:nvPr/>
          </p:nvSpPr>
          <p:spPr>
            <a:xfrm>
              <a:off x="7421249" y="5664646"/>
              <a:ext cx="257522" cy="665967"/>
            </a:xfrm>
            <a:prstGeom prst="roundRect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7804487" y="5664646"/>
              <a:ext cx="298612" cy="665967"/>
            </a:xfrm>
            <a:prstGeom prst="roundRect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5" descr="C:\Users\Administrator\Desktop\새 폴더\01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9" y="6588823"/>
              <a:ext cx="57150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Administrator\Desktop\새 폴더\00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947" y="6588823"/>
              <a:ext cx="58102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>
              <a:stCxn id="53" idx="0"/>
              <a:endCxn id="37" idx="2"/>
            </p:cNvCxnSpPr>
            <p:nvPr/>
          </p:nvCxnSpPr>
          <p:spPr>
            <a:xfrm flipV="1">
              <a:off x="7421249" y="6330613"/>
              <a:ext cx="128761" cy="258210"/>
            </a:xfrm>
            <a:prstGeom prst="line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4" idx="0"/>
              <a:endCxn id="38" idx="2"/>
            </p:cNvCxnSpPr>
            <p:nvPr/>
          </p:nvCxnSpPr>
          <p:spPr>
            <a:xfrm flipH="1" flipV="1">
              <a:off x="7953793" y="6330613"/>
              <a:ext cx="158667" cy="258210"/>
            </a:xfrm>
            <a:prstGeom prst="line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4" descr="C:\Users\Administrator\Desktop\새 폴더\0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41" y="1090836"/>
            <a:ext cx="2105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esktop\새 폴더\0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25" y="105273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esktop\새 폴더\03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585142"/>
            <a:ext cx="923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Administrator\Desktop\새 폴더\0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41" y="2807821"/>
            <a:ext cx="2105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새 폴더\03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44400"/>
            <a:ext cx="2314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오른쪽 화살표 46"/>
          <p:cNvSpPr/>
          <p:nvPr/>
        </p:nvSpPr>
        <p:spPr>
          <a:xfrm>
            <a:off x="7306901" y="2916109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3891017" y="2916109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4374" y="4806014"/>
            <a:ext cx="785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③ For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Administrator\Desktop\새 폴더\03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9" y="4876800"/>
            <a:ext cx="495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Administrator\Desktop\새 폴더\0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41" y="4796861"/>
            <a:ext cx="2105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Administrator\Desktop\새 폴더\03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2" y="4792098"/>
            <a:ext cx="14573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Administrator\Desktop\새 폴더\037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87" y="2900607"/>
            <a:ext cx="1066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오른쪽 화살표 61"/>
          <p:cNvSpPr/>
          <p:nvPr/>
        </p:nvSpPr>
        <p:spPr>
          <a:xfrm>
            <a:off x="7306901" y="4876800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3891017" y="4876800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8" name="Picture 10" descr="C:\Users\Administrator\Desktop\새 폴더\03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87" y="4823805"/>
            <a:ext cx="1085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새 폴더\0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4" y="1523062"/>
            <a:ext cx="1028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Matrix V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Orthonormalization</a:t>
            </a:r>
            <a:r>
              <a:rPr lang="en-US" altLang="ko-KR" dirty="0" smtClean="0"/>
              <a:t> and Transformation</a:t>
            </a:r>
            <a:endParaRPr lang="ko-KR" altLang="en-US" baseline="30000" dirty="0"/>
          </a:p>
        </p:txBody>
      </p:sp>
      <p:sp>
        <p:nvSpPr>
          <p:cNvPr id="8" name="오른쪽 화살표 7"/>
          <p:cNvSpPr/>
          <p:nvPr/>
        </p:nvSpPr>
        <p:spPr>
          <a:xfrm>
            <a:off x="2152285" y="1749438"/>
            <a:ext cx="1728192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83693" y="1137447"/>
            <a:ext cx="183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Gram-Schmidt</a:t>
            </a:r>
          </a:p>
          <a:p>
            <a:pPr algn="ctr"/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orthonormalization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1919118"/>
                <a:ext cx="1944442" cy="57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1100" b="0" i="1" smtClean="0">
                          <a:latin typeface="Cambria Math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1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en-US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ko-KR" altLang="en-US" sz="11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919118"/>
                <a:ext cx="1944442" cy="571695"/>
              </a:xfrm>
              <a:prstGeom prst="rect">
                <a:avLst/>
              </a:prstGeom>
              <a:blipFill rotWithShape="1">
                <a:blip r:embed="rId3"/>
                <a:stretch>
                  <a:fillRect t="-88298" r="-7837" b="-140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/>
          <p:cNvSpPr/>
          <p:nvPr/>
        </p:nvSpPr>
        <p:spPr>
          <a:xfrm>
            <a:off x="630610" y="1557896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642" y="1556792"/>
            <a:ext cx="269701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192255"/>
            <a:ext cx="16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set of eigenvectors 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244012" y="1192255"/>
            <a:ext cx="1660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orthonormal matrix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56742" y="2257127"/>
                <a:ext cx="1019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2" y="2257127"/>
                <a:ext cx="101995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554706" y="2266652"/>
                <a:ext cx="11998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 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06" y="2266652"/>
                <a:ext cx="119988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243717" y="3425725"/>
            <a:ext cx="1139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normalize v1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256190" y="4366120"/>
            <a:ext cx="118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normalize w2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43717" y="4366120"/>
            <a:ext cx="213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find w2 (orthogonal to u1)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17254" y="1557896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 descr="C:\Users\Administrator\Desktop\새 폴더\03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22" y="1515200"/>
            <a:ext cx="16859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4659134" y="1532461"/>
            <a:ext cx="257522" cy="773314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16360" y="1532461"/>
            <a:ext cx="257522" cy="773314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59676" y="1532461"/>
            <a:ext cx="326132" cy="773314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 descr="C:\Users\Administrator\Desktop\새 폴더\03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317675"/>
            <a:ext cx="2047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dministrator\Desktop\새 폴더\0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76" y="4391420"/>
            <a:ext cx="2581276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Administrator\Desktop\새 폴더\04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1" y="4281883"/>
            <a:ext cx="19907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67483" y="6021288"/>
            <a:ext cx="118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normalize w3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243717" y="5301208"/>
            <a:ext cx="2143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find w3 (orthogonal to u2)</a:t>
            </a:r>
            <a:endParaRPr lang="ko-KR" altLang="en-US" sz="1400" dirty="0"/>
          </a:p>
        </p:txBody>
      </p:sp>
      <p:pic>
        <p:nvPicPr>
          <p:cNvPr id="9223" name="Picture 7" descr="C:\Users\Administrator\Desktop\새 폴더\04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5249366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Administrator\Desktop\새 폴더\04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5951338"/>
            <a:ext cx="2390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오른쪽 화살표 38"/>
          <p:cNvSpPr/>
          <p:nvPr/>
        </p:nvSpPr>
        <p:spPr>
          <a:xfrm>
            <a:off x="5994276" y="1749438"/>
            <a:ext cx="87245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5" name="Picture 9" descr="C:\Users\Administrator\Desktop\새 폴더\04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93" y="1475436"/>
            <a:ext cx="19145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754586" y="1404007"/>
            <a:ext cx="129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Transpose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Matrix ∑ (= S)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Square roots of the non-zero eigenvalues</a:t>
            </a:r>
          </a:p>
          <a:p>
            <a:pPr lvl="1"/>
            <a:r>
              <a:rPr lang="en-US" altLang="ko-KR" dirty="0" smtClean="0"/>
              <a:t>Populate the diagonal with the values</a:t>
            </a:r>
          </a:p>
          <a:p>
            <a:pPr lvl="1"/>
            <a:r>
              <a:rPr lang="en-US" altLang="ko-KR" dirty="0" smtClean="0"/>
              <a:t>Diagonal entries </a:t>
            </a:r>
            <a:r>
              <a:rPr lang="en-US" altLang="ko-KR" dirty="0"/>
              <a:t>in ∑ </a:t>
            </a:r>
            <a:r>
              <a:rPr lang="en-US" altLang="ko-KR" dirty="0" smtClean="0"/>
              <a:t>are the singular values of A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2" name="Picture 2" descr="C:\Users\Administrator\Desktop\새 폴더\0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17621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dministrator\Desktop\새 폴더\0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3"/>
          <a:stretch/>
        </p:blipFill>
        <p:spPr bwMode="auto">
          <a:xfrm>
            <a:off x="872183" y="3717032"/>
            <a:ext cx="5427712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dministrator\Desktop\새 폴더\04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" r="33666"/>
          <a:stretch/>
        </p:blipFill>
        <p:spPr bwMode="auto">
          <a:xfrm>
            <a:off x="2353147" y="4941169"/>
            <a:ext cx="22745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dministrator\Desktop\새 폴더\04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/>
          <a:stretch/>
        </p:blipFill>
        <p:spPr bwMode="auto">
          <a:xfrm>
            <a:off x="2609181" y="4725144"/>
            <a:ext cx="4077519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Administrator\Desktop\새 폴더\0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83" y="3017886"/>
            <a:ext cx="1476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SVD</a:t>
            </a:r>
          </a:p>
          <a:p>
            <a:r>
              <a:rPr lang="en-US" altLang="ko-KR" b="1" dirty="0" smtClean="0"/>
              <a:t>SVD to LSA</a:t>
            </a:r>
          </a:p>
        </p:txBody>
      </p:sp>
    </p:spTree>
    <p:extLst>
      <p:ext uri="{BB962C8B-B14F-4D97-AF65-F5344CB8AC3E}">
        <p14:creationId xmlns:p14="http://schemas.microsoft.com/office/powerpoint/2010/main" val="6025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Semantic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SVD (Singular Value Decomposition)</a:t>
            </a:r>
          </a:p>
          <a:p>
            <a:pPr lvl="1"/>
            <a:r>
              <a:rPr lang="en-US" altLang="ko-KR" dirty="0" smtClean="0"/>
              <a:t>to simulate human learning of word and passage meaning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Represent word and passage meaning</a:t>
            </a:r>
          </a:p>
          <a:p>
            <a:pPr lvl="1"/>
            <a:r>
              <a:rPr lang="en-US" altLang="ko-KR" dirty="0" smtClean="0"/>
              <a:t>as high-dimensional vectors in the semantic space</a:t>
            </a:r>
          </a:p>
        </p:txBody>
      </p:sp>
    </p:spTree>
    <p:extLst>
      <p:ext uri="{BB962C8B-B14F-4D97-AF65-F5344CB8AC3E}">
        <p14:creationId xmlns:p14="http://schemas.microsoft.com/office/powerpoint/2010/main" val="218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 rot="10800000">
            <a:off x="611561" y="2069314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9869" y="2217692"/>
            <a:ext cx="823118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1    "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modem the steering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modem,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the modem. steering the modem.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611561" y="2858207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611561" y="3640638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145" y="3021351"/>
            <a:ext cx="7733853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2    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modem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modem, clutch the modem.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5" y="3792343"/>
            <a:ext cx="809962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3    " petrol! clutch the steering, steering,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steering clutch petrol. clutch the petrol; the clutch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611561" y="4424801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416" y="4576506"/>
            <a:ext cx="730753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4    "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clutch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! steering petrol; steering petrol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petrol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steering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1075383"/>
            <a:ext cx="3822577" cy="76944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First analysis      – Document Similarity</a:t>
            </a:r>
          </a:p>
          <a:p>
            <a:endParaRPr lang="en-US" altLang="ko-KR" sz="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Second </a:t>
            </a:r>
            <a:r>
              <a:rPr lang="en-US" altLang="ko-KR" b="1" dirty="0">
                <a:latin typeface="Calibri" pitchFamily="34" charset="0"/>
                <a:cs typeface="Calibri" pitchFamily="34" charset="0"/>
              </a:rPr>
              <a:t>analysis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– Term Similarity</a:t>
            </a:r>
          </a:p>
        </p:txBody>
      </p:sp>
    </p:spTree>
    <p:extLst>
      <p:ext uri="{BB962C8B-B14F-4D97-AF65-F5344CB8AC3E}">
        <p14:creationId xmlns:p14="http://schemas.microsoft.com/office/powerpoint/2010/main" val="28599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SVD</a:t>
            </a:r>
          </a:p>
          <a:p>
            <a:r>
              <a:rPr lang="en-US" altLang="ko-KR" dirty="0" smtClean="0"/>
              <a:t>SVD to LSA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Example: Build a Term Frequency Matrix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80409"/>
              </p:ext>
            </p:extLst>
          </p:nvPr>
        </p:nvGraphicFramePr>
        <p:xfrm>
          <a:off x="2053986" y="2060848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d4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linux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modem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the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clutch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steering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petrol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2060848"/>
            <a:ext cx="1377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Let Matrix A =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30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Example: Compute SVD of Matrix 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69446"/>
              </p:ext>
            </p:extLst>
          </p:nvPr>
        </p:nvGraphicFramePr>
        <p:xfrm>
          <a:off x="107504" y="3861048"/>
          <a:ext cx="280181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dim2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dim3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dim4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-0.23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72442"/>
              </p:ext>
            </p:extLst>
          </p:nvPr>
        </p:nvGraphicFramePr>
        <p:xfrm>
          <a:off x="3203847" y="3861048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34537"/>
              </p:ext>
            </p:extLst>
          </p:nvPr>
        </p:nvGraphicFramePr>
        <p:xfrm>
          <a:off x="6257553" y="3861048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90179"/>
              </p:ext>
            </p:extLst>
          </p:nvPr>
        </p:nvGraphicFramePr>
        <p:xfrm>
          <a:off x="107504" y="1196752"/>
          <a:ext cx="309634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04056"/>
                <a:gridCol w="504056"/>
                <a:gridCol w="504056"/>
                <a:gridCol w="504056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t1 (</a:t>
                      </a:r>
                      <a:r>
                        <a:rPr lang="en-US" altLang="ko-KR" sz="12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t2 (modem)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t3 (the)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t4 (clutch)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t5 (steering)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t6 (petrol)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97358" y="901631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4437112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084168" y="4437112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5949280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96490" y="5949280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2320" y="5949280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1904" y="342900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527135" y="3429000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7601399" y="3429000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sz="1600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sz="1600" baseline="30000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98884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=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426203" y="1124744"/>
            <a:ext cx="1488806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- R code -</a:t>
            </a:r>
          </a:p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result ← </a:t>
            </a:r>
            <a:r>
              <a:rPr lang="en-US" altLang="ko-KR" sz="1600" b="1" dirty="0" err="1" smtClean="0">
                <a:latin typeface="Calibri" pitchFamily="34" charset="0"/>
                <a:cs typeface="Calibri" pitchFamily="34" charset="0"/>
              </a:rPr>
              <a:t>svd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(A)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74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Example: Reduced SVD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99364"/>
              </p:ext>
            </p:extLst>
          </p:nvPr>
        </p:nvGraphicFramePr>
        <p:xfrm>
          <a:off x="107504" y="1362254"/>
          <a:ext cx="280181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dim2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dim3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dim4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-0.23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43258"/>
              </p:ext>
            </p:extLst>
          </p:nvPr>
        </p:nvGraphicFramePr>
        <p:xfrm>
          <a:off x="3203847" y="1362254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31263"/>
              </p:ext>
            </p:extLst>
          </p:nvPr>
        </p:nvGraphicFramePr>
        <p:xfrm>
          <a:off x="6257553" y="1362254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987824" y="1938318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6084168" y="1938318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187624" y="1002214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96490" y="980728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52320" y="980728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99364"/>
              </p:ext>
            </p:extLst>
          </p:nvPr>
        </p:nvGraphicFramePr>
        <p:xfrm>
          <a:off x="107504" y="4429304"/>
          <a:ext cx="280181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dim2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dim3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dim4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-0.23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43258"/>
              </p:ext>
            </p:extLst>
          </p:nvPr>
        </p:nvGraphicFramePr>
        <p:xfrm>
          <a:off x="3203847" y="4429304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31263"/>
              </p:ext>
            </p:extLst>
          </p:nvPr>
        </p:nvGraphicFramePr>
        <p:xfrm>
          <a:off x="6257553" y="4429304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987824" y="5005368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084168" y="5005368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1797596" y="4419966"/>
            <a:ext cx="1136104" cy="193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896618" y="4418061"/>
            <a:ext cx="1129531" cy="1387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96222" y="5260732"/>
            <a:ext cx="2829927" cy="57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238265" y="5253112"/>
            <a:ext cx="2898115" cy="57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187624" y="4005064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6490" y="3983578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452320" y="3983578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Example: Document Similarity</a:t>
            </a:r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376"/>
              </p:ext>
            </p:extLst>
          </p:nvPr>
        </p:nvGraphicFramePr>
        <p:xfrm>
          <a:off x="38013" y="1412776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56787"/>
              </p:ext>
            </p:extLst>
          </p:nvPr>
        </p:nvGraphicFramePr>
        <p:xfrm>
          <a:off x="3091719" y="1412776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918334" y="1988840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730784" y="1401533"/>
            <a:ext cx="1129531" cy="1387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388" y="2244204"/>
            <a:ext cx="2829927" cy="57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72431" y="2236584"/>
            <a:ext cx="2898115" cy="57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30656" y="2824650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86486" y="2824650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altLang="ko-KR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63441" y="988536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439733" y="988536"/>
            <a:ext cx="306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V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5967139" y="19258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=</a:t>
            </a:r>
            <a:endParaRPr lang="ko-KR" altLang="en-US" sz="16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25890"/>
              </p:ext>
            </p:extLst>
          </p:nvPr>
        </p:nvGraphicFramePr>
        <p:xfrm>
          <a:off x="6218659" y="1412776"/>
          <a:ext cx="2880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-4.83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-6.49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-5.86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34253"/>
              </p:ext>
            </p:extLst>
          </p:nvPr>
        </p:nvGraphicFramePr>
        <p:xfrm>
          <a:off x="6110768" y="4725144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7547570" y="2492673"/>
            <a:ext cx="205780" cy="205035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8203" y="3429000"/>
                <a:ext cx="6408293" cy="6008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𝑆𝑖𝑚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𝑐𝑜𝑠𝑖𝑛𝑒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𝜃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−4.83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×5.49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+(−3.52×−3.28)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−4.83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−3.52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5.49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−3.28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03" y="3429000"/>
                <a:ext cx="6408293" cy="6008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123726" y="3933056"/>
            <a:ext cx="3866926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1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"modem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the steering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modem, 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the modem. steering the modem.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3727" y="4653136"/>
            <a:ext cx="404408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2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modem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modem, clutch the modem.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7996" y="5409308"/>
            <a:ext cx="440349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3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"petrol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! clutch the steering, steering,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steering clutch petrol. clutch the petrol; the clutch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7997" y="6147972"/>
            <a:ext cx="7307536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 4</a:t>
            </a:r>
          </a:p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"the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. clutch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clutch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! steering petrol; steering petrol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petrol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; steering petrol 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6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9" grpId="0"/>
      <p:bldP spid="42" grpId="0"/>
      <p:bldP spid="4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LSA Example: Term Similarity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51242"/>
              </p:ext>
            </p:extLst>
          </p:nvPr>
        </p:nvGraphicFramePr>
        <p:xfrm>
          <a:off x="107504" y="1333379"/>
          <a:ext cx="280181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dim2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dim3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dim4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-0.23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02581"/>
              </p:ext>
            </p:extLst>
          </p:nvPr>
        </p:nvGraphicFramePr>
        <p:xfrm>
          <a:off x="3203847" y="1333379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987824" y="1909443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269608" y="1909443"/>
            <a:ext cx="10259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=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1797596" y="1324041"/>
            <a:ext cx="1136104" cy="193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896618" y="1322136"/>
            <a:ext cx="1129531" cy="1387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96222" y="2164807"/>
            <a:ext cx="2829927" cy="57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63441" y="988536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439733" y="988536"/>
            <a:ext cx="306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V</a:t>
            </a:r>
            <a:endParaRPr lang="ko-KR" altLang="en-US" sz="1600" dirty="0"/>
          </a:p>
        </p:txBody>
      </p:sp>
      <p:sp>
        <p:nvSpPr>
          <p:cNvPr id="25" name="아래쪽 화살표 24"/>
          <p:cNvSpPr/>
          <p:nvPr/>
        </p:nvSpPr>
        <p:spPr>
          <a:xfrm>
            <a:off x="7452320" y="3322687"/>
            <a:ext cx="205780" cy="97040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25134" y="3541091"/>
                <a:ext cx="2251322" cy="4639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𝑆𝑖𝑚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𝑐𝑜𝑠𝑖𝑛𝑒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ko-KR" sz="1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34" y="3541091"/>
                <a:ext cx="2251322" cy="4639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3923"/>
              </p:ext>
            </p:extLst>
          </p:nvPr>
        </p:nvGraphicFramePr>
        <p:xfrm>
          <a:off x="6660232" y="1333379"/>
          <a:ext cx="168108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-3.76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-3.33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-3.65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-3.35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-7.01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-4.30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2.63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-4.09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1.59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-4.24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2.65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13353"/>
              </p:ext>
            </p:extLst>
          </p:nvPr>
        </p:nvGraphicFramePr>
        <p:xfrm>
          <a:off x="5553871" y="4437112"/>
          <a:ext cx="347419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13"/>
                <a:gridCol w="496313"/>
                <a:gridCol w="496313"/>
                <a:gridCol w="496313"/>
                <a:gridCol w="496313"/>
                <a:gridCol w="496313"/>
                <a:gridCol w="496313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0.99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0.80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0.29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0.99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1.00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0.79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0.80</a:t>
                      </a:r>
                      <a:endParaRPr lang="ko-KR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0.79</a:t>
                      </a:r>
                      <a:endParaRPr lang="ko-KR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0.80</a:t>
                      </a:r>
                      <a:endParaRPr lang="ko-KR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0.89</a:t>
                      </a:r>
                      <a:endParaRPr lang="ko-KR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0.79</a:t>
                      </a:r>
                      <a:endParaRPr lang="ko-KR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0.29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0.80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0.44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0.89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0.28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0.26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0.79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0.98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84490" y="3887078"/>
            <a:ext cx="348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modem the clutch steering petrol</a:t>
            </a:r>
            <a:endParaRPr lang="ko-KR" alt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97135"/>
              </p:ext>
            </p:extLst>
          </p:nvPr>
        </p:nvGraphicFramePr>
        <p:xfrm>
          <a:off x="326425" y="4369648"/>
          <a:ext cx="4101559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590"/>
                <a:gridCol w="3137969"/>
              </a:tblGrid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Calibri" pitchFamily="34" charset="0"/>
                          <a:cs typeface="Calibri" pitchFamily="34" charset="0"/>
                        </a:rPr>
                        <a:t>linux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modem the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modem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Calibri" pitchFamily="34" charset="0"/>
                          <a:cs typeface="Calibri" pitchFamily="34" charset="0"/>
                        </a:rPr>
                        <a:t>linux</a:t>
                      </a:r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 the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the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Calibri" pitchFamily="34" charset="0"/>
                          <a:cs typeface="Calibri" pitchFamily="34" charset="0"/>
                        </a:rPr>
                        <a:t>linux</a:t>
                      </a:r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 modem clutch steering petrol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clutch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the steering petrol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steering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the clutch petrol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22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petrol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Calibri" pitchFamily="34" charset="0"/>
                          <a:cs typeface="Calibri" pitchFamily="34" charset="0"/>
                        </a:rPr>
                        <a:t>the clutch steering</a:t>
                      </a:r>
                      <a:endParaRPr lang="ko-KR" alt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Compute document similarity</a:t>
            </a:r>
          </a:p>
          <a:p>
            <a:pPr lvl="1"/>
            <a:r>
              <a:rPr lang="en-US" altLang="ko-KR" dirty="0" smtClean="0"/>
              <a:t>even if they do not have common words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</a:t>
            </a:r>
            <a:endParaRPr lang="en-US" altLang="ko-KR" dirty="0"/>
          </a:p>
          <a:p>
            <a:pPr lvl="1"/>
            <a:r>
              <a:rPr lang="en-US" altLang="ko-KR" dirty="0" smtClean="0"/>
              <a:t>Statistical foundation missing → PLSA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42406"/>
              </p:ext>
            </p:extLst>
          </p:nvPr>
        </p:nvGraphicFramePr>
        <p:xfrm>
          <a:off x="29344" y="4636176"/>
          <a:ext cx="280181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62"/>
                <a:gridCol w="560362"/>
                <a:gridCol w="560362"/>
                <a:gridCol w="560362"/>
                <a:gridCol w="56036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dim1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dim2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dim3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dim4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-0.53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0.35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-0.14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t4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0.60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-0.23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0.25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-0.68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-0.46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t6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-0.37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0.42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0.74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89063"/>
              </p:ext>
            </p:extLst>
          </p:nvPr>
        </p:nvGraphicFramePr>
        <p:xfrm>
          <a:off x="3125687" y="4636176"/>
          <a:ext cx="2808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28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202"/>
              </p:ext>
            </p:extLst>
          </p:nvPr>
        </p:nvGraphicFramePr>
        <p:xfrm>
          <a:off x="6179393" y="4636176"/>
          <a:ext cx="2880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ko-KR" altLang="en-US" sz="1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dim1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dim2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dim3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dim4</a:t>
                      </a:r>
                      <a:endParaRPr lang="ko-KR" alt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09664" y="5212240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06008" y="5212240"/>
            <a:ext cx="9457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x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40662" y="3859756"/>
            <a:ext cx="3459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Which one is to be chosen to reduce?</a:t>
            </a:r>
            <a:endParaRPr lang="ko-KR" altLang="en-US" sz="1600" dirty="0"/>
          </a:p>
        </p:txBody>
      </p:sp>
      <p:sp>
        <p:nvSpPr>
          <p:cNvPr id="10" name="아래쪽 화살표 9"/>
          <p:cNvSpPr/>
          <p:nvPr/>
        </p:nvSpPr>
        <p:spPr>
          <a:xfrm rot="12793401" flipV="1">
            <a:off x="4557097" y="4215819"/>
            <a:ext cx="264561" cy="3793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Eigendecomposition</a:t>
            </a:r>
            <a:r>
              <a:rPr lang="en-US" altLang="ko-KR" dirty="0" smtClean="0"/>
              <a:t> vs. Singular Value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Eigendecomposition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Must be a diagonalizable matrix</a:t>
            </a:r>
          </a:p>
          <a:p>
            <a:pPr lvl="1"/>
            <a:r>
              <a:rPr lang="en-US" altLang="ko-KR" dirty="0" smtClean="0"/>
              <a:t>Must be a square matrix</a:t>
            </a:r>
          </a:p>
          <a:p>
            <a:pPr lvl="1"/>
            <a:r>
              <a:rPr lang="en-US" altLang="ko-KR" dirty="0" smtClean="0"/>
              <a:t>Matrix (n x n size) must have n linearly independent eigenvector</a:t>
            </a:r>
          </a:p>
          <a:p>
            <a:pPr lvl="2"/>
            <a:r>
              <a:rPr lang="en-US" altLang="ko-KR" dirty="0" smtClean="0"/>
              <a:t>e.g. symmetric matrix ..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Singular Value Decomposition</a:t>
            </a:r>
          </a:p>
          <a:p>
            <a:pPr lvl="1"/>
            <a:r>
              <a:rPr lang="en-US" altLang="ko-KR" dirty="0" smtClean="0"/>
              <a:t>Computable for any size (M x n) of matrix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555776" y="5223723"/>
            <a:ext cx="3955757" cy="791151"/>
            <a:chOff x="3424924" y="1556792"/>
            <a:chExt cx="5040560" cy="1008112"/>
          </a:xfrm>
        </p:grpSpPr>
        <p:sp>
          <p:nvSpPr>
            <p:cNvPr id="49" name="직사각형 48"/>
            <p:cNvSpPr/>
            <p:nvPr/>
          </p:nvSpPr>
          <p:spPr>
            <a:xfrm>
              <a:off x="3424924" y="1556793"/>
              <a:ext cx="1101060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등호 52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81899" y="1683502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707417" y="1732166"/>
              <a:ext cx="563806" cy="392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27784" y="2924944"/>
            <a:ext cx="3418204" cy="565110"/>
            <a:chOff x="3718691" y="1556791"/>
            <a:chExt cx="4355596" cy="720083"/>
          </a:xfrm>
        </p:grpSpPr>
        <p:sp>
          <p:nvSpPr>
            <p:cNvPr id="81" name="직사각형 80"/>
            <p:cNvSpPr/>
            <p:nvPr/>
          </p:nvSpPr>
          <p:spPr>
            <a:xfrm>
              <a:off x="6269335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333135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18691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210190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등호 84"/>
            <p:cNvSpPr/>
            <p:nvPr/>
          </p:nvSpPr>
          <p:spPr>
            <a:xfrm>
              <a:off x="4801254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857180" y="1683502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483281" y="1732166"/>
              <a:ext cx="563805" cy="4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P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432176" y="1732167"/>
              <a:ext cx="563805" cy="43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latin typeface="Calibri" pitchFamily="34" charset="0"/>
                  <a:cs typeface="Calibri" pitchFamily="34" charset="0"/>
                </a:rPr>
                <a:t>Ʌ</a:t>
              </a:r>
              <a:endParaRPr lang="ko-KR" alt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360334" y="1732167"/>
              <a:ext cx="563806" cy="4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-1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U: Left Singular Vectors of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Unitary matrix</a:t>
            </a:r>
          </a:p>
          <a:p>
            <a:pPr lvl="1"/>
            <a:r>
              <a:rPr lang="en-US" altLang="ko-KR" dirty="0" smtClean="0"/>
              <a:t>Columns of U are orthonormal (orthogonal + normal)</a:t>
            </a:r>
          </a:p>
          <a:p>
            <a:pPr lvl="1"/>
            <a:r>
              <a:rPr lang="en-US" altLang="ko-KR" dirty="0" smtClean="0"/>
              <a:t>orthonormal eigenvectors of </a:t>
            </a:r>
            <a:r>
              <a:rPr lang="en-US" altLang="ko-KR" b="1" dirty="0" smtClean="0">
                <a:solidFill>
                  <a:srgbClr val="C00000"/>
                </a:solidFill>
              </a:rPr>
              <a:t>AA</a:t>
            </a:r>
            <a:r>
              <a:rPr lang="en-US" altLang="ko-KR" b="1" baseline="30000" dirty="0" smtClean="0">
                <a:solidFill>
                  <a:srgbClr val="C00000"/>
                </a:solidFill>
              </a:rPr>
              <a:t>T</a:t>
            </a:r>
            <a:endParaRPr lang="ko-KR" alt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9587" y="3355840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356992"/>
            <a:ext cx="1224136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355840"/>
            <a:ext cx="93610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356992"/>
            <a:ext cx="86409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573016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3532366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196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4" descr="C:\Users\Administrator\Desktop\새 폴더\0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90" y="4736552"/>
            <a:ext cx="12287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62558" y="4580980"/>
            <a:ext cx="3296556" cy="1540567"/>
            <a:chOff x="262558" y="4580980"/>
            <a:chExt cx="3296556" cy="1540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611560" y="4580980"/>
                  <a:ext cx="234153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b="1" i="1" dirty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b="1" dirty="0" smtClean="0">
                      <a:latin typeface="Calibri" pitchFamily="34" charset="0"/>
                      <a:cs typeface="Calibri" pitchFamily="34" charset="0"/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dirty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</m:e>
                      </m:acc>
                    </m:oMath>
                  </a14:m>
                  <a:r>
                    <a:rPr lang="en-US" altLang="ko-KR" b="1" dirty="0" smtClean="0">
                      <a:latin typeface="Calibri" pitchFamily="34" charset="0"/>
                      <a:cs typeface="Calibri" pitchFamily="34" charset="0"/>
                    </a:rPr>
                    <a:t> is orthogonal</a:t>
                  </a:r>
                  <a:endParaRPr lang="ko-KR" altLang="en-US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580980"/>
                  <a:ext cx="234153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262558" y="4921218"/>
                  <a:ext cx="329655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 = [0,0,0,1]    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</m:e>
                      </m:acc>
                    </m:oMath>
                  </a14:m>
                  <a:r>
                    <a:rPr lang="en-US" altLang="ko-KR" sz="1600" b="1" dirty="0">
                      <a:latin typeface="Calibri" pitchFamily="34" charset="0"/>
                      <a:cs typeface="Calibri" pitchFamily="34" charset="0"/>
                    </a:rPr>
                    <a:t> </a:t>
                  </a:r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= [0,1,0,0]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sz="1600" b="1" dirty="0" smtClean="0">
                      <a:cs typeface="Calibri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600" b="1" i="1" dirty="0">
                          <a:latin typeface="Cambria Math"/>
                          <a:cs typeface="Calibri" pitchFamily="34" charset="0"/>
                        </a:rPr>
                        <m:t>∙</m:t>
                      </m:r>
                    </m:oMath>
                  </a14:m>
                  <a:r>
                    <a:rPr lang="en-US" altLang="ko-KR" sz="1600" b="1" dirty="0">
                      <a:cs typeface="Calibri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</m:e>
                      </m:acc>
                    </m:oMath>
                  </a14:m>
                  <a:r>
                    <a:rPr lang="en-US" altLang="ko-KR" sz="1600" b="1" dirty="0">
                      <a:latin typeface="Calibri" pitchFamily="34" charset="0"/>
                      <a:cs typeface="Calibri" pitchFamily="34" charset="0"/>
                    </a:rPr>
                    <a:t> </a:t>
                  </a:r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= (0x0) + (0x1) + (0x0) + (1x0)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           = 0</a:t>
                  </a:r>
                  <a:endParaRPr lang="ko-KR" altLang="en-US" sz="16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58" y="4921218"/>
                  <a:ext cx="3296556" cy="12003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/>
          <p:cNvGrpSpPr/>
          <p:nvPr/>
        </p:nvGrpSpPr>
        <p:grpSpPr>
          <a:xfrm>
            <a:off x="6444208" y="4580980"/>
            <a:ext cx="2198054" cy="1575704"/>
            <a:chOff x="5758322" y="4580980"/>
            <a:chExt cx="2198054" cy="1575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5842583" y="4580980"/>
                  <a:ext cx="19204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b="1" i="1" dirty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b="1" dirty="0" smtClean="0">
                      <a:latin typeface="Calibri" pitchFamily="34" charset="0"/>
                      <a:cs typeface="Calibri" pitchFamily="34" charset="0"/>
                    </a:rPr>
                    <a:t> is normal vector</a:t>
                  </a:r>
                  <a:endParaRPr lang="ko-KR" altLang="en-US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583" y="4580980"/>
                  <a:ext cx="19204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85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5758322" y="4921218"/>
                  <a:ext cx="2198054" cy="12354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 = [0,0,0,1]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Calibri" pitchFamily="34" charset="0"/>
                      <a:cs typeface="Calibri" pitchFamily="34" charset="0"/>
                    </a:rPr>
                    <a:t>|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1" dirty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acc>
                    </m:oMath>
                  </a14:m>
                  <a:r>
                    <a:rPr lang="en-US" altLang="ko-KR" sz="1600" b="1" dirty="0" smtClean="0">
                      <a:cs typeface="Calibri" pitchFamily="34" charset="0"/>
                    </a:rPr>
                    <a:t>| </a:t>
                  </a:r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altLang="ko-KR" sz="1600" b="1" dirty="0" smtClean="0">
                    <a:latin typeface="Calibri" pitchFamily="34" charset="0"/>
                    <a:cs typeface="Calibri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Calibri" pitchFamily="34" charset="0"/>
                      <a:cs typeface="Calibri" pitchFamily="34" charset="0"/>
                    </a:rPr>
                    <a:t>        = 1</a:t>
                  </a:r>
                  <a:endParaRPr lang="ko-KR" altLang="en-US" sz="16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322" y="4921218"/>
                  <a:ext cx="2198054" cy="12354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85" b="-24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/>
          <p:cNvGrpSpPr/>
          <p:nvPr/>
        </p:nvGrpSpPr>
        <p:grpSpPr>
          <a:xfrm>
            <a:off x="3743472" y="4618059"/>
            <a:ext cx="554657" cy="1412398"/>
            <a:chOff x="3743472" y="4618059"/>
            <a:chExt cx="554657" cy="1412398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743472" y="4618059"/>
              <a:ext cx="236562" cy="1237109"/>
            </a:xfrm>
            <a:prstGeom prst="round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61567" y="4618059"/>
              <a:ext cx="236562" cy="1237109"/>
            </a:xfrm>
            <a:prstGeom prst="roundRect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대괄호 22"/>
            <p:cNvSpPr/>
            <p:nvPr/>
          </p:nvSpPr>
          <p:spPr>
            <a:xfrm rot="5400000">
              <a:off x="3968352" y="5818962"/>
              <a:ext cx="132451" cy="290540"/>
            </a:xfrm>
            <a:prstGeom prst="rightBracket">
              <a:avLst>
                <a:gd name="adj" fmla="val 96638"/>
              </a:avLst>
            </a:prstGeom>
            <a:ln w="158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6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V: Right Singular Vectors of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Unitary matrix</a:t>
            </a:r>
          </a:p>
          <a:p>
            <a:pPr lvl="1"/>
            <a:r>
              <a:rPr lang="en-US" altLang="ko-KR" dirty="0" smtClean="0"/>
              <a:t>Columns of V are orthonormal (orthogonal + normal)</a:t>
            </a:r>
          </a:p>
          <a:p>
            <a:pPr lvl="1"/>
            <a:r>
              <a:rPr lang="en-US" altLang="ko-KR" dirty="0" smtClean="0"/>
              <a:t>orthonormal eigenvectors of </a:t>
            </a:r>
            <a:r>
              <a:rPr lang="en-US" altLang="ko-KR" b="1" dirty="0" smtClean="0">
                <a:solidFill>
                  <a:srgbClr val="C00000"/>
                </a:solidFill>
              </a:rPr>
              <a:t>A</a:t>
            </a:r>
            <a:r>
              <a:rPr lang="en-US" altLang="ko-KR" b="1" baseline="30000" dirty="0" smtClean="0">
                <a:solidFill>
                  <a:srgbClr val="C00000"/>
                </a:solidFill>
              </a:rPr>
              <a:t>T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endParaRPr lang="ko-KR" alt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9587" y="3356992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356992"/>
            <a:ext cx="12241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356992"/>
            <a:ext cx="93610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356992"/>
            <a:ext cx="8640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573016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3532366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196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6" descr="C:\Users\Administrator\Desktop\새 폴더\0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66276"/>
            <a:ext cx="21145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∑ (or 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Diagonal Matrix</a:t>
            </a:r>
          </a:p>
          <a:p>
            <a:pPr lvl="1"/>
            <a:r>
              <a:rPr lang="en-US" altLang="ko-KR" dirty="0" smtClean="0"/>
              <a:t>Diagonal entries are the singular values of A</a:t>
            </a:r>
          </a:p>
          <a:p>
            <a:endParaRPr lang="en-US" altLang="ko-KR" dirty="0"/>
          </a:p>
          <a:p>
            <a:r>
              <a:rPr lang="en-US" altLang="ko-KR" dirty="0" smtClean="0"/>
              <a:t>Singular values</a:t>
            </a:r>
          </a:p>
          <a:p>
            <a:pPr lvl="1"/>
            <a:r>
              <a:rPr lang="en-US" altLang="ko-KR" dirty="0" smtClean="0"/>
              <a:t>Non-zero singular values</a:t>
            </a:r>
          </a:p>
          <a:p>
            <a:pPr lvl="1"/>
            <a:r>
              <a:rPr lang="en-US" altLang="ko-KR" dirty="0" smtClean="0"/>
              <a:t>Square roots of eigenvalues from U (or V) in descending order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9587" y="3501494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501494"/>
            <a:ext cx="12241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501494"/>
            <a:ext cx="93610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501494"/>
            <a:ext cx="86409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717518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3676868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6196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5" descr="C:\Users\Administrator\Desktop\새 폴더\0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5" y="4859707"/>
            <a:ext cx="1495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 rot="18588978">
            <a:off x="5438423" y="4591812"/>
            <a:ext cx="257522" cy="149580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Calculation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 is a list of </a:t>
            </a:r>
            <a:r>
              <a:rPr lang="en-US" altLang="ko-KR" dirty="0"/>
              <a:t>eigenvectors of </a:t>
            </a:r>
            <a:r>
              <a:rPr lang="en-US" altLang="ko-KR" dirty="0" smtClean="0"/>
              <a:t>AA</a:t>
            </a:r>
            <a:r>
              <a:rPr lang="en-US" altLang="ko-KR" baseline="30000" dirty="0" smtClean="0"/>
              <a:t>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Compute </a:t>
            </a:r>
            <a:r>
              <a:rPr lang="en-US" altLang="ko-KR" dirty="0"/>
              <a:t>AA</a:t>
            </a:r>
            <a:r>
              <a:rPr lang="en-US" altLang="ko-KR" baseline="30000" dirty="0"/>
              <a:t>T</a:t>
            </a:r>
            <a:endParaRPr lang="ko-KR" altLang="en-US" baseline="30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Compute eigenvectors of AA</a:t>
            </a:r>
            <a:r>
              <a:rPr lang="en-US" altLang="ko-KR" baseline="30000" dirty="0" smtClean="0"/>
              <a:t>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Matrix </a:t>
            </a:r>
            <a:r>
              <a:rPr lang="en-US" altLang="ko-KR" dirty="0" err="1" smtClean="0"/>
              <a:t>Orthonormalization</a:t>
            </a:r>
            <a:endParaRPr lang="en-US" altLang="ko-KR" baseline="30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V is a </a:t>
            </a:r>
            <a:r>
              <a:rPr lang="en-US" altLang="ko-KR" dirty="0"/>
              <a:t>list of eigenvectors of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Compute A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Compute </a:t>
            </a:r>
            <a:r>
              <a:rPr lang="en-US" altLang="ko-KR" dirty="0" smtClean="0"/>
              <a:t>eigenvalues </a:t>
            </a:r>
            <a:r>
              <a:rPr lang="en-US" altLang="ko-KR" dirty="0"/>
              <a:t>of A</a:t>
            </a:r>
            <a:r>
              <a:rPr lang="en-US" altLang="ko-KR" baseline="30000" dirty="0"/>
              <a:t>T</a:t>
            </a:r>
            <a:r>
              <a:rPr lang="en-US" altLang="ko-KR" dirty="0"/>
              <a:t>A</a:t>
            </a:r>
            <a:endParaRPr lang="en-US" altLang="ko-KR" baseline="30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Orthonormalize</a:t>
            </a:r>
            <a:r>
              <a:rPr lang="en-US" altLang="ko-KR" dirty="0" smtClean="0"/>
              <a:t> and transpose</a:t>
            </a:r>
            <a:endParaRPr lang="en-US" altLang="ko-KR" baseline="30000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∑ is a list of eigenvalues of U or 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(eigenvalues of U = eigenvalues of V)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776668" y="2986931"/>
            <a:ext cx="3955757" cy="791151"/>
            <a:chOff x="3424924" y="1556792"/>
            <a:chExt cx="5040560" cy="1008112"/>
          </a:xfrm>
        </p:grpSpPr>
        <p:sp>
          <p:nvSpPr>
            <p:cNvPr id="4" name="직사각형 3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등호 7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07417" y="173216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392036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①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2719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②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126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③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Matrix U – Compute AA</a:t>
            </a:r>
            <a:r>
              <a:rPr lang="en-US" altLang="ko-KR" baseline="30000" dirty="0" smtClean="0"/>
              <a:t>T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 with the matrix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Transpose of 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Then</a:t>
            </a:r>
          </a:p>
          <a:p>
            <a:endParaRPr lang="ko-KR" altLang="en-US" dirty="0"/>
          </a:p>
        </p:txBody>
      </p:sp>
      <p:pic>
        <p:nvPicPr>
          <p:cNvPr id="1026" name="Picture 2" descr="C:\Users\Administrator\Desktop\새 폴더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07790"/>
            <a:ext cx="1476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35909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14001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Matrix U – Eigenvectors and </a:t>
            </a:r>
            <a:r>
              <a:rPr lang="en-US" altLang="ko-KR" dirty="0" smtClean="0"/>
              <a:t>Eigenvalues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Eigenvector</a:t>
            </a:r>
          </a:p>
          <a:p>
            <a:pPr lvl="1"/>
            <a:r>
              <a:rPr lang="en-US" altLang="ko-KR" dirty="0" smtClean="0"/>
              <a:t>Nonzero vector that satisfies the equation</a:t>
            </a:r>
          </a:p>
          <a:p>
            <a:pPr lvl="1"/>
            <a:r>
              <a:rPr lang="en-US" altLang="ko-KR" dirty="0" smtClean="0"/>
              <a:t>A is a square matrix,     is an eigenvalue  (scalar),      is the eigenvector</a:t>
            </a:r>
            <a:endParaRPr lang="ko-KR" altLang="en-US" dirty="0"/>
          </a:p>
        </p:txBody>
      </p:sp>
      <p:pic>
        <p:nvPicPr>
          <p:cNvPr id="1026" name="Picture 2" descr="C:\Users\Administrator\Desktop\새 폴더\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952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800225"/>
            <a:ext cx="1428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19275"/>
            <a:ext cx="209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새 폴더\04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2"/>
          <a:stretch/>
        </p:blipFill>
        <p:spPr bwMode="auto">
          <a:xfrm>
            <a:off x="159704" y="3089644"/>
            <a:ext cx="110031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49671" y="3252640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≡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9423" y="3035182"/>
            <a:ext cx="1457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rearrange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378607" y="5490370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새 폴더\0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98" y="3111277"/>
            <a:ext cx="2228851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새 폴더\0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79" y="3082702"/>
            <a:ext cx="14954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새 폴더\0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137207"/>
            <a:ext cx="1657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새 폴더\0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7" y="5232588"/>
            <a:ext cx="20764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새 폴더\0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11" y="5094476"/>
            <a:ext cx="22098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07704" y="4509120"/>
            <a:ext cx="5057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determinent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of the coefficient matrix to zero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6201421" y="3404514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17820</TotalTime>
  <Words>2010</Words>
  <Application>Microsoft Office PowerPoint</Application>
  <PresentationFormat>화면 슬라이드 쇼(4:3)</PresentationFormat>
  <Paragraphs>865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Introducing Latent Semantic Analysis</vt:lpstr>
      <vt:lpstr>Outline</vt:lpstr>
      <vt:lpstr>Eigendecomposition vs. Singular Value Decomposition</vt:lpstr>
      <vt:lpstr>U: Left Singular Vectors of A</vt:lpstr>
      <vt:lpstr>V: Right Singular Vectors of A</vt:lpstr>
      <vt:lpstr>∑ (or S)</vt:lpstr>
      <vt:lpstr>Calculation Procedure</vt:lpstr>
      <vt:lpstr>1.1 Matrix U – Compute AAT</vt:lpstr>
      <vt:lpstr>1.2 Matrix U – Eigenvectors and Eigenvalues [1/2]</vt:lpstr>
      <vt:lpstr>1.2 Matrix U – Eigenvectors and Eigenvalues [2/2]</vt:lpstr>
      <vt:lpstr>1.3 Matrix U – Orthonormalization</vt:lpstr>
      <vt:lpstr>2.1 Matrix VT – Compute ATA</vt:lpstr>
      <vt:lpstr>2.2 Matrix VT – Eigenvectors and Eigenvalues [1/2]</vt:lpstr>
      <vt:lpstr>2.2 Matrix VT – Eigenvectors and Eigenvalues [2/2]</vt:lpstr>
      <vt:lpstr>2.3 Matrix VT – Orthonormalization and Transformation</vt:lpstr>
      <vt:lpstr>3.1 Matrix ∑ (= S)</vt:lpstr>
      <vt:lpstr>Outline</vt:lpstr>
      <vt:lpstr>Latent Semantic Analysis</vt:lpstr>
      <vt:lpstr>LSA Example</vt:lpstr>
      <vt:lpstr>LSA Example: Build a Term Frequency Matrix</vt:lpstr>
      <vt:lpstr>LSA Example: Compute SVD of Matrix A</vt:lpstr>
      <vt:lpstr>LSA Example: Reduced SVD</vt:lpstr>
      <vt:lpstr>LSA Example: Document Similarity</vt:lpstr>
      <vt:lpstr>LSA Example: Term Similarity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646</cp:revision>
  <dcterms:created xsi:type="dcterms:W3CDTF">2006-10-05T04:04:58Z</dcterms:created>
  <dcterms:modified xsi:type="dcterms:W3CDTF">2014-09-17T04:02:04Z</dcterms:modified>
</cp:coreProperties>
</file>