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CC"/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975" autoAdjust="0"/>
    <p:restoredTop sz="85863" autoAdjust="0"/>
  </p:normalViewPr>
  <p:slideViewPr>
    <p:cSldViewPr snapToGrid="0">
      <p:cViewPr varScale="1">
        <p:scale>
          <a:sx n="99" d="100"/>
          <a:sy n="99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6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Discovery and Data Mining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5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/10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Stable </a:t>
            </a:r>
            <a:r>
              <a:rPr lang="en-US" altLang="ko-KR" dirty="0" err="1" smtClean="0"/>
              <a:t>Classifcation</a:t>
            </a:r>
            <a:r>
              <a:rPr lang="en-US" altLang="ko-KR" dirty="0" smtClean="0"/>
              <a:t> </a:t>
            </a:r>
            <a:r>
              <a:rPr lang="en-US" altLang="ko-KR" dirty="0"/>
              <a:t>of Text Genres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 smtClean="0"/>
              <a:t>Philipp </a:t>
            </a:r>
            <a:r>
              <a:rPr lang="en-US" altLang="ko-KR" dirty="0" err="1" smtClean="0"/>
              <a:t>Petrenz</a:t>
            </a:r>
            <a:r>
              <a:rPr lang="en-US" altLang="ko-KR" dirty="0" smtClean="0"/>
              <a:t>, Bonnie Webber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University of Edinburgh</a:t>
            </a:r>
            <a:endParaRPr lang="en-US" altLang="ko-KR" dirty="0" smtClean="0"/>
          </a:p>
          <a:p>
            <a:pPr algn="l"/>
            <a:r>
              <a:rPr lang="en-US" altLang="ko-KR" dirty="0"/>
              <a:t>Computational Linguistics. 2011, </a:t>
            </a:r>
            <a:r>
              <a:rPr lang="en-US" altLang="ko-KR" dirty="0" smtClean="0"/>
              <a:t>Vol. </a:t>
            </a:r>
            <a:r>
              <a:rPr lang="en-US" altLang="ko-KR" dirty="0"/>
              <a:t>37, </a:t>
            </a:r>
            <a:r>
              <a:rPr lang="en-US" altLang="ko-KR" dirty="0" smtClean="0"/>
              <a:t>No.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2016.3.25</a:t>
            </a:r>
          </a:p>
          <a:p>
            <a:pPr algn="r"/>
            <a:r>
              <a:rPr lang="en-US" altLang="ko-KR" dirty="0" smtClean="0"/>
              <a:t>Hyesung </a:t>
            </a:r>
            <a:r>
              <a:rPr lang="en-US" altLang="ko-KR" dirty="0" smtClean="0"/>
              <a:t>Oh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Prediction accuracy on a static topic distribution should not be the sole basis for the quality of AGC systems</a:t>
            </a:r>
          </a:p>
          <a:p>
            <a:r>
              <a:rPr lang="en-US" altLang="ko-KR" dirty="0" smtClean="0"/>
              <a:t>Selective use of 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-based features can yield high performance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Genre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Topic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41" y="1901200"/>
            <a:ext cx="3028950" cy="1514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106" y="1734512"/>
            <a:ext cx="2466975" cy="184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346" y="3655293"/>
            <a:ext cx="1294689" cy="9873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31" y="5393012"/>
            <a:ext cx="4067175" cy="1123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553" y="4818193"/>
            <a:ext cx="2705100" cy="16954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3168542" y="4715613"/>
            <a:ext cx="554804" cy="5149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090128" y="4696934"/>
            <a:ext cx="677465" cy="4123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Genre vs. Topic</a:t>
            </a:r>
          </a:p>
          <a:p>
            <a:pPr lvl="1"/>
            <a:r>
              <a:rPr lang="en-US" altLang="ko-KR" dirty="0" smtClean="0"/>
              <a:t>A feature indicative of topic might benefit a genre classifier through correlations</a:t>
            </a:r>
          </a:p>
          <a:p>
            <a:pPr lvl="1"/>
            <a:r>
              <a:rPr lang="en-US" altLang="ko-KR" dirty="0" smtClean="0"/>
              <a:t>However, if the topics addressed in different genres can change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Low-level features that correlated with topic can degrade Automatic Genre Classification systems</a:t>
            </a:r>
          </a:p>
          <a:p>
            <a:r>
              <a:rPr lang="en-US" altLang="ko-KR" dirty="0" err="1" smtClean="0"/>
              <a:t>PoS</a:t>
            </a:r>
            <a:r>
              <a:rPr lang="en-US" altLang="ko-KR" dirty="0" smtClean="0"/>
              <a:t> features should not be lumped together in AGC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4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 smtClean="0"/>
              <a:t>New York Times Annotated Corpus (NYTAC, </a:t>
            </a:r>
            <a:r>
              <a:rPr lang="en-US" altLang="ko-KR" dirty="0" err="1" smtClean="0"/>
              <a:t>Sandhaus</a:t>
            </a:r>
            <a:r>
              <a:rPr lang="en-US" altLang="ko-KR" dirty="0" smtClean="0"/>
              <a:t> 2008)</a:t>
            </a:r>
          </a:p>
          <a:p>
            <a:pPr lvl="1"/>
            <a:r>
              <a:rPr lang="en-US" altLang="ko-KR" dirty="0" smtClean="0"/>
              <a:t>21 years of publication (1987-2007), &gt; 1.8m articles</a:t>
            </a:r>
          </a:p>
          <a:p>
            <a:pPr lvl="1"/>
            <a:r>
              <a:rPr lang="en-US" altLang="ko-KR" dirty="0" smtClean="0"/>
              <a:t>Rich meta-data, including fields to infer genre and topic</a:t>
            </a:r>
          </a:p>
          <a:p>
            <a:r>
              <a:rPr lang="en-US" altLang="ko-KR" dirty="0" smtClean="0"/>
              <a:t>Genre</a:t>
            </a:r>
          </a:p>
          <a:p>
            <a:pPr lvl="1"/>
            <a:r>
              <a:rPr lang="en-US" altLang="ko-KR" dirty="0" smtClean="0"/>
              <a:t>Types of Material, Taxonomic Classifier</a:t>
            </a:r>
          </a:p>
          <a:p>
            <a:r>
              <a:rPr lang="en-US" altLang="ko-KR" dirty="0" smtClean="0"/>
              <a:t>Topic</a:t>
            </a:r>
          </a:p>
          <a:p>
            <a:pPr lvl="1"/>
            <a:r>
              <a:rPr lang="en-US" altLang="ko-KR" dirty="0" smtClean="0"/>
              <a:t>General Online Descriptors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95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Genres</a:t>
            </a:r>
          </a:p>
          <a:p>
            <a:pPr lvl="1"/>
            <a:r>
              <a:rPr lang="en-US" altLang="ko-KR" dirty="0" smtClean="0"/>
              <a:t>New reports, editorials, and letters</a:t>
            </a:r>
          </a:p>
          <a:p>
            <a:r>
              <a:rPr lang="en-US" altLang="ko-KR" dirty="0" smtClean="0"/>
              <a:t>Topics</a:t>
            </a:r>
          </a:p>
          <a:p>
            <a:pPr lvl="1"/>
            <a:r>
              <a:rPr lang="en-US" altLang="ko-KR" dirty="0" smtClean="0"/>
              <a:t>Education and Schools, Armament, Defense and Military Forces, Medicine and Health</a:t>
            </a:r>
          </a:p>
          <a:p>
            <a:pPr lvl="1"/>
            <a:r>
              <a:rPr lang="en-US" altLang="ko-KR" dirty="0" smtClean="0"/>
              <a:t>Overlap fewer than 5%</a:t>
            </a:r>
          </a:p>
          <a:p>
            <a:r>
              <a:rPr lang="en-US" altLang="ko-KR" dirty="0" smtClean="0"/>
              <a:t>Test set 1</a:t>
            </a:r>
          </a:p>
          <a:p>
            <a:pPr lvl="1"/>
            <a:r>
              <a:rPr lang="en-US" altLang="ko-KR" dirty="0" smtClean="0"/>
              <a:t>Same distribution as the training set</a:t>
            </a:r>
          </a:p>
          <a:p>
            <a:r>
              <a:rPr lang="en-US" altLang="ko-KR" dirty="0" smtClean="0"/>
              <a:t>Test set 2</a:t>
            </a:r>
          </a:p>
          <a:p>
            <a:pPr lvl="1"/>
            <a:r>
              <a:rPr lang="en-US" altLang="ko-KR" dirty="0" smtClean="0"/>
              <a:t>Genre-topic pairings were inverted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KC: </a:t>
            </a:r>
            <a:r>
              <a:rPr lang="en-US" altLang="ko-KR" dirty="0" err="1" smtClean="0"/>
              <a:t>Karlgren</a:t>
            </a:r>
            <a:r>
              <a:rPr lang="en-US" altLang="ko-KR" dirty="0" smtClean="0"/>
              <a:t> and Cutting (1994)</a:t>
            </a:r>
          </a:p>
          <a:p>
            <a:pPr lvl="1"/>
            <a:r>
              <a:rPr lang="en-US" altLang="ko-KR" dirty="0" smtClean="0"/>
              <a:t>Most of features involve 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 frequencies or text statistics</a:t>
            </a:r>
          </a:p>
          <a:p>
            <a:r>
              <a:rPr lang="en-US" altLang="ko-KR" dirty="0" smtClean="0"/>
              <a:t>KNS/KNSPOS: Kessler, </a:t>
            </a:r>
            <a:r>
              <a:rPr lang="en-US" altLang="ko-KR" dirty="0" err="1" smtClean="0"/>
              <a:t>Nunberg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Shutze</a:t>
            </a:r>
            <a:r>
              <a:rPr lang="en-US" altLang="ko-KR" dirty="0" smtClean="0"/>
              <a:t> (1997)</a:t>
            </a:r>
          </a:p>
          <a:p>
            <a:pPr lvl="1"/>
            <a:r>
              <a:rPr lang="en-US" altLang="ko-KR" dirty="0" smtClean="0"/>
              <a:t>Surface cues</a:t>
            </a:r>
          </a:p>
          <a:p>
            <a:r>
              <a:rPr lang="en-US" altLang="ko-KR" dirty="0" smtClean="0"/>
              <a:t>FCT:</a:t>
            </a:r>
            <a:r>
              <a:rPr lang="ko-KR" altLang="en-US" dirty="0" smtClean="0"/>
              <a:t> </a:t>
            </a:r>
            <a:r>
              <a:rPr lang="en-US" altLang="ko-KR" dirty="0" smtClean="0"/>
              <a:t>Freund, Clarke, and Toms (2006)</a:t>
            </a:r>
          </a:p>
          <a:p>
            <a:pPr lvl="1"/>
            <a:r>
              <a:rPr lang="en-US" altLang="ko-KR" dirty="0" smtClean="0"/>
              <a:t>Support vector machine on a simple bag-of-words</a:t>
            </a:r>
          </a:p>
          <a:p>
            <a:r>
              <a:rPr lang="en-US" altLang="ko-KR" dirty="0" smtClean="0"/>
              <a:t>FMOG: Feldman et al. (2009)</a:t>
            </a:r>
          </a:p>
          <a:p>
            <a:pPr lvl="1"/>
            <a:r>
              <a:rPr lang="en-US" altLang="ko-KR" dirty="0" err="1" smtClean="0"/>
              <a:t>PoS</a:t>
            </a:r>
            <a:r>
              <a:rPr lang="en-US" altLang="ko-KR" dirty="0" smtClean="0"/>
              <a:t> histograms and principal component analysis</a:t>
            </a:r>
          </a:p>
          <a:p>
            <a:r>
              <a:rPr lang="en-US" altLang="ko-KR" dirty="0" smtClean="0"/>
              <a:t>SWM: </a:t>
            </a:r>
            <a:r>
              <a:rPr lang="en-US" altLang="ko-KR" dirty="0" err="1" smtClean="0"/>
              <a:t>Sharoff</a:t>
            </a:r>
            <a:r>
              <a:rPr lang="en-US" altLang="ko-KR" dirty="0" smtClean="0"/>
              <a:t>, Wu, and </a:t>
            </a:r>
            <a:r>
              <a:rPr lang="en-US" altLang="ko-KR" dirty="0" err="1" smtClean="0"/>
              <a:t>Markert</a:t>
            </a:r>
            <a:r>
              <a:rPr lang="en-US" altLang="ko-KR" dirty="0" smtClean="0"/>
              <a:t> (2010)</a:t>
            </a:r>
          </a:p>
          <a:p>
            <a:pPr lvl="1"/>
            <a:r>
              <a:rPr lang="en-US" altLang="ko-KR" dirty="0" smtClean="0"/>
              <a:t>Character n-gram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Assessing Performance on Static and Altered Genre–Topic Distributions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15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1345581"/>
            <a:ext cx="6804068" cy="3442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" y="4787757"/>
            <a:ext cx="6353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1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Basic non-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 features</a:t>
            </a:r>
          </a:p>
          <a:p>
            <a:pPr lvl="1"/>
            <a:r>
              <a:rPr lang="en-US" altLang="ko-KR" dirty="0" smtClean="0"/>
              <a:t>Character count, sentence count, average character count per sentence, average word count per sentence, average character count per word, type/token ratio, frequency of long words(&gt; 6 letters), and frequencies of the words therefore, I, me, it, and which</a:t>
            </a:r>
          </a:p>
          <a:p>
            <a:r>
              <a:rPr lang="en-US" altLang="ko-KR" dirty="0" err="1" smtClean="0"/>
              <a:t>PoS</a:t>
            </a:r>
            <a:r>
              <a:rPr lang="en-US" altLang="ko-KR" dirty="0" smtClean="0"/>
              <a:t>-tagged text, 36 non-punctuation tags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Impact of </a:t>
            </a:r>
            <a:r>
              <a:rPr lang="en-US" altLang="ko-KR" dirty="0" err="1"/>
              <a:t>PoS</a:t>
            </a:r>
            <a:r>
              <a:rPr lang="en-US" altLang="ko-KR" dirty="0"/>
              <a:t> Features on Performance and Stability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9" y="1345580"/>
            <a:ext cx="8388037" cy="17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1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Deviation in percentage of correctly </a:t>
            </a:r>
            <a:r>
              <a:rPr lang="en-US" altLang="ko-KR" sz="2800" dirty="0" smtClean="0"/>
              <a:t>classified </a:t>
            </a:r>
            <a:r>
              <a:rPr lang="en-US" altLang="ko-KR" sz="2800" dirty="0"/>
              <a:t>instances from the baseline feature set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1345581"/>
            <a:ext cx="7743413" cy="52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3295</TotalTime>
  <Words>369</Words>
  <Application>Microsoft Office PowerPoint</Application>
  <PresentationFormat>화면 슬라이드 쇼(4:3)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Times New Roman</vt:lpstr>
      <vt:lpstr>Wingdings</vt:lpstr>
      <vt:lpstr>Office 테마</vt:lpstr>
      <vt:lpstr>Stable Classifcation of Text Genres</vt:lpstr>
      <vt:lpstr>Introduction</vt:lpstr>
      <vt:lpstr>Main idea</vt:lpstr>
      <vt:lpstr>Method</vt:lpstr>
      <vt:lpstr>Framework</vt:lpstr>
      <vt:lpstr>Assessing Performance on Static and Altered Genre–Topic Distributions</vt:lpstr>
      <vt:lpstr>Results</vt:lpstr>
      <vt:lpstr>Impact of PoS Features on Performance and Stability</vt:lpstr>
      <vt:lpstr>Deviation in percentage of correctly classified instances from the baseline feature set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Discriminative User Profiles for Large-scale Content Recommendation</dc:title>
  <dc:creator>Hyesung Oh</dc:creator>
  <cp:lastModifiedBy>Hyesung</cp:lastModifiedBy>
  <cp:revision>201</cp:revision>
  <dcterms:created xsi:type="dcterms:W3CDTF">2015-03-16T04:19:06Z</dcterms:created>
  <dcterms:modified xsi:type="dcterms:W3CDTF">2016-03-25T03:58:09Z</dcterms:modified>
</cp:coreProperties>
</file>