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95943" autoAdjust="0"/>
  </p:normalViewPr>
  <p:slideViewPr>
    <p:cSldViewPr>
      <p:cViewPr varScale="1">
        <p:scale>
          <a:sx n="127" d="100"/>
          <a:sy n="127" d="100"/>
        </p:scale>
        <p:origin x="-12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Ch5. XSL-FO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National </a:t>
            </a:r>
            <a:r>
              <a:rPr lang="en-US" altLang="ko-KR" dirty="0" smtClean="0"/>
              <a:t>University, </a:t>
            </a:r>
            <a:r>
              <a:rPr lang="en-US" altLang="ko-KR" dirty="0" smtClean="0"/>
              <a:t>Internet Database </a:t>
            </a:r>
            <a:r>
              <a:rPr lang="en-US" altLang="ko-KR" dirty="0" smtClean="0"/>
              <a:t>Laboratory</a:t>
            </a:r>
          </a:p>
          <a:p>
            <a:pPr algn="r"/>
            <a:r>
              <a:rPr lang="en-US" altLang="ko-KR" dirty="0" smtClean="0"/>
              <a:t>July, 2011</a:t>
            </a:r>
            <a:endParaRPr lang="en-US" altLang="ko-KR" dirty="0" smtClean="0"/>
          </a:p>
          <a:p>
            <a:pPr algn="r"/>
            <a:r>
              <a:rPr lang="en-US" altLang="ko-KR" dirty="0" err="1" smtClean="0"/>
              <a:t>Sengyu</a:t>
            </a:r>
            <a:r>
              <a:rPr lang="en-US" altLang="ko-KR" dirty="0" smtClean="0"/>
              <a:t> </a:t>
            </a:r>
            <a:r>
              <a:rPr lang="en-US" altLang="ko-KR" dirty="0" smtClean="0"/>
              <a:t>Rim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26642" y="2204864"/>
            <a:ext cx="3456384" cy="28623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</a:t>
            </a: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"?&gt;</a:t>
            </a:r>
          </a:p>
          <a:p>
            <a:pPr defTabSz="360000">
              <a:tabLst>
                <a:tab pos="0" algn="l"/>
              </a:tabLst>
            </a:pPr>
            <a:endParaRPr lang="en-US" altLang="zh-CN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fo:root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xmlns:fo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="http://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www.w3.org/1999/XSL/Format</a:t>
            </a: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endParaRPr lang="en-US" altLang="zh-CN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overall structure --&gt;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fo:layout-master-set</a:t>
            </a: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endParaRPr lang="en-US" altLang="zh-CN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fo:simple-page-master</a:t>
            </a:r>
            <a:endParaRPr lang="en-US" altLang="zh-CN" sz="1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master-name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="wonders"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page-width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="8.5in"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page-height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="11in" margin="1in"&gt;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fo:region-body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fo:simple-page-master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fo:layout-master-set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zh-CN" altLang="en-US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Defining </a:t>
            </a:r>
            <a:r>
              <a:rPr lang="en-US" altLang="ko-KR" dirty="0"/>
              <a:t>a Page Template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overall structure part defines the page templates in which the</a:t>
            </a:r>
          </a:p>
          <a:p>
            <a:pPr marL="0" indent="0">
              <a:buNone/>
            </a:pPr>
            <a:r>
              <a:rPr lang="en-US" altLang="zh-CN" dirty="0" smtClean="0"/>
              <a:t>       page content is output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691680" y="4221088"/>
            <a:ext cx="1440469" cy="253023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491" y="447411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 property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0" y="2233465"/>
            <a:ext cx="3204864" cy="28623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page content --&gt;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fo:page-sequence</a:t>
            </a:r>
            <a:endParaRPr lang="en-US" altLang="zh-CN" sz="1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master-reference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="wonders"&gt;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fo:static-content</a:t>
            </a:r>
            <a:endParaRPr lang="en-US" altLang="zh-CN" sz="1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flow-name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-region-before"&gt;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font-size="18pt"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text-align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="center"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border-bottom-width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="medium"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border-bottom-style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="solid"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margin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="0.25in"&gt;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Seven 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Wonders of the Ancient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World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fo:static-content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zh-CN" altLang="en-US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1640" y="2233465"/>
            <a:ext cx="3080320" cy="23083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overall structure --&gt;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fo:layout-master-set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fo:simple-page-master</a:t>
            </a:r>
            <a:endParaRPr lang="en-US" altLang="zh-CN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master-name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="wonders"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page-width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="8.5in"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page-height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="11in"&gt;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fo:region-body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margin="1in"/&gt;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fo:region-before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extent="1in"/&gt;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fo:simple-page-master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fo:layout-master-set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200" dirty="0" smtClean="0"/>
              <a:t>...  </a:t>
            </a:r>
            <a:endParaRPr lang="zh-CN" altLang="en-US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Creating </a:t>
            </a:r>
            <a:r>
              <a:rPr lang="en-US" altLang="ko-KR" dirty="0"/>
              <a:t>a Page Template Header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38827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create the structure for a header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2304" y="126248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set the page content for header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39552" y="3387627"/>
            <a:ext cx="1080120" cy="155354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72516" y="490945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Height of the header region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7596336" y="4435883"/>
            <a:ext cx="432048" cy="78220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16216" y="521808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Refers to the header region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a Page Template Header</a:t>
            </a: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isplay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94" y="2204864"/>
            <a:ext cx="4962561" cy="278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6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Using </a:t>
            </a:r>
            <a:r>
              <a:rPr lang="en-US" altLang="ko-KR" dirty="0"/>
              <a:t>XSLT to Create XSL-FO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700" y="1052736"/>
            <a:ext cx="8801104" cy="5429288"/>
          </a:xfrm>
        </p:spPr>
        <p:txBody>
          <a:bodyPr/>
          <a:lstStyle/>
          <a:p>
            <a:r>
              <a:rPr lang="en-US" altLang="zh-CN" dirty="0"/>
              <a:t>By recombining </a:t>
            </a:r>
            <a:r>
              <a:rPr lang="en-US" altLang="zh-CN" dirty="0" smtClean="0"/>
              <a:t>XSLT and XSL-FO </a:t>
            </a:r>
            <a:r>
              <a:rPr lang="en-US" altLang="zh-CN" dirty="0"/>
              <a:t>you will </a:t>
            </a:r>
            <a:r>
              <a:rPr lang="en-US" altLang="zh-CN" dirty="0" smtClean="0"/>
              <a:t>format the </a:t>
            </a:r>
            <a:r>
              <a:rPr lang="en-US" altLang="zh-CN" dirty="0"/>
              <a:t>transformed content into a final </a:t>
            </a:r>
            <a:r>
              <a:rPr lang="en-US" altLang="zh-CN" dirty="0" smtClean="0"/>
              <a:t>output document </a:t>
            </a:r>
            <a:r>
              <a:rPr lang="en-US" altLang="zh-CN" dirty="0"/>
              <a:t>for publication (XSL-FO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Instead of starting with an XSL-FO document, start with an XSLT document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58" y="2708920"/>
            <a:ext cx="3080320" cy="23083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version="1.0"?&gt;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xsl:stylesheet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xmlns:xsl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="http://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www.w3.org/1999/XSL/Transform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version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="1.0" 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xmlns:fo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="http://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www.w3.org/1999/XSL/Format"</a:t>
            </a:r>
            <a:endParaRPr lang="en-US" altLang="zh-CN" sz="1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xsl:output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method="xml"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indent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="yes"/&gt;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match="/"&gt;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fo:root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&lt;!-- 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overall layout --&gt;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fo:layout-master-set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zh-CN" altLang="en-US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691680" y="3255812"/>
            <a:ext cx="1296144" cy="89326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512" y="4221088"/>
            <a:ext cx="267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declare the namespace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4499992" y="4005064"/>
            <a:ext cx="2304256" cy="115212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80112" y="5174188"/>
            <a:ext cx="267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define the output method to be xml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267744" y="4221088"/>
            <a:ext cx="720080" cy="115213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3568" y="5373218"/>
            <a:ext cx="282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create the XSLT template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Using </a:t>
            </a:r>
            <a:r>
              <a:rPr lang="en-US" altLang="ko-KR" dirty="0"/>
              <a:t>XSLT to Create XSL-FO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recombining XSLT and XSL-FO you will format the transformed content into a final output document for publication (XSL-FO)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843031"/>
            <a:ext cx="3440124" cy="19389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fo:flow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flow-name="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-region-body"&gt;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xsl:apply-templates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/wonder/name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[@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language='English']"&gt;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xsl:sort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select="."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order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="ascending"/&gt;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xsl:apply-templates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fo:flow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zh-CN" altLang="en-US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2893043"/>
            <a:ext cx="3408385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match="name"&gt;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font-size="24pt"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text-align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="center"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space-after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="0.2in"&gt;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select="."/&gt;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zh-CN" altLang="en-US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827584" y="3408972"/>
            <a:ext cx="576064" cy="167621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4370" y="5157192"/>
            <a:ext cx="267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generate the XSL-FO page content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6684236" y="4097206"/>
            <a:ext cx="480056" cy="105998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32041" y="5157191"/>
            <a:ext cx="327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call the </a:t>
            </a:r>
            <a:r>
              <a:rPr lang="en-US" altLang="ko-KR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xsl:template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elements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44008" y="2241088"/>
            <a:ext cx="3312368" cy="19389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fo:static-content</a:t>
            </a:r>
            <a:endParaRPr lang="en-US" altLang="zh-CN" sz="1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flow-name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-region-after"&gt;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font-size="9pt"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text-align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="right" margin="0.5in"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margin-top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="0.25in"&gt;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Page 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fo:page-number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fo:static-content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 </a:t>
            </a:r>
            <a:endParaRPr lang="zh-CN" altLang="en-US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Inserting </a:t>
            </a:r>
            <a:r>
              <a:rPr lang="en-US" altLang="ko-KR" dirty="0"/>
              <a:t>Page Breaks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ype </a:t>
            </a:r>
            <a:r>
              <a:rPr lang="en-US" altLang="zh-CN" b="1" dirty="0"/>
              <a:t>break-before="</a:t>
            </a:r>
            <a:r>
              <a:rPr lang="en-US" altLang="zh-CN" b="1" dirty="0" smtClean="0"/>
              <a:t>page“</a:t>
            </a:r>
            <a:r>
              <a:rPr lang="en-US" altLang="zh-CN" dirty="0" smtClean="0"/>
              <a:t> inserts a page </a:t>
            </a:r>
            <a:r>
              <a:rPr lang="en-US" altLang="zh-CN" dirty="0"/>
              <a:t>break before the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block’s </a:t>
            </a:r>
            <a:r>
              <a:rPr lang="en-US" altLang="zh-CN" dirty="0"/>
              <a:t>content in </a:t>
            </a:r>
            <a:r>
              <a:rPr lang="en-US" altLang="zh-CN" dirty="0" smtClean="0"/>
              <a:t>the final output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863480" y="3547800"/>
            <a:ext cx="1092896" cy="146697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88224" y="501477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Current page number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2233465"/>
            <a:ext cx="3080320" cy="17543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match="name"&gt;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font-size="24pt"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text-align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="center"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space-after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="0.2in"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break-before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="page"&gt;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select="."/&gt;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zh-CN" altLang="en-US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23528" y="3294580"/>
            <a:ext cx="720080" cy="121454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45537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insert a page break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Inserting Page Breaks</a:t>
            </a: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Display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468052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2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1560" y="2233465"/>
            <a:ext cx="3080320" cy="19389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overall layout --&gt;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fo:layout-master-set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fo:simple-page-master</a:t>
            </a:r>
            <a:endParaRPr lang="en-US" altLang="zh-CN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master-name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="wonders"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page-width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="8.5in"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page-height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="11in"&gt;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fo:region-body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margin="1in"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column-count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="2"/&gt;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zh-CN" altLang="en-US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Outputting </a:t>
            </a:r>
            <a:r>
              <a:rPr lang="en-US" altLang="ko-KR" dirty="0"/>
              <a:t>Page Content in Columns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XSL-FO is </a:t>
            </a:r>
            <a:r>
              <a:rPr lang="en-US" altLang="zh-CN" dirty="0"/>
              <a:t>able to define columns in which </a:t>
            </a:r>
            <a:r>
              <a:rPr lang="en-US" altLang="zh-CN" dirty="0" smtClean="0"/>
              <a:t>to output </a:t>
            </a:r>
            <a:r>
              <a:rPr lang="en-US" altLang="zh-CN" dirty="0"/>
              <a:t>page content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840613" y="3933056"/>
            <a:ext cx="792088" cy="101879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528" y="495184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Number of columns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090" y="2348880"/>
            <a:ext cx="3888432" cy="2314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Adding </a:t>
            </a:r>
            <a:r>
              <a:rPr lang="en-US" altLang="ko-KR" dirty="0"/>
              <a:t>a New Page Template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 can create a cover page with different overall layout by </a:t>
            </a:r>
          </a:p>
          <a:p>
            <a:pPr marL="0" indent="0">
              <a:buNone/>
            </a:pPr>
            <a:r>
              <a:rPr lang="en-US" altLang="zh-CN" dirty="0" smtClean="0"/>
              <a:t>      adding a new page template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216018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add a new page template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6040" y="2093513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define page content for a new page template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996952"/>
            <a:ext cx="3230869" cy="19389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overall layout --&gt;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fo:layout-master-set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fo:simple-page-master</a:t>
            </a:r>
            <a:endParaRPr lang="en-US" altLang="zh-CN" sz="1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master-name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wonders_cover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page-width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="8.5in"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page-height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="11in" margin="1in"&gt;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fo:region-body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fo:simple-page-master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zh-CN" altLang="en-US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2970913"/>
            <a:ext cx="3240360" cy="21236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page content--&gt;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fo:page-sequence</a:t>
            </a:r>
            <a:endParaRPr lang="en-US" altLang="zh-CN" sz="1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master-reference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wonders_cover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fo:flow</a:t>
            </a:r>
            <a:endParaRPr lang="en-US" altLang="zh-CN" sz="1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flow-name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-region-body"&gt;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font-size="28pt"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text-align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="center"&gt;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Seven 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Wonders of the Ancient World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  </a:t>
            </a:r>
            <a:endParaRPr lang="zh-CN" altLang="en-US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Adding a New Page Template</a:t>
            </a: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isplay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88" y="1556792"/>
            <a:ext cx="35718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0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Two Parts of an XSL-FO Document</a:t>
            </a:r>
          </a:p>
          <a:p>
            <a:r>
              <a:rPr lang="en-US" altLang="ko-KR" dirty="0" smtClean="0"/>
              <a:t>Creating an XSL-FO Document</a:t>
            </a:r>
          </a:p>
          <a:p>
            <a:r>
              <a:rPr lang="en-US" altLang="ko-KR" dirty="0" smtClean="0"/>
              <a:t>Creating and Styling Blocks of Page Content</a:t>
            </a:r>
          </a:p>
          <a:p>
            <a:r>
              <a:rPr lang="en-US" altLang="ko-KR" dirty="0" smtClean="0"/>
              <a:t>Adding Images</a:t>
            </a:r>
          </a:p>
          <a:p>
            <a:r>
              <a:rPr lang="en-US" altLang="ko-KR" dirty="0" smtClean="0"/>
              <a:t>Defining a Page Template</a:t>
            </a:r>
          </a:p>
          <a:p>
            <a:r>
              <a:rPr lang="en-US" altLang="ko-KR" dirty="0" smtClean="0"/>
              <a:t>Creating a Page Template Header</a:t>
            </a:r>
          </a:p>
          <a:p>
            <a:r>
              <a:rPr lang="en-US" altLang="ko-KR" dirty="0" smtClean="0"/>
              <a:t>Using XSLT to Create XSL-FO</a:t>
            </a:r>
          </a:p>
          <a:p>
            <a:r>
              <a:rPr lang="en-US" altLang="ko-KR" dirty="0" smtClean="0"/>
              <a:t>Inserting Page Breaks</a:t>
            </a:r>
          </a:p>
          <a:p>
            <a:r>
              <a:rPr lang="en-US" altLang="ko-KR" dirty="0" smtClean="0"/>
              <a:t>Outputting Page Content in Columns</a:t>
            </a:r>
          </a:p>
          <a:p>
            <a:r>
              <a:rPr lang="en-US" altLang="ko-KR" dirty="0" smtClean="0"/>
              <a:t>Adding a New Page Template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 </a:t>
            </a:r>
            <a:r>
              <a:rPr lang="en-US" altLang="ko-KR" dirty="0"/>
              <a:t>Two Parts of an XSL-FO Document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XSL Formatting Objects, or XSL-FO is a  markup language for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XML document formatting which is used to generate PDFs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XSL-FO </a:t>
            </a:r>
            <a:r>
              <a:rPr lang="en-US" altLang="zh-CN" dirty="0"/>
              <a:t>is </a:t>
            </a:r>
            <a:r>
              <a:rPr lang="en-US" altLang="zh-CN" dirty="0" smtClean="0"/>
              <a:t> </a:t>
            </a:r>
            <a:r>
              <a:rPr lang="en-US" altLang="zh-CN" dirty="0"/>
              <a:t>a typesetting </a:t>
            </a:r>
            <a:r>
              <a:rPr lang="en-US" altLang="zh-CN" dirty="0" smtClean="0"/>
              <a:t>language which </a:t>
            </a:r>
            <a:r>
              <a:rPr lang="en-US" altLang="zh-CN" dirty="0"/>
              <a:t>enables you to </a:t>
            </a:r>
            <a:r>
              <a:rPr lang="en-US" altLang="zh-CN" dirty="0" smtClean="0"/>
              <a:t>specify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page layouts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Every </a:t>
            </a:r>
            <a:r>
              <a:rPr lang="en-US" altLang="zh-CN" dirty="0"/>
              <a:t>XSL-FO </a:t>
            </a:r>
            <a:r>
              <a:rPr lang="en-US" altLang="zh-CN" dirty="0" smtClean="0"/>
              <a:t>document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can be </a:t>
            </a:r>
            <a:r>
              <a:rPr lang="en-US" altLang="zh-CN" dirty="0"/>
              <a:t>broken into two </a:t>
            </a:r>
            <a:r>
              <a:rPr lang="en-US" altLang="zh-CN" dirty="0" smtClean="0"/>
              <a:t>parts</a:t>
            </a:r>
          </a:p>
          <a:p>
            <a:pPr lvl="1"/>
            <a:r>
              <a:rPr lang="en-US" altLang="zh-CN" dirty="0" smtClean="0"/>
              <a:t>The first </a:t>
            </a:r>
            <a:r>
              <a:rPr lang="en-US" altLang="zh-CN" dirty="0"/>
              <a:t>part describes the </a:t>
            </a:r>
            <a:r>
              <a:rPr lang="en-US" altLang="zh-CN" i="1" dirty="0"/>
              <a:t>overall structure </a:t>
            </a:r>
            <a:r>
              <a:rPr lang="en-US" altLang="zh-CN" dirty="0"/>
              <a:t>of </a:t>
            </a:r>
            <a:r>
              <a:rPr lang="en-US" altLang="zh-CN" dirty="0" smtClean="0"/>
              <a:t>the final output</a:t>
            </a:r>
          </a:p>
          <a:p>
            <a:pPr lvl="1"/>
            <a:r>
              <a:rPr lang="en-US" altLang="zh-CN" dirty="0"/>
              <a:t>The second part of an XSL-FO </a:t>
            </a:r>
            <a:r>
              <a:rPr lang="en-US" altLang="zh-CN" dirty="0" smtClean="0"/>
              <a:t>document contains </a:t>
            </a:r>
            <a:r>
              <a:rPr lang="en-US" altLang="zh-CN" dirty="0"/>
              <a:t>and formats the page content of </a:t>
            </a:r>
            <a:r>
              <a:rPr lang="en-US" altLang="zh-CN" dirty="0" smtClean="0"/>
              <a:t>the final </a:t>
            </a:r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3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Two Parts of an XSL-FO Document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6" name="Picture 2" descr="C:\Users\Think\Desktop\新建文件夹 (4)\pic_x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478500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ink\Desktop\新建文件夹 (4)\pentiumee_processor_ba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37" y="2651471"/>
            <a:ext cx="2421141" cy="213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ink\Desktop\新建文件夹 (4)\1283241939_pd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717642"/>
            <a:ext cx="1849090" cy="18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631233" y="3481181"/>
            <a:ext cx="1150676" cy="21392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695891" y="3469078"/>
            <a:ext cx="1296144" cy="25278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9877" y="22768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orbel" pitchFamily="34" charset="0"/>
              </a:rPr>
              <a:t>XSL-FO processor</a:t>
            </a:r>
            <a:endParaRPr lang="zh-CN" altLang="en-US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Two Parts of an XSL-FO Document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2219981"/>
            <a:ext cx="3960440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version="1.0"?&gt;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fo:root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xmlns:fo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="http://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www.w3.org/1999/XSL/Format"&gt;</a:t>
            </a:r>
          </a:p>
          <a:p>
            <a:pPr defTabSz="360000">
              <a:tabLst>
                <a:tab pos="0" algn="l"/>
              </a:tabLst>
            </a:pPr>
            <a:endParaRPr lang="en-US" altLang="zh-CN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overall structure --&gt;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fo:layout-master-set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fo:simple-page-master</a:t>
            </a:r>
            <a:endParaRPr lang="en-US" altLang="zh-CN" sz="1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master-name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wonders_cover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page-width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="8.5in"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page-height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="11in" margin="1in"&gt;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fo:region-body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fo:simple-page-master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fo:layout-master-set</a:t>
            </a: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endParaRPr lang="zh-CN" altLang="en-US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6016" y="2234173"/>
            <a:ext cx="3960440" cy="36933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page content --&gt;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fo:page-sequence</a:t>
            </a:r>
            <a:endParaRPr lang="en-US" altLang="zh-CN" sz="1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master-reference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wonders_cover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fo:flow</a:t>
            </a:r>
            <a:endParaRPr lang="en-US" altLang="zh-CN" sz="1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flow-name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-region-body"&gt;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font-size="28pt"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text-align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="center"&gt;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Seven 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Wonders of the Ancient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World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font-size="14pt"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text-align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="justify"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space-before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=".25in"&gt;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The 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famous Greek historian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Herodotus 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wrote of seven great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architectural 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achievements.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fo:flow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fo:page-sequence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fo:root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zh-CN" altLang="en-US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1556792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 part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8144" y="1597605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Second part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45015" y="1897029"/>
            <a:ext cx="3456384" cy="3970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</a:t>
            </a: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"?&gt;</a:t>
            </a:r>
          </a:p>
          <a:p>
            <a:endParaRPr lang="en-US" altLang="zh-CN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fo:root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xmlns:fo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="http://</a:t>
            </a:r>
          </a:p>
          <a:p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www.w3.org/1999/XSL/Format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overall structure --&gt;</a:t>
            </a:r>
          </a:p>
          <a:p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fo:layout-master-set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fo:simple-page-master</a:t>
            </a:r>
            <a:endParaRPr lang="en-US" altLang="zh-CN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master-name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wonders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fo:region-body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fo:simple-page-master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fo:layout-master-set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page content --&gt;</a:t>
            </a:r>
          </a:p>
          <a:p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fo:page-sequence</a:t>
            </a:r>
            <a:endParaRPr lang="en-US" altLang="zh-CN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master-reference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="wonders"&gt;</a:t>
            </a:r>
          </a:p>
          <a:p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fo:flow</a:t>
            </a:r>
            <a:endParaRPr lang="en-US" altLang="zh-CN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flow-name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-region-body"&gt;</a:t>
            </a:r>
          </a:p>
          <a:p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Colossus 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 Rhodes&lt;/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fo:flow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fo:page-sequence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fo:root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zh-CN" altLang="en-US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Creating </a:t>
            </a:r>
            <a:r>
              <a:rPr lang="en-US" altLang="ko-KR" dirty="0"/>
              <a:t>an XSL-FO Document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XSL-FO is an XML markup language, </a:t>
            </a:r>
            <a:r>
              <a:rPr lang="en-US" altLang="zh-CN" dirty="0" smtClean="0"/>
              <a:t>so XSL-FO </a:t>
            </a:r>
            <a:r>
              <a:rPr lang="en-US" altLang="zh-CN" dirty="0"/>
              <a:t>documents are written using </a:t>
            </a:r>
            <a:r>
              <a:rPr lang="en-US" altLang="zh-CN" dirty="0" smtClean="0"/>
              <a:t>XML syntax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763688" y="2404101"/>
            <a:ext cx="1080120" cy="36495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208583" y="2404101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Root element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895182" y="3825035"/>
            <a:ext cx="2269105" cy="11430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6189" y="3559022"/>
            <a:ext cx="212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start the overall structure part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9084" y="4635716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Template name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440069" y="3509899"/>
            <a:ext cx="1360711" cy="67282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399" y="4150623"/>
            <a:ext cx="271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declare this page master will contain content in the body region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5148064" y="4453808"/>
            <a:ext cx="1875712" cy="13554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Creating </a:t>
            </a:r>
            <a:r>
              <a:rPr lang="en-US" altLang="ko-KR" dirty="0"/>
              <a:t>and Styling Blocks of Page Content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</a:t>
            </a:r>
            <a:r>
              <a:rPr lang="en-US" altLang="zh-CN" dirty="0" smtClean="0"/>
              <a:t>XSL-FO content </a:t>
            </a:r>
            <a:r>
              <a:rPr lang="en-US" altLang="zh-CN" dirty="0"/>
              <a:t>such as paragraphs </a:t>
            </a:r>
            <a:r>
              <a:rPr lang="en-US" altLang="zh-CN" dirty="0" smtClean="0"/>
              <a:t>and headlines </a:t>
            </a:r>
            <a:r>
              <a:rPr lang="en-US" altLang="zh-CN" dirty="0"/>
              <a:t>are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contained </a:t>
            </a:r>
            <a:r>
              <a:rPr lang="en-US" altLang="zh-CN" dirty="0"/>
              <a:t>in </a:t>
            </a:r>
            <a:r>
              <a:rPr lang="en-US" altLang="zh-CN" i="1" dirty="0" smtClean="0"/>
              <a:t>blocks</a:t>
            </a:r>
            <a:endParaRPr lang="en-US" altLang="zh-CN" dirty="0"/>
          </a:p>
          <a:p>
            <a:pPr lvl="1"/>
            <a:r>
              <a:rPr lang="en-US" altLang="zh-CN" dirty="0"/>
              <a:t>The </a:t>
            </a:r>
            <a:r>
              <a:rPr lang="en-US" altLang="zh-CN" dirty="0" smtClean="0"/>
              <a:t>XSL-FO processor </a:t>
            </a:r>
            <a:r>
              <a:rPr lang="en-US" altLang="zh-CN" dirty="0"/>
              <a:t>retrieves each block’s </a:t>
            </a:r>
            <a:r>
              <a:rPr lang="en-US" altLang="zh-CN" dirty="0" smtClean="0"/>
              <a:t>content to </a:t>
            </a:r>
            <a:r>
              <a:rPr lang="en-US" altLang="zh-CN" dirty="0"/>
              <a:t>generate </a:t>
            </a:r>
            <a:r>
              <a:rPr lang="en-US" altLang="zh-CN" dirty="0" smtClean="0"/>
              <a:t>the </a:t>
            </a:r>
            <a:r>
              <a:rPr lang="en-US" altLang="zh-CN" dirty="0"/>
              <a:t>final 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output  	</a:t>
            </a:r>
            <a:endParaRPr lang="zh-CN" altLang="en-US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0232" y="5129136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 property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761" y="5804215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Page content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907704" y="2348880"/>
            <a:ext cx="4752528" cy="4154984"/>
            <a:chOff x="1907704" y="2348880"/>
            <a:chExt cx="4752528" cy="4154984"/>
          </a:xfrm>
        </p:grpSpPr>
        <p:sp>
          <p:nvSpPr>
            <p:cNvPr id="11" name="TextBox 10"/>
            <p:cNvSpPr txBox="1"/>
            <p:nvPr/>
          </p:nvSpPr>
          <p:spPr>
            <a:xfrm>
              <a:off x="2751184" y="2348880"/>
              <a:ext cx="3456384" cy="415498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&lt;!-- page content --&gt;</a:t>
              </a: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&lt;</a:t>
              </a:r>
              <a:r>
                <a:rPr lang="en-US" altLang="zh-CN" sz="1050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fo:page-sequence</a:t>
              </a:r>
              <a:endParaRPr lang="en-US" altLang="zh-CN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 master-reference</a:t>
              </a:r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="wonders"&gt;</a:t>
              </a: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&lt;</a:t>
              </a:r>
              <a:r>
                <a:rPr lang="en-US" altLang="zh-CN" sz="1050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fo:flow</a:t>
              </a:r>
              <a:endParaRPr lang="en-US" altLang="zh-CN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  flow-name</a:t>
              </a:r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="</a:t>
              </a:r>
              <a:r>
                <a:rPr lang="en-US" altLang="zh-CN" sz="1050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xsl</a:t>
              </a:r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-region-body"&gt;</a:t>
              </a: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1050" b="1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altLang="zh-CN" sz="1050" b="1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fo:block</a:t>
              </a:r>
              <a:r>
                <a:rPr lang="en-US" altLang="zh-CN" sz="105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font-size="24pt"</a:t>
              </a:r>
            </a:p>
            <a:p>
              <a:r>
                <a:rPr lang="en-US" altLang="zh-CN" sz="1050" b="1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   space-after</a:t>
              </a:r>
              <a:r>
                <a:rPr lang="en-US" altLang="zh-CN" sz="105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="0.2in"&gt;</a:t>
              </a: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  Colossus </a:t>
              </a:r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of Rhodes</a:t>
              </a: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1050" b="1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&lt;/</a:t>
              </a:r>
              <a:r>
                <a:rPr lang="en-US" altLang="zh-CN" sz="1050" b="1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fo:block</a:t>
              </a:r>
              <a:r>
                <a:rPr lang="en-US" altLang="zh-CN" sz="105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</a:p>
            <a:p>
              <a:r>
                <a:rPr lang="en-US" altLang="zh-CN" sz="1050" b="1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&lt;</a:t>
              </a:r>
              <a:r>
                <a:rPr lang="en-US" altLang="zh-CN" sz="1050" b="1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fo:block</a:t>
              </a:r>
              <a:r>
                <a:rPr lang="en-US" altLang="zh-CN" sz="105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font-size="14pt"&gt;</a:t>
              </a:r>
            </a:p>
            <a:p>
              <a:r>
                <a:rPr lang="en-US" altLang="zh-CN" sz="1050" b="1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&lt;</a:t>
              </a:r>
              <a:r>
                <a:rPr lang="en-US" altLang="zh-CN" sz="1050" b="1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fo:block</a:t>
              </a:r>
              <a:r>
                <a:rPr lang="en-US" altLang="zh-CN" sz="105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space-after="0.1in"&gt;</a:t>
              </a: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  In </a:t>
              </a:r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294 BC, the people of the</a:t>
              </a: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  island </a:t>
              </a:r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of Rhodes began building</a:t>
              </a:r>
            </a:p>
            <a:p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&lt;/</a:t>
              </a:r>
              <a:r>
                <a:rPr lang="en-US" altLang="zh-CN" sz="1050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fo:block</a:t>
              </a:r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&lt;</a:t>
              </a:r>
              <a:r>
                <a:rPr lang="en-US" altLang="zh-CN" sz="1050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fo:block</a:t>
              </a:r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space-after="0.1in"&gt;</a:t>
              </a: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  The </a:t>
              </a:r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Colossus was built with</a:t>
              </a: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  bronze</a:t>
              </a:r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, reinforced with iron,</a:t>
              </a:r>
            </a:p>
            <a:p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 &lt;/</a:t>
              </a:r>
              <a:r>
                <a:rPr lang="en-US" altLang="zh-CN" sz="1050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fo:block</a:t>
              </a:r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 &lt;/</a:t>
              </a:r>
              <a:r>
                <a:rPr lang="en-US" altLang="zh-CN" sz="1050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fo:block</a:t>
              </a:r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&lt;/</a:t>
              </a:r>
              <a:r>
                <a:rPr lang="en-US" altLang="zh-CN" sz="1050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fo:flow</a:t>
              </a:r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</a:p>
            <a:p>
              <a:r>
                <a:rPr lang="en-US" altLang="zh-CN" sz="1050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&lt;/</a:t>
              </a:r>
              <a:r>
                <a:rPr lang="en-US" altLang="zh-CN" sz="1050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fo:page-sequence</a:t>
              </a:r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</a:p>
            <a:p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&lt;/</a:t>
              </a:r>
              <a:r>
                <a:rPr lang="en-US" altLang="zh-CN" sz="1050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fo:root</a:t>
              </a:r>
              <a:r>
                <a:rPr lang="en-US" altLang="zh-CN" sz="105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  <a:endParaRPr lang="zh-CN" altLang="en-US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H="1" flipV="1">
              <a:off x="5436096" y="4293097"/>
              <a:ext cx="1224136" cy="68407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1907704" y="4581128"/>
              <a:ext cx="1224136" cy="131542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1907704" y="5313802"/>
              <a:ext cx="1224136" cy="58274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3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51004" y="2434913"/>
            <a:ext cx="3456384" cy="42473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page content --&gt;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fo:page-sequence</a:t>
            </a:r>
            <a:endParaRPr lang="en-US" altLang="zh-CN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master-reference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="wonders"&gt;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fo:flow</a:t>
            </a:r>
            <a:endParaRPr lang="en-US" altLang="zh-CN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flow-name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-region-body"&gt;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font-size="24pt"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text-align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="center"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space-after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="0.2in"&gt;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Colossus 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 Rhodes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text-align="center"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space-after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="0.2in"&gt;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fo:external-graphic</a:t>
            </a:r>
            <a:endParaRPr lang="en-US" altLang="zh-CN" sz="1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('colossus.jpg')"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content-height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="3.5in"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border-style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="ridge"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border-width</a:t>
            </a:r>
            <a:r>
              <a:rPr lang="en-US" altLang="zh-CN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="thick"/&gt;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font-size="14pt"&gt;</a:t>
            </a:r>
          </a:p>
          <a:p>
            <a:pPr defTabSz="360000">
              <a:tabLst>
                <a:tab pos="0" algn="l"/>
              </a:tabLst>
            </a:pPr>
            <a:r>
              <a:rPr lang="en-US" altLang="zh-CN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fo:block</a:t>
            </a:r>
            <a:r>
              <a:rPr lang="en-US" altLang="zh-CN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space-after="0.1in"&gt;</a:t>
            </a:r>
          </a:p>
          <a:p>
            <a:r>
              <a:rPr lang="en-US" altLang="zh-CN" sz="1200" dirty="0"/>
              <a:t>...</a:t>
            </a:r>
            <a:endParaRPr lang="zh-CN" altLang="en-US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Adding </a:t>
            </a:r>
            <a:r>
              <a:rPr lang="en-US" altLang="ko-KR" dirty="0"/>
              <a:t>Images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addition to text content, the </a:t>
            </a:r>
            <a:r>
              <a:rPr lang="en-US" altLang="zh-CN" dirty="0" err="1" smtClean="0"/>
              <a:t>fo:block</a:t>
            </a:r>
            <a:r>
              <a:rPr lang="en-US" altLang="zh-CN" dirty="0"/>
              <a:t> </a:t>
            </a:r>
            <a:r>
              <a:rPr lang="en-US" altLang="zh-CN" dirty="0" smtClean="0"/>
              <a:t>element </a:t>
            </a:r>
            <a:r>
              <a:rPr lang="en-US" altLang="zh-CN" dirty="0"/>
              <a:t>can also contain </a:t>
            </a:r>
            <a:r>
              <a:rPr lang="en-US" altLang="zh-CN" dirty="0" smtClean="0"/>
              <a:t>images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sz="1400" dirty="0" err="1" smtClean="0"/>
              <a:t>fo:external-graphic</a:t>
            </a:r>
            <a:r>
              <a:rPr lang="en-US" altLang="zh-CN" sz="1400" dirty="0" smtClean="0"/>
              <a:t> </a:t>
            </a:r>
            <a:r>
              <a:rPr lang="en-US" altLang="zh-CN" dirty="0"/>
              <a:t>element, which </a:t>
            </a:r>
            <a:r>
              <a:rPr lang="en-US" altLang="zh-CN" dirty="0" smtClean="0"/>
              <a:t>identifies the </a:t>
            </a:r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943708" y="5156316"/>
            <a:ext cx="936104" cy="46283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561914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Path to the image file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076056" y="5439335"/>
            <a:ext cx="1296144" cy="44492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0192" y="583265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Style property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5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Adding Images</a:t>
            </a: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Display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328592" cy="364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15903</TotalTime>
  <Words>1422</Words>
  <Application>Microsoft Office PowerPoint</Application>
  <PresentationFormat>화면 슬라이드 쇼(4:3)</PresentationFormat>
  <Paragraphs>327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SNU IDB Lab.</vt:lpstr>
      <vt:lpstr>Ch5. XSL-FO</vt:lpstr>
      <vt:lpstr>Contents</vt:lpstr>
      <vt:lpstr> The Two Parts of an XSL-FO Document </vt:lpstr>
      <vt:lpstr>The Two Parts of an XSL-FO Document</vt:lpstr>
      <vt:lpstr>The Two Parts of an XSL-FO Document</vt:lpstr>
      <vt:lpstr> Creating an XSL-FO Document </vt:lpstr>
      <vt:lpstr> Creating and Styling Blocks of Page Content </vt:lpstr>
      <vt:lpstr> Adding Images </vt:lpstr>
      <vt:lpstr>Adding Images</vt:lpstr>
      <vt:lpstr>  Defining a Page Template  </vt:lpstr>
      <vt:lpstr> Creating a Page Template Header </vt:lpstr>
      <vt:lpstr>Creating a Page Template Header</vt:lpstr>
      <vt:lpstr> Using XSLT to Create XSL-FO </vt:lpstr>
      <vt:lpstr> Using XSLT to Create XSL-FO </vt:lpstr>
      <vt:lpstr> Inserting Page Breaks </vt:lpstr>
      <vt:lpstr>Inserting Page Breaks</vt:lpstr>
      <vt:lpstr> Outputting Page Content in Columns </vt:lpstr>
      <vt:lpstr> Adding a New Page Template </vt:lpstr>
      <vt:lpstr>Adding a New Page Template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XML</dc:title>
  <dc:creator>Hyunwoo Kim</dc:creator>
  <cp:lastModifiedBy>Ruud</cp:lastModifiedBy>
  <cp:revision>1234</cp:revision>
  <dcterms:created xsi:type="dcterms:W3CDTF">2006-10-05T04:04:58Z</dcterms:created>
  <dcterms:modified xsi:type="dcterms:W3CDTF">2011-07-11T09:42:27Z</dcterms:modified>
</cp:coreProperties>
</file>