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80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265" r:id="rId15"/>
    <p:sldId id="269" r:id="rId16"/>
    <p:sldId id="270" r:id="rId17"/>
    <p:sldId id="271" r:id="rId18"/>
    <p:sldId id="278" r:id="rId19"/>
    <p:sldId id="279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E9EBF3"/>
    <a:srgbClr val="E4E7F0"/>
    <a:srgbClr val="DFE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66" autoAdjust="0"/>
  </p:normalViewPr>
  <p:slideViewPr>
    <p:cSldViewPr>
      <p:cViewPr varScale="1">
        <p:scale>
          <a:sx n="115" d="100"/>
          <a:sy n="115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A06E7-BAE0-48E5-865C-F5D0A6D40923}" type="datetimeFigureOut">
              <a:rPr lang="ko-KR" altLang="en-US" smtClean="0"/>
              <a:t>2012-03-29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70AB4-D180-4CCA-8DBC-D21DA8206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7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3A6A0E24-3F68-48DB-8975-A55814C5796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A6A0E24-3F68-48DB-8975-A55814C579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 (Sub)Graph Isomorphism Algorithm for Matching Large Graphs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237626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Luigi P. Cordella</a:t>
            </a:r>
            <a:r>
              <a:rPr lang="en-US" altLang="ko-KR" sz="1800" baseline="30000" dirty="0" smtClean="0"/>
              <a:t>1</a:t>
            </a:r>
            <a:r>
              <a:rPr lang="en-US" altLang="ko-KR" sz="1800" dirty="0" smtClean="0"/>
              <a:t>, Pasquale Foggia</a:t>
            </a:r>
            <a:r>
              <a:rPr lang="en-US" altLang="ko-KR" sz="1800" baseline="30000" dirty="0" smtClean="0"/>
              <a:t>1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Calgo</a:t>
            </a:r>
            <a:r>
              <a:rPr lang="en-US" altLang="ko-KR" sz="1800" dirty="0" smtClean="0"/>
              <a:t> Sansone</a:t>
            </a:r>
            <a:r>
              <a:rPr lang="en-US" altLang="ko-KR" sz="1800" baseline="30000" dirty="0" smtClean="0"/>
              <a:t>1</a:t>
            </a:r>
            <a:r>
              <a:rPr lang="en-US" altLang="ko-KR" sz="1800" dirty="0" smtClean="0"/>
              <a:t>, and  Mario Vento</a:t>
            </a:r>
            <a:r>
              <a:rPr lang="en-US" altLang="ko-KR" sz="1800" baseline="30000" dirty="0" smtClean="0"/>
              <a:t>2</a:t>
            </a:r>
            <a:endParaRPr lang="en-US" altLang="ko-KR" sz="1800" baseline="30000" dirty="0" smtClean="0"/>
          </a:p>
          <a:p>
            <a:r>
              <a:rPr lang="en-US" altLang="ko-KR" sz="1800" baseline="30000" dirty="0" smtClean="0"/>
              <a:t>1</a:t>
            </a:r>
            <a:r>
              <a:rPr lang="en-US" altLang="ko-KR" sz="1800" dirty="0" smtClean="0"/>
              <a:t>Universita di Napoli, Italy</a:t>
            </a:r>
          </a:p>
          <a:p>
            <a:r>
              <a:rPr lang="en-US" altLang="ko-KR" sz="1800" baseline="30000" dirty="0" smtClean="0"/>
              <a:t>2</a:t>
            </a:r>
            <a:r>
              <a:rPr lang="en-US" altLang="ko-KR" sz="1800" dirty="0" smtClean="0"/>
              <a:t>Universita di Salerno, Italy</a:t>
            </a:r>
            <a:endParaRPr lang="en-US" altLang="ko-KR" sz="1800" dirty="0" smtClean="0"/>
          </a:p>
          <a:p>
            <a:r>
              <a:rPr lang="en-US" altLang="ko-KR" sz="1800" dirty="0" smtClean="0"/>
              <a:t>IEEE Transactions on Pattern Analysis and Machine Intelligence, 26(10), 2004</a:t>
            </a:r>
          </a:p>
          <a:p>
            <a:endParaRPr lang="en-US" altLang="ko-KR" sz="1800" dirty="0"/>
          </a:p>
          <a:p>
            <a:pPr algn="r"/>
            <a:r>
              <a:rPr lang="en-US" altLang="ko-KR" sz="1800" dirty="0" smtClean="0"/>
              <a:t>30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March 2012</a:t>
            </a:r>
          </a:p>
          <a:p>
            <a:pPr algn="r"/>
            <a:r>
              <a:rPr lang="en-US" altLang="ko-KR" sz="1800" dirty="0" err="1" smtClean="0"/>
              <a:t>Kisung</a:t>
            </a:r>
            <a:r>
              <a:rPr lang="en-US" altLang="ko-KR" sz="1800" dirty="0" smtClean="0"/>
              <a:t> Kim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9356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VF2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6749951" cy="296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76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VF2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state can be reached through different paths</a:t>
            </a:r>
          </a:p>
          <a:p>
            <a:r>
              <a:rPr lang="en-US" altLang="ko-KR" dirty="0" smtClean="0"/>
              <a:t>Define a total order on those nodes of G</a:t>
            </a:r>
            <a:r>
              <a:rPr lang="en-US" altLang="ko-KR" baseline="-25000" dirty="0" smtClean="0"/>
              <a:t>2</a:t>
            </a:r>
          </a:p>
          <a:p>
            <a:r>
              <a:rPr lang="en-US" altLang="ko-KR" dirty="0" smtClean="0"/>
              <a:t>Add matching pairs according to the total order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7944" y="3140968"/>
            <a:ext cx="864096" cy="6480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&lt;empty&gt;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843808" y="4005064"/>
            <a:ext cx="864096" cy="6480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{(a1, b1)}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139952" y="4005064"/>
            <a:ext cx="864096" cy="6480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S6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{(a2, b3)}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92080" y="4005064"/>
            <a:ext cx="864096" cy="6480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39752" y="5301208"/>
            <a:ext cx="864096" cy="6480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S4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{(a1, </a:t>
            </a:r>
            <a:r>
              <a:rPr lang="en-US" altLang="ko-KR" sz="1200" dirty="0" smtClean="0">
                <a:solidFill>
                  <a:schemeClr val="tx1"/>
                </a:solidFill>
              </a:rPr>
              <a:t>b1), (a2, b3)}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 flipH="1">
            <a:off x="3275856" y="3789040"/>
            <a:ext cx="12241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  <a:endCxn id="7" idx="0"/>
          </p:cNvCxnSpPr>
          <p:nvPr/>
        </p:nvCxnSpPr>
        <p:spPr>
          <a:xfrm>
            <a:off x="4499992" y="3789040"/>
            <a:ext cx="72008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2"/>
            <a:endCxn id="8" idx="0"/>
          </p:cNvCxnSpPr>
          <p:nvPr/>
        </p:nvCxnSpPr>
        <p:spPr>
          <a:xfrm>
            <a:off x="4499992" y="3789040"/>
            <a:ext cx="12241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2"/>
            <a:endCxn id="10" idx="0"/>
          </p:cNvCxnSpPr>
          <p:nvPr/>
        </p:nvCxnSpPr>
        <p:spPr>
          <a:xfrm flipH="1">
            <a:off x="2771800" y="4653136"/>
            <a:ext cx="504056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7" idx="2"/>
          </p:cNvCxnSpPr>
          <p:nvPr/>
        </p:nvCxnSpPr>
        <p:spPr>
          <a:xfrm>
            <a:off x="4572000" y="4653136"/>
            <a:ext cx="0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139952" y="5301208"/>
            <a:ext cx="864096" cy="6480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S5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{(</a:t>
            </a:r>
            <a:r>
              <a:rPr lang="en-US" altLang="ko-KR" sz="1200" dirty="0" smtClean="0">
                <a:solidFill>
                  <a:schemeClr val="tx1"/>
                </a:solidFill>
              </a:rPr>
              <a:t>a2, b3), (a1, b1)}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195736" y="5157192"/>
            <a:ext cx="1152128" cy="93610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995936" y="5157192"/>
            <a:ext cx="1152128" cy="93610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6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Sets in VF2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115616" y="2123564"/>
            <a:ext cx="2736304" cy="15841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547664" y="2627620"/>
            <a:ext cx="1080120" cy="9361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267744" y="2627620"/>
            <a:ext cx="1080120" cy="9361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411760" y="3995772"/>
            <a:ext cx="1584176" cy="15841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71600" y="4355812"/>
            <a:ext cx="1152128" cy="10801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691680" y="3095672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979712" y="2843644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51720" y="3275692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339752" y="2987660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915816" y="2987660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843808" y="4283804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347864" y="4535832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771800" y="4895872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491880" y="5111896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331640" y="4607840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35696" y="4823864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331640" y="4967880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364088" y="2123564"/>
            <a:ext cx="2736304" cy="15841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796136" y="2627620"/>
            <a:ext cx="1080120" cy="9361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516216" y="2627620"/>
            <a:ext cx="1080120" cy="9361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220072" y="3995772"/>
            <a:ext cx="1584176" cy="15841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092280" y="4283804"/>
            <a:ext cx="1152128" cy="10801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940152" y="3095672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228184" y="2843644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300192" y="3275692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588224" y="2987660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164288" y="2987660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452320" y="4535832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956376" y="4751856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452320" y="4895872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stCxn id="22" idx="7"/>
            <a:endCxn id="21" idx="2"/>
          </p:cNvCxnSpPr>
          <p:nvPr/>
        </p:nvCxnSpPr>
        <p:spPr>
          <a:xfrm flipV="1">
            <a:off x="2894725" y="4625842"/>
            <a:ext cx="453139" cy="2963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1" idx="1"/>
            <a:endCxn id="20" idx="6"/>
          </p:cNvCxnSpPr>
          <p:nvPr/>
        </p:nvCxnSpPr>
        <p:spPr>
          <a:xfrm flipH="1" flipV="1">
            <a:off x="2987824" y="4373814"/>
            <a:ext cx="381131" cy="1883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2" idx="6"/>
            <a:endCxn id="23" idx="2"/>
          </p:cNvCxnSpPr>
          <p:nvPr/>
        </p:nvCxnSpPr>
        <p:spPr>
          <a:xfrm>
            <a:off x="2915816" y="4985882"/>
            <a:ext cx="57606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1" idx="5"/>
            <a:endCxn id="23" idx="0"/>
          </p:cNvCxnSpPr>
          <p:nvPr/>
        </p:nvCxnSpPr>
        <p:spPr>
          <a:xfrm>
            <a:off x="3470789" y="4689489"/>
            <a:ext cx="93099" cy="4224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6" idx="0"/>
            <a:endCxn id="24" idx="4"/>
          </p:cNvCxnSpPr>
          <p:nvPr/>
        </p:nvCxnSpPr>
        <p:spPr>
          <a:xfrm flipV="1">
            <a:off x="1403648" y="4787860"/>
            <a:ext cx="0" cy="18002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6" idx="6"/>
            <a:endCxn id="25" idx="2"/>
          </p:cNvCxnSpPr>
          <p:nvPr/>
        </p:nvCxnSpPr>
        <p:spPr>
          <a:xfrm flipV="1">
            <a:off x="1475656" y="4913874"/>
            <a:ext cx="360040" cy="14401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691680" y="22675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</a:t>
            </a:r>
            <a:r>
              <a:rPr lang="en-US" altLang="ko-KR" baseline="30000" dirty="0" smtClean="0"/>
              <a:t>in</a:t>
            </a:r>
            <a:r>
              <a:rPr lang="en-US" altLang="ko-KR" dirty="0" smtClean="0"/>
              <a:t>(s)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555776" y="226758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</a:t>
            </a:r>
            <a:r>
              <a:rPr lang="en-US" altLang="ko-KR" baseline="30000" dirty="0" smtClean="0"/>
              <a:t>out</a:t>
            </a:r>
            <a:r>
              <a:rPr lang="en-US" altLang="ko-KR" dirty="0" smtClean="0"/>
              <a:t>(s)</a:t>
            </a:r>
            <a:endParaRPr lang="ko-KR" altLang="en-US" dirty="0"/>
          </a:p>
        </p:txBody>
      </p:sp>
      <p:cxnSp>
        <p:nvCxnSpPr>
          <p:cNvPr id="60" name="직선 화살표 연결선 59"/>
          <p:cNvCxnSpPr>
            <a:stCxn id="21" idx="0"/>
            <a:endCxn id="19" idx="5"/>
          </p:cNvCxnSpPr>
          <p:nvPr/>
        </p:nvCxnSpPr>
        <p:spPr>
          <a:xfrm flipH="1" flipV="1">
            <a:off x="3038741" y="3141317"/>
            <a:ext cx="381131" cy="13945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20" idx="0"/>
            <a:endCxn id="18" idx="5"/>
          </p:cNvCxnSpPr>
          <p:nvPr/>
        </p:nvCxnSpPr>
        <p:spPr>
          <a:xfrm flipH="1" flipV="1">
            <a:off x="2462677" y="3141317"/>
            <a:ext cx="453139" cy="114248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17" idx="4"/>
            <a:endCxn id="22" idx="1"/>
          </p:cNvCxnSpPr>
          <p:nvPr/>
        </p:nvCxnSpPr>
        <p:spPr>
          <a:xfrm>
            <a:off x="2123728" y="3455712"/>
            <a:ext cx="669163" cy="146652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5" idx="5"/>
            <a:endCxn id="17" idx="2"/>
          </p:cNvCxnSpPr>
          <p:nvPr/>
        </p:nvCxnSpPr>
        <p:spPr>
          <a:xfrm>
            <a:off x="1814605" y="3249329"/>
            <a:ext cx="237115" cy="11637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5" idx="7"/>
            <a:endCxn id="16" idx="3"/>
          </p:cNvCxnSpPr>
          <p:nvPr/>
        </p:nvCxnSpPr>
        <p:spPr>
          <a:xfrm flipV="1">
            <a:off x="1814605" y="2997301"/>
            <a:ext cx="186198" cy="12473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5" idx="3"/>
            <a:endCxn id="24" idx="0"/>
          </p:cNvCxnSpPr>
          <p:nvPr/>
        </p:nvCxnSpPr>
        <p:spPr>
          <a:xfrm flipH="1">
            <a:off x="1403648" y="3249329"/>
            <a:ext cx="309123" cy="135851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5" idx="4"/>
            <a:endCxn id="20" idx="1"/>
          </p:cNvCxnSpPr>
          <p:nvPr/>
        </p:nvCxnSpPr>
        <p:spPr>
          <a:xfrm>
            <a:off x="1763688" y="3275692"/>
            <a:ext cx="1101211" cy="10344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16" idx="5"/>
            <a:endCxn id="22" idx="7"/>
          </p:cNvCxnSpPr>
          <p:nvPr/>
        </p:nvCxnSpPr>
        <p:spPr>
          <a:xfrm>
            <a:off x="2102637" y="2997301"/>
            <a:ext cx="792088" cy="192493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755576" y="1763524"/>
            <a:ext cx="3456384" cy="4104456"/>
          </a:xfrm>
          <a:prstGeom prst="roundRect">
            <a:avLst>
              <a:gd name="adj" fmla="val 602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3608" y="197025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(s)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029640" y="55079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(s)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187624" y="543593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’(s)</a:t>
            </a:r>
            <a:endParaRPr lang="ko-KR" altLang="en-US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5004048" y="1763524"/>
            <a:ext cx="3456384" cy="4104456"/>
          </a:xfrm>
          <a:prstGeom prst="roundRect">
            <a:avLst>
              <a:gd name="adj" fmla="val 602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48064" y="54986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(s)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938560" y="22675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r>
              <a:rPr lang="en-US" altLang="ko-KR" baseline="30000" dirty="0" smtClean="0"/>
              <a:t>in</a:t>
            </a:r>
            <a:r>
              <a:rPr lang="en-US" altLang="ko-KR" dirty="0" smtClean="0"/>
              <a:t>(s)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732240" y="226758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r>
              <a:rPr lang="en-US" altLang="ko-KR" baseline="30000" dirty="0" smtClean="0"/>
              <a:t>out</a:t>
            </a:r>
            <a:r>
              <a:rPr lang="en-US" altLang="ko-KR" dirty="0" smtClean="0"/>
              <a:t>(s)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220072" y="197025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(s)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380312" y="536392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’(s)</a:t>
            </a:r>
            <a:endParaRPr lang="ko-KR" altLang="en-US" dirty="0"/>
          </a:p>
        </p:txBody>
      </p:sp>
      <p:sp>
        <p:nvSpPr>
          <p:cNvPr id="89" name="타원 88"/>
          <p:cNvSpPr/>
          <p:nvPr/>
        </p:nvSpPr>
        <p:spPr>
          <a:xfrm>
            <a:off x="5652120" y="4283804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6156176" y="4535832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580112" y="4895872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6300192" y="5111896"/>
            <a:ext cx="144016" cy="18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91" idx="7"/>
            <a:endCxn id="90" idx="2"/>
          </p:cNvCxnSpPr>
          <p:nvPr/>
        </p:nvCxnSpPr>
        <p:spPr>
          <a:xfrm flipV="1">
            <a:off x="5703037" y="4625842"/>
            <a:ext cx="453139" cy="2963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90" idx="1"/>
            <a:endCxn id="89" idx="6"/>
          </p:cNvCxnSpPr>
          <p:nvPr/>
        </p:nvCxnSpPr>
        <p:spPr>
          <a:xfrm flipH="1" flipV="1">
            <a:off x="5796136" y="4373814"/>
            <a:ext cx="381131" cy="1883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91" idx="6"/>
            <a:endCxn id="92" idx="2"/>
          </p:cNvCxnSpPr>
          <p:nvPr/>
        </p:nvCxnSpPr>
        <p:spPr>
          <a:xfrm>
            <a:off x="5724128" y="4985882"/>
            <a:ext cx="57606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90" idx="5"/>
            <a:endCxn id="92" idx="0"/>
          </p:cNvCxnSpPr>
          <p:nvPr/>
        </p:nvCxnSpPr>
        <p:spPr>
          <a:xfrm>
            <a:off x="6279101" y="4689489"/>
            <a:ext cx="93099" cy="4224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32" idx="3"/>
            <a:endCxn id="89" idx="7"/>
          </p:cNvCxnSpPr>
          <p:nvPr/>
        </p:nvCxnSpPr>
        <p:spPr>
          <a:xfrm flipH="1">
            <a:off x="5775045" y="3249329"/>
            <a:ext cx="186198" cy="10608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33" idx="4"/>
            <a:endCxn id="91" idx="6"/>
          </p:cNvCxnSpPr>
          <p:nvPr/>
        </p:nvCxnSpPr>
        <p:spPr>
          <a:xfrm flipH="1">
            <a:off x="5724128" y="3023664"/>
            <a:ext cx="576064" cy="19622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34" idx="4"/>
            <a:endCxn id="90" idx="0"/>
          </p:cNvCxnSpPr>
          <p:nvPr/>
        </p:nvCxnSpPr>
        <p:spPr>
          <a:xfrm flipH="1">
            <a:off x="6228184" y="3455712"/>
            <a:ext cx="144016" cy="108012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8" idx="6"/>
            <a:endCxn id="21" idx="0"/>
          </p:cNvCxnSpPr>
          <p:nvPr/>
        </p:nvCxnSpPr>
        <p:spPr>
          <a:xfrm>
            <a:off x="2483768" y="3077670"/>
            <a:ext cx="936104" cy="145816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35" idx="4"/>
            <a:endCxn id="92" idx="0"/>
          </p:cNvCxnSpPr>
          <p:nvPr/>
        </p:nvCxnSpPr>
        <p:spPr>
          <a:xfrm flipH="1">
            <a:off x="6372200" y="3167680"/>
            <a:ext cx="288032" cy="194421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32" idx="7"/>
            <a:endCxn id="33" idx="3"/>
          </p:cNvCxnSpPr>
          <p:nvPr/>
        </p:nvCxnSpPr>
        <p:spPr>
          <a:xfrm flipV="1">
            <a:off x="6063077" y="2997301"/>
            <a:ext cx="186198" cy="12473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33" idx="6"/>
            <a:endCxn id="35" idx="2"/>
          </p:cNvCxnSpPr>
          <p:nvPr/>
        </p:nvCxnSpPr>
        <p:spPr>
          <a:xfrm>
            <a:off x="6372200" y="2933654"/>
            <a:ext cx="216024" cy="14401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92" idx="7"/>
            <a:endCxn id="36" idx="4"/>
          </p:cNvCxnSpPr>
          <p:nvPr/>
        </p:nvCxnSpPr>
        <p:spPr>
          <a:xfrm flipV="1">
            <a:off x="6423117" y="3167680"/>
            <a:ext cx="813179" cy="197057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36" idx="5"/>
            <a:endCxn id="41" idx="0"/>
          </p:cNvCxnSpPr>
          <p:nvPr/>
        </p:nvCxnSpPr>
        <p:spPr>
          <a:xfrm>
            <a:off x="7287213" y="3141317"/>
            <a:ext cx="237115" cy="13945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41" idx="6"/>
            <a:endCxn id="42" idx="2"/>
          </p:cNvCxnSpPr>
          <p:nvPr/>
        </p:nvCxnSpPr>
        <p:spPr>
          <a:xfrm>
            <a:off x="7596336" y="4625842"/>
            <a:ext cx="360040" cy="2160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42" idx="3"/>
            <a:endCxn id="43" idx="6"/>
          </p:cNvCxnSpPr>
          <p:nvPr/>
        </p:nvCxnSpPr>
        <p:spPr>
          <a:xfrm flipH="1">
            <a:off x="7596336" y="4905513"/>
            <a:ext cx="381131" cy="8036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61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Candidate Pairs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P(s) will be made of all the node pairs (n, m) with</a:t>
            </a:r>
          </a:p>
          <a:p>
            <a:pPr lvl="1"/>
            <a:r>
              <a:rPr lang="en-US" altLang="ko-KR" dirty="0" smtClean="0"/>
              <a:t>n in T</a:t>
            </a:r>
            <a:r>
              <a:rPr lang="en-US" altLang="ko-KR" baseline="-25000" dirty="0" smtClean="0"/>
              <a:t>1</a:t>
            </a:r>
            <a:r>
              <a:rPr lang="en-US" altLang="ko-KR" baseline="30000" dirty="0" smtClean="0"/>
              <a:t>out</a:t>
            </a:r>
            <a:r>
              <a:rPr lang="en-US" altLang="ko-KR" dirty="0" smtClean="0"/>
              <a:t>(s) and m to T</a:t>
            </a:r>
            <a:r>
              <a:rPr lang="en-US" altLang="ko-KR" baseline="-25000" dirty="0" smtClean="0"/>
              <a:t>2</a:t>
            </a:r>
            <a:r>
              <a:rPr lang="en-US" altLang="ko-KR" baseline="30000" dirty="0" smtClean="0"/>
              <a:t>out</a:t>
            </a:r>
            <a:r>
              <a:rPr lang="en-US" altLang="ko-KR" dirty="0" smtClean="0"/>
              <a:t>(s)</a:t>
            </a:r>
          </a:p>
          <a:p>
            <a:pPr lvl="1"/>
            <a:r>
              <a:rPr lang="en-US" altLang="ko-KR" dirty="0"/>
              <a:t>n in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1</a:t>
            </a:r>
            <a:r>
              <a:rPr lang="en-US" altLang="ko-KR" baseline="30000" dirty="0" smtClean="0"/>
              <a:t>in</a:t>
            </a:r>
            <a:r>
              <a:rPr lang="en-US" altLang="ko-KR" dirty="0" smtClean="0"/>
              <a:t>(s</a:t>
            </a:r>
            <a:r>
              <a:rPr lang="en-US" altLang="ko-KR" dirty="0"/>
              <a:t>) and m to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r>
              <a:rPr lang="en-US" altLang="ko-KR" baseline="30000" dirty="0" smtClean="0"/>
              <a:t>in</a:t>
            </a:r>
            <a:r>
              <a:rPr lang="en-US" altLang="ko-KR" dirty="0" smtClean="0"/>
              <a:t>(s)</a:t>
            </a:r>
          </a:p>
          <a:p>
            <a:pPr lvl="1"/>
            <a:r>
              <a:rPr lang="en-US" altLang="ko-KR" dirty="0" smtClean="0"/>
              <a:t>If the two sets are empty (not connected graphs), all the pairs of nodes not contained neither in G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(s) nor in G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(s)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93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Feasibility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Five rules are defined: </a:t>
            </a:r>
            <a:r>
              <a:rPr lang="en-US" altLang="ko-KR" dirty="0" err="1" smtClean="0"/>
              <a:t>R</a:t>
            </a:r>
            <a:r>
              <a:rPr lang="en-US" altLang="ko-KR" baseline="-25000" dirty="0" err="1" smtClean="0"/>
              <a:t>pred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</a:t>
            </a:r>
            <a:r>
              <a:rPr lang="en-US" altLang="ko-KR" baseline="-25000" dirty="0" err="1" smtClean="0"/>
              <a:t>succ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</a:t>
            </a:r>
            <a:r>
              <a:rPr lang="en-US" altLang="ko-KR" baseline="-25000" dirty="0" err="1" smtClean="0"/>
              <a:t>in</a:t>
            </a:r>
            <a:r>
              <a:rPr lang="en-US" altLang="ko-KR" dirty="0" smtClean="0"/>
              <a:t>, R</a:t>
            </a:r>
            <a:r>
              <a:rPr lang="en-US" altLang="ko-KR" baseline="-25000" dirty="0" smtClean="0"/>
              <a:t>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</a:t>
            </a:r>
            <a:r>
              <a:rPr lang="en-US" altLang="ko-KR" baseline="-25000" dirty="0" err="1" smtClean="0"/>
              <a:t>new</a:t>
            </a:r>
            <a:endParaRPr lang="en-US" altLang="ko-KR" baseline="-25000" dirty="0"/>
          </a:p>
          <a:p>
            <a:endParaRPr lang="en-US" altLang="ko-KR" dirty="0" smtClean="0"/>
          </a:p>
          <a:p>
            <a:r>
              <a:rPr lang="en-US" altLang="ko-KR" dirty="0" smtClean="0"/>
              <a:t>Check consistency of the new partial solution : </a:t>
            </a:r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pred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</a:t>
            </a:r>
            <a:r>
              <a:rPr lang="en-US" altLang="ko-KR" baseline="-25000" dirty="0" err="1" smtClean="0"/>
              <a:t>succ</a:t>
            </a:r>
            <a:endParaRPr lang="en-US" altLang="ko-KR" baseline="-25000" dirty="0" smtClean="0"/>
          </a:p>
          <a:p>
            <a:r>
              <a:rPr lang="en-US" altLang="ko-KR" dirty="0" smtClean="0"/>
              <a:t>Pruning the search tree</a:t>
            </a:r>
          </a:p>
          <a:p>
            <a:pPr lvl="1"/>
            <a:r>
              <a:rPr lang="en-US" altLang="ko-KR" dirty="0" smtClean="0"/>
              <a:t>1-look-ahead: </a:t>
            </a:r>
            <a:r>
              <a:rPr lang="en-US" altLang="ko-KR" dirty="0" err="1"/>
              <a:t>R</a:t>
            </a:r>
            <a:r>
              <a:rPr lang="en-US" altLang="ko-KR" baseline="-25000" dirty="0" err="1"/>
              <a:t>in</a:t>
            </a:r>
            <a:r>
              <a:rPr lang="en-US" altLang="ko-KR" dirty="0"/>
              <a:t>, R</a:t>
            </a:r>
            <a:r>
              <a:rPr lang="en-US" altLang="ko-KR" baseline="-25000" dirty="0"/>
              <a:t>out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2-look-ahead: </a:t>
            </a:r>
            <a:r>
              <a:rPr lang="en-US" altLang="ko-KR" dirty="0" err="1"/>
              <a:t>R</a:t>
            </a:r>
            <a:r>
              <a:rPr lang="en-US" altLang="ko-KR" baseline="-25000" dirty="0" err="1"/>
              <a:t>new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19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233" y="1566089"/>
            <a:ext cx="3507939" cy="170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Feasibility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 consistency of the new partial 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619672" y="3635732"/>
            <a:ext cx="2520280" cy="24482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932040" y="3635732"/>
            <a:ext cx="2520280" cy="24482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39752" y="4067780"/>
            <a:ext cx="1152128" cy="10801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580112" y="4031776"/>
            <a:ext cx="1152128" cy="10801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627784" y="4535832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771800" y="565195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131840" y="478786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012160" y="4355812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084168" y="550794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444208" y="4643844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1" idx="2"/>
            <a:endCxn id="10" idx="7"/>
          </p:cNvCxnSpPr>
          <p:nvPr/>
        </p:nvCxnSpPr>
        <p:spPr>
          <a:xfrm flipH="1">
            <a:off x="2833263" y="4823864"/>
            <a:ext cx="298577" cy="83863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1"/>
            <a:endCxn id="9" idx="4"/>
          </p:cNvCxnSpPr>
          <p:nvPr/>
        </p:nvCxnSpPr>
        <p:spPr>
          <a:xfrm flipH="1" flipV="1">
            <a:off x="2663788" y="4607840"/>
            <a:ext cx="118557" cy="105466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3"/>
            <a:endCxn id="13" idx="6"/>
          </p:cNvCxnSpPr>
          <p:nvPr/>
        </p:nvCxnSpPr>
        <p:spPr>
          <a:xfrm flipH="1">
            <a:off x="6156176" y="4705307"/>
            <a:ext cx="298577" cy="83863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3" idx="0"/>
            <a:endCxn id="12" idx="4"/>
          </p:cNvCxnSpPr>
          <p:nvPr/>
        </p:nvCxnSpPr>
        <p:spPr>
          <a:xfrm flipH="1" flipV="1">
            <a:off x="6048164" y="4427820"/>
            <a:ext cx="72008" cy="108012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71800" y="615601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6035122" y="614672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91735" y="3707740"/>
            <a:ext cx="1644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Partial isomorphism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>
            <a:stCxn id="7" idx="0"/>
            <a:endCxn id="8" idx="0"/>
          </p:cNvCxnSpPr>
          <p:nvPr/>
        </p:nvCxnSpPr>
        <p:spPr>
          <a:xfrm flipV="1">
            <a:off x="2915816" y="4031776"/>
            <a:ext cx="3240360" cy="360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4"/>
            <a:endCxn id="8" idx="4"/>
          </p:cNvCxnSpPr>
          <p:nvPr/>
        </p:nvCxnSpPr>
        <p:spPr>
          <a:xfrm flipV="1">
            <a:off x="2915816" y="5111896"/>
            <a:ext cx="3240360" cy="360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" idx="0"/>
            <a:endCxn id="6" idx="0"/>
          </p:cNvCxnSpPr>
          <p:nvPr/>
        </p:nvCxnSpPr>
        <p:spPr>
          <a:xfrm>
            <a:off x="2879812" y="3635732"/>
            <a:ext cx="331236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98502" y="3275692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Final isomorphism</a:t>
            </a:r>
            <a:endParaRPr lang="ko-KR" altLang="en-US" sz="1400" dirty="0"/>
          </a:p>
        </p:txBody>
      </p:sp>
      <p:cxnSp>
        <p:nvCxnSpPr>
          <p:cNvPr id="37" name="직선 화살표 연결선 36"/>
          <p:cNvCxnSpPr>
            <a:stCxn id="5" idx="4"/>
            <a:endCxn id="6" idx="4"/>
          </p:cNvCxnSpPr>
          <p:nvPr/>
        </p:nvCxnSpPr>
        <p:spPr>
          <a:xfrm>
            <a:off x="2879812" y="6084004"/>
            <a:ext cx="331236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08577" y="50038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(s)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45081" y="4859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(s)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699792" y="56612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12160" y="558924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931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621" y="1556792"/>
            <a:ext cx="3337559" cy="1959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Feasibility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Pruning the search tree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691680" y="3933056"/>
            <a:ext cx="2520280" cy="24482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004048" y="3933056"/>
            <a:ext cx="2520280" cy="24482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411760" y="4365104"/>
            <a:ext cx="1152128" cy="10801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688124" y="4365104"/>
            <a:ext cx="1152128" cy="10801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699792" y="483315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843808" y="594928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347864" y="5742548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084168" y="465313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156176" y="5805264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660232" y="5598532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27" idx="2"/>
            <a:endCxn id="26" idx="7"/>
          </p:cNvCxnSpPr>
          <p:nvPr/>
        </p:nvCxnSpPr>
        <p:spPr>
          <a:xfrm flipH="1">
            <a:off x="2905271" y="5778552"/>
            <a:ext cx="442593" cy="18127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6" idx="1"/>
            <a:endCxn id="25" idx="4"/>
          </p:cNvCxnSpPr>
          <p:nvPr/>
        </p:nvCxnSpPr>
        <p:spPr>
          <a:xfrm flipH="1" flipV="1">
            <a:off x="2735796" y="4905164"/>
            <a:ext cx="118557" cy="105466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3"/>
            <a:endCxn id="29" idx="6"/>
          </p:cNvCxnSpPr>
          <p:nvPr/>
        </p:nvCxnSpPr>
        <p:spPr>
          <a:xfrm flipH="1">
            <a:off x="6228184" y="5659995"/>
            <a:ext cx="442593" cy="18127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0"/>
            <a:endCxn id="28" idx="4"/>
          </p:cNvCxnSpPr>
          <p:nvPr/>
        </p:nvCxnSpPr>
        <p:spPr>
          <a:xfrm flipH="1" flipV="1">
            <a:off x="6120172" y="4725144"/>
            <a:ext cx="72008" cy="108012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43808" y="637203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6107130" y="6362744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863743" y="4005064"/>
            <a:ext cx="1644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Partial isomorphism</a:t>
            </a:r>
            <a:endParaRPr lang="ko-KR" altLang="en-US" sz="1400" dirty="0"/>
          </a:p>
        </p:txBody>
      </p:sp>
      <p:cxnSp>
        <p:nvCxnSpPr>
          <p:cNvPr id="38" name="직선 화살표 연결선 37"/>
          <p:cNvCxnSpPr>
            <a:stCxn id="23" idx="0"/>
            <a:endCxn id="24" idx="0"/>
          </p:cNvCxnSpPr>
          <p:nvPr/>
        </p:nvCxnSpPr>
        <p:spPr>
          <a:xfrm>
            <a:off x="2987824" y="4365104"/>
            <a:ext cx="327636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3" idx="4"/>
            <a:endCxn id="24" idx="4"/>
          </p:cNvCxnSpPr>
          <p:nvPr/>
        </p:nvCxnSpPr>
        <p:spPr>
          <a:xfrm>
            <a:off x="2987824" y="5445224"/>
            <a:ext cx="327636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9" idx="0"/>
            <a:endCxn id="21" idx="0"/>
          </p:cNvCxnSpPr>
          <p:nvPr/>
        </p:nvCxnSpPr>
        <p:spPr>
          <a:xfrm>
            <a:off x="2951820" y="3933056"/>
            <a:ext cx="331236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70510" y="3573016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Final isomorphism</a:t>
            </a:r>
            <a:endParaRPr lang="ko-KR" altLang="en-US" sz="1400" dirty="0"/>
          </a:p>
        </p:txBody>
      </p:sp>
      <p:cxnSp>
        <p:nvCxnSpPr>
          <p:cNvPr id="42" name="직선 화살표 연결선 41"/>
          <p:cNvCxnSpPr>
            <a:stCxn id="19" idx="4"/>
            <a:endCxn id="21" idx="4"/>
          </p:cNvCxnSpPr>
          <p:nvPr/>
        </p:nvCxnSpPr>
        <p:spPr>
          <a:xfrm>
            <a:off x="2951820" y="6381328"/>
            <a:ext cx="331236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80585" y="530120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(s)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617089" y="51571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(s)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81330" y="5949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03188" y="579597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cxnSp>
        <p:nvCxnSpPr>
          <p:cNvPr id="48" name="직선 화살표 연결선 47"/>
          <p:cNvCxnSpPr>
            <a:stCxn id="27" idx="0"/>
            <a:endCxn id="54" idx="5"/>
          </p:cNvCxnSpPr>
          <p:nvPr/>
        </p:nvCxnSpPr>
        <p:spPr>
          <a:xfrm flipH="1" flipV="1">
            <a:off x="3193303" y="5074639"/>
            <a:ext cx="190565" cy="66790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0" idx="1"/>
            <a:endCxn id="52" idx="4"/>
          </p:cNvCxnSpPr>
          <p:nvPr/>
        </p:nvCxnSpPr>
        <p:spPr>
          <a:xfrm flipH="1" flipV="1">
            <a:off x="6496838" y="5021489"/>
            <a:ext cx="173939" cy="587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6460834" y="4949481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131840" y="501317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0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structure for the computation of P(s) and F(s, n, m)</a:t>
            </a:r>
          </a:p>
          <a:p>
            <a:r>
              <a:rPr lang="en-US" altLang="ko-KR" dirty="0" smtClean="0"/>
              <a:t>Vector core_1, core2</a:t>
            </a:r>
          </a:p>
          <a:p>
            <a:pPr lvl="1"/>
            <a:r>
              <a:rPr lang="en-US" altLang="ko-KR" dirty="0" smtClean="0"/>
              <a:t>Dimension: the number of nodes </a:t>
            </a:r>
            <a:r>
              <a:rPr lang="en-US" altLang="ko-KR" dirty="0"/>
              <a:t>in the corresponding graphs</a:t>
            </a:r>
            <a:endParaRPr lang="en-US" altLang="ko-KR" baseline="-25000" dirty="0" smtClean="0"/>
          </a:p>
          <a:p>
            <a:pPr lvl="1"/>
            <a:r>
              <a:rPr lang="en-US" altLang="ko-KR" dirty="0" smtClean="0"/>
              <a:t>Contain the current mapping</a:t>
            </a:r>
          </a:p>
          <a:p>
            <a:pPr lvl="1"/>
            <a:r>
              <a:rPr lang="en-US" altLang="ko-KR" dirty="0" smtClean="0"/>
              <a:t>core_1[n]: the index of the node paired with n</a:t>
            </a:r>
          </a:p>
          <a:p>
            <a:r>
              <a:rPr lang="en-US" altLang="ko-KR" dirty="0" smtClean="0"/>
              <a:t>Vector in_1, out_1, in_2, out_2</a:t>
            </a:r>
          </a:p>
          <a:p>
            <a:pPr lvl="1"/>
            <a:r>
              <a:rPr lang="en-US" altLang="ko-KR" dirty="0" smtClean="0"/>
              <a:t>Dimension: the number of nodes in the corresponding graphs</a:t>
            </a:r>
          </a:p>
          <a:p>
            <a:pPr lvl="1"/>
            <a:r>
              <a:rPr lang="en-US" altLang="ko-KR" dirty="0" smtClean="0"/>
              <a:t>Describe the membership of the terminal sets</a:t>
            </a:r>
          </a:p>
          <a:p>
            <a:pPr lvl="1"/>
            <a:r>
              <a:rPr lang="en-US" altLang="ko-KR" dirty="0" smtClean="0"/>
              <a:t>Value: the depth in the SSR tree of the state in  which the node entered the corresponding set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52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228184" y="3501008"/>
            <a:ext cx="864096" cy="6480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&lt;empty&gt;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04048" y="4365104"/>
            <a:ext cx="864096" cy="6480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{(a1, b1)}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00192" y="4365104"/>
            <a:ext cx="864096" cy="6480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S6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{(a1, b2)}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452320" y="4365104"/>
            <a:ext cx="864096" cy="6480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s7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{(a1, b3)}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779912" y="5373216"/>
            <a:ext cx="864096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s3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{(a1, </a:t>
            </a:r>
            <a:r>
              <a:rPr lang="en-US" altLang="ko-KR" sz="1200" dirty="0" smtClean="0">
                <a:solidFill>
                  <a:schemeClr val="tx1"/>
                </a:solidFill>
              </a:rPr>
              <a:t>b1), (a2, b2)}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60032" y="5373216"/>
            <a:ext cx="864096" cy="6480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S4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{(a1, </a:t>
            </a:r>
            <a:r>
              <a:rPr lang="en-US" altLang="ko-KR" sz="1200" dirty="0" smtClean="0">
                <a:solidFill>
                  <a:schemeClr val="tx1"/>
                </a:solidFill>
              </a:rPr>
              <a:t>b1), (a2, b3)}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40152" y="5373216"/>
            <a:ext cx="864096" cy="6480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S5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{(a1, </a:t>
            </a:r>
            <a:r>
              <a:rPr lang="en-US" altLang="ko-KR" sz="1200" dirty="0" smtClean="0">
                <a:solidFill>
                  <a:schemeClr val="tx1"/>
                </a:solidFill>
              </a:rPr>
              <a:t>b1),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(a2, b4)}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 flipH="1">
            <a:off x="5436096" y="4149080"/>
            <a:ext cx="12241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  <a:endCxn id="7" idx="0"/>
          </p:cNvCxnSpPr>
          <p:nvPr/>
        </p:nvCxnSpPr>
        <p:spPr>
          <a:xfrm>
            <a:off x="6660232" y="4149080"/>
            <a:ext cx="72008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2"/>
            <a:endCxn id="8" idx="0"/>
          </p:cNvCxnSpPr>
          <p:nvPr/>
        </p:nvCxnSpPr>
        <p:spPr>
          <a:xfrm>
            <a:off x="6660232" y="4149080"/>
            <a:ext cx="12241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2"/>
            <a:endCxn id="9" idx="0"/>
          </p:cNvCxnSpPr>
          <p:nvPr/>
        </p:nvCxnSpPr>
        <p:spPr>
          <a:xfrm flipH="1">
            <a:off x="4211960" y="5013176"/>
            <a:ext cx="122413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2"/>
            <a:endCxn id="10" idx="0"/>
          </p:cNvCxnSpPr>
          <p:nvPr/>
        </p:nvCxnSpPr>
        <p:spPr>
          <a:xfrm flipH="1">
            <a:off x="5292080" y="5013176"/>
            <a:ext cx="14401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11" idx="0"/>
          </p:cNvCxnSpPr>
          <p:nvPr/>
        </p:nvCxnSpPr>
        <p:spPr>
          <a:xfrm>
            <a:off x="5436096" y="5013176"/>
            <a:ext cx="936104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7164288" y="5661248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282015" y="5661248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426031" y="5661248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570047" y="5661248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720922" y="5661248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838649" y="5661248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982665" y="5661248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126681" y="5661248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716016" y="6399330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33743" y="6399330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77759" y="6399330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121775" y="6399330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272650" y="6399330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390377" y="6399330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534393" y="6399330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78409" y="6399330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6499" y="1844824"/>
            <a:ext cx="8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core_1: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6499" y="2204864"/>
            <a:ext cx="8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core_2: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6499" y="256490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in_1: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6499" y="291565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out_1: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5187497" y="138977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755449" y="196584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187497" y="254190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619545" y="196584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323401" y="254190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884368" y="138977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406601" y="196584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991049" y="254190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8316416" y="1916832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902545" y="254190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>
            <a:stCxn id="38" idx="3"/>
            <a:endCxn id="39" idx="7"/>
          </p:cNvCxnSpPr>
          <p:nvPr/>
        </p:nvCxnSpPr>
        <p:spPr>
          <a:xfrm flipH="1">
            <a:off x="4939837" y="1574164"/>
            <a:ext cx="279296" cy="42331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8" idx="5"/>
            <a:endCxn id="41" idx="1"/>
          </p:cNvCxnSpPr>
          <p:nvPr/>
        </p:nvCxnSpPr>
        <p:spPr>
          <a:xfrm>
            <a:off x="5371885" y="1574164"/>
            <a:ext cx="279296" cy="42331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9" idx="6"/>
            <a:endCxn id="41" idx="2"/>
          </p:cNvCxnSpPr>
          <p:nvPr/>
        </p:nvCxnSpPr>
        <p:spPr>
          <a:xfrm>
            <a:off x="4971473" y="207385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2" idx="7"/>
            <a:endCxn id="39" idx="3"/>
          </p:cNvCxnSpPr>
          <p:nvPr/>
        </p:nvCxnSpPr>
        <p:spPr>
          <a:xfrm flipV="1">
            <a:off x="4507789" y="2150228"/>
            <a:ext cx="279296" cy="42331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2" idx="6"/>
            <a:endCxn id="40" idx="2"/>
          </p:cNvCxnSpPr>
          <p:nvPr/>
        </p:nvCxnSpPr>
        <p:spPr>
          <a:xfrm>
            <a:off x="4539425" y="2649916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3" idx="3"/>
            <a:endCxn id="44" idx="7"/>
          </p:cNvCxnSpPr>
          <p:nvPr/>
        </p:nvCxnSpPr>
        <p:spPr>
          <a:xfrm flipH="1">
            <a:off x="7590989" y="1574164"/>
            <a:ext cx="325015" cy="42331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3" idx="5"/>
            <a:endCxn id="46" idx="1"/>
          </p:cNvCxnSpPr>
          <p:nvPr/>
        </p:nvCxnSpPr>
        <p:spPr>
          <a:xfrm>
            <a:off x="8068756" y="1574164"/>
            <a:ext cx="279296" cy="374304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4" idx="3"/>
            <a:endCxn id="47" idx="7"/>
          </p:cNvCxnSpPr>
          <p:nvPr/>
        </p:nvCxnSpPr>
        <p:spPr>
          <a:xfrm flipH="1">
            <a:off x="7086933" y="2150228"/>
            <a:ext cx="351304" cy="42331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7" idx="6"/>
            <a:endCxn id="45" idx="2"/>
          </p:cNvCxnSpPr>
          <p:nvPr/>
        </p:nvCxnSpPr>
        <p:spPr>
          <a:xfrm>
            <a:off x="7118569" y="2649916"/>
            <a:ext cx="87248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44" idx="5"/>
            <a:endCxn id="45" idx="1"/>
          </p:cNvCxnSpPr>
          <p:nvPr/>
        </p:nvCxnSpPr>
        <p:spPr>
          <a:xfrm>
            <a:off x="7590989" y="2150228"/>
            <a:ext cx="431696" cy="42331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598366" y="1844824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60635" y="1844824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19048" y="1844824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81317" y="1844824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645234" y="1844824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605855" y="2203885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868124" y="2203885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26537" y="2203885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88806" y="2203885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52723" y="2203885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06679" y="2564904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868948" y="2564904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127361" y="2564904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389630" y="2564904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53547" y="2564904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597542" y="2932278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59811" y="2932278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118224" y="2932278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80493" y="2932278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644410" y="2932278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6499" y="328498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in_2: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36499" y="363573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out_2: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606679" y="3284984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868948" y="3284984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27361" y="3284984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89630" y="3284984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3547" y="3284984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597542" y="3652358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859811" y="3652358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18224" y="3652358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80493" y="3652358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644410" y="3652358"/>
            <a:ext cx="262269" cy="297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36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Complexity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Computation of P(s): O(|N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|+|N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|)</a:t>
            </a:r>
          </a:p>
          <a:p>
            <a:r>
              <a:rPr lang="en-US" altLang="ko-KR" dirty="0" smtClean="0"/>
              <a:t>Computation of F(s, n, m): proportional to the number of the branches involving n and m</a:t>
            </a:r>
          </a:p>
          <a:p>
            <a:endParaRPr lang="en-US" altLang="ko-KR" dirty="0"/>
          </a:p>
          <a:p>
            <a:r>
              <a:rPr lang="en-US" altLang="ko-KR" dirty="0" smtClean="0"/>
              <a:t>In the best case, visit N states</a:t>
            </a:r>
          </a:p>
          <a:p>
            <a:r>
              <a:rPr lang="en-US" altLang="ko-KR" dirty="0" smtClean="0"/>
              <a:t>In the worst case, visit N! states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437112"/>
            <a:ext cx="6413153" cy="1414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06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The VF2 algorithm</a:t>
            </a:r>
          </a:p>
          <a:p>
            <a:r>
              <a:rPr lang="en-US" altLang="ko-KR" dirty="0" smtClean="0"/>
              <a:t>Experimental Results</a:t>
            </a:r>
          </a:p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83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Experimental Results: </a:t>
            </a:r>
            <a:r>
              <a:rPr lang="en-US" altLang="ko-KR" dirty="0"/>
              <a:t>Graph </a:t>
            </a:r>
            <a:r>
              <a:rPr lang="en-US" altLang="ko-KR" dirty="0" smtClean="0"/>
              <a:t>Isomorphism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279777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Randomly connected graphs</a:t>
            </a:r>
          </a:p>
          <a:p>
            <a:pPr lvl="1"/>
            <a:r>
              <a:rPr lang="en-US" altLang="ko-KR" dirty="0" smtClean="0"/>
              <a:t>Edges connect nodes without any structural regularity</a:t>
            </a:r>
          </a:p>
          <a:p>
            <a:r>
              <a:rPr lang="en-US" altLang="ko-KR" dirty="0" smtClean="0"/>
              <a:t>2D mesh graphs</a:t>
            </a:r>
          </a:p>
          <a:p>
            <a:pPr lvl="1"/>
            <a:r>
              <a:rPr lang="en-US" altLang="ko-KR" dirty="0" smtClean="0"/>
              <a:t>Regular structures: 4-connected </a:t>
            </a:r>
          </a:p>
          <a:p>
            <a:r>
              <a:rPr lang="en-US" altLang="ko-KR" dirty="0" smtClean="0"/>
              <a:t>Bounded valence</a:t>
            </a:r>
          </a:p>
          <a:p>
            <a:pPr lvl="1"/>
            <a:r>
              <a:rPr lang="en-US" altLang="ko-KR" dirty="0" smtClean="0"/>
              <a:t>A node establishes a fixed number of relations (edges)</a:t>
            </a:r>
          </a:p>
          <a:p>
            <a:r>
              <a:rPr lang="en-US" altLang="ko-KR" dirty="0" smtClean="0"/>
              <a:t>For graphs with a more regular structure, VF2 is more efficient, especially for large sizes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3861048"/>
            <a:ext cx="4344541" cy="2640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849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</a:t>
            </a:r>
            <a:r>
              <a:rPr lang="en-US" altLang="ko-KR" dirty="0" smtClean="0"/>
              <a:t>Results: </a:t>
            </a:r>
            <a:r>
              <a:rPr lang="en-US" altLang="ko-KR" dirty="0" err="1" smtClean="0"/>
              <a:t>Subgraph</a:t>
            </a:r>
            <a:r>
              <a:rPr lang="en-US" altLang="ko-KR" dirty="0" smtClean="0"/>
              <a:t> Isomorphism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Derive graphs from large line drawings</a:t>
            </a:r>
          </a:p>
          <a:p>
            <a:r>
              <a:rPr lang="en-US" altLang="ko-KR" dirty="0" smtClean="0"/>
              <a:t>Two publicly available images</a:t>
            </a:r>
          </a:p>
          <a:p>
            <a:pPr lvl="1"/>
            <a:r>
              <a:rPr lang="en-US" altLang="ko-KR" dirty="0" smtClean="0"/>
              <a:t>ENGINE-2: mechanical drawing</a:t>
            </a:r>
          </a:p>
          <a:p>
            <a:pPr lvl="1"/>
            <a:r>
              <a:rPr lang="en-US" altLang="ko-KR" dirty="0" smtClean="0"/>
              <a:t>MAP-1: cadastral map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24944"/>
            <a:ext cx="612495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825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Experimental </a:t>
            </a:r>
            <a:r>
              <a:rPr lang="en-US" altLang="ko-KR" dirty="0" smtClean="0"/>
              <a:t>Results: </a:t>
            </a:r>
            <a:r>
              <a:rPr lang="en-US" altLang="ko-KR" dirty="0" err="1"/>
              <a:t>Subgraph</a:t>
            </a:r>
            <a:r>
              <a:rPr lang="en-US" altLang="ko-KR" dirty="0"/>
              <a:t> Isomorphism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462067"/>
          </a:xfrm>
        </p:spPr>
        <p:txBody>
          <a:bodyPr/>
          <a:lstStyle/>
          <a:p>
            <a:r>
              <a:rPr lang="en-US" altLang="ko-KR" dirty="0" smtClean="0"/>
              <a:t>VF2 performs significantly better, especially when the size of the </a:t>
            </a:r>
            <a:r>
              <a:rPr lang="en-US" altLang="ko-KR" dirty="0" err="1" smtClean="0"/>
              <a:t>subgraphs</a:t>
            </a:r>
            <a:r>
              <a:rPr lang="en-US" altLang="ko-KR" dirty="0" smtClean="0"/>
              <a:t> is over about 20 nodes</a:t>
            </a:r>
          </a:p>
          <a:p>
            <a:r>
              <a:rPr lang="en-US" altLang="ko-KR" dirty="0" smtClean="0"/>
              <a:t>The time needed by VF2 is almost independent of the number of nodes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25" y="3068960"/>
            <a:ext cx="7754838" cy="289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1259632" y="4293096"/>
            <a:ext cx="3168352" cy="86409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076056" y="4221088"/>
            <a:ext cx="3168352" cy="86409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6805" y="587727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MAP-1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6176" y="587727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ENGINE-2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07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VF2</a:t>
            </a:r>
          </a:p>
          <a:p>
            <a:pPr lvl="1"/>
            <a:r>
              <a:rPr lang="en-US" altLang="ko-KR" dirty="0" smtClean="0"/>
              <a:t>Reduce computational complexity of graph matching algorithm due to a  set of feasibility rules</a:t>
            </a:r>
          </a:p>
          <a:p>
            <a:pPr lvl="1"/>
            <a:r>
              <a:rPr lang="en-US" altLang="ko-KR" dirty="0" smtClean="0"/>
              <a:t>Deal with large graphs without assumptions of the nature of the graphs</a:t>
            </a:r>
          </a:p>
          <a:p>
            <a:pPr lvl="1"/>
            <a:r>
              <a:rPr lang="en-US" altLang="ko-KR" dirty="0" smtClean="0"/>
              <a:t>Can be used for both isomorphism and graph-</a:t>
            </a:r>
            <a:r>
              <a:rPr lang="en-US" altLang="ko-KR" dirty="0" err="1" smtClean="0"/>
              <a:t>subgraph</a:t>
            </a:r>
            <a:r>
              <a:rPr lang="en-US" altLang="ko-KR" dirty="0" smtClean="0"/>
              <a:t> isomorphism</a:t>
            </a:r>
          </a:p>
          <a:p>
            <a:pPr lvl="1"/>
            <a:r>
              <a:rPr lang="en-US" altLang="ko-KR" dirty="0" smtClean="0"/>
              <a:t>Can deal with attributed relational graphs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81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Pros</a:t>
            </a:r>
          </a:p>
          <a:p>
            <a:pPr lvl="1"/>
            <a:r>
              <a:rPr lang="en-US" altLang="ko-KR" dirty="0" smtClean="0"/>
              <a:t>Provide good review of graph matching algorithms</a:t>
            </a:r>
            <a:endParaRPr lang="en-US" altLang="ko-KR" dirty="0"/>
          </a:p>
          <a:p>
            <a:pPr lvl="1"/>
            <a:r>
              <a:rPr lang="en-US" altLang="ko-KR" dirty="0" smtClean="0"/>
              <a:t>Well-structured paper</a:t>
            </a:r>
          </a:p>
          <a:p>
            <a:pPr lvl="1"/>
            <a:r>
              <a:rPr lang="en-US" altLang="ko-KR" dirty="0" smtClean="0"/>
              <a:t>Without any preprocessing of graphs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Cons</a:t>
            </a:r>
          </a:p>
          <a:p>
            <a:pPr lvl="1"/>
            <a:r>
              <a:rPr lang="en-US" altLang="ko-KR" dirty="0" smtClean="0"/>
              <a:t>Novel idea?</a:t>
            </a:r>
          </a:p>
          <a:p>
            <a:pPr lvl="1"/>
            <a:r>
              <a:rPr lang="en-US" altLang="ko-KR" dirty="0" smtClean="0"/>
              <a:t>Too concise description of the algorithm</a:t>
            </a:r>
          </a:p>
          <a:p>
            <a:pPr lvl="2"/>
            <a:r>
              <a:rPr lang="en-US" altLang="ko-KR" dirty="0" smtClean="0"/>
              <a:t>No example, no figure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8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Graph applications increase in</a:t>
            </a:r>
          </a:p>
          <a:p>
            <a:pPr lvl="1"/>
            <a:r>
              <a:rPr lang="en-US" altLang="ko-KR" dirty="0" smtClean="0"/>
              <a:t>Pattern analysis</a:t>
            </a:r>
          </a:p>
          <a:p>
            <a:pPr lvl="1"/>
            <a:r>
              <a:rPr lang="en-US" altLang="ko-KR" dirty="0" smtClean="0"/>
              <a:t>Pattern recognition</a:t>
            </a:r>
          </a:p>
          <a:p>
            <a:pPr lvl="1"/>
            <a:r>
              <a:rPr lang="en-US" altLang="ko-KR" dirty="0" smtClean="0"/>
              <a:t>Computer vision</a:t>
            </a:r>
          </a:p>
          <a:p>
            <a:endParaRPr lang="en-US" altLang="ko-KR" dirty="0"/>
          </a:p>
          <a:p>
            <a:r>
              <a:rPr lang="en-US" altLang="ko-KR" dirty="0" smtClean="0"/>
              <a:t>From the point of view of pattern analysis and recognition, the most important problem of graph processing is matching graphs or </a:t>
            </a:r>
            <a:r>
              <a:rPr lang="en-US" altLang="ko-KR" dirty="0" err="1" smtClean="0"/>
              <a:t>subgraphs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 Matching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Graph isomorphism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444771" y="1990581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012723" y="2566645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44771" y="3142709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876819" y="2566645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580675" y="3142709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837259" y="1990581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405211" y="2566645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989659" y="3142709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413323" y="2494637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901155" y="3142709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5" idx="3"/>
            <a:endCxn id="6" idx="7"/>
          </p:cNvCxnSpPr>
          <p:nvPr/>
        </p:nvCxnSpPr>
        <p:spPr>
          <a:xfrm flipH="1">
            <a:off x="2197111" y="2174969"/>
            <a:ext cx="279296" cy="423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5" idx="5"/>
            <a:endCxn id="8" idx="1"/>
          </p:cNvCxnSpPr>
          <p:nvPr/>
        </p:nvCxnSpPr>
        <p:spPr>
          <a:xfrm>
            <a:off x="2629159" y="2174969"/>
            <a:ext cx="279296" cy="423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6" idx="6"/>
            <a:endCxn id="8" idx="2"/>
          </p:cNvCxnSpPr>
          <p:nvPr/>
        </p:nvCxnSpPr>
        <p:spPr>
          <a:xfrm>
            <a:off x="2228747" y="2674657"/>
            <a:ext cx="648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3"/>
            <a:endCxn id="9" idx="7"/>
          </p:cNvCxnSpPr>
          <p:nvPr/>
        </p:nvCxnSpPr>
        <p:spPr>
          <a:xfrm flipH="1">
            <a:off x="1765063" y="2751033"/>
            <a:ext cx="279296" cy="423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9" idx="6"/>
            <a:endCxn id="7" idx="2"/>
          </p:cNvCxnSpPr>
          <p:nvPr/>
        </p:nvCxnSpPr>
        <p:spPr>
          <a:xfrm>
            <a:off x="1796699" y="3250721"/>
            <a:ext cx="648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0" idx="3"/>
            <a:endCxn id="11" idx="7"/>
          </p:cNvCxnSpPr>
          <p:nvPr/>
        </p:nvCxnSpPr>
        <p:spPr>
          <a:xfrm flipH="1">
            <a:off x="6589599" y="2174969"/>
            <a:ext cx="279296" cy="423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0" idx="5"/>
            <a:endCxn id="13" idx="1"/>
          </p:cNvCxnSpPr>
          <p:nvPr/>
        </p:nvCxnSpPr>
        <p:spPr>
          <a:xfrm>
            <a:off x="7021647" y="2174969"/>
            <a:ext cx="423312" cy="351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1" idx="3"/>
            <a:endCxn id="14" idx="7"/>
          </p:cNvCxnSpPr>
          <p:nvPr/>
        </p:nvCxnSpPr>
        <p:spPr>
          <a:xfrm flipH="1">
            <a:off x="6085543" y="2751033"/>
            <a:ext cx="351304" cy="423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4" idx="6"/>
            <a:endCxn id="12" idx="2"/>
          </p:cNvCxnSpPr>
          <p:nvPr/>
        </p:nvCxnSpPr>
        <p:spPr>
          <a:xfrm>
            <a:off x="6117179" y="3250721"/>
            <a:ext cx="872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1" idx="5"/>
            <a:endCxn id="12" idx="1"/>
          </p:cNvCxnSpPr>
          <p:nvPr/>
        </p:nvCxnSpPr>
        <p:spPr>
          <a:xfrm>
            <a:off x="6589599" y="2751033"/>
            <a:ext cx="431696" cy="423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572563" y="4582869"/>
                <a:ext cx="4674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𝑀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⊂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M={(a1, b3), (a2, b2), (a3, b1), (a4, b5), (a5, b4)}</a:t>
                </a:r>
                <a:endParaRPr lang="ko-KR" alt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3" y="4582869"/>
                <a:ext cx="467467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173" r="-13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652683" y="3646765"/>
                <a:ext cx="1554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683" y="3646765"/>
                <a:ext cx="155433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045171" y="3646765"/>
                <a:ext cx="157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171" y="3646765"/>
                <a:ext cx="157030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00555" y="4078813"/>
                <a:ext cx="2598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={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1, 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2, 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3, 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4, 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5}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5" y="4078813"/>
                <a:ext cx="259827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430109" y="4078813"/>
                <a:ext cx="2598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={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</a:rPr>
                        <m:t>1, 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</a:rPr>
                        <m:t>2, 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</a:rPr>
                        <m:t>3, 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</a:rPr>
                        <m:t>4, 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</a:rPr>
                        <m:t>5}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109" y="4078813"/>
                <a:ext cx="259827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1292643" y="5302949"/>
            <a:ext cx="6663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 is said to be</a:t>
            </a:r>
            <a:r>
              <a:rPr lang="en-US" altLang="ko-KR" dirty="0" smtClean="0">
                <a:solidFill>
                  <a:srgbClr val="C00000"/>
                </a:solidFill>
              </a:rPr>
              <a:t> isomorphism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iff</a:t>
            </a:r>
            <a:r>
              <a:rPr lang="en-US" altLang="ko-KR" dirty="0" smtClean="0"/>
              <a:t> M is a </a:t>
            </a:r>
            <a:r>
              <a:rPr lang="en-US" altLang="ko-KR" dirty="0" err="1" smtClean="0">
                <a:solidFill>
                  <a:srgbClr val="C00000"/>
                </a:solidFill>
              </a:rPr>
              <a:t>bijective</a:t>
            </a:r>
            <a:r>
              <a:rPr lang="en-US" altLang="ko-KR" dirty="0" smtClean="0"/>
              <a:t> function that preserve</a:t>
            </a:r>
          </a:p>
          <a:p>
            <a:r>
              <a:rPr lang="en-US" altLang="ko-KR" dirty="0" smtClean="0"/>
              <a:t>the branch structure of two graphs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57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 Matching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Graph-</a:t>
            </a:r>
            <a:r>
              <a:rPr lang="en-US" altLang="ko-KR" dirty="0" err="1" smtClean="0"/>
              <a:t>subgraph</a:t>
            </a:r>
            <a:r>
              <a:rPr lang="en-US" altLang="ko-KR" dirty="0" smtClean="0"/>
              <a:t> Isomorphism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444771" y="1990581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012723" y="2566645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44771" y="3142709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876819" y="2566645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580675" y="3142709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837259" y="1990581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405211" y="2566645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989659" y="3142709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336947" y="256053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901155" y="3142709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>
            <a:stCxn id="5" idx="3"/>
            <a:endCxn id="6" idx="7"/>
          </p:cNvCxnSpPr>
          <p:nvPr/>
        </p:nvCxnSpPr>
        <p:spPr>
          <a:xfrm flipH="1">
            <a:off x="2197111" y="2174969"/>
            <a:ext cx="279296" cy="423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5"/>
            <a:endCxn id="8" idx="1"/>
          </p:cNvCxnSpPr>
          <p:nvPr/>
        </p:nvCxnSpPr>
        <p:spPr>
          <a:xfrm>
            <a:off x="2629159" y="2174969"/>
            <a:ext cx="279296" cy="423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6"/>
            <a:endCxn id="8" idx="2"/>
          </p:cNvCxnSpPr>
          <p:nvPr/>
        </p:nvCxnSpPr>
        <p:spPr>
          <a:xfrm>
            <a:off x="2228747" y="2674657"/>
            <a:ext cx="648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3"/>
            <a:endCxn id="9" idx="7"/>
          </p:cNvCxnSpPr>
          <p:nvPr/>
        </p:nvCxnSpPr>
        <p:spPr>
          <a:xfrm flipH="1">
            <a:off x="1765063" y="2751033"/>
            <a:ext cx="279296" cy="423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9" idx="6"/>
            <a:endCxn id="7" idx="2"/>
          </p:cNvCxnSpPr>
          <p:nvPr/>
        </p:nvCxnSpPr>
        <p:spPr>
          <a:xfrm>
            <a:off x="1796699" y="3250721"/>
            <a:ext cx="648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3"/>
            <a:endCxn id="11" idx="7"/>
          </p:cNvCxnSpPr>
          <p:nvPr/>
        </p:nvCxnSpPr>
        <p:spPr>
          <a:xfrm flipH="1">
            <a:off x="6589599" y="2174969"/>
            <a:ext cx="279296" cy="423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5"/>
            <a:endCxn id="13" idx="1"/>
          </p:cNvCxnSpPr>
          <p:nvPr/>
        </p:nvCxnSpPr>
        <p:spPr>
          <a:xfrm>
            <a:off x="7021647" y="2174969"/>
            <a:ext cx="346936" cy="4172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1" idx="3"/>
            <a:endCxn id="14" idx="7"/>
          </p:cNvCxnSpPr>
          <p:nvPr/>
        </p:nvCxnSpPr>
        <p:spPr>
          <a:xfrm flipH="1">
            <a:off x="6085543" y="2751033"/>
            <a:ext cx="351304" cy="423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4" idx="6"/>
            <a:endCxn id="12" idx="2"/>
          </p:cNvCxnSpPr>
          <p:nvPr/>
        </p:nvCxnSpPr>
        <p:spPr>
          <a:xfrm>
            <a:off x="6117179" y="3250721"/>
            <a:ext cx="872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1" idx="5"/>
            <a:endCxn id="12" idx="1"/>
          </p:cNvCxnSpPr>
          <p:nvPr/>
        </p:nvCxnSpPr>
        <p:spPr>
          <a:xfrm>
            <a:off x="6589599" y="2751033"/>
            <a:ext cx="431696" cy="423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72563" y="4582869"/>
                <a:ext cx="4674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𝑀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⊂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M={(a1, b3), (a2, b2), (a3, b1), (a4, b5), (a5, b4)}</a:t>
                </a:r>
                <a:endParaRPr lang="ko-KR" alt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3" y="4582869"/>
                <a:ext cx="467467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173" r="-13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652683" y="3646765"/>
                <a:ext cx="1554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683" y="3646765"/>
                <a:ext cx="155433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6045171" y="3646765"/>
                <a:ext cx="157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171" y="3646765"/>
                <a:ext cx="157030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00555" y="4078813"/>
                <a:ext cx="2598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={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1, 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2, 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3, 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4, 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5}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5" y="4078813"/>
                <a:ext cx="259827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430109" y="4078813"/>
                <a:ext cx="3607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={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</a:rPr>
                        <m:t>1, 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</a:rPr>
                        <m:t>2, 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</a:rPr>
                        <m:t>3, 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</a:rPr>
                        <m:t>4, 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</a:rPr>
                        <m:t>5,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</a:rPr>
                        <m:t>6,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</a:rPr>
                        <m:t>7,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</a:rPr>
                        <m:t>8}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109" y="4078813"/>
                <a:ext cx="360707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691680" y="5373216"/>
            <a:ext cx="6047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 is said to be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err="1" smtClean="0">
                <a:solidFill>
                  <a:srgbClr val="C00000"/>
                </a:solidFill>
              </a:rPr>
              <a:t>subgraph</a:t>
            </a:r>
            <a:r>
              <a:rPr lang="en-US" altLang="ko-KR" dirty="0" smtClean="0">
                <a:solidFill>
                  <a:srgbClr val="C00000"/>
                </a:solidFill>
              </a:rPr>
              <a:t> isomorphism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iff</a:t>
            </a:r>
            <a:r>
              <a:rPr lang="en-US" altLang="ko-KR" dirty="0" smtClean="0"/>
              <a:t> M is an isomorphism </a:t>
            </a:r>
          </a:p>
          <a:p>
            <a:r>
              <a:rPr lang="en-US" altLang="ko-KR" dirty="0" smtClean="0"/>
              <a:t>between  G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and a </a:t>
            </a:r>
            <a:r>
              <a:rPr lang="en-US" altLang="ko-KR" dirty="0" err="1" smtClean="0"/>
              <a:t>subgraph</a:t>
            </a:r>
            <a:r>
              <a:rPr lang="en-US" altLang="ko-KR" dirty="0" smtClean="0"/>
              <a:t> of G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 is </a:t>
            </a:r>
            <a:r>
              <a:rPr lang="en-US" altLang="ko-KR" dirty="0" smtClean="0">
                <a:solidFill>
                  <a:srgbClr val="C00000"/>
                </a:solidFill>
              </a:rPr>
              <a:t>injective</a:t>
            </a:r>
            <a:r>
              <a:rPr lang="en-US" altLang="ko-KR" dirty="0" smtClean="0"/>
              <a:t> function.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652120" y="2556168"/>
            <a:ext cx="216024" cy="22476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84368" y="3132232"/>
            <a:ext cx="216024" cy="22476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884368" y="1980104"/>
            <a:ext cx="216024" cy="22476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>
            <a:stCxn id="31" idx="6"/>
            <a:endCxn id="11" idx="2"/>
          </p:cNvCxnSpPr>
          <p:nvPr/>
        </p:nvCxnSpPr>
        <p:spPr>
          <a:xfrm>
            <a:off x="5868144" y="2668548"/>
            <a:ext cx="537067" cy="6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3" idx="7"/>
            <a:endCxn id="33" idx="3"/>
          </p:cNvCxnSpPr>
          <p:nvPr/>
        </p:nvCxnSpPr>
        <p:spPr>
          <a:xfrm flipV="1">
            <a:off x="7521335" y="2171949"/>
            <a:ext cx="394669" cy="4202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3" idx="5"/>
            <a:endCxn id="32" idx="1"/>
          </p:cNvCxnSpPr>
          <p:nvPr/>
        </p:nvCxnSpPr>
        <p:spPr>
          <a:xfrm>
            <a:off x="7521335" y="2744924"/>
            <a:ext cx="394669" cy="4202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 Matching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2576513"/>
            <a:ext cx="44862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52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 Matching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Subgraph</a:t>
            </a:r>
            <a:r>
              <a:rPr lang="en-US" altLang="ko-KR" dirty="0" smtClean="0"/>
              <a:t> isomorphism is a NP-complete problem</a:t>
            </a:r>
          </a:p>
          <a:p>
            <a:r>
              <a:rPr lang="en-US" altLang="ko-KR" dirty="0" smtClean="0"/>
              <a:t>It is still an open question if graph isomorphism is a  NP-complete problem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     Exponential time requirement of matching algorithm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Exact graph matching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Strict correspondence between two graphs</a:t>
            </a:r>
          </a:p>
          <a:p>
            <a:r>
              <a:rPr lang="en-US" altLang="ko-KR" dirty="0" smtClean="0">
                <a:sym typeface="Wingdings" pitchFamily="2" charset="2"/>
              </a:rPr>
              <a:t>Inexact matching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Similarity between two graphs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6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Existing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Reducing </a:t>
            </a:r>
            <a:r>
              <a:rPr lang="en-US" altLang="ko-KR" dirty="0"/>
              <a:t>complexity by imposing restrictions on the graphs</a:t>
            </a:r>
            <a:br>
              <a:rPr lang="en-US" altLang="ko-KR" dirty="0"/>
            </a:br>
            <a:r>
              <a:rPr lang="en-US" altLang="ko-KR" dirty="0"/>
              <a:t>(e.g., polynomial algorithms for trees, planar graphs, or bounded valence graphs)</a:t>
            </a:r>
          </a:p>
          <a:p>
            <a:r>
              <a:rPr lang="en-US" altLang="ko-KR" dirty="0"/>
              <a:t>Pruning unprofitable paths in the search space</a:t>
            </a:r>
          </a:p>
          <a:p>
            <a:r>
              <a:rPr lang="en-US" altLang="ko-KR" dirty="0" smtClean="0"/>
              <a:t>Backtracking algorithm  proposed by </a:t>
            </a:r>
            <a:r>
              <a:rPr lang="en-US" altLang="ko-KR" dirty="0" err="1" smtClean="0"/>
              <a:t>Ullmann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J.R.Ullmann</a:t>
            </a:r>
            <a:r>
              <a:rPr lang="en-US" altLang="ko-KR" dirty="0" smtClean="0"/>
              <a:t>, “An Algorithm for </a:t>
            </a:r>
            <a:r>
              <a:rPr lang="en-US" altLang="ko-KR" dirty="0" err="1" smtClean="0"/>
              <a:t>Subgraph</a:t>
            </a:r>
            <a:r>
              <a:rPr lang="en-US" altLang="ko-KR" dirty="0" smtClean="0"/>
              <a:t> Isomorphism”, J. Assoc. for Computing Machinery, 1979</a:t>
            </a:r>
          </a:p>
          <a:p>
            <a:pPr lvl="1"/>
            <a:r>
              <a:rPr lang="en-US" altLang="ko-KR" dirty="0" smtClean="0"/>
              <a:t>Most commonly used for exact graph matching</a:t>
            </a:r>
          </a:p>
          <a:p>
            <a:r>
              <a:rPr lang="en-US" altLang="ko-KR" dirty="0" err="1" smtClean="0"/>
              <a:t>Nauty</a:t>
            </a:r>
            <a:r>
              <a:rPr lang="en-US" altLang="ko-KR" dirty="0" smtClean="0"/>
              <a:t> Algorithm</a:t>
            </a:r>
          </a:p>
          <a:p>
            <a:pPr lvl="1"/>
            <a:r>
              <a:rPr lang="en-US" altLang="ko-KR" dirty="0" smtClean="0"/>
              <a:t>B.D. McKay, “Practical Graph Isomorphism”, </a:t>
            </a:r>
            <a:r>
              <a:rPr lang="en-US" altLang="ko-KR" dirty="0" err="1" smtClean="0"/>
              <a:t>Congressus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Numerantium</a:t>
            </a:r>
            <a:r>
              <a:rPr lang="en-US" altLang="ko-KR" dirty="0" smtClean="0"/>
              <a:t>, 1981</a:t>
            </a:r>
          </a:p>
          <a:p>
            <a:pPr lvl="1"/>
            <a:r>
              <a:rPr lang="en-US" altLang="ko-KR" dirty="0" smtClean="0"/>
              <a:t>Transform the graphs to a canonical form</a:t>
            </a:r>
          </a:p>
          <a:p>
            <a:pPr lvl="1"/>
            <a:r>
              <a:rPr lang="en-US" altLang="ko-KR" dirty="0" smtClean="0"/>
              <a:t>Considered on e of the fastest graph isomorphism algorithms available</a:t>
            </a:r>
          </a:p>
          <a:p>
            <a:pPr lvl="1"/>
            <a:r>
              <a:rPr lang="en-US" altLang="ko-KR" dirty="0" smtClean="0"/>
              <a:t>Cannot be used for the graph-</a:t>
            </a:r>
            <a:r>
              <a:rPr lang="en-US" altLang="ko-KR" dirty="0" err="1" smtClean="0"/>
              <a:t>subgraph</a:t>
            </a:r>
            <a:r>
              <a:rPr lang="en-US" altLang="ko-KR" dirty="0" smtClean="0"/>
              <a:t> isomorphism problem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6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VF2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State Space Representation</a:t>
            </a:r>
          </a:p>
          <a:p>
            <a:pPr lvl="1"/>
            <a:r>
              <a:rPr lang="en-US" altLang="ko-KR" dirty="0" smtClean="0"/>
              <a:t>State s:</a:t>
            </a:r>
            <a:r>
              <a:rPr lang="en-US" altLang="ko-KR" dirty="0" smtClean="0">
                <a:sym typeface="Wingdings" pitchFamily="2" charset="2"/>
              </a:rPr>
              <a:t> a partial mapping solution M(s)</a:t>
            </a:r>
          </a:p>
          <a:p>
            <a:pPr lvl="1"/>
            <a:r>
              <a:rPr lang="en-US" altLang="ko-KR" dirty="0" smtClean="0"/>
              <a:t>Transition to a successor state: addition to the partial graphs of a pair (n, 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139952" y="3501008"/>
            <a:ext cx="864096" cy="6480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&lt;empty&gt;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915816" y="4365104"/>
            <a:ext cx="864096" cy="6480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{(a1, b1)}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211960" y="4365104"/>
            <a:ext cx="864096" cy="6480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S6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{(a1, b2)}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64088" y="4365104"/>
            <a:ext cx="864096" cy="6480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s7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{(a1, b3)}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691680" y="5373216"/>
            <a:ext cx="864096" cy="6480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s3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{(a1, </a:t>
            </a:r>
            <a:r>
              <a:rPr lang="en-US" altLang="ko-KR" sz="1200" dirty="0" smtClean="0">
                <a:solidFill>
                  <a:schemeClr val="tx1"/>
                </a:solidFill>
              </a:rPr>
              <a:t>b1), (a2, b2)}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771800" y="5373216"/>
            <a:ext cx="864096" cy="6480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S4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{(a1, </a:t>
            </a:r>
            <a:r>
              <a:rPr lang="en-US" altLang="ko-KR" sz="1200" dirty="0" smtClean="0">
                <a:solidFill>
                  <a:schemeClr val="tx1"/>
                </a:solidFill>
              </a:rPr>
              <a:t>b1), (a2, b3)}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51920" y="5373216"/>
            <a:ext cx="864096" cy="6480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S5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{(a1, </a:t>
            </a:r>
            <a:r>
              <a:rPr lang="en-US" altLang="ko-KR" sz="1200" dirty="0" smtClean="0">
                <a:solidFill>
                  <a:schemeClr val="tx1"/>
                </a:solidFill>
              </a:rPr>
              <a:t>b1),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(a2, b4)}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5" idx="2"/>
            <a:endCxn id="6" idx="0"/>
          </p:cNvCxnSpPr>
          <p:nvPr/>
        </p:nvCxnSpPr>
        <p:spPr>
          <a:xfrm flipH="1">
            <a:off x="3347864" y="4149080"/>
            <a:ext cx="12241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7" idx="0"/>
          </p:cNvCxnSpPr>
          <p:nvPr/>
        </p:nvCxnSpPr>
        <p:spPr>
          <a:xfrm>
            <a:off x="4572000" y="4149080"/>
            <a:ext cx="72008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2"/>
            <a:endCxn id="8" idx="0"/>
          </p:cNvCxnSpPr>
          <p:nvPr/>
        </p:nvCxnSpPr>
        <p:spPr>
          <a:xfrm>
            <a:off x="4572000" y="4149080"/>
            <a:ext cx="12241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2"/>
            <a:endCxn id="9" idx="0"/>
          </p:cNvCxnSpPr>
          <p:nvPr/>
        </p:nvCxnSpPr>
        <p:spPr>
          <a:xfrm flipH="1">
            <a:off x="2123728" y="5013176"/>
            <a:ext cx="122413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10" idx="0"/>
          </p:cNvCxnSpPr>
          <p:nvPr/>
        </p:nvCxnSpPr>
        <p:spPr>
          <a:xfrm flipH="1">
            <a:off x="3203848" y="5013176"/>
            <a:ext cx="14401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2"/>
            <a:endCxn id="11" idx="0"/>
          </p:cNvCxnSpPr>
          <p:nvPr/>
        </p:nvCxnSpPr>
        <p:spPr>
          <a:xfrm>
            <a:off x="3347864" y="5013176"/>
            <a:ext cx="936104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2444771" y="234888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012723" y="292494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444771" y="3501008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876819" y="292494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580675" y="3501008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837259" y="234888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405211" y="292494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989659" y="3501008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413323" y="285293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901155" y="3501008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stCxn id="24" idx="3"/>
            <a:endCxn id="25" idx="7"/>
          </p:cNvCxnSpPr>
          <p:nvPr/>
        </p:nvCxnSpPr>
        <p:spPr>
          <a:xfrm flipH="1">
            <a:off x="2197111" y="2533268"/>
            <a:ext cx="279296" cy="423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4" idx="5"/>
            <a:endCxn id="27" idx="1"/>
          </p:cNvCxnSpPr>
          <p:nvPr/>
        </p:nvCxnSpPr>
        <p:spPr>
          <a:xfrm>
            <a:off x="2629159" y="2533268"/>
            <a:ext cx="279296" cy="423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5" idx="6"/>
            <a:endCxn id="27" idx="2"/>
          </p:cNvCxnSpPr>
          <p:nvPr/>
        </p:nvCxnSpPr>
        <p:spPr>
          <a:xfrm>
            <a:off x="2228747" y="3032956"/>
            <a:ext cx="648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5" idx="3"/>
            <a:endCxn id="28" idx="7"/>
          </p:cNvCxnSpPr>
          <p:nvPr/>
        </p:nvCxnSpPr>
        <p:spPr>
          <a:xfrm flipH="1">
            <a:off x="1765063" y="3109332"/>
            <a:ext cx="279296" cy="423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8" idx="6"/>
            <a:endCxn id="26" idx="2"/>
          </p:cNvCxnSpPr>
          <p:nvPr/>
        </p:nvCxnSpPr>
        <p:spPr>
          <a:xfrm>
            <a:off x="1796699" y="3609020"/>
            <a:ext cx="648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9" idx="3"/>
            <a:endCxn id="30" idx="7"/>
          </p:cNvCxnSpPr>
          <p:nvPr/>
        </p:nvCxnSpPr>
        <p:spPr>
          <a:xfrm flipH="1">
            <a:off x="6589599" y="2533268"/>
            <a:ext cx="279296" cy="423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9" idx="5"/>
            <a:endCxn id="32" idx="1"/>
          </p:cNvCxnSpPr>
          <p:nvPr/>
        </p:nvCxnSpPr>
        <p:spPr>
          <a:xfrm>
            <a:off x="7021647" y="2533268"/>
            <a:ext cx="423312" cy="351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0" idx="3"/>
            <a:endCxn id="33" idx="7"/>
          </p:cNvCxnSpPr>
          <p:nvPr/>
        </p:nvCxnSpPr>
        <p:spPr>
          <a:xfrm flipH="1">
            <a:off x="6085543" y="3109332"/>
            <a:ext cx="351304" cy="423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3" idx="6"/>
            <a:endCxn id="31" idx="2"/>
          </p:cNvCxnSpPr>
          <p:nvPr/>
        </p:nvCxnSpPr>
        <p:spPr>
          <a:xfrm>
            <a:off x="6117179" y="3609020"/>
            <a:ext cx="872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0" idx="5"/>
            <a:endCxn id="31" idx="1"/>
          </p:cNvCxnSpPr>
          <p:nvPr/>
        </p:nvCxnSpPr>
        <p:spPr>
          <a:xfrm>
            <a:off x="6589599" y="3109332"/>
            <a:ext cx="431696" cy="423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5076056" y="5661248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193783" y="5661248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337799" y="5661248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481815" y="5661248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32690" y="5661248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750417" y="5661248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894433" y="5661248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038449" y="5661248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27784" y="6399330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745511" y="6399330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889527" y="6399330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033543" y="6399330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184418" y="6399330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302145" y="6399330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446161" y="6399330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590177" y="6399330"/>
            <a:ext cx="45719" cy="5400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509326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DB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SNU IDB Lab.</Template>
  <TotalTime>1956</TotalTime>
  <Words>1226</Words>
  <Application>Microsoft Office PowerPoint</Application>
  <PresentationFormat>화면 슬라이드 쇼(4:3)</PresentationFormat>
  <Paragraphs>308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SNU IDB Lab.</vt:lpstr>
      <vt:lpstr>A (Sub)Graph Isomorphism Algorithm for Matching Large Graphs</vt:lpstr>
      <vt:lpstr>Outline</vt:lpstr>
      <vt:lpstr>Introduction</vt:lpstr>
      <vt:lpstr>Graph Matching</vt:lpstr>
      <vt:lpstr>Graph Matching</vt:lpstr>
      <vt:lpstr>Graph Matching</vt:lpstr>
      <vt:lpstr>Graph Matching</vt:lpstr>
      <vt:lpstr>Existing methods</vt:lpstr>
      <vt:lpstr>VF2 Algorithm</vt:lpstr>
      <vt:lpstr>VF2 Algorithm</vt:lpstr>
      <vt:lpstr>VF2 Algorithm</vt:lpstr>
      <vt:lpstr>Sets in VF2</vt:lpstr>
      <vt:lpstr>Candidate Pairs Set</vt:lpstr>
      <vt:lpstr>Feasibility Function</vt:lpstr>
      <vt:lpstr>Feasibility Function</vt:lpstr>
      <vt:lpstr>Feasibility Function</vt:lpstr>
      <vt:lpstr>Data Structures</vt:lpstr>
      <vt:lpstr>Data Structures</vt:lpstr>
      <vt:lpstr>Time Complexity</vt:lpstr>
      <vt:lpstr>Experimental Results: Graph Isomorphism</vt:lpstr>
      <vt:lpstr>Experimental Results: Subgraph Isomorphism</vt:lpstr>
      <vt:lpstr>Experimental Results: Subgraph Isomorphism</vt:lpstr>
      <vt:lpstr>Conclusions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and degree of user sociability  in social media</dc:title>
  <dc:creator>Hyewon Lim</dc:creator>
  <cp:lastModifiedBy>kisung</cp:lastModifiedBy>
  <cp:revision>72</cp:revision>
  <cp:lastPrinted>2012-03-22T08:06:16Z</cp:lastPrinted>
  <dcterms:created xsi:type="dcterms:W3CDTF">2012-03-22T01:33:06Z</dcterms:created>
  <dcterms:modified xsi:type="dcterms:W3CDTF">2012-03-30T04:17:38Z</dcterms:modified>
</cp:coreProperties>
</file>