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4"/>
  </p:notesMasterIdLst>
  <p:sldIdLst>
    <p:sldId id="256" r:id="rId2"/>
    <p:sldId id="261" r:id="rId3"/>
    <p:sldId id="257" r:id="rId4"/>
    <p:sldId id="258" r:id="rId5"/>
    <p:sldId id="259" r:id="rId6"/>
    <p:sldId id="275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6" r:id="rId15"/>
    <p:sldId id="269" r:id="rId16"/>
    <p:sldId id="270" r:id="rId17"/>
    <p:sldId id="271" r:id="rId18"/>
    <p:sldId id="272" r:id="rId19"/>
    <p:sldId id="273" r:id="rId20"/>
    <p:sldId id="277" r:id="rId21"/>
    <p:sldId id="274" r:id="rId22"/>
    <p:sldId id="278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CCCC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12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340E9-A399-4AA8-96B5-560BE32F330B}" type="datetimeFigureOut">
              <a:rPr lang="ko-KR" altLang="en-US" smtClean="0"/>
              <a:t>2012-09-27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63D77-978F-458A-A888-D8318D159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16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Help a user assess the quality of information before acting on it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63D77-978F-458A-A888-D8318D159D5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711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>
            <a:lvl1pPr algn="ctr">
              <a:defRPr/>
            </a:lvl1pPr>
          </a:lstStyle>
          <a:p>
            <a:fld id="{5D3B0BE9-984C-48CE-87E5-CC04BE0C20B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5D3B0BE9-984C-48CE-87E5-CC04BE0C20B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jpeg"/><Relationship Id="rId7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hyperlink" Target="http://img.cgv.co.kr/Movie/Thumbnail/Poster/000076/76430/76430_1000.jp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Propagation of Trust and Distrust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R. </a:t>
            </a:r>
            <a:r>
              <a:rPr lang="en-US" altLang="ko-KR" dirty="0" err="1" smtClean="0"/>
              <a:t>Guha</a:t>
            </a:r>
            <a:r>
              <a:rPr lang="en-US" altLang="ko-KR" dirty="0" smtClean="0"/>
              <a:t>, Ravi Kumar, </a:t>
            </a:r>
            <a:r>
              <a:rPr lang="en-US" altLang="ko-KR" dirty="0" err="1" smtClean="0"/>
              <a:t>Prabhakar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Raghavan</a:t>
            </a:r>
            <a:r>
              <a:rPr lang="en-US" altLang="ko-KR" dirty="0" smtClean="0"/>
              <a:t>, and Andrew Tomkins</a:t>
            </a:r>
          </a:p>
          <a:p>
            <a:r>
              <a:rPr lang="en-US" altLang="ko-KR" dirty="0" smtClean="0"/>
              <a:t>WWW 2004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27 September 2012</a:t>
            </a:r>
          </a:p>
          <a:p>
            <a:r>
              <a:rPr lang="en-US" altLang="ko-KR" dirty="0" err="1" smtClean="0"/>
              <a:t>Hyewon</a:t>
            </a:r>
            <a:r>
              <a:rPr lang="en-US" altLang="ko-KR" dirty="0" smtClean="0"/>
              <a:t> Lim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859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Algorithms: Propagation of trust and distrust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Propagation of distrust</a:t>
            </a:r>
          </a:p>
          <a:p>
            <a:pPr lvl="1"/>
            <a:r>
              <a:rPr lang="en-US" altLang="ko-KR" b="1" i="1" dirty="0" smtClean="0"/>
              <a:t>P</a:t>
            </a:r>
            <a:r>
              <a:rPr lang="en-US" altLang="ko-KR" b="1" baseline="30000" dirty="0" smtClean="0"/>
              <a:t>(</a:t>
            </a:r>
            <a:r>
              <a:rPr lang="en-US" altLang="ko-KR" b="1" i="1" baseline="30000" dirty="0" smtClean="0"/>
              <a:t>k</a:t>
            </a:r>
            <a:r>
              <a:rPr lang="en-US" altLang="ko-KR" b="1" baseline="30000" dirty="0" smtClean="0"/>
              <a:t>)</a:t>
            </a:r>
            <a:r>
              <a:rPr lang="en-US" altLang="ko-KR" dirty="0" smtClean="0"/>
              <a:t>: a belief matrix after </a:t>
            </a:r>
            <a:r>
              <a:rPr lang="en-US" altLang="ko-KR" i="1" dirty="0" smtClean="0"/>
              <a:t>k</a:t>
            </a:r>
            <a:r>
              <a:rPr lang="en-US" altLang="ko-KR" dirty="0" smtClean="0"/>
              <a:t> atomic propagation steps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TRUST ONLY</a:t>
            </a:r>
          </a:p>
          <a:p>
            <a:pPr lvl="2"/>
            <a:r>
              <a:rPr lang="en-US" altLang="ko-KR" dirty="0" smtClean="0"/>
              <a:t>Simply propagate only trust scores</a:t>
            </a:r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ONE-STEP DISTRUST</a:t>
            </a:r>
          </a:p>
          <a:p>
            <a:pPr lvl="2"/>
            <a:r>
              <a:rPr lang="en-US" altLang="ko-KR" dirty="0" smtClean="0"/>
              <a:t>Distrust propagates only a </a:t>
            </a:r>
            <a:r>
              <a:rPr lang="en-US" altLang="ko-KR" i="1" dirty="0" smtClean="0"/>
              <a:t>single step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while trust many propagate repeatedly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PROPAGATED DISTRUST</a:t>
            </a:r>
          </a:p>
          <a:p>
            <a:pPr lvl="2"/>
            <a:r>
              <a:rPr lang="en-US" altLang="ko-KR" dirty="0" smtClean="0"/>
              <a:t>Trust and distrust both propagate </a:t>
            </a:r>
            <a:r>
              <a:rPr lang="en-US" altLang="ko-KR" i="1" dirty="0" smtClean="0"/>
              <a:t>together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0BE9-984C-48CE-87E5-CC04BE0C20B9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3072" name="그룹 3071"/>
          <p:cNvGrpSpPr/>
          <p:nvPr/>
        </p:nvGrpSpPr>
        <p:grpSpPr>
          <a:xfrm>
            <a:off x="5868144" y="3789040"/>
            <a:ext cx="2448272" cy="1069087"/>
            <a:chOff x="6084168" y="3440033"/>
            <a:chExt cx="2448272" cy="1069087"/>
          </a:xfrm>
        </p:grpSpPr>
        <p:sp>
          <p:nvSpPr>
            <p:cNvPr id="6" name="타원 5"/>
            <p:cNvSpPr/>
            <p:nvPr/>
          </p:nvSpPr>
          <p:spPr>
            <a:xfrm>
              <a:off x="6084168" y="3861048"/>
              <a:ext cx="288032" cy="288032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i="1" dirty="0" err="1" smtClean="0">
                  <a:solidFill>
                    <a:schemeClr val="tx1"/>
                  </a:solidFill>
                </a:rPr>
                <a:t>i</a:t>
              </a:r>
              <a:endParaRPr lang="ko-KR" altLang="en-US" sz="1200" i="1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6948264" y="3861068"/>
              <a:ext cx="288032" cy="288032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i="1" dirty="0">
                  <a:solidFill>
                    <a:schemeClr val="tx1"/>
                  </a:solidFill>
                </a:rPr>
                <a:t>j</a:t>
              </a:r>
              <a:endParaRPr lang="ko-KR" altLang="en-US" sz="1200" i="1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7812360" y="3645024"/>
              <a:ext cx="288032" cy="288032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i="1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직선 화살표 연결선 8"/>
            <p:cNvCxnSpPr>
              <a:stCxn id="6" idx="6"/>
              <a:endCxn id="7" idx="2"/>
            </p:cNvCxnSpPr>
            <p:nvPr/>
          </p:nvCxnSpPr>
          <p:spPr>
            <a:xfrm>
              <a:off x="6372200" y="4005064"/>
              <a:ext cx="576064" cy="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7" idx="6"/>
              <a:endCxn id="8" idx="2"/>
            </p:cNvCxnSpPr>
            <p:nvPr/>
          </p:nvCxnSpPr>
          <p:spPr>
            <a:xfrm flipV="1">
              <a:off x="7236296" y="3789040"/>
              <a:ext cx="576064" cy="2160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7812360" y="4077072"/>
              <a:ext cx="288032" cy="288032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i="1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직선 화살표 연결선 13"/>
            <p:cNvCxnSpPr>
              <a:stCxn id="7" idx="6"/>
              <a:endCxn id="13" idx="2"/>
            </p:cNvCxnSpPr>
            <p:nvPr/>
          </p:nvCxnSpPr>
          <p:spPr>
            <a:xfrm>
              <a:off x="7236296" y="4005084"/>
              <a:ext cx="576064" cy="2160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순서도: 대체 처리 16"/>
            <p:cNvSpPr/>
            <p:nvPr/>
          </p:nvSpPr>
          <p:spPr>
            <a:xfrm>
              <a:off x="7467560" y="3758560"/>
              <a:ext cx="144016" cy="504056"/>
            </a:xfrm>
            <a:prstGeom prst="flowChartAlternateProcess">
              <a:avLst/>
            </a:prstGeom>
            <a:noFill/>
            <a:ln w="952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295059" y="3440033"/>
              <a:ext cx="502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C00000"/>
                  </a:solidFill>
                </a:rPr>
                <a:t>T – D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cxnSp>
          <p:nvCxnSpPr>
            <p:cNvPr id="20" name="직선 화살표 연결선 19"/>
            <p:cNvCxnSpPr>
              <a:stCxn id="8" idx="7"/>
            </p:cNvCxnSpPr>
            <p:nvPr/>
          </p:nvCxnSpPr>
          <p:spPr>
            <a:xfrm flipV="1">
              <a:off x="8058211" y="3501008"/>
              <a:ext cx="474229" cy="18619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8" idx="6"/>
            </p:cNvCxnSpPr>
            <p:nvPr/>
          </p:nvCxnSpPr>
          <p:spPr>
            <a:xfrm>
              <a:off x="8100392" y="3789040"/>
              <a:ext cx="432048" cy="7202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13" idx="6"/>
            </p:cNvCxnSpPr>
            <p:nvPr/>
          </p:nvCxnSpPr>
          <p:spPr>
            <a:xfrm flipV="1">
              <a:off x="8100392" y="4113086"/>
              <a:ext cx="432048" cy="10800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stCxn id="13" idx="5"/>
            </p:cNvCxnSpPr>
            <p:nvPr/>
          </p:nvCxnSpPr>
          <p:spPr>
            <a:xfrm>
              <a:off x="8058211" y="4322923"/>
              <a:ext cx="474229" cy="18619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924945"/>
            <a:ext cx="2048284" cy="382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599771"/>
            <a:ext cx="2876503" cy="33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1" y="6009854"/>
            <a:ext cx="2520280" cy="347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300192" y="4088105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d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590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Algorithms:</a:t>
            </a:r>
            <a:r>
              <a:rPr lang="en-US" altLang="ko-KR" dirty="0"/>
              <a:t> Propagation of trust and distrust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Iterative propagation</a:t>
            </a:r>
          </a:p>
          <a:p>
            <a:pPr lvl="1"/>
            <a:r>
              <a:rPr lang="en-US" altLang="ko-KR" dirty="0" smtClean="0"/>
              <a:t>To infer final trust scores from the sequences of propagations</a:t>
            </a:r>
          </a:p>
          <a:p>
            <a:pPr lvl="1"/>
            <a:r>
              <a:rPr lang="en-US" altLang="ko-KR" dirty="0" smtClean="0"/>
              <a:t>The matrix </a:t>
            </a:r>
            <a:r>
              <a:rPr lang="en-US" altLang="ko-KR" i="1" dirty="0" smtClean="0"/>
              <a:t>P</a:t>
            </a:r>
            <a:r>
              <a:rPr lang="en-US" altLang="ko-KR" baseline="30000" dirty="0" smtClean="0"/>
              <a:t>(</a:t>
            </a:r>
            <a:r>
              <a:rPr lang="en-US" altLang="ko-KR" i="1" baseline="30000" dirty="0" smtClean="0"/>
              <a:t>k</a:t>
            </a:r>
            <a:r>
              <a:rPr lang="en-US" altLang="ko-KR" baseline="30000" dirty="0" smtClean="0"/>
              <a:t>)</a:t>
            </a:r>
            <a:r>
              <a:rPr lang="en-US" altLang="ko-KR" dirty="0" smtClean="0"/>
              <a:t> for smaller values of k may be more reliable</a:t>
            </a:r>
          </a:p>
          <a:p>
            <a:endParaRPr lang="en-US" altLang="ko-KR" dirty="0"/>
          </a:p>
          <a:p>
            <a:pPr lvl="1"/>
            <a:r>
              <a:rPr lang="en-US" altLang="ko-KR" dirty="0" smtClean="0"/>
              <a:t>EIGENVALUE PROPAGATION (EIG)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WEIGHTED LINEAR COMBINATIONS (WLC)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marL="457200" lvl="1" indent="0">
              <a:buNone/>
            </a:pPr>
            <a:r>
              <a:rPr lang="en-US" altLang="ko-KR" sz="1800" dirty="0"/>
              <a:t>	</a:t>
            </a:r>
            <a:endParaRPr lang="en-US" altLang="ko-KR" sz="1800" dirty="0" smtClean="0"/>
          </a:p>
          <a:p>
            <a:pPr marL="457200" lvl="1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:  a discount factor to penalize lengthy propagation steps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0BE9-984C-48CE-87E5-CC04BE0C20B9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152770"/>
            <a:ext cx="9620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758" y="4374996"/>
            <a:ext cx="15430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354925"/>
            <a:ext cx="16192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5002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Algorithms: </a:t>
            </a:r>
            <a:r>
              <a:rPr lang="en-US" altLang="ko-KR" dirty="0"/>
              <a:t>Propagation of trust and distrust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Rounding</a:t>
            </a:r>
          </a:p>
          <a:p>
            <a:pPr lvl="1"/>
            <a:r>
              <a:rPr lang="en-US" altLang="ko-KR" dirty="0" smtClean="0"/>
              <a:t>To round the entries in matrix </a:t>
            </a:r>
            <a:r>
              <a:rPr lang="en-US" altLang="ko-KR" i="1" dirty="0" smtClean="0"/>
              <a:t>F</a:t>
            </a:r>
            <a:r>
              <a:rPr lang="en-US" altLang="ko-KR" dirty="0" smtClean="0"/>
              <a:t> to either trust or distrust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GLOBAL ROUNDING</a:t>
            </a:r>
          </a:p>
          <a:p>
            <a:pPr lvl="2"/>
            <a:r>
              <a:rPr lang="en-US" altLang="ko-KR" dirty="0" smtClean="0"/>
              <a:t>Threshold </a:t>
            </a:r>
            <a:r>
              <a:rPr lang="el-GR" altLang="ko-KR" i="1" dirty="0" smtClean="0"/>
              <a:t>τ</a:t>
            </a:r>
            <a:r>
              <a:rPr lang="en-US" altLang="ko-KR" dirty="0" smtClean="0"/>
              <a:t>: the overall relative fractions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LOCAL ROUNDING</a:t>
            </a:r>
          </a:p>
          <a:p>
            <a:pPr lvl="2"/>
            <a:r>
              <a:rPr lang="en-US" altLang="ko-KR" dirty="0"/>
              <a:t>Threshold </a:t>
            </a:r>
            <a:r>
              <a:rPr lang="el-GR" altLang="ko-KR" i="1" dirty="0"/>
              <a:t>τ</a:t>
            </a:r>
            <a:r>
              <a:rPr lang="en-US" altLang="ko-KR" dirty="0"/>
              <a:t>: the </a:t>
            </a:r>
            <a:r>
              <a:rPr lang="en-US" altLang="ko-KR" dirty="0" smtClean="0"/>
              <a:t>relative fractions of </a:t>
            </a:r>
            <a:br>
              <a:rPr lang="en-US" altLang="ko-KR" dirty="0" smtClean="0"/>
            </a:br>
            <a:r>
              <a:rPr lang="en-US" altLang="ko-KR" dirty="0" smtClean="0"/>
              <a:t>trust vs. distrust by </a:t>
            </a:r>
            <a:r>
              <a:rPr lang="en-US" altLang="ko-KR" i="1" dirty="0" err="1" smtClean="0"/>
              <a:t>i</a:t>
            </a:r>
            <a:endParaRPr lang="en-US" altLang="ko-KR" i="1" dirty="0"/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MAJORITY ROUNDING</a:t>
            </a:r>
          </a:p>
          <a:p>
            <a:pPr lvl="2"/>
            <a:r>
              <a:rPr lang="en-US" altLang="ko-KR" dirty="0" smtClean="0"/>
              <a:t>The majority of the labels in the </a:t>
            </a:r>
            <a:br>
              <a:rPr lang="en-US" altLang="ko-KR" dirty="0" smtClean="0"/>
            </a:br>
            <a:r>
              <a:rPr lang="en-US" altLang="ko-KR" dirty="0" smtClean="0"/>
              <a:t>smallest local neighbor hood </a:t>
            </a:r>
            <a:br>
              <a:rPr lang="en-US" altLang="ko-KR" dirty="0" smtClean="0"/>
            </a:br>
            <a:r>
              <a:rPr lang="en-US" altLang="ko-KR" dirty="0" smtClean="0"/>
              <a:t>surrounding it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0BE9-984C-48CE-87E5-CC04BE0C20B9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4906915"/>
              </p:ext>
            </p:extLst>
          </p:nvPr>
        </p:nvGraphicFramePr>
        <p:xfrm>
          <a:off x="6516216" y="2276872"/>
          <a:ext cx="864096" cy="847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/>
                <a:gridCol w="216024"/>
                <a:gridCol w="216024"/>
                <a:gridCol w="216024"/>
              </a:tblGrid>
              <a:tr h="211891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2247" marR="52247" marT="26123" marB="26123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2247" marR="52247" marT="26123" marB="26123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2247" marR="52247" marT="26123" marB="26123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2247" marR="52247" marT="26123" marB="26123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11891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2247" marR="52247" marT="26123" marB="26123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2247" marR="52247" marT="26123" marB="26123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2247" marR="52247" marT="26123" marB="26123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2247" marR="52247" marT="26123" marB="26123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11891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2247" marR="52247" marT="26123" marB="26123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2247" marR="52247" marT="26123" marB="26123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2247" marR="52247" marT="26123" marB="26123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2247" marR="52247" marT="26123" marB="26123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11891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2247" marR="52247" marT="26123" marB="26123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2247" marR="52247" marT="26123" marB="26123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2247" marR="52247" marT="26123" marB="26123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2247" marR="52247" marT="26123" marB="26123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379288"/>
              </p:ext>
            </p:extLst>
          </p:nvPr>
        </p:nvGraphicFramePr>
        <p:xfrm>
          <a:off x="6156176" y="3717032"/>
          <a:ext cx="1967877" cy="2160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653"/>
                <a:gridCol w="218653"/>
                <a:gridCol w="218653"/>
                <a:gridCol w="218653"/>
                <a:gridCol w="218653"/>
                <a:gridCol w="218653"/>
                <a:gridCol w="218653"/>
                <a:gridCol w="218653"/>
                <a:gridCol w="218653"/>
              </a:tblGrid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18610" y="364502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 smtClean="0"/>
              <a:t>i</a:t>
            </a:r>
            <a:endParaRPr lang="ko-KR" altLang="en-US" i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022" y="5013176"/>
            <a:ext cx="3183434" cy="522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881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Algorithms: On the transitivity of distrust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Multiplicative: ? = Trust</a:t>
            </a:r>
          </a:p>
          <a:p>
            <a:pPr lvl="1"/>
            <a:r>
              <a:rPr lang="en-US" altLang="ko-KR" dirty="0" smtClean="0"/>
              <a:t>Some unexpected side-effects: negative product</a:t>
            </a:r>
          </a:p>
          <a:p>
            <a:pPr lvl="1"/>
            <a:r>
              <a:rPr lang="en-US" altLang="ko-KR" dirty="0" smtClean="0"/>
              <a:t>All earlier definitions implement this notion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Additive: ? = Distrust</a:t>
            </a:r>
          </a:p>
          <a:p>
            <a:pPr lvl="1"/>
            <a:r>
              <a:rPr lang="en-US" altLang="ko-KR" dirty="0" smtClean="0"/>
              <a:t>To implement the notion in this framework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0BE9-984C-48CE-87E5-CC04BE0C20B9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203848" y="1700808"/>
            <a:ext cx="2736304" cy="294382"/>
            <a:chOff x="2915816" y="1844824"/>
            <a:chExt cx="2736304" cy="294382"/>
          </a:xfrm>
        </p:grpSpPr>
        <p:sp>
          <p:nvSpPr>
            <p:cNvPr id="6" name="타원 5"/>
            <p:cNvSpPr/>
            <p:nvPr/>
          </p:nvSpPr>
          <p:spPr>
            <a:xfrm>
              <a:off x="2915816" y="1844824"/>
              <a:ext cx="288032" cy="288032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i="1" dirty="0" err="1" smtClean="0">
                  <a:solidFill>
                    <a:schemeClr val="tx1"/>
                  </a:solidFill>
                </a:rPr>
                <a:t>i</a:t>
              </a:r>
              <a:endParaRPr lang="ko-KR" altLang="en-US" sz="1200" i="1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4139952" y="1844844"/>
              <a:ext cx="288032" cy="288032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i="1" dirty="0">
                  <a:solidFill>
                    <a:schemeClr val="tx1"/>
                  </a:solidFill>
                </a:rPr>
                <a:t>j</a:t>
              </a:r>
              <a:endParaRPr lang="ko-KR" altLang="en-US" sz="1200" i="1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5364088" y="1844824"/>
              <a:ext cx="288032" cy="288032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i="1" dirty="0" smtClean="0">
                  <a:solidFill>
                    <a:schemeClr val="tx1"/>
                  </a:solidFill>
                </a:rPr>
                <a:t>k</a:t>
              </a:r>
              <a:endParaRPr lang="ko-KR" altLang="en-US" sz="1200" i="1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직선 화살표 연결선 8"/>
            <p:cNvCxnSpPr>
              <a:stCxn id="6" idx="6"/>
              <a:endCxn id="7" idx="2"/>
            </p:cNvCxnSpPr>
            <p:nvPr/>
          </p:nvCxnSpPr>
          <p:spPr>
            <a:xfrm>
              <a:off x="3203848" y="1988840"/>
              <a:ext cx="936104" cy="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7" idx="6"/>
              <a:endCxn id="8" idx="2"/>
            </p:cNvCxnSpPr>
            <p:nvPr/>
          </p:nvCxnSpPr>
          <p:spPr>
            <a:xfrm flipV="1">
              <a:off x="4427984" y="1988840"/>
              <a:ext cx="936104" cy="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구부러진 연결선 10"/>
            <p:cNvCxnSpPr>
              <a:stCxn id="6" idx="4"/>
              <a:endCxn id="8" idx="4"/>
            </p:cNvCxnSpPr>
            <p:nvPr/>
          </p:nvCxnSpPr>
          <p:spPr>
            <a:xfrm rot="16200000" flipH="1">
              <a:off x="4283968" y="908720"/>
              <a:ext cx="12700" cy="2448272"/>
            </a:xfrm>
            <a:prstGeom prst="curvedConnector3">
              <a:avLst>
                <a:gd name="adj1" fmla="val 1800000"/>
              </a:avLst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4478450" y="219557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301208"/>
            <a:ext cx="2556284" cy="493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803128" y="1628800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d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4048" y="1639833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d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34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Algorithms</a:t>
            </a:r>
          </a:p>
          <a:p>
            <a:r>
              <a:rPr lang="en-US" altLang="ko-KR" b="1" dirty="0" smtClean="0"/>
              <a:t>Experiments</a:t>
            </a:r>
          </a:p>
          <a:p>
            <a:r>
              <a:rPr lang="en-US" altLang="ko-KR" dirty="0" smtClean="0"/>
              <a:t>Conclusions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0BE9-984C-48CE-87E5-CC04BE0C20B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364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 source: </a:t>
            </a:r>
            <a:r>
              <a:rPr lang="en-US" altLang="ko-KR" i="1" dirty="0" err="1" smtClean="0"/>
              <a:t>Epinions</a:t>
            </a:r>
            <a:endParaRPr lang="en-US" altLang="ko-KR" i="1" dirty="0" smtClean="0"/>
          </a:p>
          <a:p>
            <a:pPr lvl="1"/>
            <a:r>
              <a:rPr lang="en-US" altLang="ko-KR" dirty="0" smtClean="0"/>
              <a:t>131,829 nodes and 841,372 edges, each labeled either trust or distrust</a:t>
            </a:r>
          </a:p>
          <a:p>
            <a:pPr lvl="2"/>
            <a:r>
              <a:rPr lang="en-US" altLang="ko-KR" dirty="0" smtClean="0"/>
              <a:t>85.29% are labeled trust</a:t>
            </a:r>
          </a:p>
          <a:p>
            <a:pPr lvl="2"/>
            <a:r>
              <a:rPr lang="en-US" altLang="ko-KR" dirty="0" smtClean="0"/>
              <a:t>Interpret trust to be +1.0 and distrust to be -1.0</a:t>
            </a:r>
          </a:p>
          <a:p>
            <a:endParaRPr lang="en-US" altLang="ko-KR" dirty="0"/>
          </a:p>
          <a:p>
            <a:r>
              <a:rPr lang="en-US" altLang="ko-KR" dirty="0" smtClean="0"/>
              <a:t>3</a:t>
            </a:r>
            <a:r>
              <a:rPr lang="en-US" altLang="ko-KR" baseline="30000" dirty="0" smtClean="0"/>
              <a:t>4 </a:t>
            </a:r>
            <a:r>
              <a:rPr lang="en-US" altLang="ko-KR" dirty="0" smtClean="0"/>
              <a:t>= 81 experimental schemes</a:t>
            </a:r>
          </a:p>
          <a:p>
            <a:pPr lvl="1"/>
            <a:r>
              <a:rPr lang="en-US" altLang="ko-KR" dirty="0" smtClean="0"/>
              <a:t>Propagation of distrust: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Trust only, one-step distrust, or propagated distrust</a:t>
            </a:r>
          </a:p>
          <a:p>
            <a:pPr lvl="1"/>
            <a:r>
              <a:rPr lang="en-US" altLang="ko-KR" dirty="0" smtClean="0"/>
              <a:t>Iteration method: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EIG, WLC (</a:t>
            </a:r>
            <a:r>
              <a:rPr lang="el-GR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γ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=0.5), and WLC (</a:t>
            </a:r>
            <a:r>
              <a:rPr lang="el-GR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γ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=0.9)</a:t>
            </a:r>
          </a:p>
          <a:p>
            <a:pPr lvl="1"/>
            <a:r>
              <a:rPr lang="en-US" altLang="ko-KR" dirty="0" smtClean="0"/>
              <a:t>Rounding: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Global, local, or majority</a:t>
            </a:r>
          </a:p>
          <a:p>
            <a:pPr lvl="1"/>
            <a:r>
              <a:rPr lang="en-US" altLang="ko-KR" dirty="0" smtClean="0"/>
              <a:t>Atomic propagations: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Direct only, co-citation only, or combined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0BE9-984C-48CE-87E5-CC04BE0C20B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17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Cross-validation method</a:t>
            </a:r>
          </a:p>
          <a:p>
            <a:pPr lvl="1"/>
            <a:r>
              <a:rPr lang="en-US" altLang="ko-KR" dirty="0"/>
              <a:t>Mask a single trial edge (</a:t>
            </a:r>
            <a:r>
              <a:rPr lang="en-US" altLang="ko-KR" i="1" dirty="0" err="1"/>
              <a:t>i</a:t>
            </a:r>
            <a:r>
              <a:rPr lang="en-US" altLang="ko-KR" dirty="0"/>
              <a:t>, </a:t>
            </a:r>
            <a:r>
              <a:rPr lang="en-US" altLang="ko-KR" i="1" dirty="0"/>
              <a:t>j</a:t>
            </a:r>
            <a:r>
              <a:rPr lang="en-US" altLang="ko-KR" dirty="0"/>
              <a:t>), and guess whether </a:t>
            </a:r>
            <a:r>
              <a:rPr lang="en-US" altLang="ko-KR" i="1" dirty="0" err="1"/>
              <a:t>i</a:t>
            </a:r>
            <a:r>
              <a:rPr lang="en-US" altLang="ko-KR" dirty="0"/>
              <a:t> trusts </a:t>
            </a:r>
            <a:r>
              <a:rPr lang="en-US" altLang="ko-KR" i="1" dirty="0"/>
              <a:t>j</a:t>
            </a:r>
            <a:endParaRPr lang="ko-KR" altLang="en-US" i="1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0BE9-984C-48CE-87E5-CC04BE0C20B9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982961"/>
            <a:ext cx="4896544" cy="4614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524328" y="2132856"/>
            <a:ext cx="864096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596336" y="2204864"/>
            <a:ext cx="288032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028384" y="2204864"/>
            <a:ext cx="288032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6" idx="4"/>
            <a:endCxn id="13" idx="0"/>
          </p:cNvCxnSpPr>
          <p:nvPr/>
        </p:nvCxnSpPr>
        <p:spPr>
          <a:xfrm>
            <a:off x="7740352" y="2420888"/>
            <a:ext cx="5908" cy="29565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8" idx="4"/>
            <a:endCxn id="16" idx="0"/>
          </p:cNvCxnSpPr>
          <p:nvPr/>
        </p:nvCxnSpPr>
        <p:spPr>
          <a:xfrm>
            <a:off x="8172400" y="2420888"/>
            <a:ext cx="8684" cy="29906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90420" y="2716540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85:15</a:t>
            </a:r>
            <a:endParaRPr lang="ko-KR" alt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7902001" y="2719953"/>
            <a:ext cx="5581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50:50</a:t>
            </a:r>
          </a:p>
          <a:p>
            <a:pPr algn="ctr"/>
            <a:r>
              <a:rPr lang="en-US" altLang="ko-KR" sz="1100" dirty="0" smtClean="0"/>
              <a:t>subset</a:t>
            </a:r>
            <a:endParaRPr lang="ko-KR" altLang="en-US" sz="1100" dirty="0"/>
          </a:p>
        </p:txBody>
      </p:sp>
      <p:sp>
        <p:nvSpPr>
          <p:cNvPr id="17" name="직사각형 16"/>
          <p:cNvSpPr/>
          <p:nvPr/>
        </p:nvSpPr>
        <p:spPr>
          <a:xfrm>
            <a:off x="6156176" y="3306770"/>
            <a:ext cx="792088" cy="130924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11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Incorporation of distrust</a:t>
            </a:r>
          </a:p>
          <a:p>
            <a:pPr lvl="1"/>
            <a:r>
              <a:rPr lang="en-US" altLang="ko-KR" dirty="0" smtClean="0"/>
              <a:t>Long paths (0.9 case) performs worse for one-step distrust </a:t>
            </a:r>
            <a:br>
              <a:rPr lang="en-US" altLang="ko-KR" dirty="0" smtClean="0"/>
            </a:br>
            <a:r>
              <a:rPr lang="en-US" altLang="ko-KR" dirty="0" smtClean="0"/>
              <a:t>than the 0.5 case </a:t>
            </a:r>
            <a:r>
              <a:rPr lang="en-US" altLang="ko-KR" dirty="0" smtClean="0"/>
              <a:t>…??????? </a:t>
            </a:r>
            <a:r>
              <a:rPr lang="ko-KR" altLang="en-US" sz="800" dirty="0" smtClean="0"/>
              <a:t>내가 멍청한 것인가</a:t>
            </a:r>
            <a:r>
              <a:rPr lang="en-US" altLang="ko-KR" sz="800" dirty="0" smtClean="0"/>
              <a:t>…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0BE9-984C-48CE-87E5-CC04BE0C20B9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543" y="2505025"/>
            <a:ext cx="3727665" cy="315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2314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Rounding and iteration models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0BE9-984C-48CE-87E5-CC04BE0C20B9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3679874" cy="3109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66764"/>
            <a:ext cx="3744416" cy="3007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순서도: 대체 처리 4"/>
          <p:cNvSpPr/>
          <p:nvPr/>
        </p:nvSpPr>
        <p:spPr>
          <a:xfrm>
            <a:off x="5652120" y="2852936"/>
            <a:ext cx="360040" cy="1728192"/>
          </a:xfrm>
          <a:prstGeom prst="flowChartAlternateProcess">
            <a:avLst/>
          </a:prstGeom>
          <a:noFill/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대체 처리 7"/>
          <p:cNvSpPr/>
          <p:nvPr/>
        </p:nvSpPr>
        <p:spPr>
          <a:xfrm>
            <a:off x="2843808" y="2855208"/>
            <a:ext cx="648072" cy="285760"/>
          </a:xfrm>
          <a:prstGeom prst="flowChartAlternateProcess">
            <a:avLst/>
          </a:prstGeom>
          <a:noFill/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042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effect of the number of iterations, K</a:t>
            </a:r>
          </a:p>
          <a:p>
            <a:pPr lvl="1"/>
            <a:r>
              <a:rPr lang="en-US" altLang="ko-KR" dirty="0" smtClean="0"/>
              <a:t>The shortest path between most test pairs has length two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0BE9-984C-48CE-87E5-CC04BE0C20B9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189894"/>
            <a:ext cx="4608512" cy="3039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652120" y="3226068"/>
            <a:ext cx="1008112" cy="202932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242440" y="3023136"/>
            <a:ext cx="1121648" cy="202932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87824" y="4005064"/>
            <a:ext cx="1121648" cy="202932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265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Introduction</a:t>
            </a:r>
          </a:p>
          <a:p>
            <a:r>
              <a:rPr lang="en-US" altLang="ko-KR" dirty="0" smtClean="0"/>
              <a:t>Algorithms</a:t>
            </a:r>
          </a:p>
          <a:p>
            <a:r>
              <a:rPr lang="en-US" altLang="ko-KR" dirty="0" smtClean="0"/>
              <a:t>Experiments</a:t>
            </a:r>
          </a:p>
          <a:p>
            <a:r>
              <a:rPr lang="en-US" altLang="ko-KR" dirty="0" smtClean="0"/>
              <a:t>Conclusions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0BE9-984C-48CE-87E5-CC04BE0C20B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923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Algorithms</a:t>
            </a:r>
          </a:p>
          <a:p>
            <a:r>
              <a:rPr lang="en-US" altLang="ko-KR" dirty="0" smtClean="0"/>
              <a:t>Experiments</a:t>
            </a:r>
          </a:p>
          <a:p>
            <a:r>
              <a:rPr lang="en-US" altLang="ko-KR" b="1" dirty="0" smtClean="0"/>
              <a:t>Conclusions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0BE9-984C-48CE-87E5-CC04BE0C20B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364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Develop a formal framework of trust propagation schemes</a:t>
            </a:r>
          </a:p>
          <a:p>
            <a:pPr lvl="1"/>
            <a:r>
              <a:rPr lang="en-US" altLang="ko-KR" dirty="0" smtClean="0"/>
              <a:t>The formal and computational treatment of distrust propagation</a:t>
            </a:r>
          </a:p>
          <a:p>
            <a:pPr lvl="1"/>
            <a:r>
              <a:rPr lang="en-US" altLang="ko-KR" dirty="0" smtClean="0"/>
              <a:t>A treatment of “rounding”</a:t>
            </a:r>
          </a:p>
          <a:p>
            <a:pPr lvl="1"/>
            <a:r>
              <a:rPr lang="en-US" altLang="ko-KR" dirty="0" smtClean="0"/>
              <a:t>Evaluate the schemes on a large, real world, working trust network</a:t>
            </a:r>
          </a:p>
          <a:p>
            <a:endParaRPr lang="en-US" altLang="ko-KR" dirty="0"/>
          </a:p>
          <a:p>
            <a:r>
              <a:rPr lang="en-US" altLang="ko-KR" dirty="0" smtClean="0"/>
              <a:t>Show how distrust, rounding and other such phenomenon have significant effects on how trust is propagated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0BE9-984C-48CE-87E5-CC04BE0C20B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101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Strong point</a:t>
            </a:r>
          </a:p>
          <a:p>
            <a:pPr lvl="1"/>
            <a:r>
              <a:rPr lang="en-US" altLang="ko-KR" dirty="0" smtClean="0"/>
              <a:t>Consider various features 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Weak point</a:t>
            </a:r>
          </a:p>
          <a:p>
            <a:pPr lvl="1"/>
            <a:r>
              <a:rPr lang="en-US" altLang="ko-KR" dirty="0" smtClean="0"/>
              <a:t>Focused on the results of subset data</a:t>
            </a:r>
          </a:p>
          <a:p>
            <a:pPr lvl="2"/>
            <a:r>
              <a:rPr lang="en-US" altLang="ko-KR" dirty="0" smtClean="0"/>
              <a:t>no explanation about the result of the original data set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0BE9-984C-48CE-87E5-CC04BE0C20B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47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607" y="1884654"/>
            <a:ext cx="186690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http://bimage.interpark.com/goods_image/2/8/0/6/210792806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823" y="1874013"/>
            <a:ext cx="172819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://img.cgv.co.kr/Movie/Thumbnail/Poster/000076/76430/76430_214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031" y="1548553"/>
            <a:ext cx="1728192" cy="251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643341"/>
            <a:ext cx="2549277" cy="2449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 descr="http://printerinkcartridgesblog.printcountry.com/wp-content/uploads/2010/10/online-job-search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672" y="4178956"/>
            <a:ext cx="3605728" cy="183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990" y="3706211"/>
            <a:ext cx="5810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0BE9-984C-48CE-87E5-CC04BE0C20B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83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Unscrupulous exploitations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0" name="Picture 2" descr="http://4.bp.blogspot.com/-y6P5OMTnV58/UCidtbObOZI/AAAAAAAAESs/eoKrGCHKpFE/s1600/kid_computer_depress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044892"/>
            <a:ext cx="2324599" cy="171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1351983" y="2044892"/>
            <a:ext cx="2974212" cy="2003808"/>
            <a:chOff x="697022" y="2433304"/>
            <a:chExt cx="2974212" cy="2003808"/>
          </a:xfrm>
        </p:grpSpPr>
        <p:pic>
          <p:nvPicPr>
            <p:cNvPr id="2052" name="Picture 4" descr="https://encrypted-tbn2.gstatic.com/images?q=tbn:ANd9GcQVKBcK6g9Rn_hqaeYwhA78BLqPws6LWh-4Y80FSJvfpiBkJwyZ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0256" y="2433304"/>
              <a:ext cx="2260978" cy="1571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5" name="Picture 7" descr="C:\Users\Hyewon Lim\AppData\Local\Microsoft\Windows\Temporary Internet Files\Content.IE5\QR9BX2I3\MC900433954[1]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022" y="3154422"/>
              <a:ext cx="1282690" cy="1282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그룹 5"/>
          <p:cNvGrpSpPr/>
          <p:nvPr/>
        </p:nvGrpSpPr>
        <p:grpSpPr>
          <a:xfrm>
            <a:off x="2216079" y="4192716"/>
            <a:ext cx="1828572" cy="1828572"/>
            <a:chOff x="1065426" y="4432156"/>
            <a:chExt cx="1828572" cy="1828572"/>
          </a:xfrm>
        </p:grpSpPr>
        <p:pic>
          <p:nvPicPr>
            <p:cNvPr id="2056" name="Picture 8" descr="C:\Users\Hyewon Lim\AppData\Local\Microsoft\Windows\Temporary Internet Files\Content.IE5\JF7U3TRK\MC900434828[1]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5426" y="4432156"/>
              <a:ext cx="1828572" cy="1828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138476" y="4869160"/>
              <a:ext cx="17063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Perfume for sale: </a:t>
              </a:r>
            </a:p>
            <a:p>
              <a:r>
                <a:rPr lang="en-US" altLang="ko-KR" sz="1200" u="sng" dirty="0" smtClean="0">
                  <a:solidFill>
                    <a:srgbClr val="0000FF"/>
                  </a:solidFill>
                </a:rPr>
                <a:t>click here!!</a:t>
              </a:r>
              <a:r>
                <a:rPr lang="en-US" altLang="ko-KR" sz="1200" dirty="0" smtClean="0"/>
                <a:t> </a:t>
              </a:r>
              <a:endParaRPr lang="ko-KR" altLang="en-US" sz="1200" dirty="0"/>
            </a:p>
          </p:txBody>
        </p:sp>
      </p:grp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391" y="4278142"/>
            <a:ext cx="2232248" cy="149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오른쪽 화살표 7"/>
          <p:cNvSpPr/>
          <p:nvPr/>
        </p:nvSpPr>
        <p:spPr>
          <a:xfrm>
            <a:off x="4326195" y="2766010"/>
            <a:ext cx="410164" cy="202570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4326195" y="4926232"/>
            <a:ext cx="410164" cy="202570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15616" y="1772816"/>
            <a:ext cx="6696744" cy="4320480"/>
          </a:xfrm>
          <a:prstGeom prst="rect">
            <a:avLst/>
          </a:prstGeom>
          <a:solidFill>
            <a:schemeClr val="bg1">
              <a:alpha val="77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Build and maintain a web of trust</a:t>
            </a:r>
          </a:p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Help a user assess the quality of information before acting on it</a:t>
            </a:r>
          </a:p>
          <a:p>
            <a:pPr algn="ctr"/>
            <a:endParaRPr lang="en-US" altLang="ko-KR" sz="36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0BE9-984C-48CE-87E5-CC04BE0C20B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47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Trust propagation</a:t>
            </a:r>
          </a:p>
          <a:p>
            <a:pPr lvl="1"/>
            <a:r>
              <a:rPr lang="en-US" altLang="ko-KR" dirty="0" smtClean="0"/>
              <a:t>Through</a:t>
            </a:r>
            <a:r>
              <a:rPr lang="ko-KR" altLang="en-US" dirty="0" smtClean="0"/>
              <a:t> </a:t>
            </a:r>
            <a:r>
              <a:rPr lang="en-US" altLang="ko-KR" dirty="0" smtClean="0"/>
              <a:t>the relationship network with appropriate discounting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Benefits of relationships of trust</a:t>
            </a:r>
          </a:p>
          <a:p>
            <a:pPr lvl="1"/>
            <a:r>
              <a:rPr lang="en-US" altLang="ko-KR" dirty="0" smtClean="0"/>
              <a:t>To present a view of the data tailored to the individual user</a:t>
            </a:r>
          </a:p>
          <a:p>
            <a:pPr lvl="1"/>
            <a:r>
              <a:rPr lang="en-US" altLang="ko-KR" dirty="0" smtClean="0"/>
              <a:t>Greater influence and higher prices of globally </a:t>
            </a:r>
            <a:r>
              <a:rPr lang="en-US" altLang="ko-KR" dirty="0"/>
              <a:t>well-trusted </a:t>
            </a:r>
            <a:r>
              <a:rPr lang="en-US" altLang="ko-KR" dirty="0" smtClean="0"/>
              <a:t>users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How to model and propagate distrust?</a:t>
            </a:r>
          </a:p>
          <a:p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280644" y="4573339"/>
            <a:ext cx="5811636" cy="361950"/>
            <a:chOff x="1280644" y="4355574"/>
            <a:chExt cx="5811636" cy="3619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1059" y="4365104"/>
              <a:ext cx="1028700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9834" y="4355574"/>
              <a:ext cx="100012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4055" y="4437871"/>
              <a:ext cx="1038225" cy="200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280644" y="4363432"/>
              <a:ext cx="10653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Trust score: </a:t>
              </a:r>
              <a:endParaRPr lang="ko-KR" altLang="en-US" sz="14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499008" y="5230941"/>
            <a:ext cx="756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Trust?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05482" y="5158933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Distrust?</a:t>
            </a:r>
          </a:p>
          <a:p>
            <a:pPr algn="ctr"/>
            <a:r>
              <a:rPr lang="en-US" altLang="ko-KR" dirty="0" smtClean="0"/>
              <a:t>No opinion?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0BE9-984C-48CE-87E5-CC04BE0C20B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59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b="1" dirty="0" smtClean="0"/>
              <a:t>Algorithms</a:t>
            </a:r>
          </a:p>
          <a:p>
            <a:r>
              <a:rPr lang="en-US" altLang="ko-KR" dirty="0" smtClean="0"/>
              <a:t>Experiments</a:t>
            </a:r>
          </a:p>
          <a:p>
            <a:r>
              <a:rPr lang="en-US" altLang="ko-KR" dirty="0" smtClean="0"/>
              <a:t>Conclusions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0BE9-984C-48CE-87E5-CC04BE0C20B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364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Algorithms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Predict an unknown trust/distrust value between any two users </a:t>
            </a:r>
          </a:p>
          <a:p>
            <a:endParaRPr lang="ko-KR" altLang="en-US" dirty="0"/>
          </a:p>
        </p:txBody>
      </p:sp>
      <p:graphicFrame>
        <p:nvGraphicFramePr>
          <p:cNvPr id="12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8974416"/>
              </p:ext>
            </p:extLst>
          </p:nvPr>
        </p:nvGraphicFramePr>
        <p:xfrm>
          <a:off x="1308896" y="2431776"/>
          <a:ext cx="1163500" cy="1141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875"/>
                <a:gridCol w="290875"/>
                <a:gridCol w="290875"/>
                <a:gridCol w="290875"/>
              </a:tblGrid>
              <a:tr h="28531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0350" marR="70350" marT="35175" marB="3517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0350" marR="70350" marT="35175" marB="3517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0350" marR="70350" marT="35175" marB="3517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0350" marR="70350" marT="35175" marB="35175"/>
                </a:tc>
              </a:tr>
              <a:tr h="28531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0350" marR="70350" marT="35175" marB="3517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0350" marR="70350" marT="35175" marB="3517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0350" marR="70350" marT="35175" marB="3517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0350" marR="70350" marT="35175" marB="35175"/>
                </a:tc>
              </a:tr>
              <a:tr h="28531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0350" marR="70350" marT="35175" marB="3517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0350" marR="70350" marT="35175" marB="3517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0350" marR="70350" marT="35175" marB="3517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0350" marR="70350" marT="35175" marB="35175"/>
                </a:tc>
              </a:tr>
              <a:tr h="28531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0350" marR="70350" marT="35175" marB="3517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0350" marR="70350" marT="35175" marB="3517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0350" marR="70350" marT="35175" marB="3517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0350" marR="70350" marT="35175" marB="35175"/>
                </a:tc>
              </a:tr>
            </a:tbl>
          </a:graphicData>
        </a:graphic>
      </p:graphicFrame>
      <p:graphicFrame>
        <p:nvGraphicFramePr>
          <p:cNvPr id="13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9540035"/>
              </p:ext>
            </p:extLst>
          </p:nvPr>
        </p:nvGraphicFramePr>
        <p:xfrm>
          <a:off x="3469136" y="2431776"/>
          <a:ext cx="1163500" cy="1141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875"/>
                <a:gridCol w="290875"/>
                <a:gridCol w="290875"/>
                <a:gridCol w="290875"/>
              </a:tblGrid>
              <a:tr h="28531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0350" marR="70350" marT="35175" marB="3517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0350" marR="70350" marT="35175" marB="3517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0350" marR="70350" marT="35175" marB="3517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0350" marR="70350" marT="35175" marB="35175"/>
                </a:tc>
              </a:tr>
              <a:tr h="28531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0350" marR="70350" marT="35175" marB="3517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0350" marR="70350" marT="35175" marB="3517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0350" marR="70350" marT="35175" marB="3517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0350" marR="70350" marT="35175" marB="35175"/>
                </a:tc>
              </a:tr>
              <a:tr h="28531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0350" marR="70350" marT="35175" marB="3517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0350" marR="70350" marT="35175" marB="3517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0350" marR="70350" marT="35175" marB="3517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0350" marR="70350" marT="35175" marB="35175"/>
                </a:tc>
              </a:tr>
              <a:tr h="28531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0350" marR="70350" marT="35175" marB="3517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0350" marR="70350" marT="35175" marB="3517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0350" marR="70350" marT="35175" marB="3517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0350" marR="70350" marT="35175" marB="35175"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134724" y="2060848"/>
            <a:ext cx="1505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 err="1" smtClean="0"/>
              <a:t>t</a:t>
            </a:r>
            <a:r>
              <a:rPr lang="en-US" altLang="ko-KR" sz="1400" b="1" i="1" baseline="-25000" dirty="0" err="1" smtClean="0"/>
              <a:t>ij</a:t>
            </a:r>
            <a:r>
              <a:rPr lang="en-US" altLang="ko-KR" sz="1400" dirty="0" smtClean="0"/>
              <a:t>, matrix of trusts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178716" y="2060848"/>
            <a:ext cx="1741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 err="1" smtClean="0"/>
              <a:t>d</a:t>
            </a:r>
            <a:r>
              <a:rPr lang="en-US" altLang="ko-KR" sz="1400" b="1" i="1" baseline="-25000" dirty="0" err="1" smtClean="0"/>
              <a:t>ij</a:t>
            </a:r>
            <a:r>
              <a:rPr lang="en-US" altLang="ko-KR" sz="1400" dirty="0" smtClean="0"/>
              <a:t>, matrix of distrusts</a:t>
            </a:r>
            <a:endParaRPr lang="ko-KR" altLang="en-US" sz="1400" dirty="0"/>
          </a:p>
        </p:txBody>
      </p:sp>
      <p:graphicFrame>
        <p:nvGraphicFramePr>
          <p:cNvPr id="1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2760416"/>
              </p:ext>
            </p:extLst>
          </p:nvPr>
        </p:nvGraphicFramePr>
        <p:xfrm>
          <a:off x="2407586" y="4305145"/>
          <a:ext cx="1163500" cy="1141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875"/>
                <a:gridCol w="290875"/>
                <a:gridCol w="290875"/>
                <a:gridCol w="290875"/>
              </a:tblGrid>
              <a:tr h="28531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0350" marR="70350" marT="35175" marB="3517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0350" marR="70350" marT="35175" marB="3517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0350" marR="70350" marT="35175" marB="3517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0350" marR="70350" marT="35175" marB="35175"/>
                </a:tc>
              </a:tr>
              <a:tr h="28531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0350" marR="70350" marT="35175" marB="3517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0350" marR="70350" marT="35175" marB="3517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0350" marR="70350" marT="35175" marB="3517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0350" marR="70350" marT="35175" marB="35175"/>
                </a:tc>
              </a:tr>
              <a:tr h="28531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0350" marR="70350" marT="35175" marB="3517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0350" marR="70350" marT="35175" marB="3517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0350" marR="70350" marT="35175" marB="3517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0350" marR="70350" marT="35175" marB="35175"/>
                </a:tc>
              </a:tr>
              <a:tr h="28531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0350" marR="70350" marT="35175" marB="3517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0350" marR="70350" marT="35175" marB="3517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0350" marR="70350" marT="35175" marB="3517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0350" marR="70350" marT="35175" marB="35175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698878" y="3914472"/>
            <a:ext cx="2573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 smtClean="0"/>
              <a:t>B</a:t>
            </a:r>
            <a:r>
              <a:rPr lang="en-US" altLang="ko-KR" sz="1400" dirty="0" smtClean="0"/>
              <a:t>, a set of belief about the world</a:t>
            </a:r>
          </a:p>
        </p:txBody>
      </p:sp>
      <p:graphicFrame>
        <p:nvGraphicFramePr>
          <p:cNvPr id="1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7995549"/>
              </p:ext>
            </p:extLst>
          </p:nvPr>
        </p:nvGraphicFramePr>
        <p:xfrm>
          <a:off x="6576852" y="3367880"/>
          <a:ext cx="1163500" cy="1141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875"/>
                <a:gridCol w="290875"/>
                <a:gridCol w="290875"/>
                <a:gridCol w="290875"/>
              </a:tblGrid>
              <a:tr h="28531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0350" marR="70350" marT="35175" marB="3517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0350" marR="70350" marT="35175" marB="3517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0350" marR="70350" marT="35175" marB="3517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0350" marR="70350" marT="35175" marB="35175"/>
                </a:tc>
              </a:tr>
              <a:tr h="28531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0350" marR="70350" marT="35175" marB="3517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0350" marR="70350" marT="35175" marB="3517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0350" marR="70350" marT="35175" marB="3517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0350" marR="70350" marT="35175" marB="35175"/>
                </a:tc>
              </a:tr>
              <a:tr h="28531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0350" marR="70350" marT="35175" marB="3517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0350" marR="70350" marT="35175" marB="3517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0350" marR="70350" marT="35175" marB="3517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0350" marR="70350" marT="35175" marB="35175"/>
                </a:tc>
              </a:tr>
              <a:tr h="28531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0350" marR="70350" marT="35175" marB="3517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0350" marR="70350" marT="35175" marB="3517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0350" marR="70350" marT="35175" marB="3517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0350" marR="70350" marT="35175" marB="35175"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629752" y="2982216"/>
            <a:ext cx="1057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 smtClean="0"/>
              <a:t>F</a:t>
            </a:r>
            <a:r>
              <a:rPr lang="en-US" altLang="ko-KR" sz="1400" dirty="0" smtClean="0"/>
              <a:t>, final trust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74019" y="5518393"/>
            <a:ext cx="22317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Trusts alone (T), or </a:t>
            </a:r>
          </a:p>
          <a:p>
            <a:pPr lvl="0"/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trusts combined with distrusts (T-D)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5220072" y="3653736"/>
            <a:ext cx="720080" cy="49534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076056" y="4077072"/>
            <a:ext cx="1001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propagations</a:t>
            </a:r>
            <a:endParaRPr lang="ko-KR" altLang="en-US" sz="1200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0BE9-984C-48CE-87E5-CC04BE0C20B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491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Algorithms: Atomic propagation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Direct propagation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Co-citation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34" name="그룹 33"/>
          <p:cNvGrpSpPr/>
          <p:nvPr/>
        </p:nvGrpSpPr>
        <p:grpSpPr>
          <a:xfrm>
            <a:off x="1763688" y="1951966"/>
            <a:ext cx="2736304" cy="294382"/>
            <a:chOff x="2915816" y="1844824"/>
            <a:chExt cx="2736304" cy="294382"/>
          </a:xfrm>
        </p:grpSpPr>
        <p:sp>
          <p:nvSpPr>
            <p:cNvPr id="4" name="타원 3"/>
            <p:cNvSpPr/>
            <p:nvPr/>
          </p:nvSpPr>
          <p:spPr>
            <a:xfrm>
              <a:off x="2915816" y="1844824"/>
              <a:ext cx="288032" cy="288032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i="1" dirty="0" err="1" smtClean="0">
                  <a:solidFill>
                    <a:schemeClr val="tx1"/>
                  </a:solidFill>
                </a:rPr>
                <a:t>i</a:t>
              </a:r>
              <a:endParaRPr lang="ko-KR" altLang="en-US" sz="1200" i="1" dirty="0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139952" y="1844844"/>
              <a:ext cx="288032" cy="288032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i="1" dirty="0">
                  <a:solidFill>
                    <a:schemeClr val="tx1"/>
                  </a:solidFill>
                </a:rPr>
                <a:t>j</a:t>
              </a:r>
              <a:endParaRPr lang="ko-KR" altLang="en-US" sz="1200" i="1" dirty="0">
                <a:solidFill>
                  <a:schemeClr val="tx1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5364088" y="1844824"/>
              <a:ext cx="288032" cy="288032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i="1" dirty="0" smtClean="0">
                  <a:solidFill>
                    <a:schemeClr val="tx1"/>
                  </a:solidFill>
                </a:rPr>
                <a:t>k</a:t>
              </a:r>
              <a:endParaRPr lang="ko-KR" altLang="en-US" sz="1200" i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화살표 연결선 7"/>
            <p:cNvCxnSpPr>
              <a:stCxn id="4" idx="6"/>
              <a:endCxn id="5" idx="2"/>
            </p:cNvCxnSpPr>
            <p:nvPr/>
          </p:nvCxnSpPr>
          <p:spPr>
            <a:xfrm>
              <a:off x="3203848" y="1988840"/>
              <a:ext cx="936104" cy="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5" idx="6"/>
              <a:endCxn id="6" idx="2"/>
            </p:cNvCxnSpPr>
            <p:nvPr/>
          </p:nvCxnSpPr>
          <p:spPr>
            <a:xfrm flipV="1">
              <a:off x="4427984" y="1988840"/>
              <a:ext cx="936104" cy="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구부러진 연결선 11"/>
            <p:cNvCxnSpPr>
              <a:stCxn id="4" idx="4"/>
              <a:endCxn id="6" idx="4"/>
            </p:cNvCxnSpPr>
            <p:nvPr/>
          </p:nvCxnSpPr>
          <p:spPr>
            <a:xfrm rot="16200000" flipH="1">
              <a:off x="4283968" y="908720"/>
              <a:ext cx="12700" cy="2448272"/>
            </a:xfrm>
            <a:prstGeom prst="curvedConnector3">
              <a:avLst>
                <a:gd name="adj1" fmla="val 1800000"/>
              </a:avLst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605208" y="1772816"/>
            <a:ext cx="1631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Operator </a:t>
            </a:r>
            <a:r>
              <a:rPr lang="en-US" altLang="ko-KR" i="1" dirty="0" smtClean="0">
                <a:solidFill>
                  <a:srgbClr val="C00000"/>
                </a:solidFill>
              </a:rPr>
              <a:t>M</a:t>
            </a:r>
            <a:r>
              <a:rPr lang="en-US" altLang="ko-KR" dirty="0" smtClean="0">
                <a:solidFill>
                  <a:srgbClr val="C00000"/>
                </a:solidFill>
              </a:rPr>
              <a:t> = </a:t>
            </a:r>
            <a:r>
              <a:rPr lang="en-US" altLang="ko-KR" i="1" dirty="0" smtClean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ko-KR" dirty="0" smtClean="0">
                <a:ea typeface="Cambria Math"/>
              </a:rPr>
              <a:t>∴ </a:t>
            </a:r>
            <a:r>
              <a:rPr lang="en-US" altLang="ko-KR" i="1" dirty="0" smtClean="0"/>
              <a:t>B</a:t>
            </a:r>
            <a:r>
              <a:rPr lang="en-US" altLang="ko-KR" dirty="0" smtClean="0"/>
              <a:t>·</a:t>
            </a:r>
            <a:r>
              <a:rPr lang="en-US" altLang="ko-KR" i="1" dirty="0" smtClean="0"/>
              <a:t>M</a:t>
            </a:r>
            <a:r>
              <a:rPr lang="en-US" altLang="ko-KR" dirty="0" smtClean="0"/>
              <a:t> = </a:t>
            </a:r>
            <a:r>
              <a:rPr lang="en-US" altLang="ko-KR" i="1" dirty="0" smtClean="0"/>
              <a:t>B</a:t>
            </a:r>
            <a:r>
              <a:rPr lang="en-US" altLang="ko-KR" baseline="30000" dirty="0" smtClean="0"/>
              <a:t>2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2339752" y="4077072"/>
            <a:ext cx="1584176" cy="1440160"/>
            <a:chOff x="2555776" y="4653136"/>
            <a:chExt cx="1584176" cy="1440160"/>
          </a:xfrm>
        </p:grpSpPr>
        <p:sp>
          <p:nvSpPr>
            <p:cNvPr id="16" name="타원 15"/>
            <p:cNvSpPr/>
            <p:nvPr/>
          </p:nvSpPr>
          <p:spPr>
            <a:xfrm>
              <a:off x="2555776" y="4653136"/>
              <a:ext cx="288032" cy="288032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i="1" dirty="0" err="1" smtClean="0">
                  <a:solidFill>
                    <a:schemeClr val="tx1"/>
                  </a:solidFill>
                </a:rPr>
                <a:t>i</a:t>
              </a:r>
              <a:endParaRPr lang="ko-KR" altLang="en-US" sz="1200" i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3851920" y="4653136"/>
              <a:ext cx="288032" cy="288032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i="1" dirty="0" smtClean="0">
                  <a:solidFill>
                    <a:schemeClr val="tx1"/>
                  </a:solidFill>
                </a:rPr>
                <a:t>l</a:t>
              </a:r>
              <a:endParaRPr lang="ko-KR" altLang="en-US" sz="1200" i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3851920" y="5805264"/>
              <a:ext cx="288032" cy="288032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i="1" dirty="0" smtClean="0">
                  <a:solidFill>
                    <a:schemeClr val="tx1"/>
                  </a:solidFill>
                </a:rPr>
                <a:t>k</a:t>
              </a:r>
              <a:endParaRPr lang="ko-KR" altLang="en-US" sz="1200" i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555776" y="5805264"/>
              <a:ext cx="288032" cy="288032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i="1" dirty="0" smtClean="0">
                  <a:solidFill>
                    <a:schemeClr val="tx1"/>
                  </a:solidFill>
                </a:rPr>
                <a:t>j</a:t>
              </a:r>
              <a:endParaRPr lang="ko-KR" altLang="en-US" sz="1200" i="1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화살표 연결선 20"/>
            <p:cNvCxnSpPr>
              <a:stCxn id="16" idx="4"/>
              <a:endCxn id="19" idx="0"/>
            </p:cNvCxnSpPr>
            <p:nvPr/>
          </p:nvCxnSpPr>
          <p:spPr>
            <a:xfrm>
              <a:off x="2699792" y="4941168"/>
              <a:ext cx="0" cy="86409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8" idx="2"/>
              <a:endCxn id="19" idx="6"/>
            </p:cNvCxnSpPr>
            <p:nvPr/>
          </p:nvCxnSpPr>
          <p:spPr>
            <a:xfrm flipH="1">
              <a:off x="2843808" y="5949280"/>
              <a:ext cx="10081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8" idx="0"/>
              <a:endCxn id="17" idx="4"/>
            </p:cNvCxnSpPr>
            <p:nvPr/>
          </p:nvCxnSpPr>
          <p:spPr>
            <a:xfrm flipV="1">
              <a:off x="3995936" y="4941168"/>
              <a:ext cx="0" cy="86409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16" idx="6"/>
              <a:endCxn id="17" idx="2"/>
            </p:cNvCxnSpPr>
            <p:nvPr/>
          </p:nvCxnSpPr>
          <p:spPr>
            <a:xfrm>
              <a:off x="2843808" y="4797152"/>
              <a:ext cx="100811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5580112" y="4473986"/>
            <a:ext cx="1862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Operator </a:t>
            </a:r>
            <a:r>
              <a:rPr lang="en-US" altLang="ko-KR" i="1" dirty="0" smtClean="0">
                <a:solidFill>
                  <a:srgbClr val="C00000"/>
                </a:solidFill>
              </a:rPr>
              <a:t>M</a:t>
            </a:r>
            <a:r>
              <a:rPr lang="en-US" altLang="ko-KR" dirty="0" smtClean="0">
                <a:solidFill>
                  <a:srgbClr val="C00000"/>
                </a:solidFill>
              </a:rPr>
              <a:t> = </a:t>
            </a:r>
            <a:r>
              <a:rPr lang="en-US" altLang="ko-KR" i="1" dirty="0" smtClean="0">
                <a:solidFill>
                  <a:srgbClr val="C00000"/>
                </a:solidFill>
              </a:rPr>
              <a:t>B</a:t>
            </a:r>
            <a:r>
              <a:rPr lang="en-US" altLang="ko-KR" i="1" baseline="30000" dirty="0" smtClean="0">
                <a:solidFill>
                  <a:srgbClr val="C00000"/>
                </a:solidFill>
              </a:rPr>
              <a:t>T</a:t>
            </a:r>
            <a:r>
              <a:rPr lang="en-US" altLang="ko-KR" i="1" dirty="0" smtClean="0">
                <a:solidFill>
                  <a:srgbClr val="C00000"/>
                </a:solidFill>
              </a:rPr>
              <a:t>B</a:t>
            </a:r>
          </a:p>
          <a:p>
            <a:pPr algn="ctr"/>
            <a:r>
              <a:rPr lang="en-US" altLang="ko-KR" dirty="0" smtClean="0">
                <a:ea typeface="Cambria Math"/>
              </a:rPr>
              <a:t>∴ </a:t>
            </a:r>
            <a:r>
              <a:rPr lang="en-US" altLang="ko-KR" i="1" dirty="0" smtClean="0"/>
              <a:t>B</a:t>
            </a:r>
            <a:r>
              <a:rPr lang="en-US" altLang="ko-KR" dirty="0" smtClean="0"/>
              <a:t>·</a:t>
            </a:r>
            <a:r>
              <a:rPr lang="en-US" altLang="ko-KR" i="1" dirty="0" smtClean="0"/>
              <a:t>M</a:t>
            </a:r>
            <a:r>
              <a:rPr lang="en-US" altLang="ko-KR" dirty="0" smtClean="0"/>
              <a:t> = </a:t>
            </a:r>
            <a:r>
              <a:rPr lang="en-US" altLang="ko-KR" i="1" dirty="0" smtClean="0"/>
              <a:t>BB</a:t>
            </a:r>
            <a:r>
              <a:rPr lang="en-US" altLang="ko-KR" i="1" baseline="30000" dirty="0" smtClean="0"/>
              <a:t>T</a:t>
            </a:r>
            <a:r>
              <a:rPr lang="en-US" altLang="ko-KR" i="1" dirty="0" smtClean="0"/>
              <a:t>B</a:t>
            </a:r>
            <a:endParaRPr lang="en-US" altLang="ko-KR" baseline="30000" dirty="0" smtClean="0"/>
          </a:p>
        </p:txBody>
      </p:sp>
      <p:sp>
        <p:nvSpPr>
          <p:cNvPr id="36" name="타원 35"/>
          <p:cNvSpPr/>
          <p:nvPr/>
        </p:nvSpPr>
        <p:spPr>
          <a:xfrm>
            <a:off x="2226216" y="5128200"/>
            <a:ext cx="505272" cy="505272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슬라이드 번호 개체 틀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0BE9-984C-48CE-87E5-CC04BE0C20B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70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Algorithms: Atomic propagation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Transpose trust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Trust coupling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Combining four schemes</a:t>
            </a:r>
          </a:p>
          <a:p>
            <a:pPr lvl="1"/>
            <a:endParaRPr lang="ko-KR" altLang="en-US" dirty="0"/>
          </a:p>
        </p:txBody>
      </p:sp>
      <p:grpSp>
        <p:nvGrpSpPr>
          <p:cNvPr id="34" name="그룹 33"/>
          <p:cNvGrpSpPr/>
          <p:nvPr/>
        </p:nvGrpSpPr>
        <p:grpSpPr>
          <a:xfrm>
            <a:off x="2267744" y="1700788"/>
            <a:ext cx="1656184" cy="288052"/>
            <a:chOff x="2771800" y="1844824"/>
            <a:chExt cx="1656184" cy="288052"/>
          </a:xfrm>
        </p:grpSpPr>
        <p:sp>
          <p:nvSpPr>
            <p:cNvPr id="4" name="타원 3"/>
            <p:cNvSpPr/>
            <p:nvPr/>
          </p:nvSpPr>
          <p:spPr>
            <a:xfrm>
              <a:off x="2771800" y="1844824"/>
              <a:ext cx="288032" cy="288032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i="1" dirty="0" err="1" smtClean="0">
                  <a:solidFill>
                    <a:schemeClr val="tx1"/>
                  </a:solidFill>
                </a:rPr>
                <a:t>i</a:t>
              </a:r>
              <a:endParaRPr lang="ko-KR" altLang="en-US" sz="1200" i="1" dirty="0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139952" y="1844844"/>
              <a:ext cx="288032" cy="288032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i="1" dirty="0">
                  <a:solidFill>
                    <a:schemeClr val="tx1"/>
                  </a:solidFill>
                </a:rPr>
                <a:t>j</a:t>
              </a:r>
              <a:endParaRPr lang="ko-KR" altLang="en-US" sz="1200" i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화살표 연결선 7"/>
            <p:cNvCxnSpPr>
              <a:stCxn id="4" idx="6"/>
              <a:endCxn id="5" idx="2"/>
            </p:cNvCxnSpPr>
            <p:nvPr/>
          </p:nvCxnSpPr>
          <p:spPr>
            <a:xfrm>
              <a:off x="3059832" y="1988840"/>
              <a:ext cx="1080120" cy="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구부러진 연결선 11"/>
            <p:cNvCxnSpPr>
              <a:stCxn id="5" idx="4"/>
              <a:endCxn id="4" idx="4"/>
            </p:cNvCxnSpPr>
            <p:nvPr/>
          </p:nvCxnSpPr>
          <p:spPr>
            <a:xfrm rot="5400000" flipH="1">
              <a:off x="3599882" y="1448790"/>
              <a:ext cx="20" cy="1368152"/>
            </a:xfrm>
            <a:prstGeom prst="curvedConnector3">
              <a:avLst>
                <a:gd name="adj1" fmla="val -1143000000"/>
              </a:avLst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580112" y="1556792"/>
            <a:ext cx="1737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Operator </a:t>
            </a:r>
            <a:r>
              <a:rPr lang="en-US" altLang="ko-KR" i="1" dirty="0" smtClean="0">
                <a:solidFill>
                  <a:srgbClr val="C00000"/>
                </a:solidFill>
              </a:rPr>
              <a:t>M</a:t>
            </a:r>
            <a:r>
              <a:rPr lang="en-US" altLang="ko-KR" dirty="0" smtClean="0">
                <a:solidFill>
                  <a:srgbClr val="C00000"/>
                </a:solidFill>
              </a:rPr>
              <a:t> = </a:t>
            </a:r>
            <a:r>
              <a:rPr lang="en-US" altLang="ko-KR" i="1" dirty="0" smtClean="0">
                <a:solidFill>
                  <a:srgbClr val="C00000"/>
                </a:solidFill>
              </a:rPr>
              <a:t>B</a:t>
            </a:r>
            <a:r>
              <a:rPr lang="en-US" altLang="ko-KR" i="1" baseline="30000" dirty="0" smtClean="0">
                <a:solidFill>
                  <a:srgbClr val="C00000"/>
                </a:solidFill>
              </a:rPr>
              <a:t>T</a:t>
            </a:r>
          </a:p>
          <a:p>
            <a:pPr algn="ctr"/>
            <a:r>
              <a:rPr lang="en-US" altLang="ko-KR" dirty="0" smtClean="0">
                <a:ea typeface="Cambria Math"/>
              </a:rPr>
              <a:t>∴ </a:t>
            </a:r>
            <a:r>
              <a:rPr lang="en-US" altLang="ko-KR" i="1" dirty="0" smtClean="0"/>
              <a:t>B</a:t>
            </a:r>
            <a:r>
              <a:rPr lang="en-US" altLang="ko-KR" dirty="0" smtClean="0"/>
              <a:t>·</a:t>
            </a:r>
            <a:r>
              <a:rPr lang="en-US" altLang="ko-KR" i="1" dirty="0" smtClean="0"/>
              <a:t>M</a:t>
            </a:r>
            <a:r>
              <a:rPr lang="en-US" altLang="ko-KR" dirty="0" smtClean="0"/>
              <a:t> = </a:t>
            </a:r>
            <a:r>
              <a:rPr lang="en-US" altLang="ko-KR" i="1" dirty="0" smtClean="0"/>
              <a:t>BB</a:t>
            </a:r>
            <a:r>
              <a:rPr lang="en-US" altLang="ko-KR" i="1" baseline="30000" dirty="0" smtClean="0"/>
              <a:t>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15056" y="3651373"/>
            <a:ext cx="1825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Operator </a:t>
            </a:r>
            <a:r>
              <a:rPr lang="en-US" altLang="ko-KR" i="1" dirty="0" smtClean="0">
                <a:solidFill>
                  <a:srgbClr val="C00000"/>
                </a:solidFill>
              </a:rPr>
              <a:t>M</a:t>
            </a:r>
            <a:r>
              <a:rPr lang="en-US" altLang="ko-KR" dirty="0" smtClean="0">
                <a:solidFill>
                  <a:srgbClr val="C00000"/>
                </a:solidFill>
              </a:rPr>
              <a:t> = </a:t>
            </a:r>
            <a:r>
              <a:rPr lang="en-US" altLang="ko-KR" i="1" dirty="0" smtClean="0">
                <a:solidFill>
                  <a:srgbClr val="C00000"/>
                </a:solidFill>
              </a:rPr>
              <a:t>BB</a:t>
            </a:r>
            <a:r>
              <a:rPr lang="en-US" altLang="ko-KR" i="1" baseline="30000" dirty="0" smtClean="0">
                <a:solidFill>
                  <a:srgbClr val="C00000"/>
                </a:solidFill>
              </a:rPr>
              <a:t>T</a:t>
            </a:r>
            <a:endParaRPr lang="en-US" altLang="ko-KR" i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dirty="0" smtClean="0">
                <a:ea typeface="Cambria Math"/>
              </a:rPr>
              <a:t>∴ </a:t>
            </a:r>
            <a:r>
              <a:rPr lang="en-US" altLang="ko-KR" i="1" dirty="0" smtClean="0"/>
              <a:t>B</a:t>
            </a:r>
            <a:r>
              <a:rPr lang="en-US" altLang="ko-KR" dirty="0" smtClean="0"/>
              <a:t>·</a:t>
            </a:r>
            <a:r>
              <a:rPr lang="en-US" altLang="ko-KR" i="1" dirty="0" smtClean="0"/>
              <a:t>M</a:t>
            </a:r>
            <a:r>
              <a:rPr lang="en-US" altLang="ko-KR" dirty="0" smtClean="0"/>
              <a:t> = </a:t>
            </a:r>
            <a:r>
              <a:rPr lang="en-US" altLang="ko-KR" i="1" dirty="0" smtClean="0"/>
              <a:t>BBB</a:t>
            </a:r>
            <a:r>
              <a:rPr lang="en-US" altLang="ko-KR" i="1" baseline="30000" dirty="0" smtClean="0"/>
              <a:t>T</a:t>
            </a:r>
            <a:endParaRPr lang="en-US" altLang="ko-KR" baseline="30000" dirty="0" smtClean="0"/>
          </a:p>
        </p:txBody>
      </p:sp>
      <p:grpSp>
        <p:nvGrpSpPr>
          <p:cNvPr id="44" name="그룹 43"/>
          <p:cNvGrpSpPr/>
          <p:nvPr/>
        </p:nvGrpSpPr>
        <p:grpSpPr>
          <a:xfrm>
            <a:off x="1785307" y="3645024"/>
            <a:ext cx="2570669" cy="942453"/>
            <a:chOff x="971600" y="4502771"/>
            <a:chExt cx="2570669" cy="942453"/>
          </a:xfrm>
        </p:grpSpPr>
        <p:sp>
          <p:nvSpPr>
            <p:cNvPr id="16" name="타원 15"/>
            <p:cNvSpPr/>
            <p:nvPr/>
          </p:nvSpPr>
          <p:spPr>
            <a:xfrm>
              <a:off x="971600" y="4509120"/>
              <a:ext cx="288032" cy="288032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i="1" dirty="0" err="1" smtClean="0">
                  <a:solidFill>
                    <a:schemeClr val="tx1"/>
                  </a:solidFill>
                </a:rPr>
                <a:t>i</a:t>
              </a:r>
              <a:endParaRPr lang="ko-KR" altLang="en-US" sz="1200" i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3254237" y="4509120"/>
              <a:ext cx="288032" cy="288032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i="1" dirty="0" smtClean="0">
                  <a:solidFill>
                    <a:schemeClr val="tx1"/>
                  </a:solidFill>
                </a:rPr>
                <a:t>k</a:t>
              </a:r>
              <a:endParaRPr lang="ko-KR" altLang="en-US" sz="1200" i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123728" y="4509120"/>
              <a:ext cx="288032" cy="288032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i="1" dirty="0" smtClean="0">
                  <a:solidFill>
                    <a:schemeClr val="tx1"/>
                  </a:solidFill>
                </a:rPr>
                <a:t>j</a:t>
              </a:r>
              <a:endParaRPr lang="ko-KR" altLang="en-US" sz="1200" i="1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화살표 연결선 20"/>
            <p:cNvCxnSpPr>
              <a:stCxn id="16" idx="6"/>
              <a:endCxn id="19" idx="2"/>
            </p:cNvCxnSpPr>
            <p:nvPr/>
          </p:nvCxnSpPr>
          <p:spPr>
            <a:xfrm>
              <a:off x="1259632" y="4653136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9" idx="5"/>
            </p:cNvCxnSpPr>
            <p:nvPr/>
          </p:nvCxnSpPr>
          <p:spPr>
            <a:xfrm>
              <a:off x="2369579" y="4754971"/>
              <a:ext cx="330213" cy="33021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8" idx="3"/>
            </p:cNvCxnSpPr>
            <p:nvPr/>
          </p:nvCxnSpPr>
          <p:spPr>
            <a:xfrm flipH="1">
              <a:off x="3059303" y="4754971"/>
              <a:ext cx="237115" cy="34152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구부러진 연결선 30"/>
            <p:cNvCxnSpPr>
              <a:stCxn id="16" idx="0"/>
              <a:endCxn id="18" idx="0"/>
            </p:cNvCxnSpPr>
            <p:nvPr/>
          </p:nvCxnSpPr>
          <p:spPr>
            <a:xfrm rot="5400000" flipH="1" flipV="1">
              <a:off x="2256934" y="3367802"/>
              <a:ext cx="12700" cy="2282637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타원 40"/>
            <p:cNvSpPr/>
            <p:nvPr/>
          </p:nvSpPr>
          <p:spPr>
            <a:xfrm>
              <a:off x="2447966" y="5085184"/>
              <a:ext cx="884658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436" y="5589240"/>
            <a:ext cx="3269130" cy="326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슬라이드 번호 개체 틀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0BE9-984C-48CE-87E5-CC04BE0C20B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775961"/>
      </p:ext>
    </p:extLst>
  </p:cSld>
  <p:clrMapOvr>
    <a:masterClrMapping/>
  </p:clrMapOvr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DB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SNU IDB Lab.</Template>
  <TotalTime>889</TotalTime>
  <Words>664</Words>
  <Application>Microsoft Office PowerPoint</Application>
  <PresentationFormat>화면 슬라이드 쇼(4:3)</PresentationFormat>
  <Paragraphs>222</Paragraphs>
  <Slides>22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SNU IDB Lab.</vt:lpstr>
      <vt:lpstr>Propagation of Trust and Distrust</vt:lpstr>
      <vt:lpstr>Outline</vt:lpstr>
      <vt:lpstr>Introduction</vt:lpstr>
      <vt:lpstr>Introduction</vt:lpstr>
      <vt:lpstr>Introduction</vt:lpstr>
      <vt:lpstr>Outline</vt:lpstr>
      <vt:lpstr>Algorithms</vt:lpstr>
      <vt:lpstr>Algorithms: Atomic propagation</vt:lpstr>
      <vt:lpstr>Algorithms: Atomic propagation</vt:lpstr>
      <vt:lpstr>Algorithms: Propagation of trust and distrust</vt:lpstr>
      <vt:lpstr>Algorithms: Propagation of trust and distrust</vt:lpstr>
      <vt:lpstr>Algorithms: Propagation of trust and distrust</vt:lpstr>
      <vt:lpstr>Algorithms: On the transitivity of distrust</vt:lpstr>
      <vt:lpstr>Outline</vt:lpstr>
      <vt:lpstr>Experiments</vt:lpstr>
      <vt:lpstr>Experiments</vt:lpstr>
      <vt:lpstr>Experiments</vt:lpstr>
      <vt:lpstr>Experiments</vt:lpstr>
      <vt:lpstr>Experiments</vt:lpstr>
      <vt:lpstr>Outline</vt:lpstr>
      <vt:lpstr>Conclusions</vt:lpstr>
      <vt:lpstr>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Propagation of Trust and Distrust</dc:title>
  <dc:creator>Hyewon Lim</dc:creator>
  <cp:lastModifiedBy>Hyewon Lim</cp:lastModifiedBy>
  <cp:revision>30</cp:revision>
  <dcterms:created xsi:type="dcterms:W3CDTF">2012-09-24T03:49:57Z</dcterms:created>
  <dcterms:modified xsi:type="dcterms:W3CDTF">2012-09-27T04:13:15Z</dcterms:modified>
</cp:coreProperties>
</file>