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4" r:id="rId6"/>
    <p:sldId id="265" r:id="rId7"/>
    <p:sldId id="273" r:id="rId8"/>
    <p:sldId id="267" r:id="rId9"/>
    <p:sldId id="277" r:id="rId10"/>
    <p:sldId id="274" r:id="rId11"/>
    <p:sldId id="275" r:id="rId12"/>
    <p:sldId id="276" r:id="rId13"/>
    <p:sldId id="278" r:id="rId14"/>
    <p:sldId id="270" r:id="rId15"/>
    <p:sldId id="271" r:id="rId16"/>
    <p:sldId id="279" r:id="rId17"/>
    <p:sldId id="280" r:id="rId18"/>
    <p:sldId id="281" r:id="rId19"/>
    <p:sldId id="261" r:id="rId20"/>
    <p:sldId id="260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DFBFE-01AE-4B24-B421-C1745B70DEE5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484D9A7B-7331-402A-BF6D-DDC40A5B8AED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User enters message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4CDF1BC0-80AC-415E-AE9B-883079522259}" type="parTrans" cxnId="{A5E81248-0A58-4C3B-AEE0-3737FFFDF18A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588DD35B-013A-4237-99B1-6D79F33D1681}" type="sibTrans" cxnId="{A5E81248-0A58-4C3B-AEE0-3737FFFDF18A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54F4188A-0C24-4566-8876-975A4F08E0E7}">
      <dgm:prSet phldrT="[텍스트]"/>
      <dgm:spPr/>
      <dgm:t>
        <a:bodyPr/>
        <a:lstStyle/>
        <a:p>
          <a:pPr latinLnBrk="1"/>
          <a:r>
            <a:rPr lang="en-US" altLang="ko-KR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Retrieve 500 most similar messages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67053F2D-9E77-47B8-8C17-35207455A237}" type="parTrans" cxnId="{B635B988-5C5F-4EC0-A89F-124115B62F03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BB61E337-75BD-4648-A771-D429C1287E93}" type="sibTrans" cxnId="{B635B988-5C5F-4EC0-A89F-124115B62F03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30EA8100-983D-4D61-80DE-76AB5F88A25D}">
      <dgm:prSet phldrT="[텍스트]"/>
      <dgm:spPr/>
      <dgm:t>
        <a:bodyPr/>
        <a:lstStyle/>
        <a:p>
          <a:pPr latinLnBrk="1"/>
          <a:r>
            <a:rPr lang="en-US" altLang="ko-KR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Retrieve candidate-set of Hashtags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BB8E550F-A009-4706-B9A5-0CBFE76A8684}" type="parTrans" cxnId="{96F6EBF8-5BF8-435B-ABF1-38DDDDB3A274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D028DE1-0F36-492F-AB01-502E822B643F}" type="sibTrans" cxnId="{96F6EBF8-5BF8-435B-ABF1-38DDDDB3A274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4EF32BBF-2E15-492C-8E05-813ACB8D9177}">
      <dgm:prSet phldrT="[텍스트]"/>
      <dgm:spPr/>
      <dgm:t>
        <a:bodyPr/>
        <a:lstStyle/>
        <a:p>
          <a:pPr latinLnBrk="1"/>
          <a:r>
            <a:rPr lang="en-US" altLang="ko-KR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Ranking of Hashtags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A75001F-6FA6-4F91-8F0D-875B9F78FAF1}" type="parTrans" cxnId="{DBB608C5-185D-402D-96F2-BA7BDE4D90EF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ED0E87-7AD3-4B2A-839B-6FD41FDBA97C}" type="sibTrans" cxnId="{DBB608C5-185D-402D-96F2-BA7BDE4D90EF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8F7772-5E6E-48C8-929A-E581DC97125A}">
      <dgm:prSet phldrT="[텍스트]"/>
      <dgm:spPr/>
      <dgm:t>
        <a:bodyPr/>
        <a:lstStyle/>
        <a:p>
          <a:pPr latinLnBrk="1"/>
          <a:r>
            <a:rPr lang="en-US" altLang="ko-KR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Top-k Recommendations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2E4F8CB-F2BB-4414-88FF-EC5BF08C8754}" type="parTrans" cxnId="{3E99809F-AB26-40CA-8FB4-1E5BA6A3C373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632504-E7C7-4A38-B82E-C771B6C312FA}" type="sibTrans" cxnId="{3E99809F-AB26-40CA-8FB4-1E5BA6A3C373}">
      <dgm:prSet/>
      <dgm:spPr/>
      <dgm:t>
        <a:bodyPr/>
        <a:lstStyle/>
        <a:p>
          <a:pPr latinLnBrk="1"/>
          <a:endParaRPr lang="ko-KR" altLang="en-US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6E67C1-B078-4E85-86E3-E97E5F82E2C5}" type="pres">
      <dgm:prSet presAssocID="{9F4DFBFE-01AE-4B24-B421-C1745B70DEE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1A1CB0-DDEC-46A5-9CC4-D4882E66C2E8}" type="pres">
      <dgm:prSet presAssocID="{9F4DFBFE-01AE-4B24-B421-C1745B70DEE5}" presName="dummyMaxCanvas" presStyleCnt="0">
        <dgm:presLayoutVars/>
      </dgm:prSet>
      <dgm:spPr/>
    </dgm:pt>
    <dgm:pt modelId="{2ED6CE32-EF17-4B57-B623-4C183B2B2F65}" type="pres">
      <dgm:prSet presAssocID="{9F4DFBFE-01AE-4B24-B421-C1745B70DEE5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FA40B4-436E-4104-B86F-495CC1406C2B}" type="pres">
      <dgm:prSet presAssocID="{9F4DFBFE-01AE-4B24-B421-C1745B70DEE5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497AA7-6DE0-4857-88DB-77C41E924577}" type="pres">
      <dgm:prSet presAssocID="{9F4DFBFE-01AE-4B24-B421-C1745B70DEE5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2F780F-8D02-4BF5-82B2-BE019D04C531}" type="pres">
      <dgm:prSet presAssocID="{9F4DFBFE-01AE-4B24-B421-C1745B70DEE5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A27019-1614-49C2-9C30-F617CB33E360}" type="pres">
      <dgm:prSet presAssocID="{9F4DFBFE-01AE-4B24-B421-C1745B70DEE5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A245B5-0297-44D5-99AD-48F3357F4DD5}" type="pres">
      <dgm:prSet presAssocID="{9F4DFBFE-01AE-4B24-B421-C1745B70DEE5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2871CF-081C-4B8A-A858-93EDDC6CB269}" type="pres">
      <dgm:prSet presAssocID="{9F4DFBFE-01AE-4B24-B421-C1745B70DEE5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81D02A-A42D-42A3-A4A1-5EA6464C9EBD}" type="pres">
      <dgm:prSet presAssocID="{9F4DFBFE-01AE-4B24-B421-C1745B70DEE5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E767A-6FCE-454D-9EAE-AB2BF6E44FD1}" type="pres">
      <dgm:prSet presAssocID="{9F4DFBFE-01AE-4B24-B421-C1745B70DEE5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B28ED-6029-49BA-B9D7-5D5E7F0E084A}" type="pres">
      <dgm:prSet presAssocID="{9F4DFBFE-01AE-4B24-B421-C1745B70DEE5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069581-6683-4795-9C3C-BEA40882F146}" type="pres">
      <dgm:prSet presAssocID="{9F4DFBFE-01AE-4B24-B421-C1745B70DEE5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F1EB05-21F5-4717-851C-EE2F6D01D4E2}" type="pres">
      <dgm:prSet presAssocID="{9F4DFBFE-01AE-4B24-B421-C1745B70DEE5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880932-587F-42CB-A03F-707703F40563}" type="pres">
      <dgm:prSet presAssocID="{9F4DFBFE-01AE-4B24-B421-C1745B70DEE5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AD2AA1-A6FE-439A-A228-AD95A6847BF7}" type="pres">
      <dgm:prSet presAssocID="{9F4DFBFE-01AE-4B24-B421-C1745B70DEE5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722F81E-7043-4A9A-9EA7-FFC7A9BB84BE}" type="presOf" srcId="{588DD35B-013A-4237-99B1-6D79F33D1681}" destId="{89A245B5-0297-44D5-99AD-48F3357F4DD5}" srcOrd="0" destOrd="0" presId="urn:microsoft.com/office/officeart/2005/8/layout/vProcess5"/>
    <dgm:cxn modelId="{A936B0CB-9A3C-490D-BD15-40A97B690DD0}" type="presOf" srcId="{54F4188A-0C24-4566-8876-975A4F08E0E7}" destId="{6B069581-6683-4795-9C3C-BEA40882F146}" srcOrd="1" destOrd="0" presId="urn:microsoft.com/office/officeart/2005/8/layout/vProcess5"/>
    <dgm:cxn modelId="{DF41431D-BCFA-4609-9282-3DEC19017BB6}" type="presOf" srcId="{4EF32BBF-2E15-492C-8E05-813ACB8D9177}" destId="{432F780F-8D02-4BF5-82B2-BE019D04C531}" srcOrd="0" destOrd="0" presId="urn:microsoft.com/office/officeart/2005/8/layout/vProcess5"/>
    <dgm:cxn modelId="{DBB608C5-185D-402D-96F2-BA7BDE4D90EF}" srcId="{9F4DFBFE-01AE-4B24-B421-C1745B70DEE5}" destId="{4EF32BBF-2E15-492C-8E05-813ACB8D9177}" srcOrd="3" destOrd="0" parTransId="{0A75001F-6FA6-4F91-8F0D-875B9F78FAF1}" sibTransId="{C1ED0E87-7AD3-4B2A-839B-6FD41FDBA97C}"/>
    <dgm:cxn modelId="{6847E6A6-8958-4697-B9A8-9C9937878E15}" type="presOf" srcId="{C1ED0E87-7AD3-4B2A-839B-6FD41FDBA97C}" destId="{028E767A-6FCE-454D-9EAE-AB2BF6E44FD1}" srcOrd="0" destOrd="0" presId="urn:microsoft.com/office/officeart/2005/8/layout/vProcess5"/>
    <dgm:cxn modelId="{3E99809F-AB26-40CA-8FB4-1E5BA6A3C373}" srcId="{9F4DFBFE-01AE-4B24-B421-C1745B70DEE5}" destId="{958F7772-5E6E-48C8-929A-E581DC97125A}" srcOrd="4" destOrd="0" parTransId="{A2E4F8CB-F2BB-4414-88FF-EC5BF08C8754}" sibTransId="{FF632504-E7C7-4A38-B82E-C771B6C312FA}"/>
    <dgm:cxn modelId="{F557E97C-3641-4D99-848E-5AA8DE694715}" type="presOf" srcId="{958F7772-5E6E-48C8-929A-E581DC97125A}" destId="{61A27019-1614-49C2-9C30-F617CB33E360}" srcOrd="0" destOrd="0" presId="urn:microsoft.com/office/officeart/2005/8/layout/vProcess5"/>
    <dgm:cxn modelId="{81003E14-3485-453D-AC67-AFEB173E8C8F}" type="presOf" srcId="{484D9A7B-7331-402A-BF6D-DDC40A5B8AED}" destId="{2ED6CE32-EF17-4B57-B623-4C183B2B2F65}" srcOrd="0" destOrd="0" presId="urn:microsoft.com/office/officeart/2005/8/layout/vProcess5"/>
    <dgm:cxn modelId="{A88FED18-FCDF-452D-82D1-B3AADF62DB19}" type="presOf" srcId="{BB61E337-75BD-4648-A771-D429C1287E93}" destId="{2C2871CF-081C-4B8A-A858-93EDDC6CB269}" srcOrd="0" destOrd="0" presId="urn:microsoft.com/office/officeart/2005/8/layout/vProcess5"/>
    <dgm:cxn modelId="{B635B988-5C5F-4EC0-A89F-124115B62F03}" srcId="{9F4DFBFE-01AE-4B24-B421-C1745B70DEE5}" destId="{54F4188A-0C24-4566-8876-975A4F08E0E7}" srcOrd="1" destOrd="0" parTransId="{67053F2D-9E77-47B8-8C17-35207455A237}" sibTransId="{BB61E337-75BD-4648-A771-D429C1287E93}"/>
    <dgm:cxn modelId="{1A327FA1-BA66-40F1-ADC9-BD313019C1AE}" type="presOf" srcId="{958F7772-5E6E-48C8-929A-E581DC97125A}" destId="{3CAD2AA1-A6FE-439A-A228-AD95A6847BF7}" srcOrd="1" destOrd="0" presId="urn:microsoft.com/office/officeart/2005/8/layout/vProcess5"/>
    <dgm:cxn modelId="{A5E81248-0A58-4C3B-AEE0-3737FFFDF18A}" srcId="{9F4DFBFE-01AE-4B24-B421-C1745B70DEE5}" destId="{484D9A7B-7331-402A-BF6D-DDC40A5B8AED}" srcOrd="0" destOrd="0" parTransId="{4CDF1BC0-80AC-415E-AE9B-883079522259}" sibTransId="{588DD35B-013A-4237-99B1-6D79F33D1681}"/>
    <dgm:cxn modelId="{0192163A-99AB-40EB-AF44-4BD0A7F1FA84}" type="presOf" srcId="{1D028DE1-0F36-492F-AB01-502E822B643F}" destId="{3381D02A-A42D-42A3-A4A1-5EA6464C9EBD}" srcOrd="0" destOrd="0" presId="urn:microsoft.com/office/officeart/2005/8/layout/vProcess5"/>
    <dgm:cxn modelId="{0A12684C-9D19-412B-AB81-0DCCC3589B4C}" type="presOf" srcId="{4EF32BBF-2E15-492C-8E05-813ACB8D9177}" destId="{AD880932-587F-42CB-A03F-707703F40563}" srcOrd="1" destOrd="0" presId="urn:microsoft.com/office/officeart/2005/8/layout/vProcess5"/>
    <dgm:cxn modelId="{96F6EBF8-5BF8-435B-ABF1-38DDDDB3A274}" srcId="{9F4DFBFE-01AE-4B24-B421-C1745B70DEE5}" destId="{30EA8100-983D-4D61-80DE-76AB5F88A25D}" srcOrd="2" destOrd="0" parTransId="{BB8E550F-A009-4706-B9A5-0CBFE76A8684}" sibTransId="{1D028DE1-0F36-492F-AB01-502E822B643F}"/>
    <dgm:cxn modelId="{1D4B61A1-7060-4A85-AE87-29533EE6832F}" type="presOf" srcId="{9F4DFBFE-01AE-4B24-B421-C1745B70DEE5}" destId="{D46E67C1-B078-4E85-86E3-E97E5F82E2C5}" srcOrd="0" destOrd="0" presId="urn:microsoft.com/office/officeart/2005/8/layout/vProcess5"/>
    <dgm:cxn modelId="{64B570A6-26E5-4FAD-A362-DA5E43A19AF4}" type="presOf" srcId="{30EA8100-983D-4D61-80DE-76AB5F88A25D}" destId="{0A497AA7-6DE0-4857-88DB-77C41E924577}" srcOrd="0" destOrd="0" presId="urn:microsoft.com/office/officeart/2005/8/layout/vProcess5"/>
    <dgm:cxn modelId="{753CB3E9-5F9F-44E4-AA9B-2FB870A37E22}" type="presOf" srcId="{30EA8100-983D-4D61-80DE-76AB5F88A25D}" destId="{FAF1EB05-21F5-4717-851C-EE2F6D01D4E2}" srcOrd="1" destOrd="0" presId="urn:microsoft.com/office/officeart/2005/8/layout/vProcess5"/>
    <dgm:cxn modelId="{5106DBC7-67FD-429C-B96A-C001E8AAB009}" type="presOf" srcId="{54F4188A-0C24-4566-8876-975A4F08E0E7}" destId="{03FA40B4-436E-4104-B86F-495CC1406C2B}" srcOrd="0" destOrd="0" presId="urn:microsoft.com/office/officeart/2005/8/layout/vProcess5"/>
    <dgm:cxn modelId="{4C80945A-86AE-48B9-91C5-7345F43F0138}" type="presOf" srcId="{484D9A7B-7331-402A-BF6D-DDC40A5B8AED}" destId="{1DBB28ED-6029-49BA-B9D7-5D5E7F0E084A}" srcOrd="1" destOrd="0" presId="urn:microsoft.com/office/officeart/2005/8/layout/vProcess5"/>
    <dgm:cxn modelId="{BA05945C-9FB8-44D3-921F-E5867AD8A3AB}" type="presParOf" srcId="{D46E67C1-B078-4E85-86E3-E97E5F82E2C5}" destId="{1D1A1CB0-DDEC-46A5-9CC4-D4882E66C2E8}" srcOrd="0" destOrd="0" presId="urn:microsoft.com/office/officeart/2005/8/layout/vProcess5"/>
    <dgm:cxn modelId="{E5A3F125-30E9-4F95-A246-A118818AAE70}" type="presParOf" srcId="{D46E67C1-B078-4E85-86E3-E97E5F82E2C5}" destId="{2ED6CE32-EF17-4B57-B623-4C183B2B2F65}" srcOrd="1" destOrd="0" presId="urn:microsoft.com/office/officeart/2005/8/layout/vProcess5"/>
    <dgm:cxn modelId="{CF3E6F1D-4A63-458A-9898-9601690F86CF}" type="presParOf" srcId="{D46E67C1-B078-4E85-86E3-E97E5F82E2C5}" destId="{03FA40B4-436E-4104-B86F-495CC1406C2B}" srcOrd="2" destOrd="0" presId="urn:microsoft.com/office/officeart/2005/8/layout/vProcess5"/>
    <dgm:cxn modelId="{41AAC115-F4FA-43A1-A8C7-AB8A4FCE32A7}" type="presParOf" srcId="{D46E67C1-B078-4E85-86E3-E97E5F82E2C5}" destId="{0A497AA7-6DE0-4857-88DB-77C41E924577}" srcOrd="3" destOrd="0" presId="urn:microsoft.com/office/officeart/2005/8/layout/vProcess5"/>
    <dgm:cxn modelId="{EDE990A7-3F30-4CD5-80FC-283324730E73}" type="presParOf" srcId="{D46E67C1-B078-4E85-86E3-E97E5F82E2C5}" destId="{432F780F-8D02-4BF5-82B2-BE019D04C531}" srcOrd="4" destOrd="0" presId="urn:microsoft.com/office/officeart/2005/8/layout/vProcess5"/>
    <dgm:cxn modelId="{E7EDB8A9-BC04-45E0-8BAF-A1DFC0DDF678}" type="presParOf" srcId="{D46E67C1-B078-4E85-86E3-E97E5F82E2C5}" destId="{61A27019-1614-49C2-9C30-F617CB33E360}" srcOrd="5" destOrd="0" presId="urn:microsoft.com/office/officeart/2005/8/layout/vProcess5"/>
    <dgm:cxn modelId="{657DE18D-3598-4C55-B73A-E8DC139517A5}" type="presParOf" srcId="{D46E67C1-B078-4E85-86E3-E97E5F82E2C5}" destId="{89A245B5-0297-44D5-99AD-48F3357F4DD5}" srcOrd="6" destOrd="0" presId="urn:microsoft.com/office/officeart/2005/8/layout/vProcess5"/>
    <dgm:cxn modelId="{10AB314C-F956-4D84-94C6-4C7014F926EC}" type="presParOf" srcId="{D46E67C1-B078-4E85-86E3-E97E5F82E2C5}" destId="{2C2871CF-081C-4B8A-A858-93EDDC6CB269}" srcOrd="7" destOrd="0" presId="urn:microsoft.com/office/officeart/2005/8/layout/vProcess5"/>
    <dgm:cxn modelId="{CD648DEB-A891-479C-80B5-23B2BB4BB872}" type="presParOf" srcId="{D46E67C1-B078-4E85-86E3-E97E5F82E2C5}" destId="{3381D02A-A42D-42A3-A4A1-5EA6464C9EBD}" srcOrd="8" destOrd="0" presId="urn:microsoft.com/office/officeart/2005/8/layout/vProcess5"/>
    <dgm:cxn modelId="{F9DE16B1-9DC9-4BA0-AD19-339665BF3E0C}" type="presParOf" srcId="{D46E67C1-B078-4E85-86E3-E97E5F82E2C5}" destId="{028E767A-6FCE-454D-9EAE-AB2BF6E44FD1}" srcOrd="9" destOrd="0" presId="urn:microsoft.com/office/officeart/2005/8/layout/vProcess5"/>
    <dgm:cxn modelId="{3009E039-C275-42DB-B3E7-D3637227738E}" type="presParOf" srcId="{D46E67C1-B078-4E85-86E3-E97E5F82E2C5}" destId="{1DBB28ED-6029-49BA-B9D7-5D5E7F0E084A}" srcOrd="10" destOrd="0" presId="urn:microsoft.com/office/officeart/2005/8/layout/vProcess5"/>
    <dgm:cxn modelId="{92D1C7B7-D7E9-4A8C-A47F-3FFB97D9A221}" type="presParOf" srcId="{D46E67C1-B078-4E85-86E3-E97E5F82E2C5}" destId="{6B069581-6683-4795-9C3C-BEA40882F146}" srcOrd="11" destOrd="0" presId="urn:microsoft.com/office/officeart/2005/8/layout/vProcess5"/>
    <dgm:cxn modelId="{AC49D80B-7D03-4855-BB2E-1D2C794CF5D2}" type="presParOf" srcId="{D46E67C1-B078-4E85-86E3-E97E5F82E2C5}" destId="{FAF1EB05-21F5-4717-851C-EE2F6D01D4E2}" srcOrd="12" destOrd="0" presId="urn:microsoft.com/office/officeart/2005/8/layout/vProcess5"/>
    <dgm:cxn modelId="{CB2702CB-3484-439D-A991-C76BCCFC581E}" type="presParOf" srcId="{D46E67C1-B078-4E85-86E3-E97E5F82E2C5}" destId="{AD880932-587F-42CB-A03F-707703F40563}" srcOrd="13" destOrd="0" presId="urn:microsoft.com/office/officeart/2005/8/layout/vProcess5"/>
    <dgm:cxn modelId="{3FE2719A-C1C1-4D22-A909-E2CE0ED8CF23}" type="presParOf" srcId="{D46E67C1-B078-4E85-86E3-E97E5F82E2C5}" destId="{3CAD2AA1-A6FE-439A-A228-AD95A6847B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F717-02C2-4BC5-82CA-21FC12B37AE7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6A3BF2E-094B-4F17-979E-2847F70296E3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Randomly select tweet </a:t>
          </a:r>
          <a:r>
            <a:rPr lang="en-US" altLang="ko-KR" b="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from dataset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212350CE-B983-4E43-BA62-81EFEE9BB201}" type="parTrans" cxnId="{76EAAF44-9E8E-4B74-9F60-902CCB15ACCD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4565CCCD-BD3D-483B-9F4B-FE0348511D0F}" type="sibTrans" cxnId="{76EAAF44-9E8E-4B74-9F60-902CCB15ACCD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FCCCABB-6099-4AA4-8D69-9C201A5CCDD3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Remove hashtags from </a:t>
          </a:r>
          <a:r>
            <a:rPr lang="en-US" altLang="ko-KR" b="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endParaRPr lang="ko-KR" altLang="en-US" b="0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9029FEC-2AEB-4863-B521-B4E96E6EEDAA}" type="parTrans" cxnId="{C3D84D94-C653-4D4D-98C7-3545B5D0EF59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B39E6C75-78F4-4214-9116-9D157D216B5D}" type="sibTrans" cxnId="{C3D84D94-C653-4D4D-98C7-3545B5D0EF59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6EC8013-5541-4B13-8DF8-949F607A2DD7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 </a:t>
          </a:r>
          <a:r>
            <a:rPr lang="en-US" altLang="ko-KR" b="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as input for recommendation algorithm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BA47A849-7AE8-4D65-9275-91683C3BEFEF}" type="parTrans" cxnId="{BDA32D64-17A3-4F46-800A-93BD171BEB1F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BECE71-BA20-456E-8530-261561C5DF9D}" type="sibTrans" cxnId="{BDA32D64-17A3-4F46-800A-93BD171BEB1F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C2B5504-E043-47A5-9A93-B85E02AECA5E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Compute hashtag recommendations for </a:t>
          </a:r>
          <a:r>
            <a:rPr lang="en-US" altLang="ko-KR" b="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endParaRPr lang="ko-KR" altLang="en-US" b="0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5DAC606E-7724-4F16-BE00-5291402A5E08}" type="parTrans" cxnId="{A82E658C-366C-4B6A-AA2B-504D5460DC35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C62B2D9-DEC3-40F3-97F5-EA3769CD889F}" type="sibTrans" cxnId="{A82E658C-366C-4B6A-AA2B-504D5460DC35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6C2B62D6-E93C-413E-96CE-76CE44F20809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 proposed ranking methods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8B321889-4FB8-458C-B0AF-462CC4D9E3E3}" type="parTrans" cxnId="{5926C50B-4FEE-4854-8126-18CCC9D02473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A5C5D91A-AB4C-4ECE-80E2-852B6E83C50B}" type="sibTrans" cxnId="{5926C50B-4FEE-4854-8126-18CCC9D02473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6130CA26-F713-4CAB-9D5E-9B5DB64BE58A}">
      <dgm:prSet phldrT="[텍스트]"/>
      <dgm:spPr/>
      <dgm:t>
        <a:bodyPr/>
        <a:lstStyle/>
        <a:p>
          <a:pPr latinLnBrk="1"/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Compare top-k recommendations</a:t>
          </a:r>
          <a:endParaRPr lang="ko-KR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BD7DA43-EDD0-4202-B8E8-E57C8881E3CB}" type="parTrans" cxnId="{E904FDE6-DA75-4C87-B8CB-3E32C3F3A457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74E7A836-8D9C-49FD-BF13-21DB95DB04EE}" type="sibTrans" cxnId="{E904FDE6-DA75-4C87-B8CB-3E32C3F3A457}">
      <dgm:prSet/>
      <dgm:spPr/>
      <dgm:t>
        <a:bodyPr/>
        <a:lstStyle/>
        <a:p>
          <a:pPr latinLnBrk="1"/>
          <a:endParaRPr lang="ko-KR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265CF69B-8C48-4411-AA06-C88582380C74}" type="pres">
      <dgm:prSet presAssocID="{7AFDF717-02C2-4BC5-82CA-21FC12B37A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AD934-A99A-4D0E-89F7-2B337F69BA93}" type="pres">
      <dgm:prSet presAssocID="{6130CA26-F713-4CAB-9D5E-9B5DB64BE58A}" presName="boxAndChildren" presStyleCnt="0"/>
      <dgm:spPr/>
    </dgm:pt>
    <dgm:pt modelId="{7D1648EA-9670-4123-AD0D-9C373FA1EADE}" type="pres">
      <dgm:prSet presAssocID="{6130CA26-F713-4CAB-9D5E-9B5DB64BE58A}" presName="parentTextBox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C8B8634-8725-4E36-8EBC-0D8DFBB86E0B}" type="pres">
      <dgm:prSet presAssocID="{A5C5D91A-AB4C-4ECE-80E2-852B6E83C50B}" presName="sp" presStyleCnt="0"/>
      <dgm:spPr/>
    </dgm:pt>
    <dgm:pt modelId="{2B4E3C10-459C-4A70-AD8C-101A02309C55}" type="pres">
      <dgm:prSet presAssocID="{6C2B62D6-E93C-413E-96CE-76CE44F20809}" presName="arrowAndChildren" presStyleCnt="0"/>
      <dgm:spPr/>
    </dgm:pt>
    <dgm:pt modelId="{C6CF83E8-55C2-4B4B-AF2F-AEBFB4CA035F}" type="pres">
      <dgm:prSet presAssocID="{6C2B62D6-E93C-413E-96CE-76CE44F20809}" presName="parentTextArrow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6C91066-1A30-44D3-8F98-329A73F471BD}" type="pres">
      <dgm:prSet presAssocID="{AC62B2D9-DEC3-40F3-97F5-EA3769CD889F}" presName="sp" presStyleCnt="0"/>
      <dgm:spPr/>
    </dgm:pt>
    <dgm:pt modelId="{E3102141-16B0-4963-B4D8-F7620FAE70C5}" type="pres">
      <dgm:prSet presAssocID="{CC2B5504-E043-47A5-9A93-B85E02AECA5E}" presName="arrowAndChildren" presStyleCnt="0"/>
      <dgm:spPr/>
    </dgm:pt>
    <dgm:pt modelId="{A7793BAB-006F-497A-99E8-5E7D0062F9CF}" type="pres">
      <dgm:prSet presAssocID="{CC2B5504-E043-47A5-9A93-B85E02AECA5E}" presName="parentTextArrow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52B47E1-5B6B-4E9F-A250-8473B2D167CA}" type="pres">
      <dgm:prSet presAssocID="{02BECE71-BA20-456E-8530-261561C5DF9D}" presName="sp" presStyleCnt="0"/>
      <dgm:spPr/>
    </dgm:pt>
    <dgm:pt modelId="{9308EA3B-DA47-4B7F-8335-EF6CE22E4AC6}" type="pres">
      <dgm:prSet presAssocID="{D6EC8013-5541-4B13-8DF8-949F607A2DD7}" presName="arrowAndChildren" presStyleCnt="0"/>
      <dgm:spPr/>
    </dgm:pt>
    <dgm:pt modelId="{4121AD4D-EF0E-465D-AB3A-E1C46ABD72D3}" type="pres">
      <dgm:prSet presAssocID="{D6EC8013-5541-4B13-8DF8-949F607A2DD7}" presName="parentTextArrow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3440901-6F63-40A1-BE92-DA96A96F685F}" type="pres">
      <dgm:prSet presAssocID="{B39E6C75-78F4-4214-9116-9D157D216B5D}" presName="sp" presStyleCnt="0"/>
      <dgm:spPr/>
    </dgm:pt>
    <dgm:pt modelId="{00885323-D5D3-40BC-A5D0-5D5F090D0666}" type="pres">
      <dgm:prSet presAssocID="{AFCCCABB-6099-4AA4-8D69-9C201A5CCDD3}" presName="arrowAndChildren" presStyleCnt="0"/>
      <dgm:spPr/>
    </dgm:pt>
    <dgm:pt modelId="{3442A4DF-8D49-491C-858E-1D0EBF60A6C0}" type="pres">
      <dgm:prSet presAssocID="{AFCCCABB-6099-4AA4-8D69-9C201A5CCDD3}" presName="parentTextArrow" presStyleLbl="node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A206CEF-D545-4287-8691-BD1356D92ECB}" type="pres">
      <dgm:prSet presAssocID="{4565CCCD-BD3D-483B-9F4B-FE0348511D0F}" presName="sp" presStyleCnt="0"/>
      <dgm:spPr/>
    </dgm:pt>
    <dgm:pt modelId="{2BF6B1E4-E3FE-4821-8D4F-589DFF32A6BB}" type="pres">
      <dgm:prSet presAssocID="{A6A3BF2E-094B-4F17-979E-2847F70296E3}" presName="arrowAndChildren" presStyleCnt="0"/>
      <dgm:spPr/>
    </dgm:pt>
    <dgm:pt modelId="{23B991AA-66E7-47C1-A882-FA26B0EA6DE6}" type="pres">
      <dgm:prSet presAssocID="{A6A3BF2E-094B-4F17-979E-2847F70296E3}" presName="parentTextArrow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5926C50B-4FEE-4854-8126-18CCC9D02473}" srcId="{7AFDF717-02C2-4BC5-82CA-21FC12B37AE7}" destId="{6C2B62D6-E93C-413E-96CE-76CE44F20809}" srcOrd="4" destOrd="0" parTransId="{8B321889-4FB8-458C-B0AF-462CC4D9E3E3}" sibTransId="{A5C5D91A-AB4C-4ECE-80E2-852B6E83C50B}"/>
    <dgm:cxn modelId="{784C8012-EE0A-4B0E-A468-FA5937D48256}" type="presOf" srcId="{7AFDF717-02C2-4BC5-82CA-21FC12B37AE7}" destId="{265CF69B-8C48-4411-AA06-C88582380C74}" srcOrd="0" destOrd="0" presId="urn:microsoft.com/office/officeart/2005/8/layout/process4"/>
    <dgm:cxn modelId="{BDA32D64-17A3-4F46-800A-93BD171BEB1F}" srcId="{7AFDF717-02C2-4BC5-82CA-21FC12B37AE7}" destId="{D6EC8013-5541-4B13-8DF8-949F607A2DD7}" srcOrd="2" destOrd="0" parTransId="{BA47A849-7AE8-4D65-9275-91683C3BEFEF}" sibTransId="{02BECE71-BA20-456E-8530-261561C5DF9D}"/>
    <dgm:cxn modelId="{76EAAF44-9E8E-4B74-9F60-902CCB15ACCD}" srcId="{7AFDF717-02C2-4BC5-82CA-21FC12B37AE7}" destId="{A6A3BF2E-094B-4F17-979E-2847F70296E3}" srcOrd="0" destOrd="0" parTransId="{212350CE-B983-4E43-BA62-81EFEE9BB201}" sibTransId="{4565CCCD-BD3D-483B-9F4B-FE0348511D0F}"/>
    <dgm:cxn modelId="{F8DE921C-D0A5-44BD-B012-BFBE4938F5DC}" type="presOf" srcId="{AFCCCABB-6099-4AA4-8D69-9C201A5CCDD3}" destId="{3442A4DF-8D49-491C-858E-1D0EBF60A6C0}" srcOrd="0" destOrd="0" presId="urn:microsoft.com/office/officeart/2005/8/layout/process4"/>
    <dgm:cxn modelId="{D07DDB75-4C41-4085-A590-1EF11F538DEC}" type="presOf" srcId="{A6A3BF2E-094B-4F17-979E-2847F70296E3}" destId="{23B991AA-66E7-47C1-A882-FA26B0EA6DE6}" srcOrd="0" destOrd="0" presId="urn:microsoft.com/office/officeart/2005/8/layout/process4"/>
    <dgm:cxn modelId="{A82E658C-366C-4B6A-AA2B-504D5460DC35}" srcId="{7AFDF717-02C2-4BC5-82CA-21FC12B37AE7}" destId="{CC2B5504-E043-47A5-9A93-B85E02AECA5E}" srcOrd="3" destOrd="0" parTransId="{5DAC606E-7724-4F16-BE00-5291402A5E08}" sibTransId="{AC62B2D9-DEC3-40F3-97F5-EA3769CD889F}"/>
    <dgm:cxn modelId="{E904FDE6-DA75-4C87-B8CB-3E32C3F3A457}" srcId="{7AFDF717-02C2-4BC5-82CA-21FC12B37AE7}" destId="{6130CA26-F713-4CAB-9D5E-9B5DB64BE58A}" srcOrd="5" destOrd="0" parTransId="{EBD7DA43-EDD0-4202-B8E8-E57C8881E3CB}" sibTransId="{74E7A836-8D9C-49FD-BF13-21DB95DB04EE}"/>
    <dgm:cxn modelId="{D67E7661-0032-442F-A303-8B1150E9D618}" type="presOf" srcId="{6C2B62D6-E93C-413E-96CE-76CE44F20809}" destId="{C6CF83E8-55C2-4B4B-AF2F-AEBFB4CA035F}" srcOrd="0" destOrd="0" presId="urn:microsoft.com/office/officeart/2005/8/layout/process4"/>
    <dgm:cxn modelId="{C3D84D94-C653-4D4D-98C7-3545B5D0EF59}" srcId="{7AFDF717-02C2-4BC5-82CA-21FC12B37AE7}" destId="{AFCCCABB-6099-4AA4-8D69-9C201A5CCDD3}" srcOrd="1" destOrd="0" parTransId="{A9029FEC-2AEB-4863-B521-B4E96E6EEDAA}" sibTransId="{B39E6C75-78F4-4214-9116-9D157D216B5D}"/>
    <dgm:cxn modelId="{5705505D-9ACA-477D-82F0-99A3C4599ACB}" type="presOf" srcId="{CC2B5504-E043-47A5-9A93-B85E02AECA5E}" destId="{A7793BAB-006F-497A-99E8-5E7D0062F9CF}" srcOrd="0" destOrd="0" presId="urn:microsoft.com/office/officeart/2005/8/layout/process4"/>
    <dgm:cxn modelId="{560964C4-F7B2-451A-A6F0-610A36060D10}" type="presOf" srcId="{D6EC8013-5541-4B13-8DF8-949F607A2DD7}" destId="{4121AD4D-EF0E-465D-AB3A-E1C46ABD72D3}" srcOrd="0" destOrd="0" presId="urn:microsoft.com/office/officeart/2005/8/layout/process4"/>
    <dgm:cxn modelId="{0171C8FD-8D25-4EA3-969E-CA4EF1E977A6}" type="presOf" srcId="{6130CA26-F713-4CAB-9D5E-9B5DB64BE58A}" destId="{7D1648EA-9670-4123-AD0D-9C373FA1EADE}" srcOrd="0" destOrd="0" presId="urn:microsoft.com/office/officeart/2005/8/layout/process4"/>
    <dgm:cxn modelId="{AE1ED93D-23AF-42A0-99C7-70265E4DCA66}" type="presParOf" srcId="{265CF69B-8C48-4411-AA06-C88582380C74}" destId="{1EDAD934-A99A-4D0E-89F7-2B337F69BA93}" srcOrd="0" destOrd="0" presId="urn:microsoft.com/office/officeart/2005/8/layout/process4"/>
    <dgm:cxn modelId="{4EBBCEC2-8A6B-4029-9E5D-1CBF7724A205}" type="presParOf" srcId="{1EDAD934-A99A-4D0E-89F7-2B337F69BA93}" destId="{7D1648EA-9670-4123-AD0D-9C373FA1EADE}" srcOrd="0" destOrd="0" presId="urn:microsoft.com/office/officeart/2005/8/layout/process4"/>
    <dgm:cxn modelId="{7F917F8A-C552-484E-AD11-D35A5A82C53C}" type="presParOf" srcId="{265CF69B-8C48-4411-AA06-C88582380C74}" destId="{4C8B8634-8725-4E36-8EBC-0D8DFBB86E0B}" srcOrd="1" destOrd="0" presId="urn:microsoft.com/office/officeart/2005/8/layout/process4"/>
    <dgm:cxn modelId="{C66240EE-BE99-4576-8DF8-FC61CA4C7C6B}" type="presParOf" srcId="{265CF69B-8C48-4411-AA06-C88582380C74}" destId="{2B4E3C10-459C-4A70-AD8C-101A02309C55}" srcOrd="2" destOrd="0" presId="urn:microsoft.com/office/officeart/2005/8/layout/process4"/>
    <dgm:cxn modelId="{117C7DA7-7971-4D3A-967C-1C2972B4D6E5}" type="presParOf" srcId="{2B4E3C10-459C-4A70-AD8C-101A02309C55}" destId="{C6CF83E8-55C2-4B4B-AF2F-AEBFB4CA035F}" srcOrd="0" destOrd="0" presId="urn:microsoft.com/office/officeart/2005/8/layout/process4"/>
    <dgm:cxn modelId="{026430D9-463B-4B91-87EE-7335E92BE14F}" type="presParOf" srcId="{265CF69B-8C48-4411-AA06-C88582380C74}" destId="{B6C91066-1A30-44D3-8F98-329A73F471BD}" srcOrd="3" destOrd="0" presId="urn:microsoft.com/office/officeart/2005/8/layout/process4"/>
    <dgm:cxn modelId="{2BE2FC7A-59D2-47AC-8FDB-6140C1227CB1}" type="presParOf" srcId="{265CF69B-8C48-4411-AA06-C88582380C74}" destId="{E3102141-16B0-4963-B4D8-F7620FAE70C5}" srcOrd="4" destOrd="0" presId="urn:microsoft.com/office/officeart/2005/8/layout/process4"/>
    <dgm:cxn modelId="{3A3F2F36-BF3D-4DB7-B375-7FCD06FA018B}" type="presParOf" srcId="{E3102141-16B0-4963-B4D8-F7620FAE70C5}" destId="{A7793BAB-006F-497A-99E8-5E7D0062F9CF}" srcOrd="0" destOrd="0" presId="urn:microsoft.com/office/officeart/2005/8/layout/process4"/>
    <dgm:cxn modelId="{389F29C2-8AE0-477F-BA05-99EEC37E0217}" type="presParOf" srcId="{265CF69B-8C48-4411-AA06-C88582380C74}" destId="{E52B47E1-5B6B-4E9F-A250-8473B2D167CA}" srcOrd="5" destOrd="0" presId="urn:microsoft.com/office/officeart/2005/8/layout/process4"/>
    <dgm:cxn modelId="{51D96D83-FBF8-4F3B-865F-784DEE6610BA}" type="presParOf" srcId="{265CF69B-8C48-4411-AA06-C88582380C74}" destId="{9308EA3B-DA47-4B7F-8335-EF6CE22E4AC6}" srcOrd="6" destOrd="0" presId="urn:microsoft.com/office/officeart/2005/8/layout/process4"/>
    <dgm:cxn modelId="{829DA4A9-57C9-4655-B887-4D4A5C4FAD77}" type="presParOf" srcId="{9308EA3B-DA47-4B7F-8335-EF6CE22E4AC6}" destId="{4121AD4D-EF0E-465D-AB3A-E1C46ABD72D3}" srcOrd="0" destOrd="0" presId="urn:microsoft.com/office/officeart/2005/8/layout/process4"/>
    <dgm:cxn modelId="{2C9C8934-8133-41E9-B017-799AAAA8FB25}" type="presParOf" srcId="{265CF69B-8C48-4411-AA06-C88582380C74}" destId="{83440901-6F63-40A1-BE92-DA96A96F685F}" srcOrd="7" destOrd="0" presId="urn:microsoft.com/office/officeart/2005/8/layout/process4"/>
    <dgm:cxn modelId="{B8645B33-6EB6-400D-8000-71DEA1D51FF4}" type="presParOf" srcId="{265CF69B-8C48-4411-AA06-C88582380C74}" destId="{00885323-D5D3-40BC-A5D0-5D5F090D0666}" srcOrd="8" destOrd="0" presId="urn:microsoft.com/office/officeart/2005/8/layout/process4"/>
    <dgm:cxn modelId="{E325C9B6-A73E-4D55-B41F-BCCCCBBB6D72}" type="presParOf" srcId="{00885323-D5D3-40BC-A5D0-5D5F090D0666}" destId="{3442A4DF-8D49-491C-858E-1D0EBF60A6C0}" srcOrd="0" destOrd="0" presId="urn:microsoft.com/office/officeart/2005/8/layout/process4"/>
    <dgm:cxn modelId="{BA7F0775-1431-4A35-9662-003713142635}" type="presParOf" srcId="{265CF69B-8C48-4411-AA06-C88582380C74}" destId="{6A206CEF-D545-4287-8691-BD1356D92ECB}" srcOrd="9" destOrd="0" presId="urn:microsoft.com/office/officeart/2005/8/layout/process4"/>
    <dgm:cxn modelId="{69801C6D-F31C-4B0F-88F8-29A64C046174}" type="presParOf" srcId="{265CF69B-8C48-4411-AA06-C88582380C74}" destId="{2BF6B1E4-E3FE-4821-8D4F-589DFF32A6BB}" srcOrd="10" destOrd="0" presId="urn:microsoft.com/office/officeart/2005/8/layout/process4"/>
    <dgm:cxn modelId="{5813C097-16B6-4D87-B167-3EA882541850}" type="presParOf" srcId="{2BF6B1E4-E3FE-4821-8D4F-589DFF32A6BB}" destId="{23B991AA-66E7-47C1-A882-FA26B0EA6D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CE32-EF17-4B57-B623-4C183B2B2F65}">
      <dsp:nvSpPr>
        <dsp:cNvPr id="0" name=""/>
        <dsp:cNvSpPr/>
      </dsp:nvSpPr>
      <dsp:spPr>
        <a:xfrm>
          <a:off x="0" y="0"/>
          <a:ext cx="6265416" cy="840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User enters message</a:t>
          </a:r>
          <a:endParaRPr lang="ko-KR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4615" y="24615"/>
        <a:ext cx="5260226" cy="791174"/>
      </dsp:txXfrm>
    </dsp:sp>
    <dsp:sp modelId="{03FA40B4-436E-4104-B86F-495CC1406C2B}">
      <dsp:nvSpPr>
        <dsp:cNvPr id="0" name=""/>
        <dsp:cNvSpPr/>
      </dsp:nvSpPr>
      <dsp:spPr>
        <a:xfrm>
          <a:off x="467871" y="957126"/>
          <a:ext cx="6265416" cy="840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Retrieve 500 most similar messages</a:t>
          </a:r>
          <a:endParaRPr lang="ko-KR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92486" y="981741"/>
        <a:ext cx="5202051" cy="791174"/>
      </dsp:txXfrm>
    </dsp:sp>
    <dsp:sp modelId="{0A497AA7-6DE0-4857-88DB-77C41E924577}">
      <dsp:nvSpPr>
        <dsp:cNvPr id="0" name=""/>
        <dsp:cNvSpPr/>
      </dsp:nvSpPr>
      <dsp:spPr>
        <a:xfrm>
          <a:off x="935743" y="1914253"/>
          <a:ext cx="6265416" cy="840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Retrieve candidate-set of Hashtags</a:t>
          </a:r>
          <a:endParaRPr lang="ko-KR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960358" y="1938868"/>
        <a:ext cx="5202051" cy="791174"/>
      </dsp:txXfrm>
    </dsp:sp>
    <dsp:sp modelId="{432F780F-8D02-4BF5-82B2-BE019D04C531}">
      <dsp:nvSpPr>
        <dsp:cNvPr id="0" name=""/>
        <dsp:cNvSpPr/>
      </dsp:nvSpPr>
      <dsp:spPr>
        <a:xfrm>
          <a:off x="1403615" y="2871380"/>
          <a:ext cx="6265416" cy="840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Ranking of Hashtags</a:t>
          </a:r>
          <a:endParaRPr lang="ko-KR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428230" y="2895995"/>
        <a:ext cx="5202051" cy="791174"/>
      </dsp:txXfrm>
    </dsp:sp>
    <dsp:sp modelId="{61A27019-1614-49C2-9C30-F617CB33E360}">
      <dsp:nvSpPr>
        <dsp:cNvPr id="0" name=""/>
        <dsp:cNvSpPr/>
      </dsp:nvSpPr>
      <dsp:spPr>
        <a:xfrm>
          <a:off x="1871487" y="3828507"/>
          <a:ext cx="6265416" cy="840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Top-k Recommendations</a:t>
          </a:r>
          <a:endParaRPr lang="ko-KR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896102" y="3853122"/>
        <a:ext cx="5202051" cy="791174"/>
      </dsp:txXfrm>
    </dsp:sp>
    <dsp:sp modelId="{89A245B5-0297-44D5-99AD-48F3357F4DD5}">
      <dsp:nvSpPr>
        <dsp:cNvPr id="0" name=""/>
        <dsp:cNvSpPr/>
      </dsp:nvSpPr>
      <dsp:spPr>
        <a:xfrm>
          <a:off x="5719153" y="613961"/>
          <a:ext cx="546262" cy="54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5842062" y="613961"/>
        <a:ext cx="300444" cy="411062"/>
      </dsp:txXfrm>
    </dsp:sp>
    <dsp:sp modelId="{2C2871CF-081C-4B8A-A858-93EDDC6CB269}">
      <dsp:nvSpPr>
        <dsp:cNvPr id="0" name=""/>
        <dsp:cNvSpPr/>
      </dsp:nvSpPr>
      <dsp:spPr>
        <a:xfrm>
          <a:off x="6187025" y="1571088"/>
          <a:ext cx="546262" cy="54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6309934" y="1571088"/>
        <a:ext cx="300444" cy="411062"/>
      </dsp:txXfrm>
    </dsp:sp>
    <dsp:sp modelId="{3381D02A-A42D-42A3-A4A1-5EA6464C9EBD}">
      <dsp:nvSpPr>
        <dsp:cNvPr id="0" name=""/>
        <dsp:cNvSpPr/>
      </dsp:nvSpPr>
      <dsp:spPr>
        <a:xfrm>
          <a:off x="6654897" y="2514209"/>
          <a:ext cx="546262" cy="54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6777806" y="2514209"/>
        <a:ext cx="300444" cy="411062"/>
      </dsp:txXfrm>
    </dsp:sp>
    <dsp:sp modelId="{028E767A-6FCE-454D-9EAE-AB2BF6E44FD1}">
      <dsp:nvSpPr>
        <dsp:cNvPr id="0" name=""/>
        <dsp:cNvSpPr/>
      </dsp:nvSpPr>
      <dsp:spPr>
        <a:xfrm>
          <a:off x="7122769" y="3480673"/>
          <a:ext cx="546262" cy="5462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b="1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45678" y="3480673"/>
        <a:ext cx="300444" cy="411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648EA-9670-4123-AD0D-9C373FA1EADE}">
      <dsp:nvSpPr>
        <dsp:cNvPr id="0" name=""/>
        <dsp:cNvSpPr/>
      </dsp:nvSpPr>
      <dsp:spPr>
        <a:xfrm>
          <a:off x="0" y="4134884"/>
          <a:ext cx="8281043" cy="5427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Compare top-k recommendations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0" y="4134884"/>
        <a:ext cx="8281043" cy="542701"/>
      </dsp:txXfrm>
    </dsp:sp>
    <dsp:sp modelId="{C6CF83E8-55C2-4B4B-AF2F-AEBFB4CA035F}">
      <dsp:nvSpPr>
        <dsp:cNvPr id="0" name=""/>
        <dsp:cNvSpPr/>
      </dsp:nvSpPr>
      <dsp:spPr>
        <a:xfrm rot="10800000">
          <a:off x="0" y="3308350"/>
          <a:ext cx="8281043" cy="834674"/>
        </a:xfrm>
        <a:prstGeom prst="upArrowCallou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shade val="51000"/>
                <a:satMod val="130000"/>
              </a:schemeClr>
            </a:gs>
            <a:gs pos="80000">
              <a:schemeClr val="accent2">
                <a:hueOff val="936304"/>
                <a:satOff val="-1168"/>
                <a:lumOff val="275"/>
                <a:alphaOff val="0"/>
                <a:shade val="93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 proposed ranking methods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10800000">
        <a:off x="0" y="3308350"/>
        <a:ext cx="8281043" cy="542346"/>
      </dsp:txXfrm>
    </dsp:sp>
    <dsp:sp modelId="{A7793BAB-006F-497A-99E8-5E7D0062F9CF}">
      <dsp:nvSpPr>
        <dsp:cNvPr id="0" name=""/>
        <dsp:cNvSpPr/>
      </dsp:nvSpPr>
      <dsp:spPr>
        <a:xfrm rot="10800000">
          <a:off x="0" y="2481816"/>
          <a:ext cx="8281043" cy="834674"/>
        </a:xfrm>
        <a:prstGeom prst="upArrowCallou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shade val="51000"/>
                <a:satMod val="130000"/>
              </a:schemeClr>
            </a:gs>
            <a:gs pos="80000">
              <a:schemeClr val="accent2">
                <a:hueOff val="1872608"/>
                <a:satOff val="-2336"/>
                <a:lumOff val="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Compute hashtag recommendations for </a:t>
          </a:r>
          <a:r>
            <a:rPr lang="en-US" altLang="ko-KR" sz="1900" b="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endParaRPr lang="ko-KR" altLang="en-US" sz="1900" b="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10800000">
        <a:off x="0" y="2481816"/>
        <a:ext cx="8281043" cy="542346"/>
      </dsp:txXfrm>
    </dsp:sp>
    <dsp:sp modelId="{4121AD4D-EF0E-465D-AB3A-E1C46ABD72D3}">
      <dsp:nvSpPr>
        <dsp:cNvPr id="0" name=""/>
        <dsp:cNvSpPr/>
      </dsp:nvSpPr>
      <dsp:spPr>
        <a:xfrm rot="10800000">
          <a:off x="0" y="1655282"/>
          <a:ext cx="8281043" cy="834674"/>
        </a:xfrm>
        <a:prstGeom prst="upArrowCallou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shade val="51000"/>
                <a:satMod val="130000"/>
              </a:schemeClr>
            </a:gs>
            <a:gs pos="80000">
              <a:schemeClr val="accent2">
                <a:hueOff val="2808911"/>
                <a:satOff val="-3503"/>
                <a:lumOff val="824"/>
                <a:alphaOff val="0"/>
                <a:shade val="93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Use </a:t>
          </a:r>
          <a:r>
            <a:rPr lang="en-US" altLang="ko-KR" sz="1900" b="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as input for recommendation algorithm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10800000">
        <a:off x="0" y="1655282"/>
        <a:ext cx="8281043" cy="542346"/>
      </dsp:txXfrm>
    </dsp:sp>
    <dsp:sp modelId="{3442A4DF-8D49-491C-858E-1D0EBF60A6C0}">
      <dsp:nvSpPr>
        <dsp:cNvPr id="0" name=""/>
        <dsp:cNvSpPr/>
      </dsp:nvSpPr>
      <dsp:spPr>
        <a:xfrm rot="10800000">
          <a:off x="0" y="828747"/>
          <a:ext cx="8281043" cy="834674"/>
        </a:xfrm>
        <a:prstGeom prst="upArrowCallou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shade val="51000"/>
                <a:satMod val="130000"/>
              </a:schemeClr>
            </a:gs>
            <a:gs pos="80000">
              <a:schemeClr val="accent2">
                <a:hueOff val="3745215"/>
                <a:satOff val="-4671"/>
                <a:lumOff val="1098"/>
                <a:alphaOff val="0"/>
                <a:shade val="93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Remove hashtags from </a:t>
          </a:r>
          <a:r>
            <a:rPr lang="en-US" altLang="ko-KR" sz="1900" b="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endParaRPr lang="ko-KR" altLang="en-US" sz="1900" b="0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10800000">
        <a:off x="0" y="828747"/>
        <a:ext cx="8281043" cy="542346"/>
      </dsp:txXfrm>
    </dsp:sp>
    <dsp:sp modelId="{23B991AA-66E7-47C1-A882-FA26B0EA6DE6}">
      <dsp:nvSpPr>
        <dsp:cNvPr id="0" name=""/>
        <dsp:cNvSpPr/>
      </dsp:nvSpPr>
      <dsp:spPr>
        <a:xfrm rot="10800000">
          <a:off x="0" y="2213"/>
          <a:ext cx="8281043" cy="834674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Randomly select tweet </a:t>
          </a:r>
          <a:r>
            <a:rPr lang="en-US" altLang="ko-KR" sz="1900" b="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t</a:t>
          </a: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 from dataset</a:t>
          </a:r>
          <a:endParaRPr lang="ko-KR" altLang="en-US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10800000">
        <a:off x="0" y="2213"/>
        <a:ext cx="8281043" cy="54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3D60C-EA50-4342-A181-8E3E016008C7}" type="datetimeFigureOut">
              <a:rPr lang="ko-KR" altLang="en-US" smtClean="0"/>
              <a:t>2012-03-14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FC40-01E9-4A05-9A23-DB9F66D6C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Tag Recommendations </a:t>
            </a:r>
            <a:br>
              <a:rPr lang="en-US" altLang="ko-KR" dirty="0" smtClean="0"/>
            </a:br>
            <a:r>
              <a:rPr lang="en-US" altLang="ko-KR" dirty="0" smtClean="0"/>
              <a:t>	to Homogenize Folksonomies </a:t>
            </a:r>
            <a:br>
              <a:rPr lang="en-US" altLang="ko-KR" dirty="0" smtClean="0"/>
            </a:br>
            <a:r>
              <a:rPr lang="en-US" altLang="ko-KR" dirty="0" smtClean="0"/>
              <a:t>		in Microblogging </a:t>
            </a:r>
            <a:r>
              <a:rPr lang="en-US" altLang="ko-KR" dirty="0" smtClean="0"/>
              <a:t>Environments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Eva </a:t>
            </a:r>
            <a:r>
              <a:rPr lang="en-US" altLang="ko-KR" dirty="0" err="1" smtClean="0"/>
              <a:t>Zangerle</a:t>
            </a:r>
            <a:r>
              <a:rPr lang="en-US" altLang="ko-KR" dirty="0" smtClean="0"/>
              <a:t> et al., University of Innsbruck, Austria</a:t>
            </a:r>
          </a:p>
          <a:p>
            <a:r>
              <a:rPr lang="en-US" altLang="ko-KR" dirty="0" err="1" smtClean="0"/>
              <a:t>SocInfo</a:t>
            </a:r>
            <a:r>
              <a:rPr lang="en-US" altLang="ko-KR" dirty="0" smtClean="0"/>
              <a:t> 2011</a:t>
            </a:r>
          </a:p>
          <a:p>
            <a:pPr algn="r"/>
            <a:r>
              <a:rPr lang="en-US" altLang="ko-KR" dirty="0" smtClean="0"/>
              <a:t>16 March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 </a:t>
            </a:r>
          </a:p>
          <a:p>
            <a:pPr algn="r"/>
            <a:r>
              <a:rPr lang="en-US" altLang="ko-KR" i="1" dirty="0" smtClean="0"/>
              <a:t>Based on Eva </a:t>
            </a:r>
            <a:r>
              <a:rPr lang="en-US" altLang="ko-KR" i="1" dirty="0" err="1" smtClean="0"/>
              <a:t>Zangerle’s</a:t>
            </a:r>
            <a:r>
              <a:rPr lang="en-US" altLang="ko-KR" i="1" dirty="0" smtClean="0"/>
              <a:t> slides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152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Ranking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Input: set of candidate hashtags (from 500 similar tweets)</a:t>
            </a:r>
          </a:p>
          <a:p>
            <a:r>
              <a:rPr lang="en-US" altLang="ko-KR" dirty="0" smtClean="0"/>
              <a:t>Output: ranked candidate list -&gt; top-k shown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SimRank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similarity measure of tweets for ranking (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cosine similarity)</a:t>
            </a:r>
          </a:p>
          <a:p>
            <a:pPr lvl="1"/>
            <a:r>
              <a:rPr lang="en-US" altLang="ko-KR" dirty="0" smtClean="0"/>
              <a:t>The higher the similarity of tweets, the higher the ranking of the corresponding hashtags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TimeRank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Recency</a:t>
            </a:r>
            <a:r>
              <a:rPr lang="en-US" altLang="ko-KR" dirty="0" smtClean="0"/>
              <a:t> of usage of the hash tag</a:t>
            </a:r>
          </a:p>
          <a:p>
            <a:pPr lvl="1"/>
            <a:r>
              <a:rPr lang="en-US" altLang="ko-KR" dirty="0" smtClean="0"/>
              <a:t>The more recently a hashtag has been used, the higher the ranking within the candidate hashtags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Ranking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set of candidate hashtags (from 500 similar tweets)</a:t>
            </a:r>
          </a:p>
          <a:p>
            <a:r>
              <a:rPr lang="en-US" altLang="ko-KR" dirty="0"/>
              <a:t>Output: ranked candidate list -&gt; top-k shown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RecCountRank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 number of occurrences for each hashtag within candidate list</a:t>
            </a:r>
          </a:p>
          <a:p>
            <a:pPr lvl="1"/>
            <a:r>
              <a:rPr lang="en-US" altLang="ko-KR" dirty="0" smtClean="0"/>
              <a:t>The more similar tweet feature the hashtag, the higher rank of the hashtag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PopRank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Global popularity of the hashtag within the whole dataset</a:t>
            </a:r>
          </a:p>
          <a:p>
            <a:pPr lvl="1"/>
            <a:r>
              <a:rPr lang="en-US" altLang="ko-KR" dirty="0" smtClean="0"/>
              <a:t>The more popular a hashtag is overall, the higher is its ranking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Ranking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Based on 4 basic ranking methods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h𝑦𝑏𝑟𝑖𝑑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Hybrid ranking computed for all possible combinations of basic ranking methods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Crawled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Crawled July 2010 – April 2011 (10 months)</a:t>
            </a:r>
          </a:p>
          <a:p>
            <a:r>
              <a:rPr lang="en-US" altLang="ko-KR" dirty="0" smtClean="0"/>
              <a:t>18,731,800 messages in total</a:t>
            </a:r>
          </a:p>
          <a:p>
            <a:r>
              <a:rPr lang="en-US" altLang="ko-KR" dirty="0" smtClean="0"/>
              <a:t>3,753,927 messages containing hashtags</a:t>
            </a:r>
          </a:p>
          <a:p>
            <a:pPr lvl="1"/>
            <a:r>
              <a:rPr lang="en-US" altLang="ko-KR" dirty="0" smtClean="0"/>
              <a:t>About 20%</a:t>
            </a:r>
          </a:p>
          <a:p>
            <a:pPr lvl="1"/>
            <a:r>
              <a:rPr lang="en-US" altLang="ko-KR" dirty="0" smtClean="0"/>
              <a:t>Used as dataset for evaluation</a:t>
            </a:r>
          </a:p>
          <a:p>
            <a:r>
              <a:rPr lang="en-US" altLang="ko-KR" dirty="0" smtClean="0"/>
              <a:t>5,968,571 hashtags -&gt; avg. of 1.6 hashtags</a:t>
            </a:r>
          </a:p>
          <a:p>
            <a:r>
              <a:rPr lang="en-US" altLang="ko-KR" dirty="0" smtClean="0"/>
              <a:t>585,140 distinct hashtags</a:t>
            </a:r>
          </a:p>
          <a:p>
            <a:pPr lvl="1"/>
            <a:r>
              <a:rPr lang="en-US" altLang="ko-KR" dirty="0" smtClean="0"/>
              <a:t>502,172 hashtags occurred less then 5 times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989667"/>
              </p:ext>
            </p:extLst>
          </p:nvPr>
        </p:nvGraphicFramePr>
        <p:xfrm>
          <a:off x="431479" y="1413496"/>
          <a:ext cx="8281043" cy="46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</a:p>
          <a:p>
            <a:pPr lvl="1"/>
            <a:r>
              <a:rPr lang="en-US" altLang="ko-KR" dirty="0" smtClean="0"/>
              <a:t>3,753,927 messages</a:t>
            </a:r>
          </a:p>
          <a:p>
            <a:pPr lvl="1"/>
            <a:r>
              <a:rPr lang="en-US" altLang="ko-KR" dirty="0" smtClean="0"/>
              <a:t>5,968,571 hashtags</a:t>
            </a:r>
          </a:p>
          <a:p>
            <a:pPr lvl="1"/>
            <a:r>
              <a:rPr lang="en-US" altLang="ko-KR" dirty="0" smtClean="0"/>
              <a:t>585,140 distinct hashtags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Test run</a:t>
            </a:r>
          </a:p>
          <a:p>
            <a:pPr lvl="1"/>
            <a:r>
              <a:rPr lang="en-US" altLang="ko-KR" dirty="0" smtClean="0"/>
              <a:t>10,000 randomly chosen tweets (max. 5 hashtags)</a:t>
            </a:r>
          </a:p>
          <a:p>
            <a:pPr lvl="1"/>
            <a:r>
              <a:rPr lang="en-US" altLang="ko-KR" dirty="0" err="1" smtClean="0"/>
              <a:t>Retweets</a:t>
            </a:r>
            <a:r>
              <a:rPr lang="en-US" altLang="ko-KR" dirty="0" smtClean="0"/>
              <a:t> excluded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Top-k recall for k=[1..10] for the basic ranking methods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Good performance of the </a:t>
            </a:r>
            <a:r>
              <a:rPr lang="en-US" altLang="ko-KR" dirty="0" err="1" smtClean="0"/>
              <a:t>SimRank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Poor performance of </a:t>
            </a:r>
            <a:r>
              <a:rPr lang="en-US" altLang="ko-KR" dirty="0" err="1" smtClean="0"/>
              <a:t>TimeRank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PopRank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Not considering the actual content of the tweet itself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81" y="1700808"/>
            <a:ext cx="412943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1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Hybrid ranking methods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Combining the other ranking methods with </a:t>
                </a:r>
                <a:r>
                  <a:rPr lang="en-US" altLang="ko-KR" dirty="0" err="1" smtClean="0"/>
                  <a:t>SimRank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  <m:r>
                      <a:rPr lang="en-US" altLang="ko-KR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dirty="0" smtClean="0"/>
                  <a:t> the result of </a:t>
                </a:r>
                <a:r>
                  <a:rPr lang="en-US" altLang="ko-KR" dirty="0" err="1" smtClean="0"/>
                  <a:t>SimRank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0" smtClean="0">
                        <a:latin typeface="Cambria Math"/>
                      </a:rPr>
                      <m:t>0</m:t>
                    </m:r>
                    <m:r>
                      <a:rPr lang="en-US" altLang="ko-KR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dirty="0"/>
                  <a:t> the result of </a:t>
                </a:r>
                <a:r>
                  <a:rPr lang="en-US" altLang="ko-KR" dirty="0" smtClean="0"/>
                  <a:t>the second ranking method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105159" cy="273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280" y="1611092"/>
            <a:ext cx="3924144" cy="27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70779" y="4499828"/>
                <a:ext cx="4002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h𝑦𝑏𝑟𝑖𝑑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𝛼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+(1−</m:t>
                      </m:r>
                      <m:r>
                        <a:rPr lang="ko-KR" alt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)×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79" y="4499828"/>
                <a:ext cx="40024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7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Refinement of recommendation</a:t>
            </a:r>
          </a:p>
          <a:p>
            <a:pPr lvl="1"/>
            <a:r>
              <a:rPr lang="en-US" altLang="ko-KR" dirty="0" smtClean="0"/>
              <a:t>How the recommendations are refined with every keystroke during the creation</a:t>
            </a:r>
          </a:p>
          <a:p>
            <a:pPr lvl="1"/>
            <a:r>
              <a:rPr lang="en-US" altLang="ko-KR" dirty="0" smtClean="0"/>
              <a:t>Ranking strategies which take global factors like </a:t>
            </a:r>
            <a:r>
              <a:rPr lang="en-US" altLang="ko-KR" i="1" dirty="0" smtClean="0"/>
              <a:t>time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popularity</a:t>
            </a:r>
            <a:r>
              <a:rPr lang="en-US" altLang="ko-KR" dirty="0" smtClean="0"/>
              <a:t> into account</a:t>
            </a:r>
          </a:p>
          <a:p>
            <a:pPr lvl="2"/>
            <a:r>
              <a:rPr lang="en-US" altLang="ko-KR" dirty="0" smtClean="0"/>
              <a:t>Performs reasonably well for short input strings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45" y="3363495"/>
            <a:ext cx="3496047" cy="24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53" y="3356992"/>
            <a:ext cx="3496047" cy="245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5865254"/>
            <a:ext cx="3191032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Development of recall values as the user advances in entering the tweet</a:t>
            </a:r>
            <a:endParaRPr lang="ko-KR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53376" y="5865254"/>
                <a:ext cx="319103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imes New Roman" pitchFamily="18" charset="0"/>
                    <a:cs typeface="Times New Roman" pitchFamily="18" charset="0"/>
                  </a:rPr>
                  <a:t>Recall values for weight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/>
                        <a:cs typeface="Times New Roman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/>
                        <a:cs typeface="Times New Roman" pitchFamily="18" charset="0"/>
                      </a:rPr>
                      <m:t>=0.6</m:t>
                    </m:r>
                  </m:oMath>
                </a14:m>
                <a:r>
                  <a:rPr lang="ko-KR" altLang="en-US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itchFamily="18" charset="0"/>
                    <a:cs typeface="Times New Roman" pitchFamily="18" charset="0"/>
                  </a:rPr>
                  <a:t>with 20% of the message as input</a:t>
                </a:r>
                <a:endParaRPr lang="ko-KR" altLang="en-US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76" y="5865254"/>
                <a:ext cx="3191032" cy="523220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7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Recommendation of hashtags to microblogging users</a:t>
            </a:r>
          </a:p>
          <a:p>
            <a:r>
              <a:rPr lang="en-US" altLang="ko-KR" dirty="0" smtClean="0"/>
              <a:t>Such recommendations help the user to</a:t>
            </a:r>
          </a:p>
          <a:p>
            <a:pPr lvl="1"/>
            <a:r>
              <a:rPr lang="en-US" altLang="ko-KR" dirty="0" smtClean="0"/>
              <a:t>1. Use more appropriate hashtags and there for to homogenize the set of hashtags</a:t>
            </a:r>
          </a:p>
          <a:p>
            <a:pPr lvl="1"/>
            <a:r>
              <a:rPr lang="en-US" altLang="ko-KR" dirty="0" smtClean="0"/>
              <a:t>2. Encourage the users to use hashtags as suitable hashtags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Approach</a:t>
            </a:r>
          </a:p>
          <a:p>
            <a:r>
              <a:rPr lang="en-US" altLang="ko-KR" dirty="0" smtClean="0"/>
              <a:t>Ranking Methods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u="sng" dirty="0" smtClean="0"/>
              <a:t>The first approach</a:t>
            </a:r>
            <a:r>
              <a:rPr lang="en-US" altLang="ko-KR" dirty="0" smtClean="0"/>
              <a:t> of recommendation of tags in microblogging platforms and hashtags for a certain Twitter message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dirty="0" smtClean="0"/>
              <a:t>Lack of computational cost evaluation</a:t>
            </a:r>
          </a:p>
          <a:p>
            <a:pPr lvl="1"/>
            <a:r>
              <a:rPr lang="en-US" altLang="ko-KR" dirty="0" smtClean="0"/>
              <a:t>TF-IDF in tweets</a:t>
            </a:r>
          </a:p>
          <a:p>
            <a:pPr lvl="1"/>
            <a:r>
              <a:rPr lang="en-US" altLang="ko-KR" dirty="0" smtClean="0"/>
              <a:t>Hybrid approach (only 2 methods?)</a:t>
            </a:r>
          </a:p>
          <a:p>
            <a:pPr lvl="1"/>
            <a:r>
              <a:rPr lang="en-US" altLang="ko-KR" dirty="0" smtClean="0"/>
              <a:t>Utilizing semantics of </a:t>
            </a:r>
            <a:r>
              <a:rPr lang="en-US" altLang="ko-KR" dirty="0" smtClean="0">
                <a:solidFill>
                  <a:srgbClr val="00B0F0"/>
                </a:solidFill>
              </a:rPr>
              <a:t>#hashtag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Danke</a:t>
            </a:r>
            <a:r>
              <a:rPr lang="en-US" altLang="ko-KR" dirty="0"/>
              <a:t> </a:t>
            </a:r>
            <a:r>
              <a:rPr lang="en-US" altLang="ko-KR" dirty="0" err="1"/>
              <a:t>Schön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ThankYou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7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Hashtags</a:t>
            </a:r>
          </a:p>
          <a:p>
            <a:pPr lvl="1"/>
            <a:r>
              <a:rPr lang="en-US" altLang="ko-KR" dirty="0" smtClean="0"/>
              <a:t>Tags for Tweets</a:t>
            </a:r>
          </a:p>
          <a:p>
            <a:pPr lvl="1"/>
            <a:r>
              <a:rPr lang="en-US" altLang="ko-KR" dirty="0" smtClean="0"/>
              <a:t>(Manual) Categorization of conversations</a:t>
            </a:r>
          </a:p>
          <a:p>
            <a:pPr lvl="1"/>
            <a:r>
              <a:rPr lang="en-US" altLang="ko-KR" dirty="0" smtClean="0"/>
              <a:t>Follow streams of conversation</a:t>
            </a:r>
          </a:p>
          <a:p>
            <a:pPr lvl="1"/>
            <a:r>
              <a:rPr lang="en-US" altLang="ko-KR" dirty="0" smtClean="0"/>
              <a:t>Indicator for certain topic or audience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78" y="3523828"/>
            <a:ext cx="48577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#hashtag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Only 20% of tweets contain hashtags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Hashtags can be chosen freely</a:t>
            </a:r>
          </a:p>
          <a:p>
            <a:pPr lvl="1"/>
            <a:r>
              <a:rPr lang="en-US" altLang="ko-KR" b="1" i="1" dirty="0" smtClean="0"/>
              <a:t>#socinfo2011</a:t>
            </a:r>
            <a:r>
              <a:rPr lang="en-US" altLang="ko-KR" dirty="0" smtClean="0"/>
              <a:t>? </a:t>
            </a:r>
            <a:r>
              <a:rPr lang="en-US" altLang="ko-KR" b="1" dirty="0" smtClean="0"/>
              <a:t>#socinfo11</a:t>
            </a:r>
            <a:r>
              <a:rPr lang="en-US" altLang="ko-KR" dirty="0" smtClean="0"/>
              <a:t>? </a:t>
            </a:r>
            <a:r>
              <a:rPr lang="en-US" altLang="ko-KR" b="1" dirty="0" smtClean="0"/>
              <a:t>#</a:t>
            </a:r>
            <a:r>
              <a:rPr lang="en-US" altLang="ko-KR" b="1" dirty="0" err="1" smtClean="0"/>
              <a:t>socinfo</a:t>
            </a:r>
            <a:r>
              <a:rPr lang="en-US" altLang="ko-KR" dirty="0" smtClean="0"/>
              <a:t>? all?</a:t>
            </a:r>
          </a:p>
          <a:p>
            <a:pPr lvl="1"/>
            <a:r>
              <a:rPr lang="en-US" altLang="ko-KR" dirty="0" smtClean="0"/>
              <a:t>Synonymous hashtags</a:t>
            </a:r>
          </a:p>
          <a:p>
            <a:pPr lvl="1"/>
            <a:r>
              <a:rPr lang="en-US" altLang="ko-KR" dirty="0" smtClean="0"/>
              <a:t>Heterogeneity</a:t>
            </a:r>
          </a:p>
          <a:p>
            <a:pPr lvl="1"/>
            <a:r>
              <a:rPr lang="en-US" altLang="ko-KR" dirty="0" smtClean="0"/>
              <a:t>Search capability limited</a:t>
            </a:r>
          </a:p>
          <a:p>
            <a:pPr lvl="1"/>
            <a:r>
              <a:rPr lang="en-US" altLang="ko-KR" dirty="0" smtClean="0"/>
              <a:t>Which stream to follow?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8"/>
            <a:ext cx="5760640" cy="82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8291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8" y="2647945"/>
            <a:ext cx="4791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4" y="3323456"/>
            <a:ext cx="4838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681" y="4869160"/>
            <a:ext cx="611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Proposed Solution: </a:t>
            </a:r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Hashtag Recommendations</a:t>
            </a:r>
            <a:endParaRPr lang="ko-KR" alt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Recommendation of suitable hashtags during entering a tweet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Encourage use of hashtags</a:t>
            </a:r>
          </a:p>
          <a:p>
            <a:pPr lvl="1"/>
            <a:r>
              <a:rPr lang="en-US" altLang="ko-KR" dirty="0" smtClean="0"/>
              <a:t>Improve search capabilities</a:t>
            </a:r>
          </a:p>
          <a:p>
            <a:pPr lvl="1"/>
            <a:r>
              <a:rPr lang="en-US" altLang="ko-KR" dirty="0" smtClean="0"/>
              <a:t>Better categorization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Fight heterogeneity</a:t>
            </a:r>
          </a:p>
          <a:p>
            <a:pPr lvl="1"/>
            <a:r>
              <a:rPr lang="en-US" altLang="ko-KR" dirty="0" smtClean="0"/>
              <a:t>Avoid use of synonymous hashtags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Microblogging</a:t>
            </a:r>
          </a:p>
          <a:p>
            <a:r>
              <a:rPr lang="en-US" altLang="ko-KR" dirty="0" smtClean="0"/>
              <a:t>Tagging in Web 2.0 applications</a:t>
            </a:r>
          </a:p>
          <a:p>
            <a:r>
              <a:rPr lang="en-US" altLang="ko-KR" dirty="0" smtClean="0"/>
              <a:t>Recommender system</a:t>
            </a:r>
          </a:p>
          <a:p>
            <a:endParaRPr lang="en-US" altLang="ko-KR" dirty="0"/>
          </a:p>
          <a:p>
            <a:r>
              <a:rPr lang="en-US" altLang="ko-KR" dirty="0" smtClean="0"/>
              <a:t>Hashtag recommendation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vs. tag recommendation</a:t>
            </a:r>
          </a:p>
          <a:p>
            <a:pPr lvl="1"/>
            <a:r>
              <a:rPr lang="en-US" altLang="ko-KR" dirty="0" smtClean="0"/>
              <a:t>Change at a fast pace</a:t>
            </a:r>
          </a:p>
          <a:p>
            <a:pPr lvl="1"/>
            <a:r>
              <a:rPr lang="en-US" altLang="ko-KR" dirty="0" smtClean="0"/>
              <a:t>Very dynamic</a:t>
            </a:r>
          </a:p>
          <a:p>
            <a:pPr lvl="1"/>
            <a:r>
              <a:rPr lang="en-US" altLang="ko-KR" dirty="0" smtClean="0"/>
              <a:t>Solely based on 140 characters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vs. much more data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36" y="105743"/>
            <a:ext cx="8784976" cy="792088"/>
          </a:xfrm>
        </p:spPr>
        <p:txBody>
          <a:bodyPr/>
          <a:lstStyle/>
          <a:p>
            <a:r>
              <a:rPr lang="en-US" altLang="ko-KR" dirty="0" smtClean="0"/>
              <a:t>Approach - Workflow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424230"/>
              </p:ext>
            </p:extLst>
          </p:nvPr>
        </p:nvGraphicFramePr>
        <p:xfrm>
          <a:off x="503548" y="1424384"/>
          <a:ext cx="8136904" cy="466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76056" y="1988840"/>
            <a:ext cx="2086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altLang="ko-KR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altLang="ko-KR" dirty="0" err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helloworld</a:t>
            </a:r>
            <a:endParaRPr lang="en-US" altLang="ko-KR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2. </a:t>
            </a:r>
            <a:r>
              <a:rPr lang="en-US" altLang="ko-KR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#twitter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3. </a:t>
            </a:r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altLang="ko-KR" dirty="0" err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whatshappening</a:t>
            </a:r>
            <a:endParaRPr lang="en-US" altLang="ko-KR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100. </a:t>
            </a:r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altLang="ko-KR" dirty="0" err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lowrank</a:t>
            </a:r>
            <a:endParaRPr lang="ko-KR" altLang="en-US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- Workflow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46958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굽은 화살표 4"/>
          <p:cNvSpPr/>
          <p:nvPr/>
        </p:nvSpPr>
        <p:spPr>
          <a:xfrm rot="10800000" flipH="1">
            <a:off x="2267744" y="3501008"/>
            <a:ext cx="1224136" cy="1224136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408" y="4725144"/>
            <a:ext cx="27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500 most similar messages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13" y="2859028"/>
            <a:ext cx="4867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95233" y="1628800"/>
            <a:ext cx="2113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altLang="ko-KR" dirty="0" err="1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helloworld</a:t>
            </a:r>
            <a:endParaRPr lang="en-US" altLang="ko-KR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#hashtag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#amen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#seeuin12to14hours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#twitter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#...</a:t>
            </a:r>
          </a:p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…</a:t>
            </a:r>
            <a:endParaRPr lang="ko-KR" altLang="en-US" dirty="0" smtClean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508104" y="2420888"/>
            <a:ext cx="1080120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76057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Retrieve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hashtags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0409" y="2492896"/>
            <a:ext cx="1548173" cy="3240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98129" y="292494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Ranking of hashtags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623395"/>
            <a:ext cx="46386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5868144" y="3660125"/>
            <a:ext cx="360040" cy="7049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0" y="5157192"/>
            <a:ext cx="720080" cy="216024"/>
          </a:xfrm>
          <a:prstGeom prst="round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43473 -0.2578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-12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7191 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5" grpId="0" animBg="1"/>
      <p:bldP spid="5" grpId="1" animBg="1"/>
      <p:bldP spid="6" grpId="0"/>
      <p:bldP spid="6" grpId="1"/>
      <p:bldP spid="7" grpId="0"/>
      <p:bldP spid="7" grpId="1"/>
      <p:bldP spid="7" grpId="2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579</TotalTime>
  <Words>775</Words>
  <Application>Microsoft Office PowerPoint</Application>
  <PresentationFormat>화면 슬라이드 쇼(4:3)</PresentationFormat>
  <Paragraphs>194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SNU IDB Lab.</vt:lpstr>
      <vt:lpstr>Using Tag Recommendations   to Homogenize Folksonomies    in Microblogging Environments</vt:lpstr>
      <vt:lpstr>Outline</vt:lpstr>
      <vt:lpstr>Motivation</vt:lpstr>
      <vt:lpstr>Motivation</vt:lpstr>
      <vt:lpstr>Motivation</vt:lpstr>
      <vt:lpstr>Goals</vt:lpstr>
      <vt:lpstr>Related Work</vt:lpstr>
      <vt:lpstr>Approach - Workflow</vt:lpstr>
      <vt:lpstr>Approach - Workflow</vt:lpstr>
      <vt:lpstr>Basic Ranking Methods</vt:lpstr>
      <vt:lpstr>Basic Ranking Methods</vt:lpstr>
      <vt:lpstr>Hybrid Ranking Methods</vt:lpstr>
      <vt:lpstr>Crawled Dataset</vt:lpstr>
      <vt:lpstr>Evaluation</vt:lpstr>
      <vt:lpstr>Evaluation</vt:lpstr>
      <vt:lpstr>Evaluation</vt:lpstr>
      <vt:lpstr>Evaluation</vt:lpstr>
      <vt:lpstr>Evaluation</vt:lpstr>
      <vt:lpstr>Conclusion</vt:lpstr>
      <vt:lpstr>Discussion</vt:lpstr>
      <vt:lpstr>Danke Schön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Tag Recommendations to Homogenize Folksonomies in Microblogging Envrionments</dc:title>
  <dc:creator>Microsoft Corporation</dc:creator>
  <cp:lastModifiedBy>Ruud</cp:lastModifiedBy>
  <cp:revision>85</cp:revision>
  <dcterms:created xsi:type="dcterms:W3CDTF">2006-10-05T04:04:58Z</dcterms:created>
  <dcterms:modified xsi:type="dcterms:W3CDTF">2012-03-14T00:50:48Z</dcterms:modified>
</cp:coreProperties>
</file>