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4" r:id="rId5"/>
    <p:sldId id="275" r:id="rId6"/>
    <p:sldId id="276" r:id="rId7"/>
    <p:sldId id="265" r:id="rId8"/>
    <p:sldId id="277" r:id="rId9"/>
    <p:sldId id="259" r:id="rId10"/>
    <p:sldId id="278" r:id="rId11"/>
    <p:sldId id="279" r:id="rId12"/>
    <p:sldId id="280" r:id="rId13"/>
    <p:sldId id="281" r:id="rId14"/>
    <p:sldId id="282" r:id="rId15"/>
    <p:sldId id="285" r:id="rId16"/>
    <p:sldId id="287" r:id="rId17"/>
    <p:sldId id="284" r:id="rId18"/>
    <p:sldId id="288" r:id="rId19"/>
    <p:sldId id="289" r:id="rId20"/>
    <p:sldId id="29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5A7D1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3" autoAdjust="0"/>
    <p:restoredTop sz="94660"/>
  </p:normalViewPr>
  <p:slideViewPr>
    <p:cSldViewPr>
      <p:cViewPr varScale="1">
        <p:scale>
          <a:sx n="50" d="100"/>
          <a:sy n="50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39489-0FC8-4674-9621-36DFD5FD2246}" type="datetimeFigureOut">
              <a:rPr lang="ko-KR" altLang="en-US" smtClean="0"/>
              <a:pPr/>
              <a:t>2010-05-28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1D4F-E691-466A-BD2E-78E23D1C5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A2CB05B2-B40B-4273-A18A-4FB6E84A53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" Type="http://schemas.openxmlformats.org/officeDocument/2006/relationships/image" Target="../media/image11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wmf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100" dirty="0" smtClean="0"/>
              <a:t>O’Reilly – </a:t>
            </a:r>
            <a:r>
              <a:rPr lang="en-US" altLang="ko-KR" sz="3100" dirty="0" err="1" smtClean="0"/>
              <a:t>Hadoop</a:t>
            </a:r>
            <a:r>
              <a:rPr lang="en-US" altLang="ko-KR" sz="3100" dirty="0" smtClean="0"/>
              <a:t>: The Definitive Guide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Ch.1 Meet </a:t>
            </a:r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4286256"/>
            <a:ext cx="7758122" cy="1071570"/>
          </a:xfrm>
        </p:spPr>
        <p:txBody>
          <a:bodyPr/>
          <a:lstStyle/>
          <a:p>
            <a:r>
              <a:rPr lang="en-US" altLang="ko-KR" dirty="0" smtClean="0"/>
              <a:t>May 28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, 2010</a:t>
            </a:r>
          </a:p>
          <a:p>
            <a:r>
              <a:rPr lang="en-US" altLang="ko-KR" dirty="0" err="1" smtClean="0"/>
              <a:t>Taewhi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Large Data!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952" y="3357562"/>
            <a:ext cx="7758138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4000" u="sng" dirty="0" smtClean="0"/>
              <a:t>How to store &amp; analyze large data?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71490" y="1785926"/>
            <a:ext cx="8443914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r>
              <a:rPr lang="en-US" altLang="ko-KR" sz="3600" dirty="0" smtClean="0">
                <a:latin typeface="Corbel" pitchFamily="34" charset="0"/>
              </a:rPr>
              <a:t>“More data usually beats better algorithms”</a:t>
            </a:r>
            <a:endParaRPr kumimoji="0" lang="en-US" altLang="ko-K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Data!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Data Storage and Analysis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Comparison with Other Systems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RDBMS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Grid Computing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Volunteer Computing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Apache </a:t>
            </a: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Project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HDD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3929066"/>
            <a:ext cx="8501122" cy="1143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3200" dirty="0" smtClean="0"/>
              <a:t>How long it takes to read all the data off the disk?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 descr="113px-Hdd_icon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500174"/>
            <a:ext cx="1571636" cy="157163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43240" y="1571612"/>
          <a:ext cx="5167338" cy="15001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83669"/>
                <a:gridCol w="2583669"/>
              </a:tblGrid>
              <a:tr h="750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itchFamily="34" charset="0"/>
                          <a:ea typeface="+mn-ea"/>
                          <a:cs typeface="+mn-cs"/>
                        </a:rPr>
                        <a:t>capacity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itchFamily="34" charset="0"/>
                          <a:ea typeface="+mn-ea"/>
                          <a:cs typeface="+mn-cs"/>
                        </a:rPr>
                        <a:t>1TB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50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itchFamily="34" charset="0"/>
                          <a:ea typeface="+mn-ea"/>
                          <a:cs typeface="+mn-cs"/>
                        </a:rPr>
                        <a:t>transfer rate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itchFamily="34" charset="0"/>
                          <a:ea typeface="+mn-ea"/>
                          <a:cs typeface="+mn-cs"/>
                        </a:rPr>
                        <a:t>100MB/s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1785918" y="4857760"/>
            <a:ext cx="5929354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How about using</a:t>
            </a: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multiple disks?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Problems with Multiple Disks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Hardware Failure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Doing tasks need to combine the distributed data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Hadoop</a:t>
            </a:r>
            <a:r>
              <a:rPr lang="en-US" altLang="ko-KR" sz="3200" dirty="0" smtClean="0"/>
              <a:t> Provides</a:t>
            </a:r>
          </a:p>
          <a:p>
            <a:pPr lvl="1"/>
            <a:r>
              <a:rPr lang="en-US" altLang="ko-KR" sz="2800" dirty="0" smtClean="0"/>
              <a:t>Reliable shared storage (HDFS)</a:t>
            </a:r>
          </a:p>
          <a:p>
            <a:pPr lvl="1"/>
            <a:r>
              <a:rPr lang="en-US" altLang="ko-KR" sz="2800" dirty="0" smtClean="0"/>
              <a:t>Reliable analysis system (</a:t>
            </a:r>
            <a:r>
              <a:rPr lang="en-US" altLang="ko-KR" sz="2800" dirty="0" err="1" smtClean="0"/>
              <a:t>MapReduce</a:t>
            </a:r>
            <a:r>
              <a:rPr lang="en-US" altLang="ko-KR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Data!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Data Storage and Analysis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Comparison with Other Systems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/>
              <a:t>RDBMS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/>
              <a:t>Grid Computing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/>
              <a:t>Volunteer Computing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Apache </a:t>
            </a: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Project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RDBMS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" name="그림 6" descr="그림 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793" y="1075267"/>
            <a:ext cx="8698413" cy="4139683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357158" y="5429264"/>
            <a:ext cx="7358114" cy="107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r>
              <a:rPr lang="en-US" altLang="ko-KR" sz="2400" dirty="0" smtClean="0">
                <a:latin typeface="Corbel" pitchFamily="34" charset="0"/>
              </a:rPr>
              <a:t>* Low latency for point queries or updates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r>
              <a:rPr lang="en-US" altLang="ko-KR" sz="2400" dirty="0" smtClean="0">
                <a:latin typeface="Corbel" pitchFamily="34" charset="0"/>
              </a:rPr>
              <a:t>** Update times of a relatively small amount of data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00232" y="2357430"/>
            <a:ext cx="1214446" cy="428628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71802" y="2928934"/>
            <a:ext cx="2000264" cy="428628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28926" y="2071678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accent2"/>
                </a:solidFill>
                <a:latin typeface="Corbel" pitchFamily="34" charset="0"/>
              </a:rPr>
              <a:t>*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00562" y="2620028"/>
            <a:ext cx="562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accent2"/>
                </a:solidFill>
                <a:latin typeface="Corbel" pitchFamily="34" charset="0"/>
              </a:rPr>
              <a:t>**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Grid Computing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1571604" y="1285860"/>
            <a:ext cx="6000792" cy="3357586"/>
            <a:chOff x="1214414" y="1500174"/>
            <a:chExt cx="6715172" cy="3857652"/>
          </a:xfrm>
        </p:grpSpPr>
        <p:sp>
          <p:nvSpPr>
            <p:cNvPr id="1026" name="tower"/>
            <p:cNvSpPr>
              <a:spLocks noEditPoints="1" noChangeArrowheads="1"/>
            </p:cNvSpPr>
            <p:nvPr/>
          </p:nvSpPr>
          <p:spPr bwMode="auto">
            <a:xfrm>
              <a:off x="1214414" y="1500174"/>
              <a:ext cx="1071570" cy="1571636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tower"/>
            <p:cNvSpPr>
              <a:spLocks noEditPoints="1" noChangeArrowheads="1"/>
            </p:cNvSpPr>
            <p:nvPr/>
          </p:nvSpPr>
          <p:spPr bwMode="auto">
            <a:xfrm>
              <a:off x="4929190" y="1500174"/>
              <a:ext cx="1071570" cy="1571636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tower"/>
            <p:cNvSpPr>
              <a:spLocks noEditPoints="1" noChangeArrowheads="1"/>
            </p:cNvSpPr>
            <p:nvPr/>
          </p:nvSpPr>
          <p:spPr bwMode="auto">
            <a:xfrm>
              <a:off x="3071802" y="1500174"/>
              <a:ext cx="1071570" cy="1571636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tower"/>
            <p:cNvSpPr>
              <a:spLocks noEditPoints="1" noChangeArrowheads="1"/>
            </p:cNvSpPr>
            <p:nvPr/>
          </p:nvSpPr>
          <p:spPr bwMode="auto">
            <a:xfrm>
              <a:off x="6858016" y="1500174"/>
              <a:ext cx="1071570" cy="1571636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85984" y="4143380"/>
              <a:ext cx="4572032" cy="12144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자기 디스크 12"/>
            <p:cNvSpPr/>
            <p:nvPr/>
          </p:nvSpPr>
          <p:spPr>
            <a:xfrm>
              <a:off x="2643174" y="4286256"/>
              <a:ext cx="1071570" cy="92869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자기 디스크 13"/>
            <p:cNvSpPr/>
            <p:nvPr/>
          </p:nvSpPr>
          <p:spPr>
            <a:xfrm>
              <a:off x="4071934" y="4286256"/>
              <a:ext cx="1071570" cy="92869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자기 디스크 14"/>
            <p:cNvSpPr/>
            <p:nvPr/>
          </p:nvSpPr>
          <p:spPr>
            <a:xfrm>
              <a:off x="5500694" y="4286256"/>
              <a:ext cx="1071570" cy="92869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꺾인 연결선 18"/>
            <p:cNvCxnSpPr/>
            <p:nvPr/>
          </p:nvCxnSpPr>
          <p:spPr>
            <a:xfrm>
              <a:off x="1643042" y="3571876"/>
              <a:ext cx="5572164" cy="1588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/>
            <p:nvPr/>
          </p:nvCxnSpPr>
          <p:spPr>
            <a:xfrm rot="5400000" flipH="1" flipV="1">
              <a:off x="1393009" y="3321843"/>
              <a:ext cx="500066" cy="1588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/>
            <p:nvPr/>
          </p:nvCxnSpPr>
          <p:spPr>
            <a:xfrm rot="5400000" flipH="1" flipV="1">
              <a:off x="3322629" y="3321049"/>
              <a:ext cx="500066" cy="1588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/>
            <p:nvPr/>
          </p:nvCxnSpPr>
          <p:spPr>
            <a:xfrm rot="5400000" flipH="1" flipV="1">
              <a:off x="5108579" y="3321049"/>
              <a:ext cx="500066" cy="1588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/>
            <p:nvPr/>
          </p:nvCxnSpPr>
          <p:spPr>
            <a:xfrm rot="5400000" flipH="1" flipV="1">
              <a:off x="6965967" y="3321049"/>
              <a:ext cx="500066" cy="1588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/>
            <p:nvPr/>
          </p:nvCxnSpPr>
          <p:spPr>
            <a:xfrm rot="5400000" flipH="1" flipV="1">
              <a:off x="4214810" y="3857628"/>
              <a:ext cx="571504" cy="15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내용 개체 틀 2"/>
          <p:cNvSpPr>
            <a:spLocks noGrp="1"/>
          </p:cNvSpPr>
          <p:nvPr>
            <p:ph idx="1"/>
          </p:nvPr>
        </p:nvSpPr>
        <p:spPr>
          <a:xfrm>
            <a:off x="2857488" y="4643446"/>
            <a:ext cx="3786214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800" dirty="0" smtClean="0"/>
              <a:t>Shared storage (SAN)</a:t>
            </a: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142844" y="5286388"/>
            <a:ext cx="8801104" cy="1214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600" dirty="0" smtClean="0">
                <a:latin typeface="Corbel" pitchFamily="34" charset="0"/>
              </a:rPr>
              <a:t>Works well for predominantly CPU-intensive jobs 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600" dirty="0" smtClean="0">
                <a:latin typeface="Corbel" pitchFamily="34" charset="0"/>
              </a:rPr>
              <a:t>Becomes a problem when nodes need to access large data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Volunteer Computing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>
            <a:noAutofit/>
          </a:bodyPr>
          <a:lstStyle/>
          <a:p>
            <a:r>
              <a:rPr lang="en-US" altLang="ko-KR" sz="2700" dirty="0" smtClean="0"/>
              <a:t>Volunteers donate CPU time from their idle computers</a:t>
            </a:r>
          </a:p>
          <a:p>
            <a:r>
              <a:rPr lang="en-US" altLang="ko-KR" sz="2700" dirty="0" smtClean="0"/>
              <a:t>Work units are sent to computers around the world</a:t>
            </a:r>
          </a:p>
          <a:p>
            <a:endParaRPr lang="en-US" altLang="ko-KR" sz="2700" dirty="0" smtClean="0"/>
          </a:p>
          <a:p>
            <a:r>
              <a:rPr lang="en-US" altLang="ko-KR" sz="2700" dirty="0" smtClean="0"/>
              <a:t>Suitable for very CPU-intensive work with small data sets</a:t>
            </a:r>
          </a:p>
          <a:p>
            <a:pPr>
              <a:buNone/>
            </a:pPr>
            <a:endParaRPr lang="en-US" altLang="ko-KR" sz="2700" dirty="0" smtClean="0"/>
          </a:p>
          <a:p>
            <a:r>
              <a:rPr lang="en-US" altLang="ko-KR" sz="2700" dirty="0" smtClean="0"/>
              <a:t>Risky due to running work on </a:t>
            </a:r>
            <a:r>
              <a:rPr lang="en-US" altLang="ko-KR" sz="2700" dirty="0" err="1" smtClean="0"/>
              <a:t>untrusted</a:t>
            </a:r>
            <a:r>
              <a:rPr lang="en-US" altLang="ko-KR" sz="2700" dirty="0" smtClean="0"/>
              <a:t>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Data!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Data Storage and Analysis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Comparison with Other Systems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RDBMS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Grid Computing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Volunteer Computing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The Apache </a:t>
            </a:r>
            <a:r>
              <a:rPr lang="en-US" altLang="ko-KR" sz="3200" dirty="0" err="1" smtClean="0"/>
              <a:t>Hadoop</a:t>
            </a:r>
            <a:r>
              <a:rPr lang="en-US" altLang="ko-KR" sz="3200" dirty="0" smtClean="0"/>
              <a:t> Project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Brief History of </a:t>
            </a:r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Created by Doug Cutting</a:t>
            </a:r>
          </a:p>
          <a:p>
            <a:r>
              <a:rPr lang="en-US" altLang="ko-KR" sz="2800" dirty="0" smtClean="0"/>
              <a:t>Originated in Apache </a:t>
            </a:r>
            <a:r>
              <a:rPr lang="en-US" altLang="ko-KR" sz="2800" dirty="0" err="1" smtClean="0"/>
              <a:t>Nutch</a:t>
            </a:r>
            <a:r>
              <a:rPr lang="en-US" altLang="ko-KR" sz="2800" dirty="0" smtClean="0"/>
              <a:t> (2002)</a:t>
            </a:r>
          </a:p>
          <a:p>
            <a:pPr lvl="1"/>
            <a:r>
              <a:rPr lang="en-US" altLang="ko-KR" sz="2400" dirty="0" smtClean="0"/>
              <a:t>Open source web search engine, a part of the </a:t>
            </a:r>
            <a:r>
              <a:rPr lang="en-US" altLang="ko-KR" sz="2400" dirty="0" err="1" smtClean="0"/>
              <a:t>Lucene</a:t>
            </a:r>
            <a:r>
              <a:rPr lang="en-US" altLang="ko-KR" sz="2400" dirty="0" smtClean="0"/>
              <a:t> project</a:t>
            </a:r>
          </a:p>
          <a:p>
            <a:pPr lvl="1"/>
            <a:endParaRPr lang="en-US" altLang="ko-KR" sz="2400" dirty="0" smtClean="0"/>
          </a:p>
          <a:p>
            <a:r>
              <a:rPr lang="en-US" altLang="ko-KR" sz="2800" dirty="0" smtClean="0"/>
              <a:t>NDFS (</a:t>
            </a:r>
            <a:r>
              <a:rPr lang="en-US" altLang="ko-KR" sz="2800" dirty="0" err="1" smtClean="0"/>
              <a:t>Nutch</a:t>
            </a:r>
            <a:r>
              <a:rPr lang="en-US" altLang="ko-KR" sz="2800" dirty="0" smtClean="0"/>
              <a:t> Distributed File System, 2004)</a:t>
            </a:r>
          </a:p>
          <a:p>
            <a:r>
              <a:rPr lang="en-US" altLang="ko-KR" sz="2800" dirty="0" err="1" smtClean="0"/>
              <a:t>MapReduce</a:t>
            </a:r>
            <a:r>
              <a:rPr lang="en-US" altLang="ko-KR" sz="2800" dirty="0" smtClean="0"/>
              <a:t> (2005)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Doug Cutting joins Yahoo! (Jan 2006)</a:t>
            </a:r>
          </a:p>
          <a:p>
            <a:r>
              <a:rPr lang="en-US" altLang="ko-KR" sz="2800" dirty="0" smtClean="0"/>
              <a:t>Official start of Apache </a:t>
            </a:r>
            <a:r>
              <a:rPr lang="en-US" altLang="ko-KR" sz="2800" dirty="0" err="1" smtClean="0"/>
              <a:t>Hadoop</a:t>
            </a:r>
            <a:r>
              <a:rPr lang="en-US" altLang="ko-KR" sz="2800" dirty="0" smtClean="0"/>
              <a:t> project (Feb 2006)</a:t>
            </a:r>
          </a:p>
          <a:p>
            <a:r>
              <a:rPr lang="en-US" altLang="ko-KR" sz="2800" dirty="0" smtClean="0"/>
              <a:t>Adoption of </a:t>
            </a:r>
            <a:r>
              <a:rPr lang="en-US" altLang="ko-KR" sz="2800" dirty="0" err="1" smtClean="0"/>
              <a:t>Hadoop</a:t>
            </a:r>
            <a:r>
              <a:rPr lang="en-US" altLang="ko-KR" sz="2800" dirty="0" smtClean="0"/>
              <a:t> on Yahoo! Grid team (Feb 2006)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/>
              <a:t>Data</a:t>
            </a:r>
            <a:r>
              <a:rPr lang="en-US" altLang="ko-KR" sz="3200" dirty="0" smtClean="0"/>
              <a:t>!</a:t>
            </a:r>
            <a:endParaRPr lang="en-US" altLang="ko-KR" sz="3200" dirty="0" smtClean="0"/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Data Storage and Analysis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Comparison with Other Systems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RDBMS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Grid Computing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Volunteer Computing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Apache </a:t>
            </a: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Project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Apache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4348" y="1571612"/>
            <a:ext cx="1928826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Corbel" pitchFamily="34" charset="0"/>
              </a:rPr>
              <a:t>Pig</a:t>
            </a:r>
            <a:endParaRPr lang="ko-KR" altLang="en-US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43174" y="1571612"/>
            <a:ext cx="1928826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>
                <a:solidFill>
                  <a:schemeClr val="tx1"/>
                </a:solidFill>
                <a:latin typeface="Corbel" pitchFamily="34" charset="0"/>
              </a:rPr>
              <a:t>Chukwa</a:t>
            </a:r>
            <a:endParaRPr lang="ko-KR" altLang="en-US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0" y="1571612"/>
            <a:ext cx="1928826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Corbel" pitchFamily="34" charset="0"/>
              </a:rPr>
              <a:t>Hive</a:t>
            </a:r>
            <a:endParaRPr lang="ko-KR" altLang="en-US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00826" y="1571612"/>
            <a:ext cx="1928826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>
                <a:solidFill>
                  <a:schemeClr val="tx1"/>
                </a:solidFill>
                <a:latin typeface="Corbel" pitchFamily="34" charset="0"/>
              </a:rPr>
              <a:t>HBase</a:t>
            </a:r>
            <a:endParaRPr lang="ko-KR" altLang="en-US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348" y="2928934"/>
            <a:ext cx="3500462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>
                <a:solidFill>
                  <a:schemeClr val="tx1"/>
                </a:solidFill>
                <a:latin typeface="Corbel" pitchFamily="34" charset="0"/>
              </a:rPr>
              <a:t>MapReduce</a:t>
            </a:r>
            <a:endParaRPr lang="ko-KR" altLang="en-US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4810" y="2928934"/>
            <a:ext cx="2643206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Corbel" pitchFamily="34" charset="0"/>
              </a:rPr>
              <a:t>HDFS</a:t>
            </a:r>
            <a:endParaRPr lang="ko-KR" altLang="en-US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58016" y="2928934"/>
            <a:ext cx="1571636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Corbel" pitchFamily="34" charset="0"/>
              </a:rPr>
              <a:t>Zoo</a:t>
            </a:r>
            <a:br>
              <a:rPr lang="en-US" altLang="ko-KR" sz="3200" b="1" dirty="0" smtClean="0">
                <a:solidFill>
                  <a:schemeClr val="tx1"/>
                </a:solidFill>
                <a:latin typeface="Corbel" pitchFamily="34" charset="0"/>
              </a:rPr>
            </a:br>
            <a:r>
              <a:rPr lang="en-US" altLang="ko-KR" sz="3200" b="1" dirty="0" smtClean="0">
                <a:solidFill>
                  <a:schemeClr val="tx1"/>
                </a:solidFill>
                <a:latin typeface="Corbel" pitchFamily="34" charset="0"/>
              </a:rPr>
              <a:t>Keeper</a:t>
            </a:r>
            <a:endParaRPr lang="ko-KR" altLang="en-US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4348" y="4286256"/>
            <a:ext cx="4857784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Corbel" pitchFamily="34" charset="0"/>
              </a:rPr>
              <a:t>Core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429256" y="4286256"/>
            <a:ext cx="3000396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Corbel" pitchFamily="34" charset="0"/>
              </a:rPr>
              <a:t>Avro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‘Digital Universe’ Nears a Zettabyte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 descr="Digital-Universe-to-Surpass-1-Zettabyte-in-2010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071546"/>
            <a:ext cx="7286676" cy="4450802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357158" y="5715016"/>
            <a:ext cx="8515384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Digital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Universe: the total amount of data stored in the world’s computers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2000" dirty="0" err="1" smtClean="0">
                <a:latin typeface="Corbel" pitchFamily="34" charset="0"/>
              </a:rPr>
              <a:t>Zettabyte</a:t>
            </a:r>
            <a:r>
              <a:rPr lang="en-US" altLang="ko-KR" sz="2000" dirty="0" smtClean="0">
                <a:latin typeface="Corbel" pitchFamily="34" charset="0"/>
              </a:rPr>
              <a:t>: 10</a:t>
            </a:r>
            <a:r>
              <a:rPr lang="en-US" altLang="ko-KR" sz="2000" baseline="30000" dirty="0" smtClean="0">
                <a:latin typeface="Corbel" pitchFamily="34" charset="0"/>
              </a:rPr>
              <a:t>21</a:t>
            </a:r>
            <a:r>
              <a:rPr lang="en-US" altLang="ko-KR" sz="2000" dirty="0" smtClean="0">
                <a:latin typeface="Corbel" pitchFamily="34" charset="0"/>
              </a:rPr>
              <a:t> bytes &gt;&gt; Exabyte &gt;&gt; </a:t>
            </a:r>
            <a:r>
              <a:rPr lang="en-US" altLang="ko-KR" sz="2000" dirty="0" err="1" smtClean="0">
                <a:latin typeface="Corbel" pitchFamily="34" charset="0"/>
              </a:rPr>
              <a:t>Petabyte</a:t>
            </a:r>
            <a:r>
              <a:rPr lang="en-US" altLang="ko-KR" sz="2000" dirty="0" smtClean="0">
                <a:latin typeface="Corbel" pitchFamily="34" charset="0"/>
              </a:rPr>
              <a:t> &gt;&gt; Terabyte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Flood of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8" name="그림 7" descr="800px-NYSE1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28670"/>
            <a:ext cx="9144000" cy="594719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728" y="6286496"/>
            <a:ext cx="6500858" cy="571504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ko-KR" sz="2800" b="1" dirty="0" smtClean="0">
                <a:solidFill>
                  <a:schemeClr val="bg1"/>
                </a:solidFill>
              </a:rPr>
              <a:t>NYSE </a:t>
            </a:r>
            <a:r>
              <a:rPr lang="en-US" altLang="ko-KR" sz="2800" dirty="0" smtClean="0">
                <a:solidFill>
                  <a:schemeClr val="bg1"/>
                </a:solidFill>
              </a:rPr>
              <a:t>generates 1TB new trade data / day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Flood of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 descr="facebo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0834"/>
            <a:ext cx="9144000" cy="594719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6286496"/>
            <a:ext cx="7286676" cy="571504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ko-KR" sz="2800" b="1" dirty="0" err="1" smtClean="0">
                <a:solidFill>
                  <a:schemeClr val="bg1"/>
                </a:solidFill>
              </a:rPr>
              <a:t>Facebook</a:t>
            </a:r>
            <a:r>
              <a:rPr lang="en-US" altLang="ko-KR" sz="2800" dirty="0" smtClean="0">
                <a:solidFill>
                  <a:schemeClr val="bg1"/>
                </a:solidFill>
              </a:rPr>
              <a:t> hosts 10 billion photos (1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petabyte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Flood of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 descr="그림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28670"/>
            <a:ext cx="9170852" cy="1714512"/>
          </a:xfrm>
          <a:prstGeom prst="rect">
            <a:avLst/>
          </a:prstGeom>
        </p:spPr>
      </p:pic>
      <p:pic>
        <p:nvPicPr>
          <p:cNvPr id="11" name="그림 10" descr="그림 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43182"/>
            <a:ext cx="9144000" cy="421481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14" y="6286496"/>
            <a:ext cx="6858048" cy="571504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ko-KR" sz="2800" b="1" dirty="0" smtClean="0">
                <a:solidFill>
                  <a:schemeClr val="bg1"/>
                </a:solidFill>
              </a:rPr>
              <a:t>Internet Archive </a:t>
            </a:r>
            <a:r>
              <a:rPr lang="en-US" altLang="ko-KR" sz="2800" dirty="0" smtClean="0">
                <a:solidFill>
                  <a:schemeClr val="bg1"/>
                </a:solidFill>
              </a:rPr>
              <a:t>stores 2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petabytes</a:t>
            </a:r>
            <a:r>
              <a:rPr lang="en-US" altLang="ko-KR" sz="2800" dirty="0" smtClean="0">
                <a:solidFill>
                  <a:schemeClr val="bg1"/>
                </a:solidFill>
              </a:rPr>
              <a:t> of data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Individuals’ Data are Growing Apace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 descr="그림 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28670"/>
            <a:ext cx="4643438" cy="5357850"/>
          </a:xfrm>
          <a:prstGeom prst="rect">
            <a:avLst/>
          </a:prstGeom>
        </p:spPr>
      </p:pic>
      <p:pic>
        <p:nvPicPr>
          <p:cNvPr id="7" name="그림 6" descr="beck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928670"/>
            <a:ext cx="4500562" cy="5429288"/>
          </a:xfrm>
          <a:prstGeom prst="rect">
            <a:avLst/>
          </a:prstGeom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0" y="6286496"/>
            <a:ext cx="9144000" cy="571504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ko-KR" sz="2800" dirty="0" smtClean="0">
                <a:solidFill>
                  <a:schemeClr val="bg1"/>
                </a:solidFill>
              </a:rPr>
              <a:t>It becomes easier to take more and more photos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Individuals’ Data are Growing Apace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0" y="6286496"/>
            <a:ext cx="9144000" cy="571504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ko-KR" sz="2800" dirty="0" err="1" smtClean="0">
                <a:solidFill>
                  <a:schemeClr val="bg1"/>
                </a:solidFill>
              </a:rPr>
              <a:t>LifeLog</a:t>
            </a:r>
            <a:r>
              <a:rPr lang="en-US" altLang="ko-KR" sz="2800" dirty="0" smtClean="0">
                <a:solidFill>
                  <a:schemeClr val="bg1"/>
                </a:solidFill>
              </a:rPr>
              <a:t>, my life in a terabyte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429" name="그룹 428"/>
          <p:cNvGrpSpPr/>
          <p:nvPr/>
        </p:nvGrpSpPr>
        <p:grpSpPr>
          <a:xfrm>
            <a:off x="6429388" y="1857364"/>
            <a:ext cx="1928826" cy="4071966"/>
            <a:chOff x="3152775" y="0"/>
            <a:chExt cx="2897188" cy="6858000"/>
          </a:xfrm>
        </p:grpSpPr>
        <p:sp>
          <p:nvSpPr>
            <p:cNvPr id="430" name="AutoShape 18"/>
            <p:cNvSpPr>
              <a:spLocks noChangeArrowheads="1"/>
            </p:cNvSpPr>
            <p:nvPr/>
          </p:nvSpPr>
          <p:spPr bwMode="blackWhite">
            <a:xfrm>
              <a:off x="3200400" y="4572000"/>
              <a:ext cx="2759075" cy="2286000"/>
            </a:xfrm>
            <a:prstGeom prst="can">
              <a:avLst>
                <a:gd name="adj" fmla="val 19222"/>
              </a:avLst>
            </a:prstGeom>
            <a:gradFill rotWithShape="1">
              <a:gsLst>
                <a:gs pos="0">
                  <a:srgbClr val="8F3CCE">
                    <a:gamma/>
                    <a:shade val="46275"/>
                    <a:invGamma/>
                  </a:srgbClr>
                </a:gs>
                <a:gs pos="50000">
                  <a:srgbClr val="8F3CCE">
                    <a:alpha val="48000"/>
                  </a:srgbClr>
                </a:gs>
                <a:gs pos="100000">
                  <a:srgbClr val="8F3CCE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9142CC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431" name="그룹 25"/>
            <p:cNvGrpSpPr/>
            <p:nvPr/>
          </p:nvGrpSpPr>
          <p:grpSpPr>
            <a:xfrm>
              <a:off x="3152775" y="0"/>
              <a:ext cx="2897188" cy="6005513"/>
              <a:chOff x="3152775" y="0"/>
              <a:chExt cx="2897188" cy="6005513"/>
            </a:xfrm>
          </p:grpSpPr>
          <p:sp>
            <p:nvSpPr>
              <p:cNvPr id="432" name="Freeform 2"/>
              <p:cNvSpPr>
                <a:spLocks/>
              </p:cNvSpPr>
              <p:nvPr/>
            </p:nvSpPr>
            <p:spPr bwMode="auto">
              <a:xfrm>
                <a:off x="3152775" y="0"/>
                <a:ext cx="2897188" cy="4298950"/>
              </a:xfrm>
              <a:custGeom>
                <a:avLst/>
                <a:gdLst/>
                <a:ahLst/>
                <a:cxnLst>
                  <a:cxn ang="0">
                    <a:pos x="232" y="2708"/>
                  </a:cxn>
                  <a:cxn ang="0">
                    <a:pos x="307" y="2102"/>
                  </a:cxn>
                  <a:cxn ang="0">
                    <a:pos x="337" y="2057"/>
                  </a:cxn>
                  <a:cxn ang="0">
                    <a:pos x="389" y="2012"/>
                  </a:cxn>
                  <a:cxn ang="0">
                    <a:pos x="1541" y="1698"/>
                  </a:cxn>
                  <a:cxn ang="0">
                    <a:pos x="1825" y="0"/>
                  </a:cxn>
                  <a:cxn ang="0">
                    <a:pos x="0" y="0"/>
                  </a:cxn>
                  <a:cxn ang="0">
                    <a:pos x="232" y="2708"/>
                  </a:cxn>
                </a:cxnLst>
                <a:rect l="0" t="0" r="r" b="b"/>
                <a:pathLst>
                  <a:path w="1825" h="2708">
                    <a:moveTo>
                      <a:pt x="232" y="2708"/>
                    </a:moveTo>
                    <a:lnTo>
                      <a:pt x="307" y="2102"/>
                    </a:lnTo>
                    <a:lnTo>
                      <a:pt x="337" y="2057"/>
                    </a:lnTo>
                    <a:lnTo>
                      <a:pt x="389" y="2012"/>
                    </a:lnTo>
                    <a:lnTo>
                      <a:pt x="1541" y="1698"/>
                    </a:lnTo>
                    <a:lnTo>
                      <a:pt x="1825" y="0"/>
                    </a:lnTo>
                    <a:lnTo>
                      <a:pt x="0" y="0"/>
                    </a:lnTo>
                    <a:lnTo>
                      <a:pt x="232" y="270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ko-KR" altLang="en-US"/>
              </a:p>
            </p:txBody>
          </p:sp>
          <p:grpSp>
            <p:nvGrpSpPr>
              <p:cNvPr id="433" name="Group 5"/>
              <p:cNvGrpSpPr>
                <a:grpSpLocks/>
              </p:cNvGrpSpPr>
              <p:nvPr/>
            </p:nvGrpSpPr>
            <p:grpSpPr bwMode="auto">
              <a:xfrm>
                <a:off x="3313113" y="2063752"/>
                <a:ext cx="2560637" cy="2286001"/>
                <a:chOff x="3907" y="2880"/>
                <a:chExt cx="1613" cy="1440"/>
              </a:xfrm>
            </p:grpSpPr>
            <p:pic>
              <p:nvPicPr>
                <p:cNvPr id="446" name="Picture 6" descr="open folder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07" y="3063"/>
                  <a:ext cx="1613" cy="1257"/>
                </a:xfrm>
                <a:prstGeom prst="rect">
                  <a:avLst/>
                </a:prstGeom>
                <a:noFill/>
              </p:spPr>
            </p:pic>
            <p:pic>
              <p:nvPicPr>
                <p:cNvPr id="447" name="Picture 7" descr="document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b="21739"/>
                <a:stretch>
                  <a:fillRect/>
                </a:stretch>
              </p:blipFill>
              <p:spPr bwMode="auto">
                <a:xfrm rot="-950172">
                  <a:off x="4127" y="3100"/>
                  <a:ext cx="476" cy="432"/>
                </a:xfrm>
                <a:prstGeom prst="rect">
                  <a:avLst/>
                </a:prstGeom>
                <a:noFill/>
              </p:spPr>
            </p:pic>
            <p:pic>
              <p:nvPicPr>
                <p:cNvPr id="448" name="Picture 8" descr="envelope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r="-16556" b="18414"/>
                <a:stretch>
                  <a:fillRect/>
                </a:stretch>
              </p:blipFill>
              <p:spPr bwMode="auto">
                <a:xfrm rot="-963253">
                  <a:off x="4488" y="3152"/>
                  <a:ext cx="528" cy="288"/>
                </a:xfrm>
                <a:prstGeom prst="rect">
                  <a:avLst/>
                </a:prstGeom>
                <a:noFill/>
              </p:spPr>
            </p:pic>
            <p:pic>
              <p:nvPicPr>
                <p:cNvPr id="449" name="Picture 9" descr="music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b="18089"/>
                <a:stretch>
                  <a:fillRect/>
                </a:stretch>
              </p:blipFill>
              <p:spPr bwMode="auto">
                <a:xfrm rot="-908372">
                  <a:off x="4736" y="2880"/>
                  <a:ext cx="624" cy="4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0" name="Picture 10" descr="my-photos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 b="47731"/>
                <a:stretch>
                  <a:fillRect/>
                </a:stretch>
              </p:blipFill>
              <p:spPr bwMode="auto">
                <a:xfrm rot="-942935">
                  <a:off x="4190" y="3212"/>
                  <a:ext cx="624" cy="288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34" name="Picture 11" descr="open fold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08350" y="2352675"/>
                <a:ext cx="2560638" cy="1995488"/>
              </a:xfrm>
              <a:prstGeom prst="rect">
                <a:avLst/>
              </a:prstGeom>
              <a:noFill/>
            </p:spPr>
          </p:pic>
          <p:pic>
            <p:nvPicPr>
              <p:cNvPr id="435" name="Picture 12" descr="envelope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038600" y="914400"/>
                <a:ext cx="595313" cy="463550"/>
              </a:xfrm>
              <a:prstGeom prst="rect">
                <a:avLst/>
              </a:prstGeom>
              <a:noFill/>
            </p:spPr>
          </p:pic>
          <p:pic>
            <p:nvPicPr>
              <p:cNvPr id="436" name="Picture 13" descr="music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25850" y="2205038"/>
                <a:ext cx="990600" cy="930275"/>
              </a:xfrm>
              <a:prstGeom prst="rect">
                <a:avLst/>
              </a:prstGeom>
              <a:noFill/>
            </p:spPr>
          </p:pic>
          <p:pic>
            <p:nvPicPr>
              <p:cNvPr id="437" name="Picture 14" descr="my-photos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276600" y="1295400"/>
                <a:ext cx="914400" cy="808038"/>
              </a:xfrm>
              <a:prstGeom prst="rect">
                <a:avLst/>
              </a:prstGeom>
              <a:noFill/>
            </p:spPr>
          </p:pic>
          <p:grpSp>
            <p:nvGrpSpPr>
              <p:cNvPr id="438" name="Group 15"/>
              <p:cNvGrpSpPr>
                <a:grpSpLocks/>
              </p:cNvGrpSpPr>
              <p:nvPr/>
            </p:nvGrpSpPr>
            <p:grpSpPr bwMode="auto">
              <a:xfrm>
                <a:off x="4724400" y="1219199"/>
                <a:ext cx="784225" cy="804862"/>
                <a:chOff x="3895" y="163"/>
                <a:chExt cx="613" cy="629"/>
              </a:xfrm>
            </p:grpSpPr>
            <p:pic>
              <p:nvPicPr>
                <p:cNvPr id="444" name="Picture 16" descr="document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4032" y="240"/>
                  <a:ext cx="476" cy="552"/>
                </a:xfrm>
                <a:prstGeom prst="rect">
                  <a:avLst/>
                </a:prstGeom>
                <a:noFill/>
              </p:spPr>
            </p:pic>
            <p:pic>
              <p:nvPicPr>
                <p:cNvPr id="445" name="Picture 17" descr="document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 rot="-570911">
                  <a:off x="3895" y="163"/>
                  <a:ext cx="476" cy="552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39" name="Rectangle 19"/>
              <p:cNvSpPr>
                <a:spLocks noChangeArrowheads="1"/>
              </p:cNvSpPr>
              <p:nvPr/>
            </p:nvSpPr>
            <p:spPr bwMode="auto">
              <a:xfrm>
                <a:off x="4038600" y="5486400"/>
                <a:ext cx="914400" cy="51911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800" b="1">
                    <a:effectLst>
                      <a:outerShdw blurRad="38100" dist="38100" dir="2700000" algn="tl">
                        <a:srgbClr val="010199"/>
                      </a:outerShdw>
                    </a:effectLst>
                    <a:ea typeface="굴림" charset="-127"/>
                  </a:rPr>
                  <a:t>SQL</a:t>
                </a:r>
              </a:p>
            </p:txBody>
          </p:sp>
          <p:pic>
            <p:nvPicPr>
              <p:cNvPr id="440" name="Picture 20" descr="two_line_phone[1]"/>
              <p:cNvPicPr>
                <a:picLocks noGrp="1" noChangeAspect="1" noChangeArrowheads="1"/>
              </p:cNvPicPr>
              <p:nvPr>
                <p:ph sz="half" idx="2"/>
              </p:nvPr>
            </p:nvPicPr>
            <p:blipFill>
              <a:blip r:embed="rId10" cstate="print"/>
              <a:srcRect/>
              <a:stretch>
                <a:fillRect/>
              </a:stretch>
            </p:blipFill>
            <p:spPr>
              <a:xfrm rot="20607017">
                <a:off x="4114800" y="1371600"/>
                <a:ext cx="620713" cy="769938"/>
              </a:xfrm>
              <a:noFill/>
              <a:ln/>
            </p:spPr>
          </p:pic>
          <p:grpSp>
            <p:nvGrpSpPr>
              <p:cNvPr id="441" name="Group 21"/>
              <p:cNvGrpSpPr>
                <a:grpSpLocks/>
              </p:cNvGrpSpPr>
              <p:nvPr/>
            </p:nvGrpSpPr>
            <p:grpSpPr bwMode="auto">
              <a:xfrm>
                <a:off x="4572000" y="1905000"/>
                <a:ext cx="990600" cy="838200"/>
                <a:chOff x="0" y="873"/>
                <a:chExt cx="1686" cy="1386"/>
              </a:xfrm>
            </p:grpSpPr>
            <p:pic>
              <p:nvPicPr>
                <p:cNvPr id="442" name="Picture 22" descr="blankSAMSUNG_TV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0" y="873"/>
                  <a:ext cx="1686" cy="1386"/>
                </a:xfrm>
                <a:prstGeom prst="rect">
                  <a:avLst/>
                </a:prstGeom>
                <a:noFill/>
              </p:spPr>
            </p:pic>
            <p:pic>
              <p:nvPicPr>
                <p:cNvPr id="443" name="Picture 23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162" y="1076"/>
                  <a:ext cx="1004" cy="744"/>
                </a:xfrm>
                <a:prstGeom prst="rect">
                  <a:avLst/>
                </a:prstGeom>
                <a:noFill/>
              </p:spPr>
            </p:pic>
          </p:grpSp>
        </p:grpSp>
      </p:grpSp>
      <p:grpSp>
        <p:nvGrpSpPr>
          <p:cNvPr id="459" name="그룹 458"/>
          <p:cNvGrpSpPr/>
          <p:nvPr/>
        </p:nvGrpSpPr>
        <p:grpSpPr>
          <a:xfrm>
            <a:off x="642910" y="1714488"/>
            <a:ext cx="4857784" cy="4500594"/>
            <a:chOff x="0" y="0"/>
            <a:chExt cx="9144000" cy="6858000"/>
          </a:xfrm>
        </p:grpSpPr>
        <p:sp>
          <p:nvSpPr>
            <p:cNvPr id="451" name="Rectangle 2"/>
            <p:cNvSpPr txBox="1">
              <a:spLocks noChangeArrowheads="1"/>
            </p:cNvSpPr>
            <p:nvPr/>
          </p:nvSpPr>
          <p:spPr>
            <a:xfrm>
              <a:off x="457200" y="277813"/>
              <a:ext cx="8229600" cy="11398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l" defTabSz="81597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rbel" pitchFamily="34" charset="0"/>
                  <a:ea typeface="굴림" charset="-127"/>
                  <a:cs typeface="+mj-cs"/>
                </a:rPr>
                <a:t>Capture and encoding</a:t>
              </a:r>
              <a:endPara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굴림" charset="-127"/>
                <a:cs typeface="+mj-cs"/>
              </a:endParaRPr>
            </a:p>
          </p:txBody>
        </p:sp>
        <p:pic>
          <p:nvPicPr>
            <p:cNvPr id="452" name="Picture 3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0"/>
              <a:ext cx="4648200" cy="4130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453" name="Picture 4" descr="CD=4videotapes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3602038"/>
              <a:ext cx="4419600" cy="3255962"/>
            </a:xfrm>
            <a:prstGeom prst="rect">
              <a:avLst/>
            </a:prstGeom>
            <a:noFill/>
          </p:spPr>
        </p:pic>
        <p:pic>
          <p:nvPicPr>
            <p:cNvPr id="454" name="Picture 5"/>
            <p:cNvPicPr>
              <a:picLocks noChangeAspect="1" noChangeArrowheads="1"/>
            </p:cNvPicPr>
            <p:nvPr/>
          </p:nvPicPr>
          <p:blipFill>
            <a:blip r:embed="rId15" cstate="print"/>
            <a:srcRect r="18645"/>
            <a:stretch>
              <a:fillRect/>
            </a:stretch>
          </p:blipFill>
          <p:spPr bwMode="auto">
            <a:xfrm>
              <a:off x="5486400" y="0"/>
              <a:ext cx="3657600" cy="36306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455" name="Picture 6" descr="BodyMedia sensewear"/>
            <p:cNvPicPr>
              <a:picLocks noChangeAspect="1" noChangeArrowheads="1"/>
            </p:cNvPicPr>
            <p:nvPr/>
          </p:nvPicPr>
          <p:blipFill>
            <a:blip r:embed="rId16" cstate="print"/>
            <a:srcRect l="5882" r="11765"/>
            <a:stretch>
              <a:fillRect/>
            </a:stretch>
          </p:blipFill>
          <p:spPr>
            <a:xfrm>
              <a:off x="4191000" y="0"/>
              <a:ext cx="2590800" cy="3141663"/>
            </a:xfrm>
            <a:prstGeom prst="rect">
              <a:avLst/>
            </a:prstGeom>
            <a:noFill/>
            <a:ln/>
          </p:spPr>
        </p:pic>
        <p:pic>
          <p:nvPicPr>
            <p:cNvPr id="456" name="Picture 7" descr="j0305507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>
            <a:xfrm>
              <a:off x="228600" y="2667000"/>
              <a:ext cx="1801813" cy="1023938"/>
            </a:xfrm>
            <a:prstGeom prst="rect">
              <a:avLst/>
            </a:prstGeom>
            <a:noFill/>
            <a:ln/>
          </p:spPr>
        </p:pic>
        <p:pic>
          <p:nvPicPr>
            <p:cNvPr id="457" name="Picture 8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419600" y="3200400"/>
              <a:ext cx="4724400" cy="36544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458" name="Picture 9" descr="j0323545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>
            <a:xfrm>
              <a:off x="4198939" y="3357562"/>
              <a:ext cx="1428750" cy="1663700"/>
            </a:xfrm>
            <a:prstGeom prst="rect">
              <a:avLst/>
            </a:prstGeom>
            <a:noFill/>
            <a:ln/>
          </p:spPr>
        </p:pic>
      </p:grpSp>
      <p:sp>
        <p:nvSpPr>
          <p:cNvPr id="460" name="내용 개체 틀 2"/>
          <p:cNvSpPr txBox="1">
            <a:spLocks/>
          </p:cNvSpPr>
          <p:nvPr/>
        </p:nvSpPr>
        <p:spPr>
          <a:xfrm>
            <a:off x="1142976" y="1000108"/>
            <a:ext cx="6872342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lang="en-US" altLang="ko-KR" sz="3200" dirty="0" smtClean="0">
                <a:latin typeface="Corbel" pitchFamily="34" charset="0"/>
              </a:rPr>
              <a:t>Microsoft Research’s </a:t>
            </a:r>
            <a:r>
              <a:rPr lang="en-US" altLang="ko-KR" sz="3200" dirty="0" err="1" smtClean="0">
                <a:latin typeface="Corbel" pitchFamily="34" charset="0"/>
              </a:rPr>
              <a:t>MyLifeBits</a:t>
            </a:r>
            <a:r>
              <a:rPr lang="en-US" altLang="ko-KR" sz="3200" dirty="0" smtClean="0">
                <a:latin typeface="Corbel" pitchFamily="34" charset="0"/>
              </a:rPr>
              <a:t> Project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100" dirty="0" smtClean="0"/>
              <a:t>Amount of Public Data Increases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2857496"/>
            <a:ext cx="8801104" cy="2000264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Available Public Data Sets on AWS</a:t>
            </a:r>
          </a:p>
          <a:p>
            <a:pPr lvl="1"/>
            <a:r>
              <a:rPr lang="en-US" altLang="ko-KR" sz="2400" dirty="0" smtClean="0"/>
              <a:t>Annotated Human Genome</a:t>
            </a:r>
          </a:p>
          <a:p>
            <a:pPr lvl="1"/>
            <a:r>
              <a:rPr lang="en-US" altLang="ko-KR" sz="2400" dirty="0" smtClean="0"/>
              <a:t>Public database of chemical structures</a:t>
            </a:r>
          </a:p>
          <a:p>
            <a:pPr lvl="1"/>
            <a:r>
              <a:rPr lang="en-US" altLang="ko-KR" sz="2400" dirty="0" smtClean="0"/>
              <a:t>Various census data and labor statistics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 descr="23938v1-max-250x2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1177862"/>
            <a:ext cx="3786214" cy="1536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Managing_knowledge_on_the_Web___Extracting_ontology_from_HTML_Web</Template>
  <TotalTime>1523</TotalTime>
  <Words>480</Words>
  <Application>Microsoft Office PowerPoint</Application>
  <PresentationFormat>화면 슬라이드 쇼(4:3)</PresentationFormat>
  <Paragraphs>136</Paragraphs>
  <Slides>20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SNU IDB Lab.</vt:lpstr>
      <vt:lpstr>O’Reilly – Hadoop: The Definitive Guide Ch.1 Meet Hadoop</vt:lpstr>
      <vt:lpstr>Outline </vt:lpstr>
      <vt:lpstr>‘Digital Universe’ Nears a Zettabyte</vt:lpstr>
      <vt:lpstr>Flood of Data</vt:lpstr>
      <vt:lpstr>Flood of Data</vt:lpstr>
      <vt:lpstr>Flood of Data</vt:lpstr>
      <vt:lpstr>Individuals’ Data are Growing Apace</vt:lpstr>
      <vt:lpstr>Individuals’ Data are Growing Apace</vt:lpstr>
      <vt:lpstr>Amount of Public Data Increases</vt:lpstr>
      <vt:lpstr>Large Data!</vt:lpstr>
      <vt:lpstr>Outline </vt:lpstr>
      <vt:lpstr>Current HDD</vt:lpstr>
      <vt:lpstr>Problems with Multiple Disks</vt:lpstr>
      <vt:lpstr>Outline </vt:lpstr>
      <vt:lpstr>RDBMS</vt:lpstr>
      <vt:lpstr>Grid Computing</vt:lpstr>
      <vt:lpstr>Volunteer Computing</vt:lpstr>
      <vt:lpstr>Outline </vt:lpstr>
      <vt:lpstr>Brief History of Hadoop</vt:lpstr>
      <vt:lpstr>The Apache Hadoop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Hadoop</dc:title>
  <dc:creator>Taewhi Lee</dc:creator>
  <cp:lastModifiedBy>Taewhi Lee</cp:lastModifiedBy>
  <cp:revision>67</cp:revision>
  <dcterms:created xsi:type="dcterms:W3CDTF">2010-05-18T20:12:33Z</dcterms:created>
  <dcterms:modified xsi:type="dcterms:W3CDTF">2010-05-28T01:02:45Z</dcterms:modified>
</cp:coreProperties>
</file>