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6D45-47DD-4100-ACE1-453F7465023A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8749-241F-4E33-9594-F683F96EB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33B6D45-47DD-4100-ACE1-453F7465023A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9B078749-241F-4E33-9594-F683F96EBF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Analysis Query Language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 1,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</a:t>
            </a:r>
          </a:p>
          <a:p>
            <a:pPr algn="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Team: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18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Pig </a:t>
            </a:r>
            <a:r>
              <a:rPr lang="ko-KR" altLang="en-US"/>
              <a:t>사용 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Yahoo </a:t>
            </a:r>
            <a:r>
              <a:rPr lang="ko-KR" altLang="en-US" dirty="0"/>
              <a:t>내부</a:t>
            </a:r>
          </a:p>
          <a:p>
            <a:pPr lvl="1"/>
            <a:r>
              <a:rPr lang="ko-KR" altLang="en-US" dirty="0"/>
              <a:t>검색 인프라</a:t>
            </a:r>
          </a:p>
          <a:p>
            <a:pPr lvl="1"/>
            <a:r>
              <a:rPr lang="ko-KR" altLang="en-US" dirty="0"/>
              <a:t>광고 연관성</a:t>
            </a:r>
          </a:p>
          <a:p>
            <a:pPr lvl="1"/>
            <a:r>
              <a:rPr lang="ko-KR" altLang="en-US" dirty="0"/>
              <a:t>사용자 의도 분석</a:t>
            </a:r>
            <a:r>
              <a:rPr lang="en-US" altLang="ko-KR" dirty="0"/>
              <a:t>..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Yahoo </a:t>
            </a:r>
            <a:r>
              <a:rPr lang="ko-KR" altLang="en-US" dirty="0"/>
              <a:t>외부</a:t>
            </a:r>
          </a:p>
          <a:p>
            <a:pPr lvl="1"/>
            <a:r>
              <a:rPr lang="ko-KR" altLang="en-US" dirty="0"/>
              <a:t>검색엔진 </a:t>
            </a:r>
            <a:r>
              <a:rPr lang="en-US" altLang="ko-KR" dirty="0"/>
              <a:t>Query </a:t>
            </a:r>
            <a:r>
              <a:rPr lang="ko-KR" altLang="en-US" dirty="0"/>
              <a:t>분석</a:t>
            </a:r>
          </a:p>
          <a:p>
            <a:pPr lvl="1"/>
            <a:r>
              <a:rPr lang="ko-KR" altLang="en-US" dirty="0"/>
              <a:t>이미지 및 동영상</a:t>
            </a:r>
          </a:p>
          <a:p>
            <a:pPr lvl="1"/>
            <a:r>
              <a:rPr lang="en-US" altLang="ko-KR" dirty="0"/>
              <a:t>Hoffman's PLSI </a:t>
            </a:r>
            <a:r>
              <a:rPr lang="ko-KR" altLang="en-US" dirty="0"/>
              <a:t>구현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0"/>
            <a:r>
              <a:rPr lang="en-US" altLang="ko-KR" dirty="0"/>
              <a:t>Pig </a:t>
            </a:r>
            <a:r>
              <a:rPr lang="ko-KR" altLang="en-US" dirty="0"/>
              <a:t>사용 이유</a:t>
            </a:r>
          </a:p>
          <a:p>
            <a:pPr lvl="1"/>
            <a:r>
              <a:rPr lang="ko-KR" altLang="en-US" dirty="0"/>
              <a:t>빠른 개발 시간</a:t>
            </a:r>
          </a:p>
          <a:p>
            <a:pPr lvl="1"/>
            <a:r>
              <a:rPr lang="ko-KR" altLang="en-US" dirty="0"/>
              <a:t>버전에 독립성</a:t>
            </a:r>
          </a:p>
          <a:p>
            <a:pPr lvl="1"/>
            <a:r>
              <a:rPr lang="ko-KR" altLang="en-US" dirty="0"/>
              <a:t>새로운 알고리즘 개발 및 신속한 테스트</a:t>
            </a:r>
          </a:p>
          <a:p>
            <a:pPr lvl="1"/>
            <a:r>
              <a:rPr lang="ko-KR" altLang="en-US" dirty="0" err="1"/>
              <a:t>컴팩트한</a:t>
            </a:r>
            <a:r>
              <a:rPr lang="ko-KR" altLang="en-US" dirty="0"/>
              <a:t> 코드 및 관리 용이성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6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Apache Hive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/>
              <a:t>Data warehousing and analysis infrastructure</a:t>
            </a:r>
          </a:p>
          <a:p>
            <a:pPr lvl="1"/>
            <a:r>
              <a:rPr lang="en-US" altLang="ko-KR"/>
              <a:t>Aphche Top-level Project</a:t>
            </a:r>
          </a:p>
          <a:p>
            <a:pPr lvl="1"/>
            <a:r>
              <a:rPr lang="ko-KR" altLang="en-US"/>
              <a:t>분석을 위한 </a:t>
            </a:r>
            <a:r>
              <a:rPr lang="en-US" altLang="ko-KR"/>
              <a:t>SQL based query</a:t>
            </a:r>
          </a:p>
          <a:p>
            <a:pPr lvl="1"/>
            <a:r>
              <a:rPr lang="en-US" altLang="ko-KR"/>
              <a:t>Hadoop DFS </a:t>
            </a:r>
            <a:r>
              <a:rPr lang="ko-KR" altLang="en-US"/>
              <a:t>사용해 저장 </a:t>
            </a:r>
            <a:r>
              <a:rPr lang="en-US" altLang="ko-KR"/>
              <a:t>(HBase </a:t>
            </a:r>
            <a:r>
              <a:rPr lang="ko-KR" altLang="en-US"/>
              <a:t>등 다른것도 가능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Query </a:t>
            </a:r>
            <a:r>
              <a:rPr lang="ko-KR" altLang="en-US"/>
              <a:t>내 </a:t>
            </a:r>
            <a:r>
              <a:rPr lang="en-US" altLang="ko-KR"/>
              <a:t>Hadoop Streaming </a:t>
            </a:r>
            <a:r>
              <a:rPr lang="ko-KR" altLang="en-US"/>
              <a:t>연동</a:t>
            </a:r>
          </a:p>
          <a:p>
            <a:pPr lvl="1"/>
            <a:r>
              <a:rPr lang="en-US" altLang="ko-KR"/>
              <a:t>JDBC </a:t>
            </a:r>
            <a:r>
              <a:rPr lang="ko-KR" altLang="en-US"/>
              <a:t>지원</a:t>
            </a:r>
          </a:p>
          <a:p>
            <a:pPr lvl="1"/>
            <a:r>
              <a:rPr lang="en-US" altLang="ko-KR"/>
              <a:t>Facebook </a:t>
            </a:r>
            <a:r>
              <a:rPr lang="ko-KR" altLang="en-US"/>
              <a:t>주도로 개발</a:t>
            </a:r>
          </a:p>
        </p:txBody>
      </p:sp>
    </p:spTree>
    <p:extLst>
      <p:ext uri="{BB962C8B-B14F-4D97-AF65-F5344CB8AC3E}">
        <p14:creationId xmlns:p14="http://schemas.microsoft.com/office/powerpoint/2010/main" val="358069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 Cluster at Facebook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약 </a:t>
            </a:r>
            <a:r>
              <a:rPr lang="en-US" altLang="ko-KR"/>
              <a:t>5000</a:t>
            </a:r>
            <a:r>
              <a:rPr lang="ko-KR" altLang="en-US"/>
              <a:t>여대의 하둡 클러스터</a:t>
            </a:r>
          </a:p>
          <a:p>
            <a:pPr lvl="0"/>
            <a:r>
              <a:rPr lang="ko-KR" altLang="en-US"/>
              <a:t>분석 작업에 </a:t>
            </a:r>
            <a:r>
              <a:rPr lang="en-US" altLang="ko-KR"/>
              <a:t>Hive </a:t>
            </a:r>
            <a:r>
              <a:rPr lang="ko-KR" altLang="en-US"/>
              <a:t>사용</a:t>
            </a:r>
          </a:p>
          <a:p>
            <a:pPr lvl="0"/>
            <a:r>
              <a:rPr lang="ko-KR" altLang="en-US"/>
              <a:t>수 </a:t>
            </a:r>
            <a:r>
              <a:rPr lang="en-US" altLang="ko-KR"/>
              <a:t>PB </a:t>
            </a:r>
            <a:r>
              <a:rPr lang="ko-KR" altLang="en-US"/>
              <a:t>데이터 압축 관리</a:t>
            </a:r>
          </a:p>
          <a:p>
            <a:pPr lvl="0"/>
            <a:r>
              <a:rPr lang="ko-KR" altLang="en-US"/>
              <a:t>매일 수백 </a:t>
            </a:r>
            <a:r>
              <a:rPr lang="en-US" altLang="ko-KR"/>
              <a:t>TTB </a:t>
            </a:r>
            <a:r>
              <a:rPr lang="ko-KR" altLang="en-US"/>
              <a:t>이상 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4412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 </a:t>
            </a:r>
            <a:r>
              <a:rPr lang="ko-KR" altLang="en-US"/>
              <a:t>개발 동기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벤더 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시스템 교체</a:t>
            </a:r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확장성</a:t>
            </a:r>
            <a:r>
              <a:rPr lang="ko-KR" altLang="en-US" dirty="0"/>
              <a:t> 문제 </a:t>
            </a:r>
            <a:r>
              <a:rPr lang="en-US" altLang="ko-KR" dirty="0"/>
              <a:t>(</a:t>
            </a:r>
            <a:r>
              <a:rPr lang="ko-KR" altLang="en-US" dirty="0"/>
              <a:t>최초 </a:t>
            </a:r>
            <a:r>
              <a:rPr lang="en-US" altLang="ko-KR" dirty="0"/>
              <a:t>10 GB -&gt; </a:t>
            </a:r>
            <a:r>
              <a:rPr lang="ko-KR" altLang="en-US" dirty="0"/>
              <a:t>수십 </a:t>
            </a:r>
            <a:r>
              <a:rPr lang="en-US" altLang="ko-KR" dirty="0"/>
              <a:t>TB)</a:t>
            </a:r>
          </a:p>
          <a:p>
            <a:pPr lvl="1"/>
            <a:r>
              <a:rPr lang="ko-KR" altLang="en-US" dirty="0"/>
              <a:t>라이선스 등 운영 비용 절감</a:t>
            </a:r>
          </a:p>
          <a:p>
            <a:pPr lvl="1"/>
            <a:r>
              <a:rPr lang="ko-KR" altLang="en-US" dirty="0"/>
              <a:t>벤더 </a:t>
            </a:r>
            <a:r>
              <a:rPr lang="en-US" altLang="ko-KR" dirty="0"/>
              <a:t>DBMS</a:t>
            </a:r>
            <a:r>
              <a:rPr lang="ko-KR" altLang="en-US" dirty="0"/>
              <a:t>에서 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으로 교체 결정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교체 </a:t>
            </a:r>
            <a:r>
              <a:rPr lang="ko-KR" altLang="en-US" dirty="0"/>
              <a:t>과정에서 나타난 필요 기능을 개발</a:t>
            </a:r>
          </a:p>
          <a:p>
            <a:pPr lvl="1"/>
            <a:r>
              <a:rPr lang="ko-KR" altLang="en-US" dirty="0"/>
              <a:t>사용자를 위한 </a:t>
            </a:r>
            <a:r>
              <a:rPr lang="en-US" altLang="ko-KR" dirty="0"/>
              <a:t>CLI</a:t>
            </a:r>
          </a:p>
          <a:p>
            <a:pPr lvl="1"/>
            <a:r>
              <a:rPr lang="ko-KR" altLang="en-US" dirty="0"/>
              <a:t>코딩 없이 </a:t>
            </a:r>
            <a:r>
              <a:rPr lang="en-US" altLang="ko-KR" dirty="0"/>
              <a:t>Ad-hoc </a:t>
            </a:r>
            <a:r>
              <a:rPr lang="ko-KR" altLang="en-US" dirty="0"/>
              <a:t>질의 가능</a:t>
            </a:r>
          </a:p>
          <a:p>
            <a:pPr lvl="1"/>
            <a:r>
              <a:rPr lang="ko-KR" altLang="en-US" dirty="0"/>
              <a:t>스키마 정보 관리</a:t>
            </a:r>
          </a:p>
        </p:txBody>
      </p:sp>
    </p:spTree>
    <p:extLst>
      <p:ext uri="{BB962C8B-B14F-4D97-AF65-F5344CB8AC3E}">
        <p14:creationId xmlns:p14="http://schemas.microsoft.com/office/powerpoint/2010/main" val="2881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 Based DataWarehousing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Hive on Hadoop Cluster</a:t>
            </a:r>
          </a:p>
          <a:p>
            <a:pPr lvl="1"/>
            <a:r>
              <a:rPr lang="en-US" altLang="ko-KR"/>
              <a:t>Scribe and MySQL </a:t>
            </a:r>
            <a:r>
              <a:rPr lang="ko-KR" altLang="en-US"/>
              <a:t>데이터를 </a:t>
            </a:r>
            <a:r>
              <a:rPr lang="en-US" altLang="ko-KR"/>
              <a:t>HDFS</a:t>
            </a:r>
            <a:r>
              <a:rPr lang="ko-KR" altLang="en-US"/>
              <a:t>에 벌크 로딩</a:t>
            </a:r>
          </a:p>
          <a:p>
            <a:pPr lvl="1"/>
            <a:r>
              <a:rPr lang="ko-KR" altLang="en-US"/>
              <a:t>수동 </a:t>
            </a:r>
            <a:r>
              <a:rPr lang="en-US" altLang="ko-KR"/>
              <a:t>Python </a:t>
            </a:r>
            <a:r>
              <a:rPr lang="ko-KR" altLang="en-US"/>
              <a:t>스크립트를 </a:t>
            </a:r>
            <a:r>
              <a:rPr lang="en-US" altLang="ko-KR"/>
              <a:t>Hive</a:t>
            </a:r>
            <a:r>
              <a:rPr lang="ko-KR" altLang="en-US"/>
              <a:t>로 변경</a:t>
            </a:r>
          </a:p>
        </p:txBody>
      </p:sp>
      <p:pic>
        <p:nvPicPr>
          <p:cNvPr id="3074" name="Picture 2" descr="C:\Users\Administrator\Desktop\fac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4387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57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Framework</a:t>
            </a:r>
            <a:r>
              <a:rPr lang="ko-KR" altLang="en-US"/>
              <a:t>별 비교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65937"/>
              </p:ext>
            </p:extLst>
          </p:nvPr>
        </p:nvGraphicFramePr>
        <p:xfrm>
          <a:off x="179512" y="1052736"/>
          <a:ext cx="8784976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Query</a:t>
                      </a:r>
                      <a:r>
                        <a:rPr lang="en-US" altLang="ko-KR" sz="1400" baseline="0" dirty="0" smtClean="0"/>
                        <a:t> Language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새로운 언어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API</a:t>
                      </a:r>
                      <a:r>
                        <a:rPr lang="ko-KR" altLang="en-US" sz="1400" dirty="0" smtClean="0"/>
                        <a:t> 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JDBC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N/A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타 </a:t>
                      </a:r>
                      <a:r>
                        <a:rPr lang="en-US" altLang="ko-KR" sz="1400" dirty="0" smtClean="0"/>
                        <a:t>DBMS </a:t>
                      </a:r>
                      <a:r>
                        <a:rPr lang="ko-KR" altLang="en-US" sz="1400" dirty="0" smtClean="0"/>
                        <a:t>연동 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UDF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Stored Procedure </a:t>
                      </a:r>
                      <a:r>
                        <a:rPr lang="ko-KR" altLang="en-US" sz="1400" dirty="0" smtClean="0"/>
                        <a:t>같은 사용자 정의 가능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Streaming </a:t>
                      </a:r>
                      <a:r>
                        <a:rPr lang="ko-KR" altLang="en-US" sz="1400" dirty="0" smtClean="0"/>
                        <a:t>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WEB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UI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성능 비교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70 – 80%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70 – 80%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Native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MapReduce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성능 기준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스폰서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Yahoo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Facebook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클러스터 규모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1,000+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1,000+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활동성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Active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Active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라이선스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Apache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Apache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80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Pig vs. Hive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Pig</a:t>
            </a:r>
          </a:p>
          <a:p>
            <a:pPr lvl="1"/>
            <a:r>
              <a:rPr lang="ko-KR" altLang="en-US" dirty="0" smtClean="0"/>
              <a:t>성능 </a:t>
            </a:r>
            <a:r>
              <a:rPr lang="ko-KR" altLang="en-US" dirty="0"/>
              <a:t>및 기능 확장 측면에서 우수</a:t>
            </a:r>
          </a:p>
          <a:p>
            <a:pPr lvl="1"/>
            <a:r>
              <a:rPr lang="ko-KR" altLang="en-US" dirty="0"/>
              <a:t>알고리즘 디자인과 </a:t>
            </a:r>
            <a:r>
              <a:rPr lang="en-US" altLang="ko-KR" dirty="0"/>
              <a:t>Prototyping</a:t>
            </a:r>
            <a:r>
              <a:rPr lang="ko-KR" altLang="en-US" dirty="0"/>
              <a:t>에 유리</a:t>
            </a:r>
          </a:p>
          <a:p>
            <a:pPr lvl="1"/>
            <a:r>
              <a:rPr lang="en-US" altLang="ko-KR" dirty="0"/>
              <a:t>Ad Hoc </a:t>
            </a:r>
            <a:r>
              <a:rPr lang="ko-KR" altLang="en-US" dirty="0"/>
              <a:t>데이터 분석에 </a:t>
            </a:r>
            <a:r>
              <a:rPr lang="ko-KR" altLang="en-US" dirty="0" smtClean="0"/>
              <a:t>유리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dirty="0" smtClean="0"/>
              <a:t>Hive</a:t>
            </a:r>
            <a:endParaRPr lang="ko-KR" altLang="en-US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Streaming</a:t>
            </a:r>
            <a:r>
              <a:rPr lang="ko-KR" altLang="en-US" dirty="0"/>
              <a:t>의 장점 혼용</a:t>
            </a:r>
          </a:p>
          <a:p>
            <a:pPr lvl="1"/>
            <a:r>
              <a:rPr lang="ko-KR" altLang="en-US" dirty="0"/>
              <a:t>사용자 편의성과 성능 동시 만족</a:t>
            </a:r>
          </a:p>
          <a:p>
            <a:pPr lvl="1"/>
            <a:r>
              <a:rPr lang="en-US" altLang="ko-KR" dirty="0"/>
              <a:t>Filtering </a:t>
            </a:r>
            <a:r>
              <a:rPr lang="ko-KR" altLang="en-US" dirty="0"/>
              <a:t>과 </a:t>
            </a:r>
            <a:r>
              <a:rPr lang="en-US" altLang="ko-KR" dirty="0"/>
              <a:t>Aggregation</a:t>
            </a:r>
            <a:r>
              <a:rPr lang="ko-KR" altLang="en-US" dirty="0"/>
              <a:t>같은 연산 업무가 많은 경우</a:t>
            </a:r>
          </a:p>
        </p:txBody>
      </p:sp>
      <p:pic>
        <p:nvPicPr>
          <p:cNvPr id="4" name="Picture 3" descr="C:\Users\Administrator\Desktop\yahoopi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96752"/>
            <a:ext cx="101131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esktop\h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64" y="3247133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1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 Architecture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879962"/>
            <a:ext cx="1368152" cy="9877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Management Web UI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2020245"/>
            <a:ext cx="27305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Hive CLI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757968" y="2452293"/>
            <a:ext cx="27305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Browsing      Queries      DDL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5535555" y="1484784"/>
            <a:ext cx="139825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err="1" smtClean="0"/>
              <a:t>MapReduce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7452320" y="1482483"/>
            <a:ext cx="139825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HDFS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3519628" y="3573920"/>
            <a:ext cx="2956417" cy="12241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Hive QL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811749" y="3696621"/>
            <a:ext cx="1152128" cy="31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Parser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3811749" y="4143483"/>
            <a:ext cx="1152128" cy="31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Planner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170626" y="4143483"/>
            <a:ext cx="1152128" cy="31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Execution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13265" y="5293800"/>
            <a:ext cx="1842832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SerDe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5313265" y="5591917"/>
            <a:ext cx="1842832" cy="3293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Thrift   Jute   JSON</a:t>
            </a:r>
            <a:endParaRPr lang="ko-KR" altLang="en-US" sz="1400" b="1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076056" y="1340768"/>
            <a:ext cx="0" cy="5184576"/>
          </a:xfrm>
          <a:prstGeom prst="straightConnector1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266397" y="1340768"/>
            <a:ext cx="0" cy="5184576"/>
          </a:xfrm>
          <a:prstGeom prst="straightConnector1">
            <a:avLst/>
          </a:prstGeom>
          <a:ln>
            <a:tailEnd type="non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9999" y="3744595"/>
            <a:ext cx="1841389" cy="2989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Thrift API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399999" y="4062256"/>
            <a:ext cx="1841389" cy="2463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sz="1400" b="1" dirty="0" err="1" smtClean="0"/>
              <a:t>MetaStore</a:t>
            </a:r>
            <a:endParaRPr lang="ko-KR" altLang="en-US" sz="1400" b="1" dirty="0"/>
          </a:p>
        </p:txBody>
      </p:sp>
      <p:sp>
        <p:nvSpPr>
          <p:cNvPr id="21" name="원통 20"/>
          <p:cNvSpPr/>
          <p:nvPr/>
        </p:nvSpPr>
        <p:spPr>
          <a:xfrm>
            <a:off x="539552" y="4681732"/>
            <a:ext cx="637125" cy="576064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endCxn id="19" idx="0"/>
          </p:cNvCxnSpPr>
          <p:nvPr/>
        </p:nvCxnSpPr>
        <p:spPr>
          <a:xfrm>
            <a:off x="683568" y="2884341"/>
            <a:ext cx="637126" cy="860254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1521890" y="2884341"/>
            <a:ext cx="719498" cy="860254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123260" y="2884341"/>
            <a:ext cx="512636" cy="689579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241388" y="3855451"/>
            <a:ext cx="1278240" cy="446862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836925" y="4522902"/>
            <a:ext cx="0" cy="734894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241388" y="5449216"/>
            <a:ext cx="2978684" cy="0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41388" y="6309320"/>
            <a:ext cx="5025009" cy="0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42" name="직사각형 41"/>
          <p:cNvSpPr/>
          <p:nvPr/>
        </p:nvSpPr>
        <p:spPr>
          <a:xfrm>
            <a:off x="5791750" y="5071654"/>
            <a:ext cx="940490" cy="186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Serializer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3" name="직사각형 42"/>
          <p:cNvSpPr/>
          <p:nvPr/>
        </p:nvSpPr>
        <p:spPr>
          <a:xfrm>
            <a:off x="1244099" y="4868276"/>
            <a:ext cx="9404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smtClean="0"/>
              <a:t>Hive Code </a:t>
            </a:r>
            <a:r>
              <a:rPr lang="ko-KR" altLang="en-US" sz="1200" b="1" dirty="0" smtClean="0"/>
              <a:t>저장</a:t>
            </a:r>
            <a:endParaRPr lang="ko-KR" altLang="en-US" sz="1200" b="1" dirty="0"/>
          </a:p>
        </p:txBody>
      </p:sp>
      <p:sp>
        <p:nvSpPr>
          <p:cNvPr id="44" name="직사각형 43"/>
          <p:cNvSpPr/>
          <p:nvPr/>
        </p:nvSpPr>
        <p:spPr>
          <a:xfrm>
            <a:off x="251520" y="3532366"/>
            <a:ext cx="94049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Hive Server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4795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 </a:t>
            </a:r>
            <a:r>
              <a:rPr lang="ko-KR" altLang="en-US"/>
              <a:t>내부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1337682"/>
            <a:ext cx="936104" cy="7569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Web UI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1337682"/>
            <a:ext cx="936104" cy="7569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Hive CLI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1337682"/>
            <a:ext cx="936104" cy="7569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JDBC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539552" y="2166639"/>
            <a:ext cx="2952328" cy="3784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Browse, Query, DDL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539552" y="3429000"/>
            <a:ext cx="1296144" cy="10801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MetaStore</a:t>
            </a:r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 smtClean="0"/>
              <a:t>Thrift API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2195736" y="3429000"/>
            <a:ext cx="1296144" cy="22322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Hive QL</a:t>
            </a:r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303748" y="4733457"/>
            <a:ext cx="1080120" cy="4080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Optimizer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303748" y="3869361"/>
            <a:ext cx="1080120" cy="4080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Parser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303748" y="4317059"/>
            <a:ext cx="1080120" cy="4080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Plan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03748" y="5181155"/>
            <a:ext cx="1080120" cy="4080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Task</a:t>
            </a:r>
            <a:endParaRPr lang="ko-KR" altLang="en-US" sz="1400" b="1" dirty="0"/>
          </a:p>
        </p:txBody>
      </p:sp>
      <p:sp>
        <p:nvSpPr>
          <p:cNvPr id="15" name="원통 14"/>
          <p:cNvSpPr/>
          <p:nvPr/>
        </p:nvSpPr>
        <p:spPr>
          <a:xfrm>
            <a:off x="843118" y="4937620"/>
            <a:ext cx="689012" cy="768279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557313" y="5589240"/>
            <a:ext cx="924775" cy="375007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8" name="직사각형 17"/>
          <p:cNvSpPr/>
          <p:nvPr/>
        </p:nvSpPr>
        <p:spPr>
          <a:xfrm>
            <a:off x="4421409" y="1357681"/>
            <a:ext cx="3822999" cy="345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MapReduce</a:t>
            </a:r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4788024" y="1983833"/>
            <a:ext cx="1296144" cy="3138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TSOperator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4788024" y="2510053"/>
            <a:ext cx="1296144" cy="3138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SELOperator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4788024" y="3030735"/>
            <a:ext cx="1296144" cy="3138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FSOperator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6603567" y="1983833"/>
            <a:ext cx="1296144" cy="3138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User Script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6603567" y="2425115"/>
            <a:ext cx="1296144" cy="9065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UDF/UDAF</a:t>
            </a:r>
          </a:p>
          <a:p>
            <a:pPr algn="ctr"/>
            <a:r>
              <a:rPr lang="en-US" altLang="ko-KR" sz="1400" b="1" dirty="0" err="1" smtClean="0"/>
              <a:t>Substr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Sum</a:t>
            </a:r>
          </a:p>
          <a:p>
            <a:pPr algn="ctr"/>
            <a:r>
              <a:rPr lang="en-US" altLang="ko-KR" sz="1400" b="1" dirty="0" smtClean="0"/>
              <a:t>average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4788024" y="3532009"/>
            <a:ext cx="3096344" cy="3138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ExecMapper</a:t>
            </a:r>
            <a:r>
              <a:rPr lang="en-US" altLang="ko-KR" sz="1400" b="1" dirty="0" smtClean="0"/>
              <a:t>/</a:t>
            </a:r>
            <a:r>
              <a:rPr lang="en-US" altLang="ko-KR" sz="1400" b="1" dirty="0" err="1" smtClean="0"/>
              <a:t>ExecReducer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88024" y="3932611"/>
            <a:ext cx="3096344" cy="3138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SerDe</a:t>
            </a:r>
            <a:endParaRPr lang="ko-KR" altLang="en-US" sz="1400" b="1" dirty="0"/>
          </a:p>
        </p:txBody>
      </p:sp>
      <p:sp>
        <p:nvSpPr>
          <p:cNvPr id="26" name="직사각형 25"/>
          <p:cNvSpPr/>
          <p:nvPr/>
        </p:nvSpPr>
        <p:spPr>
          <a:xfrm>
            <a:off x="4788024" y="4325399"/>
            <a:ext cx="3096344" cy="313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Input/</a:t>
            </a:r>
            <a:r>
              <a:rPr lang="en-US" altLang="ko-KR" sz="1400" b="1" dirty="0" err="1" smtClean="0"/>
              <a:t>OutputFormat</a:t>
            </a:r>
            <a:endParaRPr lang="ko-KR" altLang="en-US" sz="14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436096" y="2297725"/>
            <a:ext cx="0" cy="212328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436096" y="2823945"/>
            <a:ext cx="0" cy="212328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21409" y="5431152"/>
            <a:ext cx="1446735" cy="1069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HDFS</a:t>
            </a:r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 smtClean="0"/>
          </a:p>
          <a:p>
            <a:pPr algn="ctr"/>
            <a:endParaRPr lang="en-US" altLang="ko-KR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4568712" y="5964247"/>
            <a:ext cx="1155416" cy="3138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RCFile</a:t>
            </a:r>
            <a:endParaRPr lang="ko-KR" altLang="en-US" sz="14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28184" y="5437103"/>
            <a:ext cx="2016224" cy="3138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StorageHandler</a:t>
            </a:r>
            <a:endParaRPr lang="ko-KR" altLang="en-US" sz="1400" b="1" dirty="0"/>
          </a:p>
        </p:txBody>
      </p:sp>
      <p:sp>
        <p:nvSpPr>
          <p:cNvPr id="37" name="원통 36"/>
          <p:cNvSpPr/>
          <p:nvPr/>
        </p:nvSpPr>
        <p:spPr>
          <a:xfrm>
            <a:off x="6228184" y="5965954"/>
            <a:ext cx="792088" cy="4794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DB</a:t>
            </a:r>
            <a:endParaRPr lang="ko-KR" altLang="en-US" sz="1400" b="1" dirty="0"/>
          </a:p>
        </p:txBody>
      </p:sp>
      <p:sp>
        <p:nvSpPr>
          <p:cNvPr id="38" name="원통 37"/>
          <p:cNvSpPr/>
          <p:nvPr/>
        </p:nvSpPr>
        <p:spPr>
          <a:xfrm>
            <a:off x="7452320" y="5965954"/>
            <a:ext cx="792088" cy="4794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HBase</a:t>
            </a:r>
            <a:endParaRPr lang="ko-KR" altLang="en-US" sz="1400" b="1" dirty="0"/>
          </a:p>
        </p:txBody>
      </p:sp>
      <p:sp>
        <p:nvSpPr>
          <p:cNvPr id="39" name="직사각형 38"/>
          <p:cNvSpPr/>
          <p:nvPr/>
        </p:nvSpPr>
        <p:spPr>
          <a:xfrm>
            <a:off x="7053524" y="6107564"/>
            <a:ext cx="3662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…</a:t>
            </a:r>
            <a:endParaRPr lang="ko-KR" altLang="en-US" sz="1200" b="1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5229024" y="4693714"/>
            <a:ext cx="0" cy="691483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164288" y="4693714"/>
            <a:ext cx="0" cy="691483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57313" y="3878537"/>
            <a:ext cx="864096" cy="0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6" name="직선 연결선 45"/>
          <p:cNvCxnSpPr>
            <a:stCxn id="9" idx="2"/>
            <a:endCxn id="15" idx="1"/>
          </p:cNvCxnSpPr>
          <p:nvPr/>
        </p:nvCxnSpPr>
        <p:spPr>
          <a:xfrm>
            <a:off x="1187624" y="4509120"/>
            <a:ext cx="0" cy="428500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직선 연결선 55"/>
          <p:cNvCxnSpPr>
            <a:endCxn id="9" idx="0"/>
          </p:cNvCxnSpPr>
          <p:nvPr/>
        </p:nvCxnSpPr>
        <p:spPr>
          <a:xfrm>
            <a:off x="1187624" y="2584367"/>
            <a:ext cx="0" cy="844633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843808" y="2584367"/>
            <a:ext cx="0" cy="844633"/>
          </a:xfrm>
          <a:prstGeom prst="line">
            <a:avLst/>
          </a:prstGeom>
          <a:ln w="31750">
            <a:headEnd type="triangle" w="med" len="lg"/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337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 Language Model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/>
              <a:t>DDL (Data Definition Language)</a:t>
            </a:r>
          </a:p>
          <a:p>
            <a:pPr lvl="1"/>
            <a:r>
              <a:rPr lang="ko-KR" altLang="en-US"/>
              <a:t>테이블 생성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변경</a:t>
            </a:r>
          </a:p>
          <a:p>
            <a:pPr lvl="1"/>
            <a:r>
              <a:rPr lang="ko-KR" altLang="en-US"/>
              <a:t>테이블 및 스키마 조회</a:t>
            </a:r>
          </a:p>
          <a:p>
            <a:pPr lvl="0"/>
            <a:r>
              <a:rPr lang="en-US" altLang="ko-KR"/>
              <a:t>DML (Data Manipulation Language)</a:t>
            </a:r>
          </a:p>
          <a:p>
            <a:pPr lvl="1"/>
            <a:r>
              <a:rPr lang="en-US" altLang="ko-KR"/>
              <a:t>Local to DFS </a:t>
            </a:r>
            <a:r>
              <a:rPr lang="ko-KR" altLang="en-US"/>
              <a:t>업로드</a:t>
            </a:r>
          </a:p>
          <a:p>
            <a:pPr lvl="1"/>
            <a:r>
              <a:rPr lang="en-US" altLang="ko-KR"/>
              <a:t>Query </a:t>
            </a:r>
            <a:r>
              <a:rPr lang="ko-KR" altLang="en-US"/>
              <a:t>결과 </a:t>
            </a:r>
            <a:r>
              <a:rPr lang="en-US" altLang="ko-KR"/>
              <a:t>to Table, local, and DFS</a:t>
            </a:r>
          </a:p>
          <a:p>
            <a:pPr lvl="0"/>
            <a:r>
              <a:rPr lang="en-US" altLang="ko-KR"/>
              <a:t>Query</a:t>
            </a:r>
          </a:p>
          <a:p>
            <a:pPr lvl="1"/>
            <a:r>
              <a:rPr lang="en-US" altLang="ko-KR"/>
              <a:t>Select, Group By, Sort By</a:t>
            </a:r>
          </a:p>
          <a:p>
            <a:pPr lvl="1"/>
            <a:r>
              <a:rPr lang="en-US" altLang="ko-KR"/>
              <a:t>Join, Union, Sub Queries, Sampling, Transform</a:t>
            </a:r>
          </a:p>
        </p:txBody>
      </p:sp>
    </p:spTree>
    <p:extLst>
      <p:ext uri="{BB962C8B-B14F-4D97-AF65-F5344CB8AC3E}">
        <p14:creationId xmlns:p14="http://schemas.microsoft.com/office/powerpoint/2010/main" val="236659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Outline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성능과 생산성</a:t>
            </a:r>
          </a:p>
          <a:p>
            <a:pPr lvl="0"/>
            <a:r>
              <a:rPr lang="ko-KR" altLang="en-US"/>
              <a:t>프레임워크별 동향</a:t>
            </a:r>
          </a:p>
          <a:p>
            <a:pPr lvl="0"/>
            <a:r>
              <a:rPr lang="ko-KR" altLang="en-US"/>
              <a:t>사용 방법</a:t>
            </a:r>
          </a:p>
          <a:p>
            <a:pPr lvl="0"/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62673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Hive Data Model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Table</a:t>
            </a:r>
          </a:p>
          <a:p>
            <a:pPr lvl="1"/>
            <a:r>
              <a:rPr lang="ko-KR" altLang="en-US" dirty="0" err="1" smtClean="0"/>
              <a:t>컬럼</a:t>
            </a:r>
            <a:r>
              <a:rPr lang="ko-KR" altLang="en-US" dirty="0" smtClean="0"/>
              <a:t> 타입 지원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 smtClean="0"/>
              <a:t>, Map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Collection </a:t>
            </a:r>
            <a:r>
              <a:rPr lang="ko-KR" altLang="en-US" dirty="0" smtClean="0"/>
              <a:t>타입도 지원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Partition</a:t>
            </a:r>
          </a:p>
          <a:p>
            <a:pPr lvl="1"/>
            <a:r>
              <a:rPr lang="en-US" altLang="ko-KR" dirty="0" smtClean="0"/>
              <a:t>(ex) </a:t>
            </a:r>
            <a:r>
              <a:rPr lang="ko-KR" altLang="en-US" dirty="0" smtClean="0"/>
              <a:t>날짜 기간에 의한 파티션 등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Buckets</a:t>
            </a:r>
          </a:p>
          <a:p>
            <a:pPr lvl="1"/>
            <a:r>
              <a:rPr lang="ko-KR" altLang="en-US" dirty="0" smtClean="0"/>
              <a:t>범위 내에서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파티션 지원 </a:t>
            </a:r>
            <a:r>
              <a:rPr lang="en-US" altLang="ko-KR" dirty="0" smtClean="0"/>
              <a:t>(Sampling </a:t>
            </a:r>
            <a:r>
              <a:rPr lang="ko-KR" altLang="en-US" dirty="0" smtClean="0"/>
              <a:t>및 최적화된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6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Metastore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데이터베이스</a:t>
            </a:r>
            <a:r>
              <a:rPr lang="en-US" altLang="ko-KR"/>
              <a:t>: </a:t>
            </a:r>
            <a:r>
              <a:rPr lang="ko-KR" altLang="en-US"/>
              <a:t>테이블들의 </a:t>
            </a:r>
            <a:r>
              <a:rPr lang="en-US" altLang="ko-KR"/>
              <a:t>Namespace</a:t>
            </a:r>
          </a:p>
          <a:p>
            <a:pPr lvl="0"/>
            <a:r>
              <a:rPr lang="ko-KR" altLang="en-US"/>
              <a:t>테이블 속성 보관 </a:t>
            </a:r>
            <a:r>
              <a:rPr lang="en-US" altLang="ko-KR"/>
              <a:t>(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물리적인 배치</a:t>
            </a:r>
            <a:r>
              <a:rPr lang="en-US" altLang="ko-KR"/>
              <a:t>)</a:t>
            </a:r>
          </a:p>
          <a:p>
            <a:pPr lvl="0"/>
            <a:r>
              <a:rPr lang="ko-KR" altLang="en-US"/>
              <a:t>테이터 파티셔닝</a:t>
            </a:r>
          </a:p>
          <a:p>
            <a:pPr lvl="0"/>
            <a:r>
              <a:rPr lang="en-US" altLang="ko-KR"/>
              <a:t>JPOX</a:t>
            </a:r>
            <a:r>
              <a:rPr lang="ko-KR" altLang="en-US"/>
              <a:t>를 지원하는 </a:t>
            </a:r>
            <a:r>
              <a:rPr lang="en-US" altLang="ko-KR"/>
              <a:t>Derby (Embedded DB, </a:t>
            </a:r>
            <a:r>
              <a:rPr lang="ko-KR" altLang="en-US"/>
              <a:t>기본 사용</a:t>
            </a:r>
            <a:r>
              <a:rPr lang="en-US" altLang="ko-KR"/>
              <a:t>), MySQL </a:t>
            </a:r>
            <a:r>
              <a:rPr lang="ko-KR" altLang="en-US"/>
              <a:t>등의 다른 일반 </a:t>
            </a:r>
            <a:r>
              <a:rPr lang="en-US" altLang="ko-KR"/>
              <a:t>RDBMS</a:t>
            </a:r>
            <a:r>
              <a:rPr lang="ko-KR" altLang="en-US"/>
              <a:t>를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15233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물리적인 배치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HDFS </a:t>
            </a:r>
            <a:r>
              <a:rPr lang="ko-KR" altLang="en-US" dirty="0"/>
              <a:t>내의 </a:t>
            </a:r>
            <a:r>
              <a:rPr lang="en-US" altLang="ko-KR" dirty="0"/>
              <a:t>warehouse directory</a:t>
            </a:r>
          </a:p>
          <a:p>
            <a:pPr lvl="1"/>
            <a:r>
              <a:rPr lang="en-US" altLang="ko-KR" dirty="0"/>
              <a:t>(ex) /user/hive/warehouse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테이블들은 </a:t>
            </a:r>
            <a:r>
              <a:rPr lang="en-US" altLang="ko-KR" dirty="0"/>
              <a:t>warehouse</a:t>
            </a:r>
            <a:r>
              <a:rPr lang="ko-KR" altLang="en-US" dirty="0"/>
              <a:t>의 </a:t>
            </a:r>
            <a:r>
              <a:rPr lang="en-US" altLang="ko-KR" dirty="0"/>
              <a:t>subdirectory</a:t>
            </a:r>
          </a:p>
          <a:p>
            <a:pPr lvl="1"/>
            <a:r>
              <a:rPr lang="en-US" altLang="ko-KR" dirty="0"/>
              <a:t>Partitions</a:t>
            </a:r>
            <a:r>
              <a:rPr lang="ko-KR" altLang="en-US" dirty="0"/>
              <a:t>와 </a:t>
            </a:r>
            <a:r>
              <a:rPr lang="en-US" altLang="ko-KR" dirty="0"/>
              <a:t>bucket</a:t>
            </a:r>
            <a:r>
              <a:rPr lang="ko-KR" altLang="en-US" dirty="0"/>
              <a:t>는 테이블들의 </a:t>
            </a:r>
            <a:r>
              <a:rPr lang="en-US" altLang="ko-KR" dirty="0"/>
              <a:t>subdirectory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실제 </a:t>
            </a:r>
            <a:r>
              <a:rPr lang="ko-KR" altLang="en-US" dirty="0"/>
              <a:t>데이터는 </a:t>
            </a:r>
            <a:r>
              <a:rPr lang="en-US" altLang="ko-KR" dirty="0"/>
              <a:t>Flat File </a:t>
            </a:r>
            <a:r>
              <a:rPr lang="ko-KR" altLang="en-US" dirty="0"/>
              <a:t>들로 저장</a:t>
            </a:r>
          </a:p>
          <a:p>
            <a:pPr lvl="1"/>
            <a:r>
              <a:rPr lang="ko-KR" altLang="en-US" dirty="0" err="1"/>
              <a:t>구분자로</a:t>
            </a:r>
            <a:r>
              <a:rPr lang="ko-KR" altLang="en-US" dirty="0"/>
              <a:t> 분리된 텍스트 형식</a:t>
            </a:r>
          </a:p>
          <a:p>
            <a:pPr lvl="1"/>
            <a:r>
              <a:rPr lang="en-US" altLang="ko-KR" dirty="0" err="1"/>
              <a:t>SerDe</a:t>
            </a:r>
            <a:r>
              <a:rPr lang="ko-KR" altLang="en-US" dirty="0"/>
              <a:t>를 통해 임의의 </a:t>
            </a:r>
            <a:r>
              <a:rPr lang="ko-KR" altLang="en-US" dirty="0" err="1"/>
              <a:t>모맷</a:t>
            </a:r>
            <a:r>
              <a:rPr lang="ko-KR" altLang="en-US" dirty="0"/>
              <a:t> 지원 가능</a:t>
            </a:r>
          </a:p>
        </p:txBody>
      </p:sp>
    </p:spTree>
    <p:extLst>
      <p:ext uri="{BB962C8B-B14F-4D97-AF65-F5344CB8AC3E}">
        <p14:creationId xmlns:p14="http://schemas.microsoft.com/office/powerpoint/2010/main" val="2059997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18-25</a:t>
            </a:r>
            <a:r>
              <a:rPr lang="ko-KR" altLang="en-US" dirty="0"/>
              <a:t>세의 사용자가 가장 많이 방문하는 사이트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40550"/>
              </p:ext>
            </p:extLst>
          </p:nvPr>
        </p:nvGraphicFramePr>
        <p:xfrm>
          <a:off x="827584" y="2348880"/>
          <a:ext cx="3024336" cy="151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</a:tblGrid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kildong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이정표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noway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67012"/>
              </p:ext>
            </p:extLst>
          </p:nvPr>
        </p:nvGraphicFramePr>
        <p:xfrm>
          <a:off x="5364088" y="2276872"/>
          <a:ext cx="2592287" cy="151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720080"/>
                <a:gridCol w="792088"/>
              </a:tblGrid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사이트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방문자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시간</a:t>
                      </a:r>
                      <a:endParaRPr lang="ko-KR" altLang="en-US" sz="1200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google.com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kildong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09:00</a:t>
                      </a:r>
                      <a:endParaRPr lang="ko-KR" altLang="en-US" sz="1200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nytimes.com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noway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11:00</a:t>
                      </a:r>
                      <a:endParaRPr lang="ko-KR" altLang="en-US" sz="1200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32130" y="4293096"/>
            <a:ext cx="145569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userinfo.data</a:t>
            </a:r>
            <a:r>
              <a:rPr lang="en-US" altLang="ko-KR" sz="1200" b="1" dirty="0" smtClean="0"/>
              <a:t>&gt;</a:t>
            </a:r>
          </a:p>
          <a:p>
            <a:pPr algn="ctr"/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만 사용자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6012160" y="4293096"/>
            <a:ext cx="145569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visitinfo.data</a:t>
            </a:r>
            <a:r>
              <a:rPr lang="en-US" altLang="ko-KR" sz="1200" b="1" dirty="0" smtClean="0"/>
              <a:t>&gt;</a:t>
            </a:r>
          </a:p>
          <a:p>
            <a:pPr algn="ctr"/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만 레코드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1184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사용자 테이블 생성</a:t>
            </a:r>
          </a:p>
          <a:p>
            <a:pPr lvl="1"/>
            <a:r>
              <a:rPr lang="en-US" altLang="ko-KR" dirty="0"/>
              <a:t>CREATE TABLE </a:t>
            </a:r>
            <a:r>
              <a:rPr lang="en-US" altLang="ko-KR" dirty="0" err="1"/>
              <a:t>userinfo</a:t>
            </a:r>
            <a:r>
              <a:rPr lang="en-US" altLang="ko-KR" dirty="0"/>
              <a:t> (name STRING, id STRING, age INT, sex STRING,) ROW FORMAT DELEMITED FIELDS TERMINATED BY '\t';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웹 </a:t>
            </a:r>
            <a:r>
              <a:rPr lang="ko-KR" altLang="en-US" dirty="0"/>
              <a:t>데이터 테이블 생성</a:t>
            </a:r>
          </a:p>
          <a:p>
            <a:pPr lvl="1"/>
            <a:r>
              <a:rPr lang="en-US" altLang="ko-KR" dirty="0"/>
              <a:t>CREATE TABLE </a:t>
            </a:r>
            <a:r>
              <a:rPr lang="en-US" altLang="ko-KR" dirty="0" err="1"/>
              <a:t>visitinfo</a:t>
            </a:r>
            <a:r>
              <a:rPr lang="en-US" altLang="ko-KR" dirty="0"/>
              <a:t> (</a:t>
            </a:r>
            <a:r>
              <a:rPr lang="en-US" altLang="ko-KR" dirty="0" err="1"/>
              <a:t>url</a:t>
            </a:r>
            <a:r>
              <a:rPr lang="en-US" altLang="ko-KR" dirty="0"/>
              <a:t> STRING, id STRING, time STRING) ROW FORMAT DELIMITED FIELDS TERMINATED BY '\t';</a:t>
            </a:r>
          </a:p>
        </p:txBody>
      </p:sp>
    </p:spTree>
    <p:extLst>
      <p:ext uri="{BB962C8B-B14F-4D97-AF65-F5344CB8AC3E}">
        <p14:creationId xmlns:p14="http://schemas.microsoft.com/office/powerpoint/2010/main" val="341852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업로드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사용자 데이터 업로드</a:t>
            </a:r>
          </a:p>
          <a:p>
            <a:pPr lvl="1"/>
            <a:r>
              <a:rPr lang="en-US" altLang="ko-KR" dirty="0"/>
              <a:t>LOAD DATA LOCAL INPATH</a:t>
            </a:r>
          </a:p>
          <a:p>
            <a:pPr lvl="1"/>
            <a:r>
              <a:rPr lang="en-US" altLang="ko-KR" dirty="0"/>
              <a:t>'/home/hive/</a:t>
            </a:r>
            <a:r>
              <a:rPr lang="en-US" altLang="ko-KR" dirty="0" err="1"/>
              <a:t>userinfo.data</a:t>
            </a:r>
            <a:r>
              <a:rPr lang="en-US" altLang="ko-KR" dirty="0"/>
              <a:t>' OVERWRITE INTO TABLE </a:t>
            </a:r>
            <a:r>
              <a:rPr lang="en-US" altLang="ko-KR" dirty="0" err="1"/>
              <a:t>userinfo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(LOCAL </a:t>
            </a:r>
            <a:r>
              <a:rPr lang="ko-KR" altLang="en-US" dirty="0"/>
              <a:t>쓰면 실제 경로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en-US" altLang="ko-KR" dirty="0"/>
              <a:t>HDFS 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웹 </a:t>
            </a:r>
            <a:r>
              <a:rPr lang="ko-KR" altLang="en-US" dirty="0"/>
              <a:t>데이터 업로드</a:t>
            </a:r>
          </a:p>
          <a:p>
            <a:pPr lvl="1"/>
            <a:r>
              <a:rPr lang="en-US" altLang="ko-KR" dirty="0"/>
              <a:t>LOAD DATA LOCAL INPATH</a:t>
            </a:r>
          </a:p>
          <a:p>
            <a:pPr lvl="1"/>
            <a:r>
              <a:rPr lang="en-US" altLang="ko-KR" dirty="0"/>
              <a:t>'/home/hive/</a:t>
            </a:r>
            <a:r>
              <a:rPr lang="en-US" altLang="ko-KR" dirty="0" err="1"/>
              <a:t>visitinfo.data</a:t>
            </a:r>
            <a:r>
              <a:rPr lang="en-US" altLang="ko-KR" dirty="0"/>
              <a:t>' OVERWRITE INTO TABLE </a:t>
            </a:r>
            <a:r>
              <a:rPr lang="en-US" altLang="ko-KR" dirty="0" err="1"/>
              <a:t>webdata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5580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Query </a:t>
            </a:r>
            <a:r>
              <a:rPr lang="ko-KR" altLang="en-US"/>
              <a:t>실행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18-25</a:t>
            </a:r>
            <a:r>
              <a:rPr lang="ko-KR" altLang="en-US" dirty="0"/>
              <a:t>세의 사용자가 가장 많이 방문하는 사이트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</a:p>
          <a:p>
            <a:pPr marL="0" lv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t2.url</a:t>
            </a:r>
            <a:r>
              <a:rPr lang="en-US" altLang="ko-KR" dirty="0"/>
              <a:t>, count(1) as visits</a:t>
            </a:r>
          </a:p>
          <a:p>
            <a:pPr marL="0" lvl="0" indent="0">
              <a:buNone/>
            </a:pPr>
            <a:r>
              <a:rPr lang="fr-FR" altLang="ko-KR" dirty="0"/>
              <a:t>from </a:t>
            </a:r>
            <a:r>
              <a:rPr lang="fr-FR" altLang="ko-KR" dirty="0" smtClean="0"/>
              <a:t>userinfo </a:t>
            </a:r>
            <a:r>
              <a:rPr lang="fr-FR" altLang="ko-KR" dirty="0"/>
              <a:t>t1 join visitinfo t2 on (t1.id = t2.id)</a:t>
            </a:r>
          </a:p>
          <a:p>
            <a:pPr marL="0" lvl="0" indent="0">
              <a:buNone/>
            </a:pPr>
            <a:r>
              <a:rPr lang="en-US" altLang="ko-KR" dirty="0"/>
              <a:t>where t1.age &gt; 17 and t1.age &lt; 26</a:t>
            </a:r>
          </a:p>
          <a:p>
            <a:pPr marL="0" lvl="0" indent="0">
              <a:buNone/>
            </a:pPr>
            <a:r>
              <a:rPr lang="en-US" altLang="ko-KR" dirty="0"/>
              <a:t>group by t2.url</a:t>
            </a:r>
          </a:p>
          <a:p>
            <a:pPr marL="0" lvl="0" indent="0">
              <a:buNone/>
            </a:pPr>
            <a:r>
              <a:rPr lang="en-US" altLang="ko-KR" dirty="0"/>
              <a:t>sort by visits DESC</a:t>
            </a:r>
          </a:p>
          <a:p>
            <a:pPr marL="0" lvl="0" indent="0">
              <a:buNone/>
            </a:pPr>
            <a:r>
              <a:rPr lang="en-US" altLang="ko-KR" dirty="0"/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191302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Hadoop </a:t>
            </a:r>
            <a:r>
              <a:rPr lang="ko-KR" altLang="en-US"/>
              <a:t>성능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Jim Grey's Sort Benchmark Test</a:t>
            </a:r>
          </a:p>
          <a:p>
            <a:pPr lvl="1"/>
            <a:r>
              <a:rPr lang="en-US" altLang="ko-KR"/>
              <a:t>2008</a:t>
            </a:r>
            <a:r>
              <a:rPr lang="ko-KR" altLang="en-US"/>
              <a:t>년 </a:t>
            </a:r>
            <a:r>
              <a:rPr lang="en-US" altLang="ko-KR"/>
              <a:t>1 TB 209</a:t>
            </a:r>
            <a:r>
              <a:rPr lang="ko-KR" altLang="en-US"/>
              <a:t>초 신기록</a:t>
            </a:r>
          </a:p>
          <a:p>
            <a:pPr lvl="1"/>
            <a:r>
              <a:rPr lang="en-US" altLang="ko-KR"/>
              <a:t>2009</a:t>
            </a:r>
            <a:r>
              <a:rPr lang="ko-KR" altLang="en-US"/>
              <a:t>년 </a:t>
            </a:r>
            <a:r>
              <a:rPr lang="en-US" altLang="ko-KR"/>
              <a:t>1 TB 62</a:t>
            </a:r>
            <a:r>
              <a:rPr lang="ko-KR" altLang="en-US"/>
              <a:t>초</a:t>
            </a:r>
            <a:r>
              <a:rPr lang="en-US" altLang="ko-KR"/>
              <a:t>, 1 PB 16.25</a:t>
            </a:r>
            <a:r>
              <a:rPr lang="ko-KR" altLang="en-US"/>
              <a:t>시간</a:t>
            </a:r>
          </a:p>
          <a:p>
            <a:pPr lvl="1"/>
            <a:r>
              <a:rPr lang="en-US" altLang="ko-KR"/>
              <a:t>3800</a:t>
            </a:r>
            <a:r>
              <a:rPr lang="ko-KR" altLang="en-US"/>
              <a:t>대 클러스터</a:t>
            </a:r>
            <a:r>
              <a:rPr lang="en-US" altLang="ko-KR"/>
              <a:t>, </a:t>
            </a:r>
            <a:r>
              <a:rPr lang="ko-KR" altLang="en-US"/>
              <a:t>서버별 </a:t>
            </a:r>
            <a:r>
              <a:rPr lang="en-US" altLang="ko-KR"/>
              <a:t>8 Cores &amp; 8 GB RAM</a:t>
            </a:r>
          </a:p>
        </p:txBody>
      </p:sp>
    </p:spTree>
    <p:extLst>
      <p:ext uri="{BB962C8B-B14F-4D97-AF65-F5344CB8AC3E}">
        <p14:creationId xmlns:p14="http://schemas.microsoft.com/office/powerpoint/2010/main" val="237374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Hadoop MapReduce Performance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/>
              <a:t>18 ~ 25</a:t>
            </a:r>
            <a:r>
              <a:rPr lang="ko-KR" altLang="en-US"/>
              <a:t>세 연령대의 사용자가 가장 많이 방문하는 사이트 </a:t>
            </a:r>
            <a:r>
              <a:rPr lang="en-US" altLang="ko-KR"/>
              <a:t>5</a:t>
            </a:r>
            <a:r>
              <a:rPr lang="ko-KR" altLang="en-US"/>
              <a:t>개 검색</a:t>
            </a:r>
            <a:r>
              <a:rPr lang="en-US" altLang="ko-KR"/>
              <a:t>?</a:t>
            </a:r>
          </a:p>
          <a:p>
            <a:pPr lvl="0"/>
            <a:r>
              <a:rPr lang="ko-KR" altLang="en-US"/>
              <a:t>사용자 보다는 개발자 중심</a:t>
            </a:r>
          </a:p>
          <a:p>
            <a:pPr lvl="0"/>
            <a:r>
              <a:rPr lang="ko-KR" altLang="en-US"/>
              <a:t>중복된 코딩 및 노력의 반복</a:t>
            </a:r>
          </a:p>
          <a:p>
            <a:pPr lvl="1"/>
            <a:r>
              <a:rPr lang="ko-KR" altLang="en-US"/>
              <a:t>잘못된 설계를 한 경우</a:t>
            </a:r>
          </a:p>
          <a:p>
            <a:pPr lvl="1"/>
            <a:r>
              <a:rPr lang="ko-KR" altLang="en-US"/>
              <a:t>한번만 사용할 프로그램인 경우 </a:t>
            </a:r>
            <a:r>
              <a:rPr lang="en-US" altLang="ko-KR"/>
              <a:t>(</a:t>
            </a:r>
            <a:r>
              <a:rPr lang="ko-KR" altLang="en-US"/>
              <a:t>코딩 </a:t>
            </a:r>
            <a:r>
              <a:rPr lang="en-US" altLang="ko-KR"/>
              <a:t>Cost </a:t>
            </a:r>
            <a:r>
              <a:rPr lang="ko-KR" altLang="en-US"/>
              <a:t>비쌈</a:t>
            </a:r>
            <a:r>
              <a:rPr lang="en-US" altLang="ko-KR"/>
              <a:t>)</a:t>
            </a:r>
          </a:p>
          <a:p>
            <a:pPr lvl="0"/>
            <a:r>
              <a:rPr lang="ko-KR" altLang="en-US"/>
              <a:t>실행을 위한 버전 관리</a:t>
            </a:r>
            <a:r>
              <a:rPr lang="en-US" altLang="ko-KR"/>
              <a:t>, </a:t>
            </a:r>
            <a:r>
              <a:rPr lang="ko-KR" altLang="en-US"/>
              <a:t>환경 설정의 복잡성</a:t>
            </a:r>
          </a:p>
          <a:p>
            <a:pPr lvl="0"/>
            <a:r>
              <a:rPr lang="ko-KR" altLang="en-US"/>
              <a:t>개발 생산성 개선 필요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단 </a:t>
            </a:r>
            <a:r>
              <a:rPr lang="en-US" altLang="ko-KR"/>
              <a:t>Optimization issue</a:t>
            </a:r>
            <a:r>
              <a:rPr lang="ko-KR" altLang="en-US"/>
              <a:t>는 생길 수 있음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9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고차원 병렬 처리 언어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쉬운 </a:t>
            </a:r>
            <a:r>
              <a:rPr lang="en-US" altLang="ko-KR"/>
              <a:t>MapReduce</a:t>
            </a:r>
            <a:r>
              <a:rPr lang="ko-KR" altLang="en-US"/>
              <a:t>를 위한 병렬 처리 언어</a:t>
            </a:r>
          </a:p>
          <a:p>
            <a:pPr lvl="0"/>
            <a:r>
              <a:rPr lang="en-US" altLang="ko-KR"/>
              <a:t>Pig by Yahoo</a:t>
            </a:r>
          </a:p>
          <a:p>
            <a:pPr lvl="0"/>
            <a:r>
              <a:rPr lang="en-US" altLang="ko-KR"/>
              <a:t>Hive by FaceBook</a:t>
            </a:r>
          </a:p>
        </p:txBody>
      </p:sp>
      <p:pic>
        <p:nvPicPr>
          <p:cNvPr id="1027" name="Picture 3" descr="C:\Users\Administrator\Desktop\yahoopi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40967"/>
            <a:ext cx="150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h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3628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0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pic>
        <p:nvPicPr>
          <p:cNvPr id="2050" name="Picture 2" descr="C:\Users\Administrator\Desktop\HadoopEco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15882"/>
            <a:ext cx="3752324" cy="43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Google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5"/>
            <a:ext cx="3771885" cy="213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0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Google Sawzall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절차형</a:t>
            </a:r>
            <a:r>
              <a:rPr lang="ko-KR" altLang="en-US" dirty="0"/>
              <a:t> 프로그래밍 언어</a:t>
            </a:r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에서 가장 많이 사용되는 언어</a:t>
            </a:r>
          </a:p>
          <a:p>
            <a:pPr lvl="1"/>
            <a:r>
              <a:rPr lang="ko-KR" altLang="en-US" dirty="0"/>
              <a:t>단일 클러스터에서만 월간 </a:t>
            </a:r>
            <a:r>
              <a:rPr lang="en-US" altLang="ko-KR" dirty="0"/>
              <a:t>3 PB </a:t>
            </a:r>
            <a:r>
              <a:rPr lang="ko-KR" altLang="en-US" dirty="0"/>
              <a:t>데이터 처리 </a:t>
            </a:r>
            <a:r>
              <a:rPr lang="en-US" altLang="ko-KR" dirty="0"/>
              <a:t>(2005</a:t>
            </a:r>
            <a:r>
              <a:rPr lang="ko-KR" altLang="en-US" dirty="0"/>
              <a:t>년</a:t>
            </a:r>
            <a:r>
              <a:rPr lang="en-US" altLang="ko-KR" dirty="0"/>
              <a:t>), </a:t>
            </a:r>
            <a:r>
              <a:rPr lang="ko-KR" altLang="en-US" dirty="0"/>
              <a:t>일 </a:t>
            </a:r>
            <a:r>
              <a:rPr lang="en-US" altLang="ko-KR" dirty="0"/>
              <a:t>1000</a:t>
            </a:r>
            <a:r>
              <a:rPr lang="ko-KR" altLang="en-US" dirty="0"/>
              <a:t>개 이상의 작업 </a:t>
            </a:r>
            <a:r>
              <a:rPr lang="en-US" altLang="ko-KR" dirty="0"/>
              <a:t>(220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Pig, Hive </a:t>
            </a:r>
            <a:r>
              <a:rPr lang="ko-KR" altLang="en-US" dirty="0"/>
              <a:t>등의 </a:t>
            </a:r>
            <a:r>
              <a:rPr lang="en-US" altLang="ko-KR" dirty="0"/>
              <a:t>Role </a:t>
            </a:r>
            <a:r>
              <a:rPr lang="en-US" altLang="ko-KR" dirty="0" smtClean="0"/>
              <a:t>Model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개발동기</a:t>
            </a:r>
            <a:endParaRPr lang="en-US" altLang="ko-KR" dirty="0" smtClean="0"/>
          </a:p>
          <a:p>
            <a:pPr lvl="1"/>
            <a:r>
              <a:rPr lang="en-US" altLang="ko-KR" dirty="0" err="1"/>
              <a:t>MapReduce</a:t>
            </a:r>
            <a:r>
              <a:rPr lang="ko-KR" altLang="en-US" dirty="0"/>
              <a:t>의 유연성 부족</a:t>
            </a:r>
          </a:p>
          <a:p>
            <a:pPr lvl="1"/>
            <a:r>
              <a:rPr lang="ko-KR" altLang="en-US" dirty="0"/>
              <a:t>비슷한 유형의 작업에 대해서 중복 코딩</a:t>
            </a:r>
          </a:p>
          <a:p>
            <a:pPr lvl="1"/>
            <a:r>
              <a:rPr lang="ko-KR" altLang="en-US" dirty="0"/>
              <a:t>비직관적 코드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121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Apache Pig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데이터 처리를 위한 고차원 언어</a:t>
            </a:r>
          </a:p>
          <a:p>
            <a:pPr lvl="1"/>
            <a:r>
              <a:rPr lang="en-US" altLang="ko-KR" dirty="0"/>
              <a:t>Apache Top-level Project</a:t>
            </a:r>
          </a:p>
          <a:p>
            <a:pPr lvl="1"/>
            <a:r>
              <a:rPr lang="en-US" altLang="ko-KR" dirty="0"/>
              <a:t>Yahoo </a:t>
            </a:r>
            <a:r>
              <a:rPr lang="ko-KR" altLang="en-US" dirty="0"/>
              <a:t>내 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작업의 </a:t>
            </a:r>
            <a:r>
              <a:rPr lang="en-US" altLang="ko-KR" dirty="0"/>
              <a:t>30%</a:t>
            </a:r>
          </a:p>
          <a:p>
            <a:pPr lvl="1"/>
            <a:r>
              <a:rPr lang="en-US" altLang="ko-KR" dirty="0"/>
              <a:t>2007</a:t>
            </a:r>
            <a:r>
              <a:rPr lang="ko-KR" altLang="en-US" dirty="0"/>
              <a:t>년 배포 이후 </a:t>
            </a:r>
            <a:r>
              <a:rPr lang="en-US" altLang="ko-KR" dirty="0"/>
              <a:t>2 - 10 </a:t>
            </a:r>
            <a:r>
              <a:rPr lang="ko-KR" altLang="en-US" dirty="0"/>
              <a:t>배 성능 개선</a:t>
            </a:r>
          </a:p>
          <a:p>
            <a:pPr lvl="1"/>
            <a:r>
              <a:rPr lang="en-US" altLang="ko-KR" dirty="0"/>
              <a:t>Native </a:t>
            </a:r>
            <a:r>
              <a:rPr lang="ko-KR" altLang="en-US" dirty="0"/>
              <a:t>대비 </a:t>
            </a:r>
            <a:r>
              <a:rPr lang="en-US" altLang="ko-KR" dirty="0"/>
              <a:t>70-80%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17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Pig </a:t>
            </a:r>
            <a:r>
              <a:rPr lang="en-US" altLang="ko-KR" dirty="0" smtClean="0"/>
              <a:t>Code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Retrieval Top 5 Site</a:t>
            </a:r>
          </a:p>
          <a:p>
            <a:pPr marL="0" lvl="0" indent="0">
              <a:buNone/>
            </a:pPr>
            <a:r>
              <a:rPr lang="en-US" altLang="ko-KR" dirty="0"/>
              <a:t>Users = load 'users' as (name, age);</a:t>
            </a:r>
          </a:p>
          <a:p>
            <a:pPr marL="0" lvl="0" indent="0">
              <a:buNone/>
            </a:pPr>
            <a:r>
              <a:rPr lang="en-US" altLang="ko-KR" dirty="0" err="1"/>
              <a:t>Fltrd</a:t>
            </a:r>
            <a:r>
              <a:rPr lang="en-US" altLang="ko-KR" dirty="0"/>
              <a:t> = filter Users by</a:t>
            </a:r>
          </a:p>
          <a:p>
            <a:pPr marL="0" indent="0">
              <a:buNone/>
            </a:pPr>
            <a:r>
              <a:rPr lang="en-US" altLang="ko-KR" dirty="0" smtClean="0"/>
              <a:t>    age </a:t>
            </a:r>
            <a:r>
              <a:rPr lang="en-US" altLang="ko-KR" dirty="0"/>
              <a:t>&gt;= 18 and age &lt; = 25;</a:t>
            </a:r>
          </a:p>
          <a:p>
            <a:pPr marL="0" lvl="0" indent="0">
              <a:buNone/>
            </a:pPr>
            <a:r>
              <a:rPr lang="fr-FR" altLang="ko-KR" dirty="0"/>
              <a:t>Pages = load 'pages' as (user, url);</a:t>
            </a:r>
          </a:p>
          <a:p>
            <a:pPr marL="0" lvl="0" indent="0">
              <a:buNone/>
            </a:pPr>
            <a:r>
              <a:rPr lang="en-US" altLang="ko-KR" dirty="0" err="1"/>
              <a:t>Jnd</a:t>
            </a:r>
            <a:r>
              <a:rPr lang="en-US" altLang="ko-KR" dirty="0"/>
              <a:t> = join </a:t>
            </a:r>
            <a:r>
              <a:rPr lang="en-US" altLang="ko-KR" dirty="0" err="1"/>
              <a:t>Fltrd</a:t>
            </a:r>
            <a:r>
              <a:rPr lang="en-US" altLang="ko-KR" dirty="0"/>
              <a:t> by name, Pages by user;</a:t>
            </a:r>
          </a:p>
          <a:p>
            <a:pPr marL="0" lvl="0" indent="0">
              <a:buNone/>
            </a:pPr>
            <a:r>
              <a:rPr lang="en-US" altLang="ko-KR" dirty="0" err="1"/>
              <a:t>Grpd</a:t>
            </a:r>
            <a:r>
              <a:rPr lang="en-US" altLang="ko-KR" dirty="0"/>
              <a:t> = group </a:t>
            </a:r>
            <a:r>
              <a:rPr lang="en-US" altLang="ko-KR" dirty="0" err="1"/>
              <a:t>Jnd</a:t>
            </a:r>
            <a:r>
              <a:rPr lang="en-US" altLang="ko-KR" dirty="0"/>
              <a:t> by </a:t>
            </a:r>
            <a:r>
              <a:rPr lang="en-US" altLang="ko-KR" dirty="0" err="1"/>
              <a:t>url</a:t>
            </a:r>
            <a:r>
              <a:rPr lang="en-US" altLang="ko-KR" dirty="0"/>
              <a:t>;</a:t>
            </a:r>
          </a:p>
          <a:p>
            <a:pPr marL="0" lvl="0" indent="0">
              <a:buNone/>
            </a:pPr>
            <a:r>
              <a:rPr lang="en-US" altLang="ko-KR" dirty="0" err="1"/>
              <a:t>Smmd</a:t>
            </a:r>
            <a:r>
              <a:rPr lang="en-US" altLang="ko-KR" dirty="0"/>
              <a:t> =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en-US" altLang="ko-KR" dirty="0" err="1"/>
              <a:t>Grpd</a:t>
            </a:r>
            <a:r>
              <a:rPr lang="en-US" altLang="ko-KR" dirty="0"/>
              <a:t> generate group,</a:t>
            </a:r>
          </a:p>
          <a:p>
            <a:pPr marL="0" indent="0">
              <a:buNone/>
            </a:pPr>
            <a:r>
              <a:rPr lang="en-US" altLang="ko-KR" dirty="0" smtClean="0"/>
              <a:t>    COUNT(</a:t>
            </a:r>
            <a:r>
              <a:rPr lang="en-US" altLang="ko-KR" dirty="0" err="1" smtClean="0"/>
              <a:t>Jnd</a:t>
            </a:r>
            <a:r>
              <a:rPr lang="en-US" altLang="ko-KR" dirty="0"/>
              <a:t>) as clicks;</a:t>
            </a:r>
          </a:p>
          <a:p>
            <a:pPr marL="0" lvl="0" indent="0">
              <a:buNone/>
            </a:pPr>
            <a:r>
              <a:rPr lang="en-US" altLang="ko-KR" dirty="0" err="1"/>
              <a:t>Srtd</a:t>
            </a:r>
            <a:r>
              <a:rPr lang="en-US" altLang="ko-KR" dirty="0"/>
              <a:t> = order </a:t>
            </a:r>
            <a:r>
              <a:rPr lang="en-US" altLang="ko-KR" dirty="0" err="1"/>
              <a:t>Smmd</a:t>
            </a:r>
            <a:r>
              <a:rPr lang="en-US" altLang="ko-KR" dirty="0"/>
              <a:t> by clicks </a:t>
            </a:r>
            <a:r>
              <a:rPr lang="en-US" altLang="ko-KR" dirty="0" err="1"/>
              <a:t>desc</a:t>
            </a:r>
            <a:r>
              <a:rPr lang="en-US" altLang="ko-KR" dirty="0"/>
              <a:t>;</a:t>
            </a:r>
          </a:p>
          <a:p>
            <a:pPr marL="0" lvl="0" indent="0">
              <a:buNone/>
            </a:pPr>
            <a:r>
              <a:rPr lang="en-US" altLang="ko-KR" dirty="0"/>
              <a:t>Top5 = limit </a:t>
            </a:r>
            <a:r>
              <a:rPr lang="en-US" altLang="ko-KR" dirty="0" err="1"/>
              <a:t>Srtd</a:t>
            </a:r>
            <a:r>
              <a:rPr lang="en-US" altLang="ko-KR" dirty="0"/>
              <a:t> 5;</a:t>
            </a:r>
          </a:p>
          <a:p>
            <a:pPr marL="0" lvl="0" indent="0">
              <a:buNone/>
            </a:pPr>
            <a:r>
              <a:rPr lang="en-US" altLang="ko-KR" dirty="0"/>
              <a:t>store Top5 into 'top5sites';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36096" y="2204864"/>
            <a:ext cx="2016223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600" dirty="0" smtClean="0"/>
              <a:t>Code </a:t>
            </a:r>
            <a:r>
              <a:rPr lang="ko-KR" altLang="en-US" sz="1600" dirty="0" smtClean="0"/>
              <a:t>길이 감소</a:t>
            </a:r>
            <a:endParaRPr lang="en-US" altLang="ko-KR" sz="1600" dirty="0" smtClean="0"/>
          </a:p>
          <a:p>
            <a:r>
              <a:rPr lang="ko-KR" altLang="en-US" sz="1600" dirty="0" smtClean="0"/>
              <a:t>개발 시간 감소</a:t>
            </a:r>
            <a:endParaRPr lang="en-US" altLang="ko-KR" sz="1600" dirty="0" smtClean="0"/>
          </a:p>
          <a:p>
            <a:r>
              <a:rPr lang="en-US" altLang="ko-KR" sz="1600" dirty="0" smtClean="0"/>
              <a:t>Intuitive</a:t>
            </a:r>
          </a:p>
          <a:p>
            <a:r>
              <a:rPr lang="en-US" altLang="ko-KR" sz="1600" dirty="0" err="1" smtClean="0"/>
              <a:t>Readablity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451659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202</TotalTime>
  <Words>1010</Words>
  <Application>Microsoft Office PowerPoint</Application>
  <PresentationFormat>화면 슬라이드 쇼(4:3)</PresentationFormat>
  <Paragraphs>322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테마1</vt:lpstr>
      <vt:lpstr>Data Analysis Query Language</vt:lpstr>
      <vt:lpstr>Outline</vt:lpstr>
      <vt:lpstr>Hadoop 성능</vt:lpstr>
      <vt:lpstr>Hadoop MapReduce Performance</vt:lpstr>
      <vt:lpstr>고차원 병렬 처리 언어</vt:lpstr>
      <vt:lpstr>Google vs Hadoop</vt:lpstr>
      <vt:lpstr>Google Sawzall</vt:lpstr>
      <vt:lpstr>Apache Pig</vt:lpstr>
      <vt:lpstr>Pig Code</vt:lpstr>
      <vt:lpstr>Pig 사용 현황</vt:lpstr>
      <vt:lpstr>Apache Hive</vt:lpstr>
      <vt:lpstr>Hive Cluster at Facebook</vt:lpstr>
      <vt:lpstr>Hive 개발 동기</vt:lpstr>
      <vt:lpstr>Hive Based DataWarehousing</vt:lpstr>
      <vt:lpstr>Framework별 비교</vt:lpstr>
      <vt:lpstr>Pig vs. Hive</vt:lpstr>
      <vt:lpstr>Hive Architecture</vt:lpstr>
      <vt:lpstr>Hive 내부</vt:lpstr>
      <vt:lpstr>Hive Language Model</vt:lpstr>
      <vt:lpstr>Hive Data Model</vt:lpstr>
      <vt:lpstr>Metastore</vt:lpstr>
      <vt:lpstr>물리적인 배치</vt:lpstr>
      <vt:lpstr>Example</vt:lpstr>
      <vt:lpstr>테이블 생성</vt:lpstr>
      <vt:lpstr>데이터 업로드</vt:lpstr>
      <vt:lpstr>Query 실행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 Query 언어</dc:title>
  <dc:creator>Jun</dc:creator>
  <cp:lastModifiedBy>Jun</cp:lastModifiedBy>
  <cp:revision>15</cp:revision>
  <dcterms:created xsi:type="dcterms:W3CDTF">2013-09-15T07:19:51Z</dcterms:created>
  <dcterms:modified xsi:type="dcterms:W3CDTF">2013-11-01T04:03:16Z</dcterms:modified>
</cp:coreProperties>
</file>